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2"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1142-AB0D-595F-0CEE-33B5E777C0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46F1B1-9F6F-A5AD-B2B2-7A8FEE0FE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9C301B-E4F4-1C6C-0E44-2453E9405C3A}"/>
              </a:ext>
            </a:extLst>
          </p:cNvPr>
          <p:cNvSpPr>
            <a:spLocks noGrp="1"/>
          </p:cNvSpPr>
          <p:nvPr>
            <p:ph type="dt" sz="half" idx="10"/>
          </p:nvPr>
        </p:nvSpPr>
        <p:spPr/>
        <p:txBody>
          <a:bodyPr/>
          <a:lstStyle/>
          <a:p>
            <a:fld id="{2CFEBC2E-6E34-4965-8110-DE0ED588C626}" type="datetimeFigureOut">
              <a:rPr lang="en-US" smtClean="0"/>
              <a:t>3/22/2023</a:t>
            </a:fld>
            <a:endParaRPr lang="en-US"/>
          </a:p>
        </p:txBody>
      </p:sp>
      <p:sp>
        <p:nvSpPr>
          <p:cNvPr id="5" name="Footer Placeholder 4">
            <a:extLst>
              <a:ext uri="{FF2B5EF4-FFF2-40B4-BE49-F238E27FC236}">
                <a16:creationId xmlns:a16="http://schemas.microsoft.com/office/drawing/2014/main" id="{F2384E9F-4699-DBD7-3353-D84D31916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2D886-F9B7-C245-A7C4-64E079B56BFB}"/>
              </a:ext>
            </a:extLst>
          </p:cNvPr>
          <p:cNvSpPr>
            <a:spLocks noGrp="1"/>
          </p:cNvSpPr>
          <p:nvPr>
            <p:ph type="sldNum" sz="quarter" idx="12"/>
          </p:nvPr>
        </p:nvSpPr>
        <p:spPr/>
        <p:txBody>
          <a:bodyPr/>
          <a:lstStyle/>
          <a:p>
            <a:fld id="{BA733CF2-4328-434D-A5A4-A27D87D98C0E}" type="slidenum">
              <a:rPr lang="en-US" smtClean="0"/>
              <a:t>‹#›</a:t>
            </a:fld>
            <a:endParaRPr lang="en-US"/>
          </a:p>
        </p:txBody>
      </p:sp>
    </p:spTree>
    <p:extLst>
      <p:ext uri="{BB962C8B-B14F-4D97-AF65-F5344CB8AC3E}">
        <p14:creationId xmlns:p14="http://schemas.microsoft.com/office/powerpoint/2010/main" val="347824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B34C-475B-734F-6769-F076C229FB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98DD54-4956-3B9C-BBE2-31E49641C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44DBE-8278-4F9C-8BD9-501D84D491A0}"/>
              </a:ext>
            </a:extLst>
          </p:cNvPr>
          <p:cNvSpPr>
            <a:spLocks noGrp="1"/>
          </p:cNvSpPr>
          <p:nvPr>
            <p:ph type="dt" sz="half" idx="10"/>
          </p:nvPr>
        </p:nvSpPr>
        <p:spPr/>
        <p:txBody>
          <a:bodyPr/>
          <a:lstStyle/>
          <a:p>
            <a:fld id="{2CFEBC2E-6E34-4965-8110-DE0ED588C626}" type="datetimeFigureOut">
              <a:rPr lang="en-US" smtClean="0"/>
              <a:t>3/22/2023</a:t>
            </a:fld>
            <a:endParaRPr lang="en-US"/>
          </a:p>
        </p:txBody>
      </p:sp>
      <p:sp>
        <p:nvSpPr>
          <p:cNvPr id="5" name="Footer Placeholder 4">
            <a:extLst>
              <a:ext uri="{FF2B5EF4-FFF2-40B4-BE49-F238E27FC236}">
                <a16:creationId xmlns:a16="http://schemas.microsoft.com/office/drawing/2014/main" id="{587732C0-F190-8659-4995-9AABDE1D2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EA08D-6AF6-99A7-65E2-D1DE8365C329}"/>
              </a:ext>
            </a:extLst>
          </p:cNvPr>
          <p:cNvSpPr>
            <a:spLocks noGrp="1"/>
          </p:cNvSpPr>
          <p:nvPr>
            <p:ph type="sldNum" sz="quarter" idx="12"/>
          </p:nvPr>
        </p:nvSpPr>
        <p:spPr/>
        <p:txBody>
          <a:bodyPr/>
          <a:lstStyle/>
          <a:p>
            <a:fld id="{BA733CF2-4328-434D-A5A4-A27D87D98C0E}" type="slidenum">
              <a:rPr lang="en-US" smtClean="0"/>
              <a:t>‹#›</a:t>
            </a:fld>
            <a:endParaRPr lang="en-US"/>
          </a:p>
        </p:txBody>
      </p:sp>
    </p:spTree>
    <p:extLst>
      <p:ext uri="{BB962C8B-B14F-4D97-AF65-F5344CB8AC3E}">
        <p14:creationId xmlns:p14="http://schemas.microsoft.com/office/powerpoint/2010/main" val="396789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D1D5FE-3F85-44D1-8F2C-45AE2B121A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AC3E3B-39FE-67EC-1FE4-218138A97C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2511D-81A3-45F7-2566-01BDB764E976}"/>
              </a:ext>
            </a:extLst>
          </p:cNvPr>
          <p:cNvSpPr>
            <a:spLocks noGrp="1"/>
          </p:cNvSpPr>
          <p:nvPr>
            <p:ph type="dt" sz="half" idx="10"/>
          </p:nvPr>
        </p:nvSpPr>
        <p:spPr/>
        <p:txBody>
          <a:bodyPr/>
          <a:lstStyle/>
          <a:p>
            <a:fld id="{2CFEBC2E-6E34-4965-8110-DE0ED588C626}" type="datetimeFigureOut">
              <a:rPr lang="en-US" smtClean="0"/>
              <a:t>3/22/2023</a:t>
            </a:fld>
            <a:endParaRPr lang="en-US"/>
          </a:p>
        </p:txBody>
      </p:sp>
      <p:sp>
        <p:nvSpPr>
          <p:cNvPr id="5" name="Footer Placeholder 4">
            <a:extLst>
              <a:ext uri="{FF2B5EF4-FFF2-40B4-BE49-F238E27FC236}">
                <a16:creationId xmlns:a16="http://schemas.microsoft.com/office/drawing/2014/main" id="{FCE38148-61F6-EF04-40D6-012664E36B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E61B8-A8F9-B06D-B159-2729005E5DF2}"/>
              </a:ext>
            </a:extLst>
          </p:cNvPr>
          <p:cNvSpPr>
            <a:spLocks noGrp="1"/>
          </p:cNvSpPr>
          <p:nvPr>
            <p:ph type="sldNum" sz="quarter" idx="12"/>
          </p:nvPr>
        </p:nvSpPr>
        <p:spPr/>
        <p:txBody>
          <a:bodyPr/>
          <a:lstStyle/>
          <a:p>
            <a:fld id="{BA733CF2-4328-434D-A5A4-A27D87D98C0E}" type="slidenum">
              <a:rPr lang="en-US" smtClean="0"/>
              <a:t>‹#›</a:t>
            </a:fld>
            <a:endParaRPr lang="en-US"/>
          </a:p>
        </p:txBody>
      </p:sp>
    </p:spTree>
    <p:extLst>
      <p:ext uri="{BB962C8B-B14F-4D97-AF65-F5344CB8AC3E}">
        <p14:creationId xmlns:p14="http://schemas.microsoft.com/office/powerpoint/2010/main" val="333996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6945-18DA-D195-F10E-0E457BD40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4CA282-B6B8-E834-AD39-34B7AE34BD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29955-7F9C-FC00-D2CA-FAB8F5E749F1}"/>
              </a:ext>
            </a:extLst>
          </p:cNvPr>
          <p:cNvSpPr>
            <a:spLocks noGrp="1"/>
          </p:cNvSpPr>
          <p:nvPr>
            <p:ph type="dt" sz="half" idx="10"/>
          </p:nvPr>
        </p:nvSpPr>
        <p:spPr/>
        <p:txBody>
          <a:bodyPr/>
          <a:lstStyle/>
          <a:p>
            <a:fld id="{2CFEBC2E-6E34-4965-8110-DE0ED588C626}" type="datetimeFigureOut">
              <a:rPr lang="en-US" smtClean="0"/>
              <a:t>3/22/2023</a:t>
            </a:fld>
            <a:endParaRPr lang="en-US"/>
          </a:p>
        </p:txBody>
      </p:sp>
      <p:sp>
        <p:nvSpPr>
          <p:cNvPr id="5" name="Footer Placeholder 4">
            <a:extLst>
              <a:ext uri="{FF2B5EF4-FFF2-40B4-BE49-F238E27FC236}">
                <a16:creationId xmlns:a16="http://schemas.microsoft.com/office/drawing/2014/main" id="{86F3DAB8-7FC8-B124-DD9A-13432BBCC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84115-4A6A-70BF-617D-D24A5B8EB950}"/>
              </a:ext>
            </a:extLst>
          </p:cNvPr>
          <p:cNvSpPr>
            <a:spLocks noGrp="1"/>
          </p:cNvSpPr>
          <p:nvPr>
            <p:ph type="sldNum" sz="quarter" idx="12"/>
          </p:nvPr>
        </p:nvSpPr>
        <p:spPr/>
        <p:txBody>
          <a:bodyPr/>
          <a:lstStyle/>
          <a:p>
            <a:fld id="{BA733CF2-4328-434D-A5A4-A27D87D98C0E}" type="slidenum">
              <a:rPr lang="en-US" smtClean="0"/>
              <a:t>‹#›</a:t>
            </a:fld>
            <a:endParaRPr lang="en-US"/>
          </a:p>
        </p:txBody>
      </p:sp>
    </p:spTree>
    <p:extLst>
      <p:ext uri="{BB962C8B-B14F-4D97-AF65-F5344CB8AC3E}">
        <p14:creationId xmlns:p14="http://schemas.microsoft.com/office/powerpoint/2010/main" val="6350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936-7FAD-353C-C3E0-7810F57E15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BC0F4F-31F1-AA27-80F7-117D7DA2B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27E5B-F354-8C23-B2A6-E90C064B0AFA}"/>
              </a:ext>
            </a:extLst>
          </p:cNvPr>
          <p:cNvSpPr>
            <a:spLocks noGrp="1"/>
          </p:cNvSpPr>
          <p:nvPr>
            <p:ph type="dt" sz="half" idx="10"/>
          </p:nvPr>
        </p:nvSpPr>
        <p:spPr/>
        <p:txBody>
          <a:bodyPr/>
          <a:lstStyle/>
          <a:p>
            <a:fld id="{2CFEBC2E-6E34-4965-8110-DE0ED588C626}" type="datetimeFigureOut">
              <a:rPr lang="en-US" smtClean="0"/>
              <a:t>3/22/2023</a:t>
            </a:fld>
            <a:endParaRPr lang="en-US"/>
          </a:p>
        </p:txBody>
      </p:sp>
      <p:sp>
        <p:nvSpPr>
          <p:cNvPr id="5" name="Footer Placeholder 4">
            <a:extLst>
              <a:ext uri="{FF2B5EF4-FFF2-40B4-BE49-F238E27FC236}">
                <a16:creationId xmlns:a16="http://schemas.microsoft.com/office/drawing/2014/main" id="{1585A615-9330-EC57-0CEE-D3D0AC956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F97CC-AB6D-8901-2C5A-C25CEFE238A5}"/>
              </a:ext>
            </a:extLst>
          </p:cNvPr>
          <p:cNvSpPr>
            <a:spLocks noGrp="1"/>
          </p:cNvSpPr>
          <p:nvPr>
            <p:ph type="sldNum" sz="quarter" idx="12"/>
          </p:nvPr>
        </p:nvSpPr>
        <p:spPr/>
        <p:txBody>
          <a:bodyPr/>
          <a:lstStyle/>
          <a:p>
            <a:fld id="{BA733CF2-4328-434D-A5A4-A27D87D98C0E}" type="slidenum">
              <a:rPr lang="en-US" smtClean="0"/>
              <a:t>‹#›</a:t>
            </a:fld>
            <a:endParaRPr lang="en-US"/>
          </a:p>
        </p:txBody>
      </p:sp>
    </p:spTree>
    <p:extLst>
      <p:ext uri="{BB962C8B-B14F-4D97-AF65-F5344CB8AC3E}">
        <p14:creationId xmlns:p14="http://schemas.microsoft.com/office/powerpoint/2010/main" val="51499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212A-6EE6-84C5-6192-6D3502654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81BD08-444E-64AC-8BF6-FCAB6E9BA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E0C4DE-5630-E68F-B2CC-2C399B8CEF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0BDB7F-1702-E072-5843-CCE2114A2B27}"/>
              </a:ext>
            </a:extLst>
          </p:cNvPr>
          <p:cNvSpPr>
            <a:spLocks noGrp="1"/>
          </p:cNvSpPr>
          <p:nvPr>
            <p:ph type="dt" sz="half" idx="10"/>
          </p:nvPr>
        </p:nvSpPr>
        <p:spPr/>
        <p:txBody>
          <a:bodyPr/>
          <a:lstStyle/>
          <a:p>
            <a:fld id="{2CFEBC2E-6E34-4965-8110-DE0ED588C626}" type="datetimeFigureOut">
              <a:rPr lang="en-US" smtClean="0"/>
              <a:t>3/22/2023</a:t>
            </a:fld>
            <a:endParaRPr lang="en-US"/>
          </a:p>
        </p:txBody>
      </p:sp>
      <p:sp>
        <p:nvSpPr>
          <p:cNvPr id="6" name="Footer Placeholder 5">
            <a:extLst>
              <a:ext uri="{FF2B5EF4-FFF2-40B4-BE49-F238E27FC236}">
                <a16:creationId xmlns:a16="http://schemas.microsoft.com/office/drawing/2014/main" id="{43ACAE9F-EAB9-A679-DBC8-DFADBFA1F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4EFFB-D2E5-88CF-7153-69E4EC4722AF}"/>
              </a:ext>
            </a:extLst>
          </p:cNvPr>
          <p:cNvSpPr>
            <a:spLocks noGrp="1"/>
          </p:cNvSpPr>
          <p:nvPr>
            <p:ph type="sldNum" sz="quarter" idx="12"/>
          </p:nvPr>
        </p:nvSpPr>
        <p:spPr/>
        <p:txBody>
          <a:bodyPr/>
          <a:lstStyle/>
          <a:p>
            <a:fld id="{BA733CF2-4328-434D-A5A4-A27D87D98C0E}" type="slidenum">
              <a:rPr lang="en-US" smtClean="0"/>
              <a:t>‹#›</a:t>
            </a:fld>
            <a:endParaRPr lang="en-US"/>
          </a:p>
        </p:txBody>
      </p:sp>
    </p:spTree>
    <p:extLst>
      <p:ext uri="{BB962C8B-B14F-4D97-AF65-F5344CB8AC3E}">
        <p14:creationId xmlns:p14="http://schemas.microsoft.com/office/powerpoint/2010/main" val="295021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6D9C-A839-E783-B26E-A93987EE3D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FC6BAA-E9E4-B4D0-0701-9A1F01A483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9475DE-661E-49FB-0F71-9CD45B50A2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BF1ABF-63D0-9D4B-1130-A447BEC698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1B776A-7E9C-C58E-CABB-9A470738D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9D25E9-DA8F-CCF8-F8CF-79E0DD003793}"/>
              </a:ext>
            </a:extLst>
          </p:cNvPr>
          <p:cNvSpPr>
            <a:spLocks noGrp="1"/>
          </p:cNvSpPr>
          <p:nvPr>
            <p:ph type="dt" sz="half" idx="10"/>
          </p:nvPr>
        </p:nvSpPr>
        <p:spPr/>
        <p:txBody>
          <a:bodyPr/>
          <a:lstStyle/>
          <a:p>
            <a:fld id="{2CFEBC2E-6E34-4965-8110-DE0ED588C626}" type="datetimeFigureOut">
              <a:rPr lang="en-US" smtClean="0"/>
              <a:t>3/22/2023</a:t>
            </a:fld>
            <a:endParaRPr lang="en-US"/>
          </a:p>
        </p:txBody>
      </p:sp>
      <p:sp>
        <p:nvSpPr>
          <p:cNvPr id="8" name="Footer Placeholder 7">
            <a:extLst>
              <a:ext uri="{FF2B5EF4-FFF2-40B4-BE49-F238E27FC236}">
                <a16:creationId xmlns:a16="http://schemas.microsoft.com/office/drawing/2014/main" id="{63909F03-0BC7-0431-7658-F240A96756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8D8B86-23E3-E80D-A688-5347C6E8FD8B}"/>
              </a:ext>
            </a:extLst>
          </p:cNvPr>
          <p:cNvSpPr>
            <a:spLocks noGrp="1"/>
          </p:cNvSpPr>
          <p:nvPr>
            <p:ph type="sldNum" sz="quarter" idx="12"/>
          </p:nvPr>
        </p:nvSpPr>
        <p:spPr/>
        <p:txBody>
          <a:bodyPr/>
          <a:lstStyle/>
          <a:p>
            <a:fld id="{BA733CF2-4328-434D-A5A4-A27D87D98C0E}" type="slidenum">
              <a:rPr lang="en-US" smtClean="0"/>
              <a:t>‹#›</a:t>
            </a:fld>
            <a:endParaRPr lang="en-US"/>
          </a:p>
        </p:txBody>
      </p:sp>
    </p:spTree>
    <p:extLst>
      <p:ext uri="{BB962C8B-B14F-4D97-AF65-F5344CB8AC3E}">
        <p14:creationId xmlns:p14="http://schemas.microsoft.com/office/powerpoint/2010/main" val="99558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0551-9B61-2F3B-5847-0B3444F4C6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69A014-F367-F12E-5475-C59FE7C6251E}"/>
              </a:ext>
            </a:extLst>
          </p:cNvPr>
          <p:cNvSpPr>
            <a:spLocks noGrp="1"/>
          </p:cNvSpPr>
          <p:nvPr>
            <p:ph type="dt" sz="half" idx="10"/>
          </p:nvPr>
        </p:nvSpPr>
        <p:spPr/>
        <p:txBody>
          <a:bodyPr/>
          <a:lstStyle/>
          <a:p>
            <a:fld id="{2CFEBC2E-6E34-4965-8110-DE0ED588C626}" type="datetimeFigureOut">
              <a:rPr lang="en-US" smtClean="0"/>
              <a:t>3/22/2023</a:t>
            </a:fld>
            <a:endParaRPr lang="en-US"/>
          </a:p>
        </p:txBody>
      </p:sp>
      <p:sp>
        <p:nvSpPr>
          <p:cNvPr id="4" name="Footer Placeholder 3">
            <a:extLst>
              <a:ext uri="{FF2B5EF4-FFF2-40B4-BE49-F238E27FC236}">
                <a16:creationId xmlns:a16="http://schemas.microsoft.com/office/drawing/2014/main" id="{1F443661-EBB4-E1DB-6E9C-5DA99A5A25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1883BA-BDAC-1C9E-58C3-B9A14F20DB62}"/>
              </a:ext>
            </a:extLst>
          </p:cNvPr>
          <p:cNvSpPr>
            <a:spLocks noGrp="1"/>
          </p:cNvSpPr>
          <p:nvPr>
            <p:ph type="sldNum" sz="quarter" idx="12"/>
          </p:nvPr>
        </p:nvSpPr>
        <p:spPr/>
        <p:txBody>
          <a:bodyPr/>
          <a:lstStyle/>
          <a:p>
            <a:fld id="{BA733CF2-4328-434D-A5A4-A27D87D98C0E}" type="slidenum">
              <a:rPr lang="en-US" smtClean="0"/>
              <a:t>‹#›</a:t>
            </a:fld>
            <a:endParaRPr lang="en-US"/>
          </a:p>
        </p:txBody>
      </p:sp>
    </p:spTree>
    <p:extLst>
      <p:ext uri="{BB962C8B-B14F-4D97-AF65-F5344CB8AC3E}">
        <p14:creationId xmlns:p14="http://schemas.microsoft.com/office/powerpoint/2010/main" val="295408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166A9-72AA-8478-85CC-399CE5AC1BAF}"/>
              </a:ext>
            </a:extLst>
          </p:cNvPr>
          <p:cNvSpPr>
            <a:spLocks noGrp="1"/>
          </p:cNvSpPr>
          <p:nvPr>
            <p:ph type="dt" sz="half" idx="10"/>
          </p:nvPr>
        </p:nvSpPr>
        <p:spPr/>
        <p:txBody>
          <a:bodyPr/>
          <a:lstStyle/>
          <a:p>
            <a:fld id="{2CFEBC2E-6E34-4965-8110-DE0ED588C626}" type="datetimeFigureOut">
              <a:rPr lang="en-US" smtClean="0"/>
              <a:t>3/22/2023</a:t>
            </a:fld>
            <a:endParaRPr lang="en-US"/>
          </a:p>
        </p:txBody>
      </p:sp>
      <p:sp>
        <p:nvSpPr>
          <p:cNvPr id="3" name="Footer Placeholder 2">
            <a:extLst>
              <a:ext uri="{FF2B5EF4-FFF2-40B4-BE49-F238E27FC236}">
                <a16:creationId xmlns:a16="http://schemas.microsoft.com/office/drawing/2014/main" id="{41A06D8A-0792-0A90-1C06-72D5EDD2A8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553098-CDA5-CEB3-E3B3-C1D9F80E8839}"/>
              </a:ext>
            </a:extLst>
          </p:cNvPr>
          <p:cNvSpPr>
            <a:spLocks noGrp="1"/>
          </p:cNvSpPr>
          <p:nvPr>
            <p:ph type="sldNum" sz="quarter" idx="12"/>
          </p:nvPr>
        </p:nvSpPr>
        <p:spPr/>
        <p:txBody>
          <a:bodyPr/>
          <a:lstStyle/>
          <a:p>
            <a:fld id="{BA733CF2-4328-434D-A5A4-A27D87D98C0E}" type="slidenum">
              <a:rPr lang="en-US" smtClean="0"/>
              <a:t>‹#›</a:t>
            </a:fld>
            <a:endParaRPr lang="en-US"/>
          </a:p>
        </p:txBody>
      </p:sp>
    </p:spTree>
    <p:extLst>
      <p:ext uri="{BB962C8B-B14F-4D97-AF65-F5344CB8AC3E}">
        <p14:creationId xmlns:p14="http://schemas.microsoft.com/office/powerpoint/2010/main" val="232368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6294-F78F-3B47-0774-9545D530F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184A58-28A7-D812-9114-4904D7F36B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B7453F-3733-B847-9C4D-A1377B113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82F97-910B-EC46-7ED5-69FFF86EA985}"/>
              </a:ext>
            </a:extLst>
          </p:cNvPr>
          <p:cNvSpPr>
            <a:spLocks noGrp="1"/>
          </p:cNvSpPr>
          <p:nvPr>
            <p:ph type="dt" sz="half" idx="10"/>
          </p:nvPr>
        </p:nvSpPr>
        <p:spPr/>
        <p:txBody>
          <a:bodyPr/>
          <a:lstStyle/>
          <a:p>
            <a:fld id="{2CFEBC2E-6E34-4965-8110-DE0ED588C626}" type="datetimeFigureOut">
              <a:rPr lang="en-US" smtClean="0"/>
              <a:t>3/22/2023</a:t>
            </a:fld>
            <a:endParaRPr lang="en-US"/>
          </a:p>
        </p:txBody>
      </p:sp>
      <p:sp>
        <p:nvSpPr>
          <p:cNvPr id="6" name="Footer Placeholder 5">
            <a:extLst>
              <a:ext uri="{FF2B5EF4-FFF2-40B4-BE49-F238E27FC236}">
                <a16:creationId xmlns:a16="http://schemas.microsoft.com/office/drawing/2014/main" id="{E0F312EE-9603-7183-C7D4-A45730892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E9722-A917-5C2E-C0EC-F601FEFA47AB}"/>
              </a:ext>
            </a:extLst>
          </p:cNvPr>
          <p:cNvSpPr>
            <a:spLocks noGrp="1"/>
          </p:cNvSpPr>
          <p:nvPr>
            <p:ph type="sldNum" sz="quarter" idx="12"/>
          </p:nvPr>
        </p:nvSpPr>
        <p:spPr/>
        <p:txBody>
          <a:bodyPr/>
          <a:lstStyle/>
          <a:p>
            <a:fld id="{BA733CF2-4328-434D-A5A4-A27D87D98C0E}" type="slidenum">
              <a:rPr lang="en-US" smtClean="0"/>
              <a:t>‹#›</a:t>
            </a:fld>
            <a:endParaRPr lang="en-US"/>
          </a:p>
        </p:txBody>
      </p:sp>
    </p:spTree>
    <p:extLst>
      <p:ext uri="{BB962C8B-B14F-4D97-AF65-F5344CB8AC3E}">
        <p14:creationId xmlns:p14="http://schemas.microsoft.com/office/powerpoint/2010/main" val="382560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C112-D896-485D-277A-D821942F03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4D53CA-D65F-A88E-3D61-0E066CE3B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12CBCD-EF3F-AD6C-73C7-5C1C826BB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79C86-E74C-24FA-321C-79C1B13321FF}"/>
              </a:ext>
            </a:extLst>
          </p:cNvPr>
          <p:cNvSpPr>
            <a:spLocks noGrp="1"/>
          </p:cNvSpPr>
          <p:nvPr>
            <p:ph type="dt" sz="half" idx="10"/>
          </p:nvPr>
        </p:nvSpPr>
        <p:spPr/>
        <p:txBody>
          <a:bodyPr/>
          <a:lstStyle/>
          <a:p>
            <a:fld id="{2CFEBC2E-6E34-4965-8110-DE0ED588C626}" type="datetimeFigureOut">
              <a:rPr lang="en-US" smtClean="0"/>
              <a:t>3/22/2023</a:t>
            </a:fld>
            <a:endParaRPr lang="en-US"/>
          </a:p>
        </p:txBody>
      </p:sp>
      <p:sp>
        <p:nvSpPr>
          <p:cNvPr id="6" name="Footer Placeholder 5">
            <a:extLst>
              <a:ext uri="{FF2B5EF4-FFF2-40B4-BE49-F238E27FC236}">
                <a16:creationId xmlns:a16="http://schemas.microsoft.com/office/drawing/2014/main" id="{D26F4544-CEDE-4DEC-2943-AC71DD4A1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2E7491-1245-A5EC-B203-92CCA646F425}"/>
              </a:ext>
            </a:extLst>
          </p:cNvPr>
          <p:cNvSpPr>
            <a:spLocks noGrp="1"/>
          </p:cNvSpPr>
          <p:nvPr>
            <p:ph type="sldNum" sz="quarter" idx="12"/>
          </p:nvPr>
        </p:nvSpPr>
        <p:spPr/>
        <p:txBody>
          <a:bodyPr/>
          <a:lstStyle/>
          <a:p>
            <a:fld id="{BA733CF2-4328-434D-A5A4-A27D87D98C0E}" type="slidenum">
              <a:rPr lang="en-US" smtClean="0"/>
              <a:t>‹#›</a:t>
            </a:fld>
            <a:endParaRPr lang="en-US"/>
          </a:p>
        </p:txBody>
      </p:sp>
    </p:spTree>
    <p:extLst>
      <p:ext uri="{BB962C8B-B14F-4D97-AF65-F5344CB8AC3E}">
        <p14:creationId xmlns:p14="http://schemas.microsoft.com/office/powerpoint/2010/main" val="180179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C63E6-6E86-C6E6-2BB8-AE24E40993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85D61F-9756-0CEB-724E-DE86CB81F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F1309-26D6-E99A-5A2B-993E9570F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EBC2E-6E34-4965-8110-DE0ED588C626}" type="datetimeFigureOut">
              <a:rPr lang="en-US" smtClean="0"/>
              <a:t>3/22/2023</a:t>
            </a:fld>
            <a:endParaRPr lang="en-US"/>
          </a:p>
        </p:txBody>
      </p:sp>
      <p:sp>
        <p:nvSpPr>
          <p:cNvPr id="5" name="Footer Placeholder 4">
            <a:extLst>
              <a:ext uri="{FF2B5EF4-FFF2-40B4-BE49-F238E27FC236}">
                <a16:creationId xmlns:a16="http://schemas.microsoft.com/office/drawing/2014/main" id="{7B67383D-1F35-C332-1B1E-CAB45FFCD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ADF33D-745B-A74D-A617-1EFE643BD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33CF2-4328-434D-A5A4-A27D87D98C0E}" type="slidenum">
              <a:rPr lang="en-US" smtClean="0"/>
              <a:t>‹#›</a:t>
            </a:fld>
            <a:endParaRPr lang="en-US"/>
          </a:p>
        </p:txBody>
      </p:sp>
    </p:spTree>
    <p:extLst>
      <p:ext uri="{BB962C8B-B14F-4D97-AF65-F5344CB8AC3E}">
        <p14:creationId xmlns:p14="http://schemas.microsoft.com/office/powerpoint/2010/main" val="3818988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Ta%C3%ADno_language" TargetMode="External"/><Relationship Id="rId7" Type="http://schemas.openxmlformats.org/officeDocument/2006/relationships/image" Target="../media/image1.jpeg"/><Relationship Id="rId2" Type="http://schemas.openxmlformats.org/officeDocument/2006/relationships/hyperlink" Target="https://en.wikipedia.org/wiki/Anthony_Chute" TargetMode="External"/><Relationship Id="rId1" Type="http://schemas.openxmlformats.org/officeDocument/2006/relationships/slideLayout" Target="../slideLayouts/slideLayout4.xml"/><Relationship Id="rId6" Type="http://schemas.openxmlformats.org/officeDocument/2006/relationships/hyperlink" Target="https://en.wikipedia.org/wiki/Bartolom%C3%A9_de_las_Casas" TargetMode="External"/><Relationship Id="rId5" Type="http://schemas.openxmlformats.org/officeDocument/2006/relationships/hyperlink" Target="https://en.wikipedia.org/wiki/Caribbean" TargetMode="External"/><Relationship Id="rId4" Type="http://schemas.openxmlformats.org/officeDocument/2006/relationships/hyperlink" Target="https://en.wikipedia.org/wiki/Arawak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Native_Americans_in_the_United_States" TargetMode="External"/><Relationship Id="rId13" Type="http://schemas.openxmlformats.org/officeDocument/2006/relationships/hyperlink" Target="https://en.wikipedia.org/wiki/Iroquois" TargetMode="External"/><Relationship Id="rId18" Type="http://schemas.openxmlformats.org/officeDocument/2006/relationships/hyperlink" Target="https://en.wikipedia.org/wiki/Wichita_Mountains" TargetMode="External"/><Relationship Id="rId3" Type="http://schemas.openxmlformats.org/officeDocument/2006/relationships/hyperlink" Target="https://en.wikipedia.org/wiki/George_Catlin" TargetMode="External"/><Relationship Id="rId21" Type="http://schemas.openxmlformats.org/officeDocument/2006/relationships/hyperlink" Target="https://en.wikipedia.org/wiki/Isaac_McCoy" TargetMode="External"/><Relationship Id="rId7" Type="http://schemas.openxmlformats.org/officeDocument/2006/relationships/hyperlink" Target="https://en.wikipedia.org/wiki/Midwestern_United_States" TargetMode="External"/><Relationship Id="rId12" Type="http://schemas.openxmlformats.org/officeDocument/2006/relationships/hyperlink" Target="https://en.wikipedia.org/wiki/Missouri_River" TargetMode="External"/><Relationship Id="rId17" Type="http://schemas.openxmlformats.org/officeDocument/2006/relationships/hyperlink" Target="https://en.wikipedia.org/wiki/Ozarks" TargetMode="External"/><Relationship Id="rId2" Type="http://schemas.openxmlformats.org/officeDocument/2006/relationships/hyperlink" Target="https://en.wikipedia.org/wiki/Comanche" TargetMode="External"/><Relationship Id="rId16" Type="http://schemas.openxmlformats.org/officeDocument/2006/relationships/hyperlink" Target="https://en.wikipedia.org/wiki/Red_River_of_the_South" TargetMode="External"/><Relationship Id="rId20" Type="http://schemas.openxmlformats.org/officeDocument/2006/relationships/hyperlink" Target="https://en.wikipedia.org/wiki/Osage_Nation#cite_note-5" TargetMode="External"/><Relationship Id="rId1" Type="http://schemas.openxmlformats.org/officeDocument/2006/relationships/slideLayout" Target="../slideLayouts/slideLayout4.xml"/><Relationship Id="rId6" Type="http://schemas.openxmlformats.org/officeDocument/2006/relationships/hyperlink" Target="https://en.wikipedia.org/wiki/Osage_language" TargetMode="External"/><Relationship Id="rId11" Type="http://schemas.openxmlformats.org/officeDocument/2006/relationships/hyperlink" Target="https://en.wikipedia.org/wiki/Mississippi_River" TargetMode="External"/><Relationship Id="rId5" Type="http://schemas.openxmlformats.org/officeDocument/2006/relationships/hyperlink" Target="https://en.wikipedia.org/wiki/Help:Pronunciation_respelling_key" TargetMode="External"/><Relationship Id="rId15" Type="http://schemas.openxmlformats.org/officeDocument/2006/relationships/hyperlink" Target="https://en.wikipedia.org/wiki/Siouan_languages" TargetMode="External"/><Relationship Id="rId10" Type="http://schemas.openxmlformats.org/officeDocument/2006/relationships/hyperlink" Target="https://en.wikipedia.org/wiki/Ohio_River" TargetMode="External"/><Relationship Id="rId19" Type="http://schemas.openxmlformats.org/officeDocument/2006/relationships/hyperlink" Target="https://en.wikipedia.org/wiki/American_bison" TargetMode="External"/><Relationship Id="rId4" Type="http://schemas.openxmlformats.org/officeDocument/2006/relationships/hyperlink" Target="https://en.wikipedia.org/wiki/Help:IPA/English" TargetMode="External"/><Relationship Id="rId9" Type="http://schemas.openxmlformats.org/officeDocument/2006/relationships/hyperlink" Target="https://en.wikipedia.org/wiki/Great_Plains" TargetMode="External"/><Relationship Id="rId14" Type="http://schemas.openxmlformats.org/officeDocument/2006/relationships/hyperlink" Target="https://en.wikipedia.org/wiki/Dhegihan_languages" TargetMode="External"/><Relationship Id="rId2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britannica.com/dictionary/phonetic" TargetMode="External"/><Relationship Id="rId2" Type="http://schemas.openxmlformats.org/officeDocument/2006/relationships/hyperlink" Target="https://www.britannica.com/topic/Siouan-languages"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The_Great_Peacemaker" TargetMode="External"/><Relationship Id="rId13" Type="http://schemas.openxmlformats.org/officeDocument/2006/relationships/image" Target="../media/image5.jpeg"/><Relationship Id="rId3" Type="http://schemas.openxmlformats.org/officeDocument/2006/relationships/hyperlink" Target="https://en.wikipedia.org/wiki/Ontario_County,_New_York" TargetMode="External"/><Relationship Id="rId7" Type="http://schemas.openxmlformats.org/officeDocument/2006/relationships/hyperlink" Target="https://en.wikipedia.org/wiki/Mohawk_Nation" TargetMode="External"/><Relationship Id="rId12" Type="http://schemas.openxmlformats.org/officeDocument/2006/relationships/hyperlink" Target="https://en.wikipedia.org/wiki/Jigonhsasee" TargetMode="External"/><Relationship Id="rId2" Type="http://schemas.openxmlformats.org/officeDocument/2006/relationships/hyperlink" Target="https://en.wikipedia.org/wiki/Native_Americans_in_the_United_States" TargetMode="External"/><Relationship Id="rId1" Type="http://schemas.openxmlformats.org/officeDocument/2006/relationships/slideLayout" Target="../slideLayouts/slideLayout4.xml"/><Relationship Id="rId6" Type="http://schemas.openxmlformats.org/officeDocument/2006/relationships/hyperlink" Target="https://en.wikipedia.org/wiki/Wyandot_people" TargetMode="External"/><Relationship Id="rId11" Type="http://schemas.openxmlformats.org/officeDocument/2006/relationships/hyperlink" Target="https://en.wikipedia.org/wiki/Onondaga_(tribe)" TargetMode="External"/><Relationship Id="rId5" Type="http://schemas.openxmlformats.org/officeDocument/2006/relationships/hyperlink" Target="https://en.wikipedia.org/wiki/Haudenosaunee" TargetMode="External"/><Relationship Id="rId10" Type="http://schemas.openxmlformats.org/officeDocument/2006/relationships/hyperlink" Target="https://en.wikipedia.org/wiki/Cayuga_nation" TargetMode="External"/><Relationship Id="rId4" Type="http://schemas.openxmlformats.org/officeDocument/2006/relationships/hyperlink" Target="https://en.wikipedia.org/wiki/Seneca_people" TargetMode="External"/><Relationship Id="rId9" Type="http://schemas.openxmlformats.org/officeDocument/2006/relationships/hyperlink" Target="https://en.wikipedia.org/wiki/Oneida_trib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Algorithms" TargetMode="External"/><Relationship Id="rId13" Type="http://schemas.openxmlformats.org/officeDocument/2006/relationships/hyperlink" Target="https://en.wikipedia.org/wiki/Cognitive_sciences" TargetMode="External"/><Relationship Id="rId18" Type="http://schemas.openxmlformats.org/officeDocument/2006/relationships/hyperlink" Target="https://en.wikipedia.org/wiki/Artificial_neural_network" TargetMode="External"/><Relationship Id="rId3" Type="http://schemas.openxmlformats.org/officeDocument/2006/relationships/hyperlink" Target="https://en.wikipedia.org/wiki/Warren_Sturgis_McCulloch" TargetMode="External"/><Relationship Id="rId7" Type="http://schemas.openxmlformats.org/officeDocument/2006/relationships/hyperlink" Target="https://en.wikipedia.org/wiki/Mathematics" TargetMode="External"/><Relationship Id="rId12" Type="http://schemas.openxmlformats.org/officeDocument/2006/relationships/hyperlink" Target="https://en.wikipedia.org/wiki/Computational_neuroscience" TargetMode="External"/><Relationship Id="rId17" Type="http://schemas.openxmlformats.org/officeDocument/2006/relationships/hyperlink" Target="https://en.wikipedia.org/wiki/Computer_science" TargetMode="External"/><Relationship Id="rId2" Type="http://schemas.openxmlformats.org/officeDocument/2006/relationships/hyperlink" Target="https://en.wikipedia.org/wiki/Cybernetics" TargetMode="External"/><Relationship Id="rId16" Type="http://schemas.openxmlformats.org/officeDocument/2006/relationships/hyperlink" Target="https://en.wikipedia.org/wiki/Neuroscience" TargetMode="External"/><Relationship Id="rId20" Type="http://schemas.openxmlformats.org/officeDocument/2006/relationships/hyperlink" Target="https://en.wikipedia.org/wiki/Generative_science" TargetMode="External"/><Relationship Id="rId1" Type="http://schemas.openxmlformats.org/officeDocument/2006/relationships/slideLayout" Target="../slideLayouts/slideLayout4.xml"/><Relationship Id="rId6" Type="http://schemas.openxmlformats.org/officeDocument/2006/relationships/hyperlink" Target="https://en.wikipedia.org/wiki/Walter_Pitts" TargetMode="External"/><Relationship Id="rId11" Type="http://schemas.openxmlformats.org/officeDocument/2006/relationships/hyperlink" Target="https://en.wikipedia.org/wiki/Logician" TargetMode="External"/><Relationship Id="rId5" Type="http://schemas.openxmlformats.org/officeDocument/2006/relationships/hyperlink" Target="https://en.wikipedia.org/wiki/Artificial_intelligence" TargetMode="External"/><Relationship Id="rId15" Type="http://schemas.openxmlformats.org/officeDocument/2006/relationships/hyperlink" Target="https://en.wikipedia.org/wiki/Philosophy" TargetMode="External"/><Relationship Id="rId10" Type="http://schemas.openxmlformats.org/officeDocument/2006/relationships/hyperlink" Target="https://en.wikipedia.org/wiki/Neural_networks" TargetMode="External"/><Relationship Id="rId19" Type="http://schemas.openxmlformats.org/officeDocument/2006/relationships/hyperlink" Target="https://en.wikipedia.org/wiki/Cybernetic" TargetMode="External"/><Relationship Id="rId4" Type="http://schemas.openxmlformats.org/officeDocument/2006/relationships/hyperlink" Target="https://en.wikipedia.org/wiki/Cognition" TargetMode="External"/><Relationship Id="rId9" Type="http://schemas.openxmlformats.org/officeDocument/2006/relationships/hyperlink" Target="https://en.wikipedia.org/wiki/Artificial_neuron#History" TargetMode="External"/><Relationship Id="rId14" Type="http://schemas.openxmlformats.org/officeDocument/2006/relationships/hyperlink" Target="https://en.wikipedia.org/wiki/Psycholog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9311E2-7CF8-2959-46C7-39606E9F6A4D}"/>
              </a:ext>
            </a:extLst>
          </p:cNvPr>
          <p:cNvSpPr>
            <a:spLocks noGrp="1"/>
          </p:cNvSpPr>
          <p:nvPr>
            <p:ph type="title"/>
          </p:nvPr>
        </p:nvSpPr>
        <p:spPr>
          <a:xfrm>
            <a:off x="-1" y="-87823"/>
            <a:ext cx="12137065" cy="1487837"/>
          </a:xfrm>
        </p:spPr>
        <p:txBody>
          <a:bodyPr>
            <a:normAutofit fontScale="90000"/>
          </a:bodyPr>
          <a:lstStyle/>
          <a:p>
            <a:r>
              <a:rPr lang="en-US" dirty="0"/>
              <a:t>By way of summary.  A beginning—the European adoption of tobacco as a hint of the North American sources of European Enlightenment</a:t>
            </a:r>
          </a:p>
        </p:txBody>
      </p:sp>
      <p:sp>
        <p:nvSpPr>
          <p:cNvPr id="5" name="Content Placeholder 4">
            <a:extLst>
              <a:ext uri="{FF2B5EF4-FFF2-40B4-BE49-F238E27FC236}">
                <a16:creationId xmlns:a16="http://schemas.microsoft.com/office/drawing/2014/main" id="{156FDA43-CC05-2585-CA3F-D416E53A9EEF}"/>
              </a:ext>
            </a:extLst>
          </p:cNvPr>
          <p:cNvSpPr>
            <a:spLocks noGrp="1"/>
          </p:cNvSpPr>
          <p:nvPr>
            <p:ph sz="half" idx="1"/>
          </p:nvPr>
        </p:nvSpPr>
        <p:spPr>
          <a:xfrm>
            <a:off x="-51661" y="1400014"/>
            <a:ext cx="7991959" cy="4938793"/>
          </a:xfrm>
        </p:spPr>
        <p:txBody>
          <a:bodyPr>
            <a:normAutofit fontScale="85000" lnSpcReduction="10000"/>
          </a:bodyPr>
          <a:lstStyle/>
          <a:p>
            <a:r>
              <a:rPr lang="en-US" dirty="0"/>
              <a:t>Indigenous North American ideas—from the advocacy of individual liberties to </a:t>
            </a:r>
            <a:r>
              <a:rPr lang="en-US" dirty="0" err="1"/>
              <a:t>scepticism</a:t>
            </a:r>
            <a:r>
              <a:rPr lang="en-US" dirty="0"/>
              <a:t> of revealed religion—certainly had an impact on </a:t>
            </a:r>
            <a:r>
              <a:rPr lang="en-US" dirty="0" err="1"/>
              <a:t>th</a:t>
            </a:r>
            <a:r>
              <a:rPr lang="en-US" dirty="0"/>
              <a:t> European </a:t>
            </a:r>
            <a:r>
              <a:rPr lang="en-US" dirty="0" err="1"/>
              <a:t>Englightenment</a:t>
            </a:r>
            <a:r>
              <a:rPr lang="en-US" dirty="0"/>
              <a:t>, even though, like pipe-smoking, such ideas underwent many transformations in the process.  [DE, p.473] </a:t>
            </a:r>
          </a:p>
          <a:p>
            <a:r>
              <a:rPr lang="en-US" dirty="0"/>
              <a:t>Picture, Wikipedia:  </a:t>
            </a:r>
            <a:r>
              <a:rPr lang="en-US" b="0" i="0" dirty="0">
                <a:solidFill>
                  <a:srgbClr val="202122"/>
                </a:solidFill>
                <a:effectLst/>
                <a:latin typeface="Arial" panose="020B0604020202020204" pitchFamily="34" charset="0"/>
              </a:rPr>
              <a:t>The earliest depiction of a European man smoking, from </a:t>
            </a:r>
            <a:r>
              <a:rPr lang="en-US" b="0" i="1" dirty="0">
                <a:solidFill>
                  <a:srgbClr val="202122"/>
                </a:solidFill>
                <a:effectLst/>
                <a:latin typeface="Arial" panose="020B0604020202020204" pitchFamily="34" charset="0"/>
              </a:rPr>
              <a:t>Tobacco</a:t>
            </a:r>
            <a:r>
              <a:rPr lang="en-US" b="0" i="0" dirty="0">
                <a:solidFill>
                  <a:srgbClr val="202122"/>
                </a:solidFill>
                <a:effectLst/>
                <a:latin typeface="Arial" panose="020B0604020202020204" pitchFamily="34" charset="0"/>
              </a:rPr>
              <a:t> by </a:t>
            </a:r>
            <a:r>
              <a:rPr lang="en-US" b="0" i="0" u="sng" dirty="0">
                <a:solidFill>
                  <a:srgbClr val="FAA700"/>
                </a:solidFill>
                <a:effectLst/>
                <a:latin typeface="Arial" panose="020B0604020202020204" pitchFamily="34" charset="0"/>
                <a:hlinkClick r:id="rId2" tooltip="Anthony Chute"/>
              </a:rPr>
              <a:t>Anthony Chute</a:t>
            </a:r>
            <a:r>
              <a:rPr lang="en-US" b="0" i="0" dirty="0">
                <a:solidFill>
                  <a:srgbClr val="202122"/>
                </a:solidFill>
                <a:effectLst/>
                <a:latin typeface="Arial" panose="020B0604020202020204" pitchFamily="34" charset="0"/>
              </a:rPr>
              <a:t>, 1595. The English word </a:t>
            </a:r>
            <a:r>
              <a:rPr lang="en-US" b="0" i="1" dirty="0">
                <a:solidFill>
                  <a:srgbClr val="202122"/>
                </a:solidFill>
                <a:effectLst/>
                <a:latin typeface="Arial" panose="020B0604020202020204" pitchFamily="34" charset="0"/>
              </a:rPr>
              <a:t>tobacco</a:t>
            </a:r>
            <a:r>
              <a:rPr lang="en-US" b="0" i="0" dirty="0">
                <a:solidFill>
                  <a:srgbClr val="202122"/>
                </a:solidFill>
                <a:effectLst/>
                <a:latin typeface="Arial" panose="020B0604020202020204" pitchFamily="34" charset="0"/>
              </a:rPr>
              <a:t> originates from the Spanish word "</a:t>
            </a:r>
            <a:r>
              <a:rPr lang="en-US" b="0" i="0" dirty="0" err="1">
                <a:solidFill>
                  <a:srgbClr val="202122"/>
                </a:solidFill>
                <a:effectLst/>
                <a:latin typeface="Arial" panose="020B0604020202020204" pitchFamily="34" charset="0"/>
              </a:rPr>
              <a:t>tabaco".The</a:t>
            </a:r>
            <a:r>
              <a:rPr lang="en-US" b="0" i="0" dirty="0">
                <a:solidFill>
                  <a:srgbClr val="202122"/>
                </a:solidFill>
                <a:effectLst/>
                <a:latin typeface="Arial" panose="020B0604020202020204" pitchFamily="34" charset="0"/>
              </a:rPr>
              <a:t> precise origin of this word is disputed, but it is generally thought to have derived, at least in part, from </a:t>
            </a:r>
            <a:r>
              <a:rPr lang="en-US" b="0" i="0" u="none" strike="noStrike" dirty="0">
                <a:solidFill>
                  <a:srgbClr val="3366CC"/>
                </a:solidFill>
                <a:effectLst/>
                <a:latin typeface="Arial" panose="020B0604020202020204" pitchFamily="34" charset="0"/>
                <a:hlinkClick r:id="rId3" tooltip="Taíno language"/>
              </a:rPr>
              <a:t>Taíno</a:t>
            </a:r>
            <a:r>
              <a:rPr lang="en-US" b="0" i="0" dirty="0">
                <a:solidFill>
                  <a:srgbClr val="202122"/>
                </a:solidFill>
                <a:effectLst/>
                <a:latin typeface="Arial" panose="020B0604020202020204" pitchFamily="34" charset="0"/>
              </a:rPr>
              <a:t>, the </a:t>
            </a:r>
            <a:r>
              <a:rPr lang="en-US" b="0" i="0" u="none" strike="noStrike" dirty="0">
                <a:solidFill>
                  <a:srgbClr val="3366CC"/>
                </a:solidFill>
                <a:effectLst/>
                <a:latin typeface="Arial" panose="020B0604020202020204" pitchFamily="34" charset="0"/>
                <a:hlinkClick r:id="rId4" tooltip="Arawakan"/>
              </a:rPr>
              <a:t>Arawakan</a:t>
            </a:r>
            <a:r>
              <a:rPr lang="en-US" b="0" i="0" dirty="0">
                <a:solidFill>
                  <a:srgbClr val="202122"/>
                </a:solidFill>
                <a:effectLst/>
                <a:latin typeface="Arial" panose="020B0604020202020204" pitchFamily="34" charset="0"/>
              </a:rPr>
              <a:t> language of the </a:t>
            </a:r>
            <a:r>
              <a:rPr lang="en-US" b="0" i="0" u="none" strike="noStrike" dirty="0">
                <a:solidFill>
                  <a:srgbClr val="3366CC"/>
                </a:solidFill>
                <a:effectLst/>
                <a:latin typeface="Arial" panose="020B0604020202020204" pitchFamily="34" charset="0"/>
                <a:hlinkClick r:id="rId5" tooltip="Caribbean"/>
              </a:rPr>
              <a:t>Caribbean</a:t>
            </a:r>
            <a:r>
              <a:rPr lang="en-US" b="0" i="0" dirty="0">
                <a:solidFill>
                  <a:srgbClr val="202122"/>
                </a:solidFill>
                <a:effectLst/>
                <a:latin typeface="Arial" panose="020B0604020202020204" pitchFamily="34" charset="0"/>
              </a:rPr>
              <a:t>. In Taíno, it was said to mean either a roll of tobacco leaves (according to </a:t>
            </a:r>
            <a:r>
              <a:rPr lang="en-US" b="0" i="0" u="none" strike="noStrike" dirty="0">
                <a:solidFill>
                  <a:srgbClr val="3366CC"/>
                </a:solidFill>
                <a:effectLst/>
                <a:latin typeface="Arial" panose="020B0604020202020204" pitchFamily="34" charset="0"/>
                <a:hlinkClick r:id="rId6" tooltip="Bartolomé de las Casas"/>
              </a:rPr>
              <a:t>Bartolomé de las Casas</a:t>
            </a:r>
            <a:r>
              <a:rPr lang="en-US" b="0" i="0" dirty="0">
                <a:solidFill>
                  <a:srgbClr val="202122"/>
                </a:solidFill>
                <a:effectLst/>
                <a:latin typeface="Arial" panose="020B0604020202020204" pitchFamily="34" charset="0"/>
              </a:rPr>
              <a:t>, 1552), or to </a:t>
            </a:r>
            <a:r>
              <a:rPr lang="en-US" b="0" i="1" dirty="0" err="1">
                <a:solidFill>
                  <a:srgbClr val="202122"/>
                </a:solidFill>
                <a:effectLst/>
                <a:latin typeface="Arial" panose="020B0604020202020204" pitchFamily="34" charset="0"/>
              </a:rPr>
              <a:t>tabago</a:t>
            </a:r>
            <a:r>
              <a:rPr lang="en-US" b="0" i="0" dirty="0">
                <a:solidFill>
                  <a:srgbClr val="202122"/>
                </a:solidFill>
                <a:effectLst/>
                <a:latin typeface="Arial" panose="020B0604020202020204" pitchFamily="34" charset="0"/>
              </a:rPr>
              <a:t>, a kind of L-shaped pipe used for sniffing tobacco smoke (according to Oviedo, with the leaves themselves being referred to as </a:t>
            </a:r>
            <a:r>
              <a:rPr lang="en-US" b="0" i="1" dirty="0" err="1">
                <a:solidFill>
                  <a:srgbClr val="202122"/>
                </a:solidFill>
                <a:effectLst/>
                <a:latin typeface="Arial" panose="020B0604020202020204" pitchFamily="34" charset="0"/>
              </a:rPr>
              <a:t>cohiba</a:t>
            </a:r>
            <a:r>
              <a:rPr lang="en-US" b="0" i="0" dirty="0">
                <a:solidFill>
                  <a:srgbClr val="202122"/>
                </a:solidFill>
                <a:effectLst/>
                <a:latin typeface="Arial" panose="020B0604020202020204" pitchFamily="34" charset="0"/>
              </a:rPr>
              <a:t>).</a:t>
            </a:r>
            <a:endParaRPr lang="en-US" dirty="0"/>
          </a:p>
        </p:txBody>
      </p:sp>
      <p:pic>
        <p:nvPicPr>
          <p:cNvPr id="1026" name="Picture 2" descr="undefined">
            <a:extLst>
              <a:ext uri="{FF2B5EF4-FFF2-40B4-BE49-F238E27FC236}">
                <a16:creationId xmlns:a16="http://schemas.microsoft.com/office/drawing/2014/main" id="{7510C582-2C5E-1D78-7FE6-BF2DF4C23E59}"/>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7902478" y="1317355"/>
            <a:ext cx="4328048" cy="441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6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40DE7-7B78-0B67-5F7E-C192F1556AE8}"/>
              </a:ext>
            </a:extLst>
          </p:cNvPr>
          <p:cNvSpPr>
            <a:spLocks noGrp="1"/>
          </p:cNvSpPr>
          <p:nvPr>
            <p:ph type="title"/>
          </p:nvPr>
        </p:nvSpPr>
        <p:spPr>
          <a:xfrm>
            <a:off x="-1" y="1"/>
            <a:ext cx="12140339" cy="625097"/>
          </a:xfrm>
        </p:spPr>
        <p:txBody>
          <a:bodyPr>
            <a:normAutofit fontScale="90000"/>
          </a:bodyPr>
          <a:lstStyle/>
          <a:p>
            <a:r>
              <a:rPr lang="en-US" dirty="0"/>
              <a:t>Cahokia—a veritable urban explosion around 1050 CE</a:t>
            </a:r>
          </a:p>
        </p:txBody>
      </p:sp>
      <p:sp>
        <p:nvSpPr>
          <p:cNvPr id="3" name="Content Placeholder 2">
            <a:extLst>
              <a:ext uri="{FF2B5EF4-FFF2-40B4-BE49-F238E27FC236}">
                <a16:creationId xmlns:a16="http://schemas.microsoft.com/office/drawing/2014/main" id="{0ACBDCAC-EF7D-ABB9-D9A6-45BF228E9D66}"/>
              </a:ext>
            </a:extLst>
          </p:cNvPr>
          <p:cNvSpPr>
            <a:spLocks noGrp="1"/>
          </p:cNvSpPr>
          <p:nvPr>
            <p:ph sz="half" idx="1"/>
          </p:nvPr>
        </p:nvSpPr>
        <p:spPr>
          <a:xfrm>
            <a:off x="35047" y="552773"/>
            <a:ext cx="6471023" cy="5752454"/>
          </a:xfrm>
        </p:spPr>
        <p:txBody>
          <a:bodyPr>
            <a:normAutofit fontScale="55000" lnSpcReduction="20000"/>
          </a:bodyPr>
          <a:lstStyle/>
          <a:p>
            <a:r>
              <a:rPr lang="en-US" dirty="0"/>
              <a:t>Cahokia grew to more than six square miles, </a:t>
            </a:r>
            <a:r>
              <a:rPr lang="en-US" dirty="0" err="1"/>
              <a:t>totalling</a:t>
            </a:r>
            <a:r>
              <a:rPr lang="en-US" dirty="0"/>
              <a:t> (with satellite communities) a population in the order of 40,000.  </a:t>
            </a:r>
            <a:r>
              <a:rPr lang="en-US" dirty="0" err="1"/>
              <a:t>Soime</a:t>
            </a:r>
            <a:r>
              <a:rPr lang="en-US" dirty="0"/>
              <a:t> of Cahokia’s pyramids were topped with palaces or temples, others with charnel houses or sweat lodges.  From the summit of Monk’s Mound the city’s ruling elite enjoyed powers of surveillance over the planned residential zones.  What’s so striking is an almost complete dismantling of any self-governing communities outside the city. Along with games and feasts, in the early decades of Cahokia’s expansion there were mass executions and burials carried out in public associated with the funerary rites of nobility.  Around their shrouded bodies a surface of thousands of shell beads was surrounded by earthen mounds, their graves included the stacked bodies of mainly young women killed specifically for the occasion…Whatever happened in Cahokia, it appears to have left extremely unpleasant memories.  Along with much of its bird-man mythology the place was erased from any later oral traditions.  After 1400 CE the entire fertile expanse of the American Bottom along with the territory from Cahokia up to the Ohio River, became what’s referred to in the literature as the Vacant or Empty Quarter; a haunted wilderness of overgrown pyramids and housing blocks crumbling back into swamp, occasionally traversed by hunters but devoid of permanent human settlement…The Vacant Quarter implies a self-conscious rejection of everything the city of Cahokia stood for.  Among the descendants of </a:t>
            </a:r>
            <a:r>
              <a:rPr lang="en-US" dirty="0" err="1"/>
              <a:t>Cahokian</a:t>
            </a:r>
            <a:r>
              <a:rPr lang="en-US" dirty="0"/>
              <a:t> subjects, migration is often framed as implying the restructuring of an entire social order, with the single project of emancipation, moving away, disobeying the previous regime and building a new social order, as we’ll see exemplified with the Osage, who originated in the Middle Ohio River valley before migrating to the Great Plains.  To move to a new country can be seen as synonymous with “constitutional change.”   [DE, pp. 465-469].  Certainly, the overall direction, in the wake of Cahokia, was a broad movement away from overlords of any sort and towards constitutional structures carefully worked out to distribute power in such a way that they would never return. [DE, p. 491]</a:t>
            </a:r>
          </a:p>
          <a:p>
            <a:r>
              <a:rPr lang="en-US" dirty="0"/>
              <a:t>Map, Wikipedia:  </a:t>
            </a:r>
            <a:r>
              <a:rPr lang="en-US" b="0" i="0" dirty="0">
                <a:solidFill>
                  <a:srgbClr val="202122"/>
                </a:solidFill>
                <a:effectLst/>
                <a:latin typeface="Arial" panose="020B0604020202020204" pitchFamily="34" charset="0"/>
              </a:rPr>
              <a:t>A map showing approximate areas of various Mississippian and related cultures. Cahokia is located near the center of this map in the upper part of the Middle Mississippi area.</a:t>
            </a:r>
            <a:endParaRPr lang="en-US" dirty="0"/>
          </a:p>
        </p:txBody>
      </p:sp>
      <p:pic>
        <p:nvPicPr>
          <p:cNvPr id="5122" name="Picture 2" descr="undefined">
            <a:extLst>
              <a:ext uri="{FF2B5EF4-FFF2-40B4-BE49-F238E27FC236}">
                <a16:creationId xmlns:a16="http://schemas.microsoft.com/office/drawing/2014/main" id="{132B294E-E1AC-F970-D341-6A80130C3AD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6070" y="552773"/>
            <a:ext cx="5650883" cy="540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967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F984-8D2E-9ECB-C13A-439294C7B548}"/>
              </a:ext>
            </a:extLst>
          </p:cNvPr>
          <p:cNvSpPr>
            <a:spLocks noGrp="1"/>
          </p:cNvSpPr>
          <p:nvPr>
            <p:ph type="title"/>
          </p:nvPr>
        </p:nvSpPr>
        <p:spPr>
          <a:xfrm>
            <a:off x="-1" y="1"/>
            <a:ext cx="12130007" cy="929897"/>
          </a:xfrm>
        </p:spPr>
        <p:txBody>
          <a:bodyPr>
            <a:normAutofit fontScale="90000"/>
          </a:bodyPr>
          <a:lstStyle/>
          <a:p>
            <a:r>
              <a:rPr lang="en-US" dirty="0"/>
              <a:t>There were no difference among the Osage between officials, priests and philosophers</a:t>
            </a:r>
          </a:p>
        </p:txBody>
      </p:sp>
      <p:sp>
        <p:nvSpPr>
          <p:cNvPr id="3" name="Content Placeholder 2">
            <a:extLst>
              <a:ext uri="{FF2B5EF4-FFF2-40B4-BE49-F238E27FC236}">
                <a16:creationId xmlns:a16="http://schemas.microsoft.com/office/drawing/2014/main" id="{1386A774-6D85-56A5-A5C8-18D8693C7E90}"/>
              </a:ext>
            </a:extLst>
          </p:cNvPr>
          <p:cNvSpPr>
            <a:spLocks noGrp="1"/>
          </p:cNvSpPr>
          <p:nvPr>
            <p:ph sz="half" idx="1"/>
          </p:nvPr>
        </p:nvSpPr>
        <p:spPr>
          <a:xfrm>
            <a:off x="61993" y="929898"/>
            <a:ext cx="6303485" cy="5247065"/>
          </a:xfrm>
        </p:spPr>
        <p:txBody>
          <a:bodyPr>
            <a:normAutofit fontScale="55000" lnSpcReduction="20000"/>
          </a:bodyPr>
          <a:lstStyle/>
          <a:p>
            <a:r>
              <a:rPr lang="en-US" dirty="0"/>
              <a:t>Among the Osage, all were title-bearing officials, including he soldiers assigned to help chiefs enforce their decisions, while Protectors of the Land assigned to hunt down and kill outsiders who poached game were also religious figures.   [DE, p. 479].</a:t>
            </a:r>
          </a:p>
          <a:p>
            <a:pPr algn="l"/>
            <a:r>
              <a:rPr lang="en-US" dirty="0"/>
              <a:t>Picture, Wikipedia:  </a:t>
            </a:r>
            <a:r>
              <a:rPr lang="en-US" b="0" i="0" dirty="0">
                <a:solidFill>
                  <a:srgbClr val="202122"/>
                </a:solidFill>
                <a:effectLst/>
                <a:latin typeface="Arial" panose="020B0604020202020204" pitchFamily="34" charset="0"/>
              </a:rPr>
              <a:t>War on the plains. </a:t>
            </a:r>
            <a:r>
              <a:rPr lang="en-US" b="0" i="0" u="none" strike="noStrike" dirty="0">
                <a:solidFill>
                  <a:srgbClr val="3366CC"/>
                </a:solidFill>
                <a:effectLst/>
                <a:latin typeface="Arial" panose="020B0604020202020204" pitchFamily="34" charset="0"/>
                <a:hlinkClick r:id="rId2" tooltip="Comanche"/>
              </a:rPr>
              <a:t>Comanche</a:t>
            </a:r>
            <a:r>
              <a:rPr lang="en-US" b="0" i="0" dirty="0">
                <a:solidFill>
                  <a:srgbClr val="202122"/>
                </a:solidFill>
                <a:effectLst/>
                <a:latin typeface="Arial" panose="020B0604020202020204" pitchFamily="34" charset="0"/>
              </a:rPr>
              <a:t> (right) trying to lance Osage warrior. Painting by </a:t>
            </a:r>
            <a:r>
              <a:rPr lang="en-US" b="0" i="0" u="sng" dirty="0">
                <a:solidFill>
                  <a:srgbClr val="FAA700"/>
                </a:solidFill>
                <a:effectLst/>
                <a:latin typeface="Arial" panose="020B0604020202020204" pitchFamily="34" charset="0"/>
                <a:hlinkClick r:id="rId3" tooltip="George Catlin"/>
              </a:rPr>
              <a:t>George Catlin</a:t>
            </a:r>
            <a:r>
              <a:rPr lang="en-US" b="0" i="0" dirty="0">
                <a:solidFill>
                  <a:srgbClr val="202122"/>
                </a:solidFill>
                <a:effectLst/>
                <a:latin typeface="Arial" panose="020B0604020202020204" pitchFamily="34" charset="0"/>
              </a:rPr>
              <a:t>, 1834. The </a:t>
            </a:r>
            <a:r>
              <a:rPr lang="en-US" b="1" i="0" dirty="0">
                <a:solidFill>
                  <a:srgbClr val="202122"/>
                </a:solidFill>
                <a:effectLst/>
                <a:latin typeface="Arial" panose="020B0604020202020204" pitchFamily="34" charset="0"/>
              </a:rPr>
              <a:t>Osage Nation</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 tooltip="Help:IPA/English"/>
              </a:rPr>
              <a:t>/ˈ</a:t>
            </a:r>
            <a:r>
              <a:rPr lang="en-US" b="0" i="0" u="none" strike="noStrike" dirty="0" err="1">
                <a:solidFill>
                  <a:srgbClr val="3366CC"/>
                </a:solidFill>
                <a:effectLst/>
                <a:latin typeface="Arial" panose="020B0604020202020204" pitchFamily="34" charset="0"/>
                <a:hlinkClick r:id="rId4" tooltip="Help:IPA/English"/>
              </a:rPr>
              <a:t>oʊseɪdʒ</a:t>
            </a:r>
            <a:r>
              <a:rPr lang="en-US" b="0" i="0" u="none" strike="noStrike" dirty="0">
                <a:solidFill>
                  <a:srgbClr val="3366CC"/>
                </a:solidFill>
                <a:effectLst/>
                <a:latin typeface="Arial" panose="020B0604020202020204" pitchFamily="34" charset="0"/>
                <a:hlinkClick r:id="rId4" tooltip="Help:IPA/English"/>
              </a:rPr>
              <a:t>/</a:t>
            </a:r>
            <a:r>
              <a:rPr lang="en-US" b="0" i="0"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5" tooltip="Help:Pronunciation respelling key"/>
              </a:rPr>
              <a:t>OH-</a:t>
            </a:r>
            <a:r>
              <a:rPr lang="en-US" b="0" i="1" u="none" strike="noStrike" dirty="0" err="1">
                <a:solidFill>
                  <a:srgbClr val="3366CC"/>
                </a:solidFill>
                <a:effectLst/>
                <a:latin typeface="Arial" panose="020B0604020202020204" pitchFamily="34" charset="0"/>
                <a:hlinkClick r:id="rId5" tooltip="Help:Pronunciation respelling key"/>
              </a:rPr>
              <a:t>sayj</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6" tooltip="Osage language"/>
              </a:rPr>
              <a:t>Osage</a:t>
            </a:r>
            <a:r>
              <a:rPr lang="en-US" b="0" i="0" dirty="0">
                <a:solidFill>
                  <a:srgbClr val="202122"/>
                </a:solidFill>
                <a:effectLst/>
                <a:latin typeface="Arial" panose="020B0604020202020204" pitchFamily="34" charset="0"/>
              </a:rPr>
              <a:t>: 𐓁𐒻 𐓂𐒼𐒰𐓇𐒼𐒰͘ (</a:t>
            </a:r>
            <a:r>
              <a:rPr lang="en-US" b="0" i="1" dirty="0">
                <a:solidFill>
                  <a:srgbClr val="202122"/>
                </a:solidFill>
                <a:effectLst/>
                <a:latin typeface="Arial" panose="020B0604020202020204" pitchFamily="34" charset="0"/>
              </a:rPr>
              <a:t>Ni </a:t>
            </a:r>
            <a:r>
              <a:rPr lang="en-US" b="0" i="1" dirty="0" err="1">
                <a:solidFill>
                  <a:srgbClr val="202122"/>
                </a:solidFill>
                <a:effectLst/>
                <a:latin typeface="Arial" panose="020B0604020202020204" pitchFamily="34" charset="0"/>
              </a:rPr>
              <a:t>Okašką</a:t>
            </a:r>
            <a:r>
              <a:rPr lang="en-US" b="0" i="0" dirty="0">
                <a:solidFill>
                  <a:srgbClr val="202122"/>
                </a:solidFill>
                <a:effectLst/>
                <a:latin typeface="Arial" panose="020B0604020202020204" pitchFamily="34" charset="0"/>
              </a:rPr>
              <a:t>), "People of the Middle Waters") is a </a:t>
            </a:r>
            <a:r>
              <a:rPr lang="en-US" b="0" i="0" u="none" strike="noStrike" dirty="0">
                <a:solidFill>
                  <a:srgbClr val="3366CC"/>
                </a:solidFill>
                <a:effectLst/>
                <a:latin typeface="Arial" panose="020B0604020202020204" pitchFamily="34" charset="0"/>
                <a:hlinkClick r:id="rId7" tooltip="Midwestern United States"/>
              </a:rPr>
              <a:t>Midwestern</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8" tooltip="Native Americans in the United States"/>
              </a:rPr>
              <a:t>Native American</a:t>
            </a:r>
            <a:r>
              <a:rPr lang="en-US" b="0" i="0" dirty="0">
                <a:solidFill>
                  <a:srgbClr val="202122"/>
                </a:solidFill>
                <a:effectLst/>
                <a:latin typeface="Arial" panose="020B0604020202020204" pitchFamily="34" charset="0"/>
              </a:rPr>
              <a:t> tribe of the </a:t>
            </a:r>
            <a:r>
              <a:rPr lang="en-US" b="0" i="0" u="none" strike="noStrike" dirty="0">
                <a:solidFill>
                  <a:srgbClr val="3366CC"/>
                </a:solidFill>
                <a:effectLst/>
                <a:latin typeface="Arial" panose="020B0604020202020204" pitchFamily="34" charset="0"/>
                <a:hlinkClick r:id="rId9" tooltip="Great Plains"/>
              </a:rPr>
              <a:t>Great Plains</a:t>
            </a:r>
            <a:r>
              <a:rPr lang="en-US" b="0" i="0" dirty="0">
                <a:solidFill>
                  <a:srgbClr val="202122"/>
                </a:solidFill>
                <a:effectLst/>
                <a:latin typeface="Arial" panose="020B0604020202020204" pitchFamily="34" charset="0"/>
              </a:rPr>
              <a:t>. The tribe developed in the </a:t>
            </a:r>
            <a:r>
              <a:rPr lang="en-US" b="0" i="0" u="none" strike="noStrike" dirty="0">
                <a:solidFill>
                  <a:srgbClr val="3366CC"/>
                </a:solidFill>
                <a:effectLst/>
                <a:latin typeface="Arial" panose="020B0604020202020204" pitchFamily="34" charset="0"/>
                <a:hlinkClick r:id="rId10" tooltip="Ohio River"/>
              </a:rPr>
              <a:t>Ohio</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11" tooltip="Mississippi River"/>
              </a:rPr>
              <a:t>Mississippi</a:t>
            </a:r>
            <a:r>
              <a:rPr lang="en-US" b="0" i="0" dirty="0">
                <a:solidFill>
                  <a:srgbClr val="202122"/>
                </a:solidFill>
                <a:effectLst/>
                <a:latin typeface="Arial" panose="020B0604020202020204" pitchFamily="34" charset="0"/>
              </a:rPr>
              <a:t> river valleys around 700 BC along with other groups of its language family. They migrated west after the 17th century, settling near the confluence of the </a:t>
            </a:r>
            <a:r>
              <a:rPr lang="en-US" b="0" i="0" u="none" strike="noStrike" dirty="0">
                <a:solidFill>
                  <a:srgbClr val="3366CC"/>
                </a:solidFill>
                <a:effectLst/>
                <a:latin typeface="Arial" panose="020B0604020202020204" pitchFamily="34" charset="0"/>
                <a:hlinkClick r:id="rId12" tooltip="Missouri River"/>
              </a:rPr>
              <a:t>Missouri</a:t>
            </a:r>
            <a:r>
              <a:rPr lang="en-US" b="0" i="0" dirty="0">
                <a:solidFill>
                  <a:srgbClr val="202122"/>
                </a:solidFill>
                <a:effectLst/>
                <a:latin typeface="Arial" panose="020B0604020202020204" pitchFamily="34" charset="0"/>
              </a:rPr>
              <a:t> and Mississippi rivers, as a result of </a:t>
            </a:r>
            <a:r>
              <a:rPr lang="en-US" b="0" i="0" u="none" strike="noStrike" dirty="0">
                <a:solidFill>
                  <a:srgbClr val="3366CC"/>
                </a:solidFill>
                <a:effectLst/>
                <a:latin typeface="Arial" panose="020B0604020202020204" pitchFamily="34" charset="0"/>
                <a:hlinkClick r:id="rId13" tooltip="Iroquois"/>
              </a:rPr>
              <a:t>Iroquois</a:t>
            </a:r>
            <a:r>
              <a:rPr lang="en-US" b="0" i="0" dirty="0">
                <a:solidFill>
                  <a:srgbClr val="202122"/>
                </a:solidFill>
                <a:effectLst/>
                <a:latin typeface="Arial" panose="020B0604020202020204" pitchFamily="34" charset="0"/>
              </a:rPr>
              <a:t> invading the Ohio Valley in a search for new hunting grounds.  The term "Osage" is a French version of the tribe's name, which can be roughly translated as "calm water". The Osage people refer to themselves in their indigenous </a:t>
            </a:r>
            <a:r>
              <a:rPr lang="en-US" b="0" i="0" u="none" strike="noStrike" dirty="0">
                <a:solidFill>
                  <a:srgbClr val="3366CC"/>
                </a:solidFill>
                <a:effectLst/>
                <a:latin typeface="Arial" panose="020B0604020202020204" pitchFamily="34" charset="0"/>
                <a:hlinkClick r:id="rId14" tooltip="Dhegihan languages"/>
              </a:rPr>
              <a:t>Dhegihan</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5" tooltip="Siouan languages"/>
              </a:rPr>
              <a:t>Siouan</a:t>
            </a:r>
            <a:r>
              <a:rPr lang="en-US" b="0" i="0" dirty="0">
                <a:solidFill>
                  <a:srgbClr val="202122"/>
                </a:solidFill>
                <a:effectLst/>
                <a:latin typeface="Arial" panose="020B0604020202020204" pitchFamily="34" charset="0"/>
              </a:rPr>
              <a:t> language as 𐓏𐒰𐓓𐒰𐓓𐒷 (</a:t>
            </a:r>
            <a:r>
              <a:rPr lang="en-US" b="0" i="1" dirty="0" err="1">
                <a:solidFill>
                  <a:srgbClr val="202122"/>
                </a:solidFill>
                <a:effectLst/>
                <a:latin typeface="Arial" panose="020B0604020202020204" pitchFamily="34" charset="0"/>
              </a:rPr>
              <a:t>Wazhazhe</a:t>
            </a:r>
            <a:r>
              <a:rPr lang="en-US" b="0" i="0" dirty="0">
                <a:solidFill>
                  <a:srgbClr val="202122"/>
                </a:solidFill>
                <a:effectLst/>
                <a:latin typeface="Arial" panose="020B0604020202020204" pitchFamily="34" charset="0"/>
              </a:rPr>
              <a:t>), or "Mid-waters".</a:t>
            </a:r>
            <a:r>
              <a:rPr lang="en-US" baseline="30000" dirty="0">
                <a:solidFill>
                  <a:srgbClr val="3366CC"/>
                </a:solidFill>
                <a:latin typeface="Arial" panose="020B0604020202020204" pitchFamily="34" charset="0"/>
              </a:rPr>
              <a:t>[</a:t>
            </a:r>
            <a:r>
              <a:rPr lang="en-US" b="0" i="0" dirty="0">
                <a:solidFill>
                  <a:srgbClr val="202122"/>
                </a:solidFill>
                <a:effectLst/>
                <a:latin typeface="Arial" panose="020B0604020202020204" pitchFamily="34" charset="0"/>
              </a:rPr>
              <a:t>By the early 19th century, the Osage had become the dominant power in the region, feared by neighboring tribes. The tribe controlled the area between the Missouri and </a:t>
            </a:r>
            <a:r>
              <a:rPr lang="en-US" b="0" i="0" u="none" strike="noStrike" dirty="0">
                <a:solidFill>
                  <a:srgbClr val="3366CC"/>
                </a:solidFill>
                <a:effectLst/>
                <a:latin typeface="Arial" panose="020B0604020202020204" pitchFamily="34" charset="0"/>
                <a:hlinkClick r:id="rId16" tooltip="Red River of the South"/>
              </a:rPr>
              <a:t>Red</a:t>
            </a:r>
            <a:r>
              <a:rPr lang="en-US" b="0" i="0" dirty="0">
                <a:solidFill>
                  <a:srgbClr val="202122"/>
                </a:solidFill>
                <a:effectLst/>
                <a:latin typeface="Arial" panose="020B0604020202020204" pitchFamily="34" charset="0"/>
              </a:rPr>
              <a:t> rivers, the </a:t>
            </a:r>
            <a:r>
              <a:rPr lang="en-US" b="0" i="0" u="none" strike="noStrike" dirty="0">
                <a:solidFill>
                  <a:srgbClr val="3366CC"/>
                </a:solidFill>
                <a:effectLst/>
                <a:latin typeface="Arial" panose="020B0604020202020204" pitchFamily="34" charset="0"/>
                <a:hlinkClick r:id="rId17" tooltip="Ozarks"/>
              </a:rPr>
              <a:t>Ozarks</a:t>
            </a:r>
            <a:r>
              <a:rPr lang="en-US" b="0" i="0" dirty="0">
                <a:solidFill>
                  <a:srgbClr val="202122"/>
                </a:solidFill>
                <a:effectLst/>
                <a:latin typeface="Arial" panose="020B0604020202020204" pitchFamily="34" charset="0"/>
              </a:rPr>
              <a:t> to the east and the foothills of the </a:t>
            </a:r>
            <a:r>
              <a:rPr lang="en-US" b="0" i="0" u="none" strike="noStrike" dirty="0">
                <a:solidFill>
                  <a:srgbClr val="3366CC"/>
                </a:solidFill>
                <a:effectLst/>
                <a:latin typeface="Arial" panose="020B0604020202020204" pitchFamily="34" charset="0"/>
                <a:hlinkClick r:id="rId18" tooltip="Wichita Mountains"/>
              </a:rPr>
              <a:t>Wichita Mountains</a:t>
            </a:r>
            <a:r>
              <a:rPr lang="en-US" b="0" i="0" dirty="0">
                <a:solidFill>
                  <a:srgbClr val="202122"/>
                </a:solidFill>
                <a:effectLst/>
                <a:latin typeface="Arial" panose="020B0604020202020204" pitchFamily="34" charset="0"/>
              </a:rPr>
              <a:t> to the south. They depended on nomadic </a:t>
            </a:r>
            <a:r>
              <a:rPr lang="en-US" b="0" i="0" u="none" strike="noStrike" dirty="0">
                <a:solidFill>
                  <a:srgbClr val="3366CC"/>
                </a:solidFill>
                <a:effectLst/>
                <a:latin typeface="Arial" panose="020B0604020202020204" pitchFamily="34" charset="0"/>
                <a:hlinkClick r:id="rId19" tooltip="American bison"/>
              </a:rPr>
              <a:t>buffalo</a:t>
            </a:r>
            <a:r>
              <a:rPr lang="en-US" b="0" i="0" dirty="0">
                <a:solidFill>
                  <a:srgbClr val="202122"/>
                </a:solidFill>
                <a:effectLst/>
                <a:latin typeface="Arial" panose="020B0604020202020204" pitchFamily="34" charset="0"/>
              </a:rPr>
              <a:t> hunting and </a:t>
            </a:r>
            <a:r>
              <a:rPr lang="en-US" b="0" i="0" dirty="0" err="1">
                <a:solidFill>
                  <a:srgbClr val="202122"/>
                </a:solidFill>
                <a:effectLst/>
                <a:latin typeface="Arial" panose="020B0604020202020204" pitchFamily="34" charset="0"/>
              </a:rPr>
              <a:t>agriculture.The</a:t>
            </a:r>
            <a:r>
              <a:rPr lang="en-US" b="0" i="0" dirty="0">
                <a:solidFill>
                  <a:srgbClr val="202122"/>
                </a:solidFill>
                <a:effectLst/>
                <a:latin typeface="Arial" panose="020B0604020202020204" pitchFamily="34" charset="0"/>
              </a:rPr>
              <a:t> 19th-century painter </a:t>
            </a:r>
            <a:r>
              <a:rPr lang="en-US" b="0" i="0" u="none" strike="noStrike" dirty="0">
                <a:solidFill>
                  <a:srgbClr val="3366CC"/>
                </a:solidFill>
                <a:effectLst/>
                <a:latin typeface="Arial" panose="020B0604020202020204" pitchFamily="34" charset="0"/>
                <a:hlinkClick r:id="rId3" tooltip="George Catlin"/>
              </a:rPr>
              <a:t>George Catlin</a:t>
            </a:r>
            <a:r>
              <a:rPr lang="en-US" b="0" i="0" dirty="0">
                <a:solidFill>
                  <a:srgbClr val="202122"/>
                </a:solidFill>
                <a:effectLst/>
                <a:latin typeface="Arial" panose="020B0604020202020204" pitchFamily="34" charset="0"/>
              </a:rPr>
              <a:t> described the Osage as "the tallest race of men in North America, either red or white skins; there being ... many of them six and a half, and others seven feet."</a:t>
            </a:r>
            <a:r>
              <a:rPr lang="en-US" b="0" i="0" u="none" strike="noStrike" baseline="30000" dirty="0">
                <a:solidFill>
                  <a:srgbClr val="3366CC"/>
                </a:solidFill>
                <a:effectLst/>
                <a:latin typeface="Arial" panose="020B0604020202020204" pitchFamily="34" charset="0"/>
                <a:hlinkClick r:id="rId20"/>
              </a:rPr>
              <a:t>[5]</a:t>
            </a:r>
            <a:r>
              <a:rPr lang="en-US" b="0" i="0" dirty="0">
                <a:solidFill>
                  <a:srgbClr val="202122"/>
                </a:solidFill>
                <a:effectLst/>
                <a:latin typeface="Arial" panose="020B0604020202020204" pitchFamily="34" charset="0"/>
              </a:rPr>
              <a:t> The missionary </a:t>
            </a:r>
            <a:r>
              <a:rPr lang="en-US" b="0" i="0" u="none" strike="noStrike" dirty="0">
                <a:solidFill>
                  <a:srgbClr val="3366CC"/>
                </a:solidFill>
                <a:effectLst/>
                <a:latin typeface="Arial" panose="020B0604020202020204" pitchFamily="34" charset="0"/>
                <a:hlinkClick r:id="rId21" tooltip="Isaac McCoy"/>
              </a:rPr>
              <a:t>Isaac McCoy</a:t>
            </a:r>
            <a:r>
              <a:rPr lang="en-US" b="0" i="0" dirty="0">
                <a:solidFill>
                  <a:srgbClr val="202122"/>
                </a:solidFill>
                <a:effectLst/>
                <a:latin typeface="Arial" panose="020B0604020202020204" pitchFamily="34" charset="0"/>
              </a:rPr>
              <a:t> described the Osage as an "uncommonly fierce, courageous, warlike nation" and said they were the "finest looking Indians I have ever seen in the West".</a:t>
            </a:r>
          </a:p>
          <a:p>
            <a:endParaRPr lang="en-US" dirty="0"/>
          </a:p>
        </p:txBody>
      </p:sp>
      <p:pic>
        <p:nvPicPr>
          <p:cNvPr id="2050" name="Picture 2">
            <a:extLst>
              <a:ext uri="{FF2B5EF4-FFF2-40B4-BE49-F238E27FC236}">
                <a16:creationId xmlns:a16="http://schemas.microsoft.com/office/drawing/2014/main" id="{1B3B135C-C9FC-DE3E-065E-B936961F765A}"/>
              </a:ext>
            </a:extLst>
          </p:cNvPr>
          <p:cNvPicPr>
            <a:picLocks noGrp="1" noChangeAspect="1" noChangeArrowheads="1"/>
          </p:cNvPicPr>
          <p:nvPr>
            <p:ph sz="half" idx="2"/>
          </p:nvPr>
        </p:nvPicPr>
        <p:blipFill>
          <a:blip r:embed="rId22">
            <a:extLst>
              <a:ext uri="{28A0092B-C50C-407E-A947-70E740481C1C}">
                <a14:useLocalDpi xmlns:a14="http://schemas.microsoft.com/office/drawing/2010/main" val="0"/>
              </a:ext>
            </a:extLst>
          </a:blip>
          <a:srcRect/>
          <a:stretch>
            <a:fillRect/>
          </a:stretch>
        </p:blipFill>
        <p:spPr bwMode="auto">
          <a:xfrm>
            <a:off x="6365479" y="1092426"/>
            <a:ext cx="5883348" cy="388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9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1073-2BC4-9185-2FCE-9E121EB884E3}"/>
              </a:ext>
            </a:extLst>
          </p:cNvPr>
          <p:cNvSpPr>
            <a:spLocks noGrp="1"/>
          </p:cNvSpPr>
          <p:nvPr>
            <p:ph type="title"/>
          </p:nvPr>
        </p:nvSpPr>
        <p:spPr>
          <a:xfrm>
            <a:off x="-67159" y="1"/>
            <a:ext cx="12259159" cy="640596"/>
          </a:xfrm>
        </p:spPr>
        <p:txBody>
          <a:bodyPr>
            <a:normAutofit fontScale="90000"/>
          </a:bodyPr>
          <a:lstStyle/>
          <a:p>
            <a:r>
              <a:rPr lang="en-US" dirty="0"/>
              <a:t>Osage mythology:  A story about institutional reforms</a:t>
            </a:r>
          </a:p>
        </p:txBody>
      </p:sp>
      <p:sp>
        <p:nvSpPr>
          <p:cNvPr id="3" name="Content Placeholder 2">
            <a:extLst>
              <a:ext uri="{FF2B5EF4-FFF2-40B4-BE49-F238E27FC236}">
                <a16:creationId xmlns:a16="http://schemas.microsoft.com/office/drawing/2014/main" id="{7C4D4A90-9507-D76C-FDEC-19F9E26681BA}"/>
              </a:ext>
            </a:extLst>
          </p:cNvPr>
          <p:cNvSpPr>
            <a:spLocks noGrp="1"/>
          </p:cNvSpPr>
          <p:nvPr>
            <p:ph sz="half" idx="1"/>
          </p:nvPr>
        </p:nvSpPr>
        <p:spPr>
          <a:xfrm>
            <a:off x="-67159" y="542441"/>
            <a:ext cx="6708036" cy="5634522"/>
          </a:xfrm>
        </p:spPr>
        <p:txBody>
          <a:bodyPr>
            <a:normAutofit fontScale="55000" lnSpcReduction="20000"/>
          </a:bodyPr>
          <a:lstStyle/>
          <a:p>
            <a:r>
              <a:rPr lang="en-US" dirty="0"/>
              <a:t> In the beginning Sky People, Earth People and Water People descended into the world and set out in search of its indigenous inhabitants.  These cannibals, the Isolated Earth People, were also powerful sorcerers, capable of using the four winds to destroy life everywhere.  Only the chief of the Water People had he courage to enter their village, negotiate with their leader, and convince his people to abandon their murderous and unsanitary ways.  In the end, he persuaded them to join the federation of Sky, Earth and Water People –to move to a new country, free from the pollution and decaying corpses.  While the story proceeds through the creation of a decentralized clan-by-clan system, Graeber and </a:t>
            </a:r>
            <a:r>
              <a:rPr lang="en-US" dirty="0" err="1"/>
              <a:t>Wengrow</a:t>
            </a:r>
            <a:r>
              <a:rPr lang="en-US" dirty="0"/>
              <a:t> emphasize two elements of this origin saga.  The first is that the narrative sets off from the neutralization of arbitrary power:  the taming of the Isolated Earth People’s leader—the chief sorcerer—by according him some central position in a new system of alliances.  This is a common story among the descendants of groups that had formerly come under the influence of Mississippian civilization.  In the process of co-opting their leader, the destructive ritual knowledge once held by the Isolated Earth People was, eventually, distributed to everyone, along with elaborate checks and balances concerning its use.  The second element is that even the Osage, who ascribed key roles to sacred knowledge in their political affairs, in no sense saw their social structure as something from on high but rather as a series of legal and intellectual discoveries—even breakthroughs.  [DE, pp. 479-480]</a:t>
            </a:r>
          </a:p>
          <a:p>
            <a:r>
              <a:rPr lang="en-US" b="1" i="0" dirty="0">
                <a:solidFill>
                  <a:srgbClr val="1A1A1A"/>
                </a:solidFill>
                <a:effectLst/>
                <a:latin typeface="Georgia" panose="02040502050405020303" pitchFamily="18" charset="0"/>
              </a:rPr>
              <a:t>Picture, Britannia:  George Catlin, Osage Indians-- Osage</a:t>
            </a:r>
            <a:r>
              <a:rPr lang="en-US" b="0" i="0" dirty="0">
                <a:solidFill>
                  <a:srgbClr val="1A1A1A"/>
                </a:solidFill>
                <a:effectLst/>
                <a:latin typeface="Georgia" panose="02040502050405020303" pitchFamily="18" charset="0"/>
              </a:rPr>
              <a:t>, original name </a:t>
            </a:r>
            <a:r>
              <a:rPr lang="en-US" b="1" i="0" dirty="0">
                <a:solidFill>
                  <a:srgbClr val="1A1A1A"/>
                </a:solidFill>
                <a:effectLst/>
                <a:latin typeface="Georgia" panose="02040502050405020303" pitchFamily="18" charset="0"/>
              </a:rPr>
              <a:t>Ni-u-</a:t>
            </a:r>
            <a:r>
              <a:rPr lang="en-US" b="1" i="0" dirty="0" err="1">
                <a:solidFill>
                  <a:srgbClr val="1A1A1A"/>
                </a:solidFill>
                <a:effectLst/>
                <a:latin typeface="Georgia" panose="02040502050405020303" pitchFamily="18" charset="0"/>
              </a:rPr>
              <a:t>kon</a:t>
            </a:r>
            <a:r>
              <a:rPr lang="en-US" b="1" i="0" dirty="0">
                <a:solidFill>
                  <a:srgbClr val="1A1A1A"/>
                </a:solidFill>
                <a:effectLst/>
                <a:latin typeface="Georgia" panose="02040502050405020303" pitchFamily="18" charset="0"/>
              </a:rPr>
              <a:t>-ska (“People of the Middle Waters”)</a:t>
            </a:r>
            <a:r>
              <a:rPr lang="en-US" b="0" i="0" dirty="0">
                <a:solidFill>
                  <a:srgbClr val="1A1A1A"/>
                </a:solidFill>
                <a:effectLst/>
                <a:latin typeface="Georgia" panose="02040502050405020303" pitchFamily="18" charset="0"/>
              </a:rPr>
              <a:t>, North American Indian tribe of the </a:t>
            </a:r>
            <a:r>
              <a:rPr lang="en-US" b="0" i="0" dirty="0" err="1">
                <a:solidFill>
                  <a:srgbClr val="1A1A1A"/>
                </a:solidFill>
                <a:effectLst/>
                <a:latin typeface="Georgia" panose="02040502050405020303" pitchFamily="18" charset="0"/>
              </a:rPr>
              <a:t>Dhegiha</a:t>
            </a:r>
            <a:r>
              <a:rPr lang="en-US" b="0" i="0" dirty="0">
                <a:solidFill>
                  <a:srgbClr val="1A1A1A"/>
                </a:solidFill>
                <a:effectLst/>
                <a:latin typeface="Georgia" panose="02040502050405020303" pitchFamily="18" charset="0"/>
              </a:rPr>
              <a:t> branch of the </a:t>
            </a:r>
            <a:r>
              <a:rPr lang="en-US" b="0" i="0" u="sng" dirty="0">
                <a:solidFill>
                  <a:srgbClr val="550DBB"/>
                </a:solidFill>
                <a:effectLst/>
                <a:latin typeface="Georgia" panose="02040502050405020303" pitchFamily="18" charset="0"/>
                <a:hlinkClick r:id="rId2"/>
              </a:rPr>
              <a:t>Siouan</a:t>
            </a:r>
            <a:r>
              <a:rPr lang="en-US" b="0" i="0" dirty="0">
                <a:solidFill>
                  <a:srgbClr val="1A1A1A"/>
                </a:solidFill>
                <a:effectLst/>
                <a:latin typeface="Georgia" panose="02040502050405020303" pitchFamily="18" charset="0"/>
              </a:rPr>
              <a:t> linguistic stock. The name Osage is an English rendering of the French </a:t>
            </a:r>
            <a:r>
              <a:rPr lang="en-US" b="0" i="0" u="none" strike="noStrike" dirty="0">
                <a:solidFill>
                  <a:srgbClr val="550DBB"/>
                </a:solidFill>
                <a:effectLst/>
                <a:latin typeface="Georgia" panose="02040502050405020303" pitchFamily="18" charset="0"/>
                <a:hlinkClick r:id="rId3"/>
              </a:rPr>
              <a:t>phonetic</a:t>
            </a:r>
            <a:r>
              <a:rPr lang="en-US" b="0" i="0" dirty="0">
                <a:solidFill>
                  <a:srgbClr val="1A1A1A"/>
                </a:solidFill>
                <a:effectLst/>
                <a:latin typeface="Georgia" panose="02040502050405020303" pitchFamily="18" charset="0"/>
              </a:rPr>
              <a:t> version of the name the French understood to be that of the entire tribe. It was thereafter applied to all members of the tribe. The name </a:t>
            </a:r>
            <a:r>
              <a:rPr lang="en-US" b="0" i="0" dirty="0" err="1">
                <a:solidFill>
                  <a:srgbClr val="1A1A1A"/>
                </a:solidFill>
                <a:effectLst/>
                <a:latin typeface="Georgia" panose="02040502050405020303" pitchFamily="18" charset="0"/>
              </a:rPr>
              <a:t>Wa-zha-zhe</a:t>
            </a:r>
            <a:r>
              <a:rPr lang="en-US" b="0" i="0" dirty="0">
                <a:solidFill>
                  <a:srgbClr val="1A1A1A"/>
                </a:solidFill>
                <a:effectLst/>
                <a:latin typeface="Georgia" panose="02040502050405020303" pitchFamily="18" charset="0"/>
              </a:rPr>
              <a:t> (“Water People”), however, refers to only a subdivision of the </a:t>
            </a:r>
            <a:r>
              <a:rPr lang="en-US" b="0" i="0" dirty="0" err="1">
                <a:solidFill>
                  <a:srgbClr val="1A1A1A"/>
                </a:solidFill>
                <a:effectLst/>
                <a:latin typeface="Georgia" panose="02040502050405020303" pitchFamily="18" charset="0"/>
              </a:rPr>
              <a:t>Hunka</a:t>
            </a:r>
            <a:r>
              <a:rPr lang="en-US" b="0" i="0" dirty="0">
                <a:solidFill>
                  <a:srgbClr val="1A1A1A"/>
                </a:solidFill>
                <a:effectLst/>
                <a:latin typeface="Georgia" panose="02040502050405020303" pitchFamily="18" charset="0"/>
              </a:rPr>
              <a:t> (</a:t>
            </a:r>
            <a:r>
              <a:rPr lang="en-US" b="0" i="0" dirty="0" err="1">
                <a:solidFill>
                  <a:srgbClr val="1A1A1A"/>
                </a:solidFill>
                <a:effectLst/>
                <a:latin typeface="Georgia" panose="02040502050405020303" pitchFamily="18" charset="0"/>
              </a:rPr>
              <a:t>Hunkah</a:t>
            </a:r>
            <a:r>
              <a:rPr lang="en-US" b="0" i="0" dirty="0">
                <a:solidFill>
                  <a:srgbClr val="1A1A1A"/>
                </a:solidFill>
                <a:effectLst/>
                <a:latin typeface="Georgia" panose="02040502050405020303" pitchFamily="18" charset="0"/>
              </a:rPr>
              <a:t>; “Earth People”), one of the two ancient kin groups—the other was the </a:t>
            </a:r>
            <a:r>
              <a:rPr lang="en-US" b="0" i="0" dirty="0" err="1">
                <a:solidFill>
                  <a:srgbClr val="1A1A1A"/>
                </a:solidFill>
                <a:effectLst/>
                <a:latin typeface="Georgia" panose="02040502050405020303" pitchFamily="18" charset="0"/>
              </a:rPr>
              <a:t>Tzi</a:t>
            </a:r>
            <a:r>
              <a:rPr lang="en-US" b="0" i="0" dirty="0">
                <a:solidFill>
                  <a:srgbClr val="1A1A1A"/>
                </a:solidFill>
                <a:effectLst/>
                <a:latin typeface="Georgia" panose="02040502050405020303" pitchFamily="18" charset="0"/>
              </a:rPr>
              <a:t>-zho (</a:t>
            </a:r>
            <a:r>
              <a:rPr lang="en-US" b="0" i="0" dirty="0" err="1">
                <a:solidFill>
                  <a:srgbClr val="1A1A1A"/>
                </a:solidFill>
                <a:effectLst/>
                <a:latin typeface="Georgia" panose="02040502050405020303" pitchFamily="18" charset="0"/>
              </a:rPr>
              <a:t>Tzi-sho</a:t>
            </a:r>
            <a:r>
              <a:rPr lang="en-US" b="0" i="0" dirty="0">
                <a:solidFill>
                  <a:srgbClr val="1A1A1A"/>
                </a:solidFill>
                <a:effectLst/>
                <a:latin typeface="Georgia" panose="02040502050405020303" pitchFamily="18" charset="0"/>
              </a:rPr>
              <a:t>; “Sky People”)—from which the tribe descended.</a:t>
            </a:r>
            <a:endParaRPr lang="en-US" dirty="0"/>
          </a:p>
        </p:txBody>
      </p:sp>
      <p:pic>
        <p:nvPicPr>
          <p:cNvPr id="4098" name="Picture 2">
            <a:extLst>
              <a:ext uri="{FF2B5EF4-FFF2-40B4-BE49-F238E27FC236}">
                <a16:creationId xmlns:a16="http://schemas.microsoft.com/office/drawing/2014/main" id="{BA73215E-31AA-07CA-8AAA-7729CB59236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640877" y="640597"/>
            <a:ext cx="5513151" cy="359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542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D488-9E75-551A-C8FD-F393AD7258B5}"/>
              </a:ext>
            </a:extLst>
          </p:cNvPr>
          <p:cNvSpPr>
            <a:spLocks noGrp="1"/>
          </p:cNvSpPr>
          <p:nvPr>
            <p:ph type="title"/>
          </p:nvPr>
        </p:nvSpPr>
        <p:spPr>
          <a:xfrm>
            <a:off x="0" y="0"/>
            <a:ext cx="12192000" cy="573437"/>
          </a:xfrm>
        </p:spPr>
        <p:txBody>
          <a:bodyPr>
            <a:normAutofit fontScale="90000"/>
          </a:bodyPr>
          <a:lstStyle/>
          <a:p>
            <a:r>
              <a:rPr lang="en-US" dirty="0" err="1"/>
              <a:t>Jigonsaseh,figure</a:t>
            </a:r>
            <a:r>
              <a:rPr lang="en-US" dirty="0"/>
              <a:t> of </a:t>
            </a:r>
            <a:r>
              <a:rPr lang="en-US" dirty="0" err="1"/>
              <a:t>reconciliation;Nan</a:t>
            </a:r>
            <a:r>
              <a:rPr lang="en-US" dirty="0"/>
              <a:t> DeBello Experience</a:t>
            </a:r>
          </a:p>
        </p:txBody>
      </p:sp>
      <p:sp>
        <p:nvSpPr>
          <p:cNvPr id="3" name="Content Placeholder 2">
            <a:extLst>
              <a:ext uri="{FF2B5EF4-FFF2-40B4-BE49-F238E27FC236}">
                <a16:creationId xmlns:a16="http://schemas.microsoft.com/office/drawing/2014/main" id="{A8FBC651-D4E2-E057-A1F3-36723F0DE64B}"/>
              </a:ext>
            </a:extLst>
          </p:cNvPr>
          <p:cNvSpPr>
            <a:spLocks noGrp="1"/>
          </p:cNvSpPr>
          <p:nvPr>
            <p:ph sz="half" idx="1"/>
          </p:nvPr>
        </p:nvSpPr>
        <p:spPr>
          <a:xfrm>
            <a:off x="0" y="616852"/>
            <a:ext cx="7067226" cy="5624295"/>
          </a:xfrm>
        </p:spPr>
        <p:txBody>
          <a:bodyPr>
            <a:normAutofit fontScale="55000" lnSpcReduction="20000"/>
          </a:bodyPr>
          <a:lstStyle/>
          <a:p>
            <a:r>
              <a:rPr lang="en-US" dirty="0"/>
              <a:t>The </a:t>
            </a:r>
            <a:r>
              <a:rPr lang="en-US" dirty="0" err="1"/>
              <a:t>Jigonsaseh</a:t>
            </a:r>
            <a:r>
              <a:rPr lang="en-US" dirty="0"/>
              <a:t>, Mother of Nations, the highest ranking woman official among the later Haudenosaunee, in their national epic, was in many ways the opposite </a:t>
            </a:r>
            <a:r>
              <a:rPr lang="en-US" dirty="0" err="1"/>
              <a:t>ofkingship</a:t>
            </a:r>
            <a:r>
              <a:rPr lang="en-US" dirty="0"/>
              <a:t> and self-aggrandizement.  A holder of that title was incorporated into the Wolf Clan of the Seneca, one of the Five (Six) Nations, in 1650.  Her successor of the same name or title, a greater military tactician than the Marquis de </a:t>
            </a:r>
            <a:r>
              <a:rPr lang="en-US" dirty="0" err="1"/>
              <a:t>Denonville</a:t>
            </a:r>
            <a:r>
              <a:rPr lang="en-US" dirty="0"/>
              <a:t>, the governor of New France (who had attempted to drive the Iroquois Confederacy from what is now upstate New York),  defeated him near Victor, New York, and was at the point of entering Montreal when the French government sued for peace.  She then demobilized her army and returned to the process of selecting new officials to reconstitute the Great Council of the </a:t>
            </a:r>
            <a:r>
              <a:rPr lang="en-US" dirty="0" err="1"/>
              <a:t>Conferacy</a:t>
            </a:r>
            <a:r>
              <a:rPr lang="en-US" dirty="0"/>
              <a:t>.    It was precisely the Iroquoian penchant for prolonged political argument that lay behind what Graeber and </a:t>
            </a:r>
            <a:r>
              <a:rPr lang="en-US" dirty="0" err="1"/>
              <a:t>Wengrow</a:t>
            </a:r>
            <a:r>
              <a:rPr lang="en-US" dirty="0"/>
              <a:t> have called the indigenous critique of European society.  The resulting ideas about liberty had a profound effect on the world.  They developed political sensibilities that ultimately had a deep influence on Enlightenment thinkers, and through them, are still with us today.  [DE, pp. 489-490]</a:t>
            </a:r>
          </a:p>
          <a:p>
            <a:pPr algn="l"/>
            <a:r>
              <a:rPr lang="en-US" dirty="0"/>
              <a:t>Picture, Wikipedia: </a:t>
            </a:r>
            <a:r>
              <a:rPr lang="en-US" b="0" i="0" dirty="0" err="1">
                <a:solidFill>
                  <a:srgbClr val="202122"/>
                </a:solidFill>
                <a:effectLst/>
                <a:latin typeface="Arial" panose="020B0604020202020204" pitchFamily="34" charset="0"/>
              </a:rPr>
              <a:t>Jikonhsaseh</a:t>
            </a:r>
            <a:r>
              <a:rPr lang="en-US" b="0" i="0" dirty="0">
                <a:solidFill>
                  <a:srgbClr val="202122"/>
                </a:solidFill>
                <a:effectLst/>
                <a:latin typeface="Arial" panose="020B0604020202020204" pitchFamily="34" charset="0"/>
              </a:rPr>
              <a:t> Historic Marker near </a:t>
            </a:r>
            <a:r>
              <a:rPr lang="en-US" b="0" i="0" dirty="0" err="1">
                <a:solidFill>
                  <a:srgbClr val="202122"/>
                </a:solidFill>
                <a:effectLst/>
                <a:latin typeface="Arial" panose="020B0604020202020204" pitchFamily="34" charset="0"/>
              </a:rPr>
              <a:t>Ganondagan</a:t>
            </a:r>
            <a:r>
              <a:rPr lang="en-US" b="0" i="0" dirty="0">
                <a:solidFill>
                  <a:srgbClr val="202122"/>
                </a:solidFill>
                <a:effectLst/>
                <a:latin typeface="Arial" panose="020B0604020202020204" pitchFamily="34" charset="0"/>
              </a:rPr>
              <a:t> State Historic Site, a </a:t>
            </a:r>
            <a:r>
              <a:rPr lang="en-US" b="0" i="0" u="none" strike="noStrike" dirty="0">
                <a:solidFill>
                  <a:srgbClr val="3366CC"/>
                </a:solidFill>
                <a:effectLst/>
                <a:latin typeface="Arial" panose="020B0604020202020204" pitchFamily="34" charset="0"/>
                <a:hlinkClick r:id="rId2" tooltip="Native Americans in the United States"/>
              </a:rPr>
              <a:t>Native American</a:t>
            </a:r>
            <a:r>
              <a:rPr lang="en-US" b="0" i="0" dirty="0">
                <a:solidFill>
                  <a:srgbClr val="202122"/>
                </a:solidFill>
                <a:effectLst/>
                <a:latin typeface="Arial" panose="020B0604020202020204" pitchFamily="34" charset="0"/>
              </a:rPr>
              <a:t> historic site in </a:t>
            </a:r>
            <a:r>
              <a:rPr lang="en-US" b="0" i="0" u="none" strike="noStrike" dirty="0">
                <a:solidFill>
                  <a:srgbClr val="3366CC"/>
                </a:solidFill>
                <a:effectLst/>
                <a:latin typeface="Arial" panose="020B0604020202020204" pitchFamily="34" charset="0"/>
                <a:hlinkClick r:id="rId3" tooltip="Ontario County, New York"/>
              </a:rPr>
              <a:t>Ontario County, New York</a:t>
            </a:r>
            <a:r>
              <a:rPr lang="en-US" b="0" i="0" dirty="0">
                <a:solidFill>
                  <a:srgbClr val="202122"/>
                </a:solidFill>
                <a:effectLst/>
                <a:latin typeface="Arial" panose="020B0604020202020204" pitchFamily="34" charset="0"/>
              </a:rPr>
              <a:t> in the United States. Location of the largest </a:t>
            </a:r>
            <a:r>
              <a:rPr lang="en-US" b="0" i="0" u="none" strike="noStrike" dirty="0">
                <a:solidFill>
                  <a:srgbClr val="3366CC"/>
                </a:solidFill>
                <a:effectLst/>
                <a:latin typeface="Arial" panose="020B0604020202020204" pitchFamily="34" charset="0"/>
                <a:hlinkClick r:id="rId4" tooltip="Seneca people"/>
              </a:rPr>
              <a:t>Seneca</a:t>
            </a:r>
            <a:r>
              <a:rPr lang="en-US" b="0" i="0" dirty="0">
                <a:solidFill>
                  <a:srgbClr val="202122"/>
                </a:solidFill>
                <a:effectLst/>
                <a:latin typeface="Arial" panose="020B0604020202020204" pitchFamily="34" charset="0"/>
              </a:rPr>
              <a:t> village of the 17th century, the site is in the present-day town of Victor. </a:t>
            </a:r>
            <a:r>
              <a:rPr lang="en-US" b="0" i="0" dirty="0" err="1">
                <a:solidFill>
                  <a:srgbClr val="202122"/>
                </a:solidFill>
                <a:effectLst/>
                <a:latin typeface="Arial" panose="020B0604020202020204" pitchFamily="34" charset="0"/>
              </a:rPr>
              <a:t>Ganondagan</a:t>
            </a:r>
            <a:r>
              <a:rPr lang="en-US" b="0" i="0" dirty="0">
                <a:solidFill>
                  <a:srgbClr val="202122"/>
                </a:solidFill>
                <a:effectLst/>
                <a:latin typeface="Arial" panose="020B0604020202020204" pitchFamily="34" charset="0"/>
              </a:rPr>
              <a:t> was once the largest Seneca town; the Seneca nation was considered to occupy the western gateway of </a:t>
            </a:r>
            <a:r>
              <a:rPr lang="en-US" b="0" i="0" u="none" strike="noStrike" dirty="0">
                <a:solidFill>
                  <a:srgbClr val="3366CC"/>
                </a:solidFill>
                <a:effectLst/>
                <a:latin typeface="Arial" panose="020B0604020202020204" pitchFamily="34" charset="0"/>
                <a:hlinkClick r:id="rId5" tooltip="Haudenosaunee"/>
              </a:rPr>
              <a:t>Haudenosaunee</a:t>
            </a:r>
            <a:r>
              <a:rPr lang="en-US" b="0" i="0" dirty="0">
                <a:solidFill>
                  <a:srgbClr val="202122"/>
                </a:solidFill>
                <a:effectLst/>
                <a:latin typeface="Arial" panose="020B0604020202020204" pitchFamily="34" charset="0"/>
              </a:rPr>
              <a:t> (Iroquois Confederacy) territory. This site is at the center of the story of the Peacemaker, who unified the five major peoples and created the Haudenosaunee confederacy. It survives to this day.  Seneca oral tradition tells of a </a:t>
            </a:r>
            <a:r>
              <a:rPr lang="en-US" b="0" i="0" u="none" strike="noStrike" dirty="0">
                <a:solidFill>
                  <a:srgbClr val="3366CC"/>
                </a:solidFill>
                <a:effectLst/>
                <a:latin typeface="Arial" panose="020B0604020202020204" pitchFamily="34" charset="0"/>
                <a:hlinkClick r:id="rId6" tooltip="Wyandot people"/>
              </a:rPr>
              <a:t>Huron</a:t>
            </a:r>
            <a:r>
              <a:rPr lang="en-US" b="0" i="0" dirty="0">
                <a:solidFill>
                  <a:srgbClr val="202122"/>
                </a:solidFill>
                <a:effectLst/>
                <a:latin typeface="Arial" panose="020B0604020202020204" pitchFamily="34" charset="0"/>
              </a:rPr>
              <a:t> man who arrived among the </a:t>
            </a:r>
            <a:r>
              <a:rPr lang="en-US" b="0" i="0" u="none" strike="noStrike" dirty="0">
                <a:solidFill>
                  <a:srgbClr val="3366CC"/>
                </a:solidFill>
                <a:effectLst/>
                <a:latin typeface="Arial" panose="020B0604020202020204" pitchFamily="34" charset="0"/>
                <a:hlinkClick r:id="rId7" tooltip="Mohawk Nation"/>
              </a:rPr>
              <a:t>Mohawk</a:t>
            </a:r>
            <a:r>
              <a:rPr lang="en-US" b="0" i="0" dirty="0">
                <a:solidFill>
                  <a:srgbClr val="202122"/>
                </a:solidFill>
                <a:effectLst/>
                <a:latin typeface="Arial" panose="020B0604020202020204" pitchFamily="34" charset="0"/>
              </a:rPr>
              <a:t> speaking of the </a:t>
            </a:r>
            <a:r>
              <a:rPr lang="en-US" b="0" i="1" dirty="0" err="1">
                <a:solidFill>
                  <a:srgbClr val="202122"/>
                </a:solidFill>
                <a:effectLst/>
                <a:latin typeface="Arial" panose="020B0604020202020204" pitchFamily="34" charset="0"/>
              </a:rPr>
              <a:t>Gayanesshagowa</a:t>
            </a:r>
            <a:r>
              <a:rPr lang="en-US" b="0" i="1"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(aka The Great Law of Peace). This prophet is known today as </a:t>
            </a:r>
            <a:r>
              <a:rPr lang="en-US" b="0" i="0" u="none" strike="noStrike" dirty="0">
                <a:solidFill>
                  <a:srgbClr val="3366CC"/>
                </a:solidFill>
                <a:effectLst/>
                <a:latin typeface="Arial" panose="020B0604020202020204" pitchFamily="34" charset="0"/>
                <a:hlinkClick r:id="rId8" tooltip="The Great Peacemaker"/>
              </a:rPr>
              <a:t>The Great Peacemaker</a:t>
            </a:r>
            <a:r>
              <a:rPr lang="en-US" b="0" i="0" dirty="0">
                <a:solidFill>
                  <a:srgbClr val="202122"/>
                </a:solidFill>
                <a:effectLst/>
                <a:latin typeface="Arial" panose="020B0604020202020204" pitchFamily="34" charset="0"/>
              </a:rPr>
              <a:t>. The Mohawk, </a:t>
            </a:r>
            <a:r>
              <a:rPr lang="en-US" b="0" i="0" u="none" strike="noStrike" dirty="0">
                <a:solidFill>
                  <a:srgbClr val="3366CC"/>
                </a:solidFill>
                <a:effectLst/>
                <a:latin typeface="Arial" panose="020B0604020202020204" pitchFamily="34" charset="0"/>
                <a:hlinkClick r:id="rId9" tooltip="Oneida tribe"/>
              </a:rPr>
              <a:t>Oneida</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10" tooltip="Cayuga nation"/>
              </a:rPr>
              <a:t>Cayuga</a:t>
            </a:r>
            <a:r>
              <a:rPr lang="en-US" b="0" i="0" dirty="0">
                <a:solidFill>
                  <a:srgbClr val="202122"/>
                </a:solidFill>
                <a:effectLst/>
                <a:latin typeface="Arial" panose="020B0604020202020204" pitchFamily="34" charset="0"/>
              </a:rPr>
              <a:t> pledged to join his proposed confederation and, following a dramatic interlude, the Seneca agreed </a:t>
            </a:r>
            <a:r>
              <a:rPr lang="en-US" b="0" i="0" dirty="0" err="1">
                <a:solidFill>
                  <a:srgbClr val="202122"/>
                </a:solidFill>
                <a:effectLst/>
                <a:latin typeface="Arial" panose="020B0604020202020204" pitchFamily="34" charset="0"/>
              </a:rPr>
              <a:t>also.The</a:t>
            </a:r>
            <a:r>
              <a:rPr lang="en-US" b="0" i="0" dirty="0">
                <a:solidFill>
                  <a:srgbClr val="202122"/>
                </a:solidFill>
                <a:effectLst/>
                <a:latin typeface="Arial" panose="020B0604020202020204" pitchFamily="34" charset="0"/>
              </a:rPr>
              <a:t> discussion about how to bring in the </a:t>
            </a:r>
            <a:r>
              <a:rPr lang="en-US" b="0" i="0" u="none" strike="noStrike" dirty="0">
                <a:solidFill>
                  <a:srgbClr val="3366CC"/>
                </a:solidFill>
                <a:effectLst/>
                <a:latin typeface="Arial" panose="020B0604020202020204" pitchFamily="34" charset="0"/>
                <a:hlinkClick r:id="rId11" tooltip="Onondaga (tribe)"/>
              </a:rPr>
              <a:t>Onondaga</a:t>
            </a:r>
            <a:r>
              <a:rPr lang="en-US" b="0" i="0" dirty="0">
                <a:solidFill>
                  <a:srgbClr val="202122"/>
                </a:solidFill>
                <a:effectLst/>
                <a:latin typeface="Arial" panose="020B0604020202020204" pitchFamily="34" charset="0"/>
              </a:rPr>
              <a:t> took place in the </a:t>
            </a:r>
            <a:r>
              <a:rPr lang="en-US" b="0" i="0" dirty="0" err="1">
                <a:solidFill>
                  <a:srgbClr val="202122"/>
                </a:solidFill>
                <a:effectLst/>
                <a:latin typeface="Arial" panose="020B0604020202020204" pitchFamily="34" charset="0"/>
              </a:rPr>
              <a:t>Ganondagan</a:t>
            </a:r>
            <a:r>
              <a:rPr lang="en-US" b="0" i="0" dirty="0">
                <a:solidFill>
                  <a:srgbClr val="202122"/>
                </a:solidFill>
                <a:effectLst/>
                <a:latin typeface="Arial" panose="020B0604020202020204" pitchFamily="34" charset="0"/>
              </a:rPr>
              <a:t> house of </a:t>
            </a:r>
            <a:r>
              <a:rPr lang="en-US" b="0" i="1" u="none" strike="noStrike" dirty="0" err="1">
                <a:solidFill>
                  <a:srgbClr val="3366CC"/>
                </a:solidFill>
                <a:effectLst/>
                <a:latin typeface="Arial" panose="020B0604020202020204" pitchFamily="34" charset="0"/>
                <a:hlinkClick r:id="rId12" tooltip="Jigonhsasee"/>
              </a:rPr>
              <a:t>Jikonsase</a:t>
            </a:r>
            <a:r>
              <a:rPr lang="en-US" b="0" i="0" dirty="0">
                <a:solidFill>
                  <a:srgbClr val="202122"/>
                </a:solidFill>
                <a:effectLst/>
                <a:latin typeface="Arial" panose="020B0604020202020204" pitchFamily="34" charset="0"/>
              </a:rPr>
              <a:t> (or </a:t>
            </a:r>
            <a:r>
              <a:rPr lang="en-US" b="0" i="0" dirty="0" err="1">
                <a:solidFill>
                  <a:srgbClr val="202122"/>
                </a:solidFill>
                <a:effectLst/>
                <a:latin typeface="Arial" panose="020B0604020202020204" pitchFamily="34" charset="0"/>
              </a:rPr>
              <a:t>Jikonhsaseh</a:t>
            </a:r>
            <a:r>
              <a:rPr lang="en-US" b="0" i="0" dirty="0">
                <a:solidFill>
                  <a:srgbClr val="202122"/>
                </a:solidFill>
                <a:effectLst/>
                <a:latin typeface="Arial" panose="020B0604020202020204" pitchFamily="34" charset="0"/>
              </a:rPr>
              <a:t>), a Seneca woman elder now known as the "Mother of Nations." She proposed a solution which eventually brought the Onondaga into the fold, for it gave them a prominent place in the confederacy. She lived in the vicinity of </a:t>
            </a:r>
            <a:r>
              <a:rPr lang="en-US" b="0" i="0" dirty="0" err="1">
                <a:solidFill>
                  <a:srgbClr val="202122"/>
                </a:solidFill>
                <a:effectLst/>
                <a:latin typeface="Arial" panose="020B0604020202020204" pitchFamily="34" charset="0"/>
              </a:rPr>
              <a:t>Ganondagan</a:t>
            </a:r>
            <a:r>
              <a:rPr lang="en-US" b="0" i="0" dirty="0">
                <a:solidFill>
                  <a:srgbClr val="202122"/>
                </a:solidFill>
                <a:effectLst/>
                <a:latin typeface="Arial" panose="020B0604020202020204" pitchFamily="34" charset="0"/>
              </a:rPr>
              <a:t>, and is buried nearby. </a:t>
            </a:r>
            <a:endParaRPr lang="en-US" dirty="0"/>
          </a:p>
        </p:txBody>
      </p:sp>
      <p:pic>
        <p:nvPicPr>
          <p:cNvPr id="6146" name="Picture 2" descr="undefined">
            <a:extLst>
              <a:ext uri="{FF2B5EF4-FFF2-40B4-BE49-F238E27FC236}">
                <a16:creationId xmlns:a16="http://schemas.microsoft.com/office/drawing/2014/main" id="{478A0E07-1D46-E1C2-602D-03761819E005}"/>
              </a:ext>
            </a:extLst>
          </p:cNvPr>
          <p:cNvPicPr>
            <a:picLocks noGrp="1" noChangeAspect="1" noChangeArrowheads="1"/>
          </p:cNvPicPr>
          <p:nvPr>
            <p:ph sz="half" idx="2"/>
          </p:nvPr>
        </p:nvPicPr>
        <p:blipFill>
          <a:blip r:embed="rId13">
            <a:extLst>
              <a:ext uri="{28A0092B-C50C-407E-A947-70E740481C1C}">
                <a14:useLocalDpi xmlns:a14="http://schemas.microsoft.com/office/drawing/2010/main" val="0"/>
              </a:ext>
            </a:extLst>
          </a:blip>
          <a:srcRect/>
          <a:stretch>
            <a:fillRect/>
          </a:stretch>
        </p:blipFill>
        <p:spPr bwMode="auto">
          <a:xfrm>
            <a:off x="7019441" y="616852"/>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75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B8AF-4911-6B52-D936-D26CDA03BAC2}"/>
              </a:ext>
            </a:extLst>
          </p:cNvPr>
          <p:cNvSpPr>
            <a:spLocks noGrp="1"/>
          </p:cNvSpPr>
          <p:nvPr>
            <p:ph type="title"/>
          </p:nvPr>
        </p:nvSpPr>
        <p:spPr>
          <a:xfrm>
            <a:off x="-1" y="51661"/>
            <a:ext cx="12150671" cy="1921790"/>
          </a:xfrm>
        </p:spPr>
        <p:txBody>
          <a:bodyPr>
            <a:normAutofit fontScale="90000"/>
          </a:bodyPr>
          <a:lstStyle/>
          <a:p>
            <a:r>
              <a:rPr lang="en-US" dirty="0"/>
              <a:t>A reminder of the basic forms of social liberty which one might put into practice as can be derived the examples from Archeology and </a:t>
            </a:r>
            <a:r>
              <a:rPr lang="en-US" dirty="0" err="1"/>
              <a:t>Anthropolgy</a:t>
            </a:r>
            <a:r>
              <a:rPr lang="en-US" dirty="0"/>
              <a:t> by </a:t>
            </a:r>
            <a:r>
              <a:rPr lang="en-US" dirty="0" err="1"/>
              <a:t>Wengrow</a:t>
            </a:r>
            <a:r>
              <a:rPr lang="en-US" dirty="0"/>
              <a:t> and Graeber; the basic question of “The Dawn of Everything”</a:t>
            </a:r>
          </a:p>
        </p:txBody>
      </p:sp>
      <p:sp>
        <p:nvSpPr>
          <p:cNvPr id="3" name="Content Placeholder 2">
            <a:extLst>
              <a:ext uri="{FF2B5EF4-FFF2-40B4-BE49-F238E27FC236}">
                <a16:creationId xmlns:a16="http://schemas.microsoft.com/office/drawing/2014/main" id="{5290F54C-1D64-D29E-746F-8F3E6C197B24}"/>
              </a:ext>
            </a:extLst>
          </p:cNvPr>
          <p:cNvSpPr>
            <a:spLocks noGrp="1"/>
          </p:cNvSpPr>
          <p:nvPr>
            <p:ph sz="half" idx="1"/>
          </p:nvPr>
        </p:nvSpPr>
        <p:spPr>
          <a:xfrm>
            <a:off x="56827" y="2045776"/>
            <a:ext cx="6199321" cy="4131186"/>
          </a:xfrm>
        </p:spPr>
        <p:txBody>
          <a:bodyPr>
            <a:normAutofit fontScale="92500"/>
          </a:bodyPr>
          <a:lstStyle/>
          <a:p>
            <a:r>
              <a:rPr lang="en-US" dirty="0"/>
              <a:t>The freedom to move away or relocate from one’s surroundings.</a:t>
            </a:r>
          </a:p>
          <a:p>
            <a:r>
              <a:rPr lang="en-US" dirty="0"/>
              <a:t>The Freedom to ignore or disobey commands issued by others.</a:t>
            </a:r>
          </a:p>
          <a:p>
            <a:r>
              <a:rPr lang="en-US" dirty="0"/>
              <a:t>The Freedom to shape entirely new social realities, or shift back and forth between different one.</a:t>
            </a:r>
          </a:p>
        </p:txBody>
      </p:sp>
      <p:sp>
        <p:nvSpPr>
          <p:cNvPr id="4" name="Content Placeholder 3">
            <a:extLst>
              <a:ext uri="{FF2B5EF4-FFF2-40B4-BE49-F238E27FC236}">
                <a16:creationId xmlns:a16="http://schemas.microsoft.com/office/drawing/2014/main" id="{3A6F898E-A4A7-1968-81B9-28722F7C134C}"/>
              </a:ext>
            </a:extLst>
          </p:cNvPr>
          <p:cNvSpPr>
            <a:spLocks noGrp="1"/>
          </p:cNvSpPr>
          <p:nvPr>
            <p:ph sz="half" idx="2"/>
          </p:nvPr>
        </p:nvSpPr>
        <p:spPr>
          <a:xfrm>
            <a:off x="6312976" y="2045776"/>
            <a:ext cx="5837694" cy="4131186"/>
          </a:xfrm>
        </p:spPr>
        <p:txBody>
          <a:bodyPr>
            <a:normAutofit fontScale="92500"/>
          </a:bodyPr>
          <a:lstStyle/>
          <a:p>
            <a:r>
              <a:rPr lang="en-US" dirty="0"/>
              <a:t>The basic question of “The Dawn of Everything, A New History of Humanity” is considering how these three freedoms over time gradually receded from people’s consciousness, so that the majority of people living today can barely comprehend what it might be like to live in a social order </a:t>
            </a:r>
            <a:r>
              <a:rPr lang="en-US" dirty="0" err="1"/>
              <a:t>gased</a:t>
            </a:r>
            <a:r>
              <a:rPr lang="en-US" dirty="0"/>
              <a:t> on them.  How did it happen?  How did we get stuck?  And just how stuck are we really?  [DE, p. 503].</a:t>
            </a:r>
          </a:p>
        </p:txBody>
      </p:sp>
    </p:spTree>
    <p:extLst>
      <p:ext uri="{BB962C8B-B14F-4D97-AF65-F5344CB8AC3E}">
        <p14:creationId xmlns:p14="http://schemas.microsoft.com/office/powerpoint/2010/main" val="414631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8831-677E-B195-8D52-F3D5273C2C1C}"/>
              </a:ext>
            </a:extLst>
          </p:cNvPr>
          <p:cNvSpPr>
            <a:spLocks noGrp="1"/>
          </p:cNvSpPr>
          <p:nvPr>
            <p:ph type="title"/>
          </p:nvPr>
        </p:nvSpPr>
        <p:spPr>
          <a:xfrm>
            <a:off x="0" y="46495"/>
            <a:ext cx="12191999" cy="501112"/>
          </a:xfrm>
        </p:spPr>
        <p:txBody>
          <a:bodyPr>
            <a:normAutofit fontScale="90000"/>
          </a:bodyPr>
          <a:lstStyle/>
          <a:p>
            <a:r>
              <a:rPr lang="en-US" dirty="0"/>
              <a:t>Concluding Questions Raised by Graeber and </a:t>
            </a:r>
            <a:r>
              <a:rPr lang="en-US" dirty="0" err="1"/>
              <a:t>Wengrow</a:t>
            </a:r>
            <a:endParaRPr lang="en-US" dirty="0"/>
          </a:p>
        </p:txBody>
      </p:sp>
      <p:sp>
        <p:nvSpPr>
          <p:cNvPr id="3" name="Content Placeholder 2">
            <a:extLst>
              <a:ext uri="{FF2B5EF4-FFF2-40B4-BE49-F238E27FC236}">
                <a16:creationId xmlns:a16="http://schemas.microsoft.com/office/drawing/2014/main" id="{D0D9B09B-2109-85F9-0A06-C1839CD35512}"/>
              </a:ext>
            </a:extLst>
          </p:cNvPr>
          <p:cNvSpPr>
            <a:spLocks noGrp="1"/>
          </p:cNvSpPr>
          <p:nvPr>
            <p:ph sz="half" idx="1"/>
          </p:nvPr>
        </p:nvSpPr>
        <p:spPr>
          <a:xfrm>
            <a:off x="41329" y="547607"/>
            <a:ext cx="6111497" cy="5703376"/>
          </a:xfrm>
        </p:spPr>
        <p:txBody>
          <a:bodyPr>
            <a:normAutofit fontScale="47500" lnSpcReduction="20000"/>
          </a:bodyPr>
          <a:lstStyle/>
          <a:p>
            <a:r>
              <a:rPr lang="en-US" dirty="0"/>
              <a:t>Is there a positive correlation between what is usually called “gender equality” (which might better be termed, simply, “women’s freedom”) and the degree of innovation in a given society?  [DE, kp. 501]</a:t>
            </a:r>
          </a:p>
          <a:p>
            <a:r>
              <a:rPr lang="en-US" dirty="0"/>
              <a:t>Why is there a close connection between patriarchal household and military might in such empires as the Han, Aztec, or Roman, and why have such capturing societies (those that accumulate slaves from warfare) , distorted (or at least controlled) our understanding of freedom?  [DE, pp. 508-510].</a:t>
            </a:r>
          </a:p>
          <a:p>
            <a:r>
              <a:rPr lang="en-US" dirty="0"/>
              <a:t>Perhaps the most stubborn misconception we’ve been tackling has to do with scale.  It does seem to be received wisdom… that structures of domination are the inevitable result of populations scaling up by orders of magnitude; that is, that a necessary correspondence exists between social and spatial hierarchies.  Time and again we found ourselves confronted with writing which simply assumes that the larger and more densely populated the social group, the more “complex” the system needed to keep it organized.  Complexity, in turn, is still often used as a synonym for hierarchy.  Hierarchy, in turn, is used as a euphemism for chains of command (the “origins of the state”), which means that as soon as large numbers of people decided to live in one place or join a common project, they necessarily abandon the second freedom—to refuse orders—and replace it with legal mechanisms for, say, beating or locking up those who don’t do as they are told.  Or, that there was some “original” form of human society; that its nature was fundamentally good or evil, that a time before inequality and political awareness existed; that something happened to change all this; that “civilization” and “complexity”  always come at the price of human freedoms; that participatory democracy is natural in small groups but cannot possibly scale up to anything like a city or a nation state.  </a:t>
            </a:r>
          </a:p>
        </p:txBody>
      </p:sp>
      <p:sp>
        <p:nvSpPr>
          <p:cNvPr id="4" name="Content Placeholder 3">
            <a:extLst>
              <a:ext uri="{FF2B5EF4-FFF2-40B4-BE49-F238E27FC236}">
                <a16:creationId xmlns:a16="http://schemas.microsoft.com/office/drawing/2014/main" id="{AA9CE468-75D6-7877-8376-B6B9F1EED0CA}"/>
              </a:ext>
            </a:extLst>
          </p:cNvPr>
          <p:cNvSpPr>
            <a:spLocks noGrp="1"/>
          </p:cNvSpPr>
          <p:nvPr>
            <p:ph sz="half" idx="2"/>
          </p:nvPr>
        </p:nvSpPr>
        <p:spPr>
          <a:xfrm>
            <a:off x="6080502" y="485613"/>
            <a:ext cx="6111498" cy="5563891"/>
          </a:xfrm>
        </p:spPr>
        <p:txBody>
          <a:bodyPr>
            <a:normAutofit fontScale="47500" lnSpcReduction="20000"/>
          </a:bodyPr>
          <a:lstStyle/>
          <a:p>
            <a:r>
              <a:rPr lang="en-US" dirty="0"/>
              <a:t>As we’ve seen, none of these assumptions are theoretically essential, many of them are myths, and history tends not to bear them out—from Upper Paleolithic mammoth hunters to the shifting </a:t>
            </a:r>
            <a:r>
              <a:rPr lang="en-US" dirty="0" err="1"/>
              <a:t>coaltions</a:t>
            </a:r>
            <a:r>
              <a:rPr lang="en-US" dirty="0"/>
              <a:t> and confederacies of sixteenth-century </a:t>
            </a:r>
            <a:r>
              <a:rPr lang="en-US" dirty="0" err="1"/>
              <a:t>Iroquoia</a:t>
            </a:r>
            <a:r>
              <a:rPr lang="en-US" dirty="0"/>
              <a:t> power was dispersed or distributed in flexible ways across different elements of society or at different scales of integration, or indeed across different times of </a:t>
            </a:r>
            <a:r>
              <a:rPr lang="en-US" dirty="0" err="1"/>
              <a:t>of</a:t>
            </a:r>
            <a:r>
              <a:rPr lang="en-US" dirty="0"/>
              <a:t> year within the same society.  [DE, Chapter 12, fn. 15, p. 610]. Does our assumptions to the contrary, implies the 1995 work of Carole Crumley—she coined the term </a:t>
            </a:r>
            <a:r>
              <a:rPr lang="en-US" dirty="0" err="1"/>
              <a:t>heterarchy</a:t>
            </a:r>
            <a:r>
              <a:rPr lang="en-US" dirty="0"/>
              <a:t> for those systems other than hierarchy (she is a European Iron Age anthropologist), that complex systems don’t have to be organized top-down, either in the natural or in the social world, tell us more about ourselves than the people or phenomena we’re studying? [DE, pp. 515,525-526]</a:t>
            </a:r>
          </a:p>
          <a:p>
            <a:endParaRPr lang="en-US" dirty="0"/>
          </a:p>
          <a:p>
            <a:r>
              <a:rPr lang="en-US" dirty="0"/>
              <a:t>Note:  </a:t>
            </a:r>
            <a:r>
              <a:rPr lang="en-US" b="0" i="0" dirty="0">
                <a:solidFill>
                  <a:srgbClr val="202122"/>
                </a:solidFill>
                <a:effectLst/>
                <a:latin typeface="Arial" panose="020B0604020202020204" pitchFamily="34" charset="0"/>
              </a:rPr>
              <a:t>The concept of </a:t>
            </a:r>
            <a:r>
              <a:rPr lang="en-US" b="0" i="0" dirty="0" err="1">
                <a:solidFill>
                  <a:srgbClr val="202122"/>
                </a:solidFill>
                <a:effectLst/>
                <a:latin typeface="Arial" panose="020B0604020202020204" pitchFamily="34" charset="0"/>
              </a:rPr>
              <a:t>heterarchy</a:t>
            </a:r>
            <a:r>
              <a:rPr lang="en-US" b="0" i="0" dirty="0">
                <a:solidFill>
                  <a:srgbClr val="202122"/>
                </a:solidFill>
                <a:effectLst/>
                <a:latin typeface="Arial" panose="020B0604020202020204" pitchFamily="34" charset="0"/>
              </a:rPr>
              <a:t> was first employed in a modern context by </a:t>
            </a:r>
            <a:r>
              <a:rPr lang="en-US" b="0" i="0" u="none" strike="noStrike" dirty="0">
                <a:solidFill>
                  <a:srgbClr val="3366CC"/>
                </a:solidFill>
                <a:effectLst/>
                <a:latin typeface="Arial" panose="020B0604020202020204" pitchFamily="34" charset="0"/>
                <a:hlinkClick r:id="rId2" tooltip="Cybernetics"/>
              </a:rPr>
              <a:t>cybernetician</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 tooltip="Warren Sturgis McCulloch"/>
              </a:rPr>
              <a:t>Warren McCulloch</a:t>
            </a:r>
            <a:r>
              <a:rPr lang="en-US" b="0" i="0" dirty="0">
                <a:solidFill>
                  <a:srgbClr val="202122"/>
                </a:solidFill>
                <a:effectLst/>
                <a:latin typeface="Arial" panose="020B0604020202020204" pitchFamily="34" charset="0"/>
              </a:rPr>
              <a:t> in 1945.</a:t>
            </a:r>
            <a:r>
              <a:rPr lang="en-US" b="0" i="0"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As Carole L. Crumley has </a:t>
            </a:r>
            <a:r>
              <a:rPr lang="en-US" b="0" i="0" dirty="0" err="1">
                <a:solidFill>
                  <a:srgbClr val="202122"/>
                </a:solidFill>
                <a:effectLst/>
                <a:latin typeface="Arial" panose="020B0604020202020204" pitchFamily="34" charset="0"/>
              </a:rPr>
              <a:t>summarised</a:t>
            </a:r>
            <a:r>
              <a:rPr lang="en-US" b="0" i="0" dirty="0">
                <a:solidFill>
                  <a:srgbClr val="202122"/>
                </a:solidFill>
                <a:effectLst/>
                <a:latin typeface="Arial" panose="020B0604020202020204" pitchFamily="34" charset="0"/>
              </a:rPr>
              <a:t>, "[h]e examined alternative </a:t>
            </a:r>
            <a:r>
              <a:rPr lang="en-US" b="0" i="0" u="none" strike="noStrike" dirty="0">
                <a:solidFill>
                  <a:srgbClr val="3366CC"/>
                </a:solidFill>
                <a:effectLst/>
                <a:latin typeface="Arial" panose="020B0604020202020204" pitchFamily="34" charset="0"/>
                <a:hlinkClick r:id="rId4" tooltip="Cognition"/>
              </a:rPr>
              <a:t>cognitive</a:t>
            </a:r>
            <a:r>
              <a:rPr lang="en-US" b="0" i="0" dirty="0">
                <a:solidFill>
                  <a:srgbClr val="202122"/>
                </a:solidFill>
                <a:effectLst/>
                <a:latin typeface="Arial" panose="020B0604020202020204" pitchFamily="34" charset="0"/>
              </a:rPr>
              <a:t> structure(s), the collective organization of which he termed </a:t>
            </a:r>
            <a:r>
              <a:rPr lang="en-US" b="0" i="0" dirty="0" err="1">
                <a:solidFill>
                  <a:srgbClr val="202122"/>
                </a:solidFill>
                <a:effectLst/>
                <a:latin typeface="Arial" panose="020B0604020202020204" pitchFamily="34" charset="0"/>
              </a:rPr>
              <a:t>heterarchy</a:t>
            </a:r>
            <a:r>
              <a:rPr lang="en-US" b="0" i="0" dirty="0">
                <a:solidFill>
                  <a:srgbClr val="202122"/>
                </a:solidFill>
                <a:effectLst/>
                <a:latin typeface="Arial" panose="020B0604020202020204" pitchFamily="34" charset="0"/>
              </a:rPr>
              <a:t>. He demonstrated that the human brain, while reasonably orderly was not organized hierarchically. This understanding revolutionized the neural study of the brain and solved major problems in the fields of </a:t>
            </a:r>
            <a:r>
              <a:rPr lang="en-US" b="0" i="0" u="none" strike="noStrike" dirty="0">
                <a:solidFill>
                  <a:srgbClr val="3366CC"/>
                </a:solidFill>
                <a:effectLst/>
                <a:latin typeface="Arial" panose="020B0604020202020204" pitchFamily="34" charset="0"/>
                <a:hlinkClick r:id="rId5" tooltip="Artificial intelligence"/>
              </a:rPr>
              <a:t>artificial intelligence</a:t>
            </a:r>
            <a:r>
              <a:rPr lang="en-US" b="0" i="0" dirty="0">
                <a:solidFill>
                  <a:srgbClr val="202122"/>
                </a:solidFill>
                <a:effectLst/>
                <a:latin typeface="Arial" panose="020B0604020202020204" pitchFamily="34" charset="0"/>
              </a:rPr>
              <a:t> and computer design.“</a:t>
            </a:r>
          </a:p>
          <a:p>
            <a:r>
              <a:rPr lang="en-US" dirty="0" err="1">
                <a:solidFill>
                  <a:srgbClr val="202122"/>
                </a:solidFill>
                <a:latin typeface="Arial" panose="020B0604020202020204" pitchFamily="34" charset="0"/>
              </a:rPr>
              <a:t>Subnote</a:t>
            </a:r>
            <a:r>
              <a:rPr lang="en-US" dirty="0">
                <a:solidFill>
                  <a:srgbClr val="202122"/>
                </a:solidFill>
                <a:latin typeface="Arial" panose="020B0604020202020204" pitchFamily="34" charset="0"/>
              </a:rPr>
              <a:t>: </a:t>
            </a:r>
            <a:r>
              <a:rPr lang="en-US" b="1" i="0" dirty="0">
                <a:solidFill>
                  <a:srgbClr val="202122"/>
                </a:solidFill>
                <a:effectLst/>
                <a:latin typeface="Arial" panose="020B0604020202020204" pitchFamily="34" charset="0"/>
              </a:rPr>
              <a:t>Warren Sturgis McCulloch</a:t>
            </a:r>
            <a:r>
              <a:rPr lang="en-US" b="0" i="0" dirty="0">
                <a:solidFill>
                  <a:srgbClr val="202122"/>
                </a:solidFill>
                <a:effectLst/>
                <a:latin typeface="Arial" panose="020B0604020202020204" pitchFamily="34" charset="0"/>
              </a:rPr>
              <a:t> (November 16, 1898 – September 24, 1969) was an American neurophysiologist and cybernetician, known for his work on the foundation for certain brain theories and his contribution to the </a:t>
            </a:r>
            <a:r>
              <a:rPr lang="en-US" b="0" i="0" u="none" strike="noStrike" dirty="0">
                <a:solidFill>
                  <a:srgbClr val="3366CC"/>
                </a:solidFill>
                <a:effectLst/>
                <a:latin typeface="Arial" panose="020B0604020202020204" pitchFamily="34" charset="0"/>
                <a:hlinkClick r:id="rId2" tooltip="Cybernetics"/>
              </a:rPr>
              <a:t>cybernetics</a:t>
            </a:r>
            <a:r>
              <a:rPr lang="en-US" b="0" i="0" dirty="0">
                <a:solidFill>
                  <a:srgbClr val="202122"/>
                </a:solidFill>
                <a:effectLst/>
                <a:latin typeface="Arial" panose="020B0604020202020204" pitchFamily="34" charset="0"/>
              </a:rPr>
              <a:t> movement.</a:t>
            </a:r>
            <a:r>
              <a:rPr lang="en-US" b="0" i="0"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Along with </a:t>
            </a:r>
            <a:r>
              <a:rPr lang="en-US" b="0" i="0" u="none" strike="noStrike" dirty="0">
                <a:solidFill>
                  <a:srgbClr val="3366CC"/>
                </a:solidFill>
                <a:effectLst/>
                <a:latin typeface="Arial" panose="020B0604020202020204" pitchFamily="34" charset="0"/>
                <a:hlinkClick r:id="rId6" tooltip="Walter Pitts"/>
              </a:rPr>
              <a:t>Walter Pitts</a:t>
            </a:r>
            <a:r>
              <a:rPr lang="en-US" b="0" i="0" dirty="0">
                <a:solidFill>
                  <a:srgbClr val="202122"/>
                </a:solidFill>
                <a:effectLst/>
                <a:latin typeface="Arial" panose="020B0604020202020204" pitchFamily="34" charset="0"/>
              </a:rPr>
              <a:t>, McCulloch created computational models based on </a:t>
            </a:r>
            <a:r>
              <a:rPr lang="en-US" b="0" i="0" u="none" strike="noStrike" dirty="0">
                <a:solidFill>
                  <a:srgbClr val="3366CC"/>
                </a:solidFill>
                <a:effectLst/>
                <a:latin typeface="Arial" panose="020B0604020202020204" pitchFamily="34" charset="0"/>
                <a:hlinkClick r:id="rId7" tooltip="Mathematics"/>
              </a:rPr>
              <a:t>mathematical</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8" tooltip="Algorithms"/>
              </a:rPr>
              <a:t>algorithms</a:t>
            </a:r>
            <a:r>
              <a:rPr lang="en-US" b="0" i="0" dirty="0">
                <a:solidFill>
                  <a:srgbClr val="202122"/>
                </a:solidFill>
                <a:effectLst/>
                <a:latin typeface="Arial" panose="020B0604020202020204" pitchFamily="34" charset="0"/>
              </a:rPr>
              <a:t> called </a:t>
            </a:r>
            <a:r>
              <a:rPr lang="en-US" b="0" i="0" u="none" strike="noStrike" dirty="0">
                <a:solidFill>
                  <a:srgbClr val="3366CC"/>
                </a:solidFill>
                <a:effectLst/>
                <a:latin typeface="Arial" panose="020B0604020202020204" pitchFamily="34" charset="0"/>
                <a:hlinkClick r:id="rId9" tooltip="Artificial neuron"/>
              </a:rPr>
              <a:t>threshold logic</a:t>
            </a:r>
            <a:r>
              <a:rPr lang="en-US" b="0" i="0" dirty="0">
                <a:solidFill>
                  <a:srgbClr val="202122"/>
                </a:solidFill>
                <a:effectLst/>
                <a:latin typeface="Arial" panose="020B0604020202020204" pitchFamily="34" charset="0"/>
              </a:rPr>
              <a:t> which split the inquiry into two distinct approaches, one approach focused on biological processes in the brain and the other focused on the application of </a:t>
            </a:r>
            <a:r>
              <a:rPr lang="en-US" b="0" i="0" u="none" strike="noStrike" dirty="0">
                <a:solidFill>
                  <a:srgbClr val="3366CC"/>
                </a:solidFill>
                <a:effectLst/>
                <a:latin typeface="Arial" panose="020B0604020202020204" pitchFamily="34" charset="0"/>
                <a:hlinkClick r:id="rId10" tooltip="Neural networks"/>
              </a:rPr>
              <a:t>neural networks</a:t>
            </a:r>
            <a:r>
              <a:rPr lang="en-US" b="0" i="0" dirty="0">
                <a:solidFill>
                  <a:srgbClr val="202122"/>
                </a:solidFill>
                <a:effectLst/>
                <a:latin typeface="Arial" panose="020B0604020202020204" pitchFamily="34" charset="0"/>
              </a:rPr>
              <a:t> to </a:t>
            </a:r>
            <a:r>
              <a:rPr lang="en-US" b="0" i="0" u="none" strike="noStrike" dirty="0">
                <a:solidFill>
                  <a:srgbClr val="3366CC"/>
                </a:solidFill>
                <a:effectLst/>
                <a:latin typeface="Arial" panose="020B0604020202020204" pitchFamily="34" charset="0"/>
                <a:hlinkClick r:id="rId5" tooltip="Artificial intelligence"/>
              </a:rPr>
              <a:t>artificial intelligence</a:t>
            </a:r>
            <a:r>
              <a:rPr lang="en-US" b="0" i="0" dirty="0">
                <a:solidFill>
                  <a:srgbClr val="202122"/>
                </a:solidFill>
                <a:effectLst/>
                <a:latin typeface="Arial" panose="020B0604020202020204" pitchFamily="34" charset="0"/>
              </a:rPr>
              <a:t>.</a:t>
            </a:r>
            <a:r>
              <a:rPr lang="en-US" b="1" i="0" dirty="0">
                <a:solidFill>
                  <a:srgbClr val="202122"/>
                </a:solidFill>
                <a:effectLst/>
                <a:latin typeface="Arial" panose="020B0604020202020204" pitchFamily="34" charset="0"/>
              </a:rPr>
              <a:t> Walter Harry Pitts, Jr.</a:t>
            </a:r>
            <a:r>
              <a:rPr lang="en-US" b="0" i="0" dirty="0">
                <a:solidFill>
                  <a:srgbClr val="202122"/>
                </a:solidFill>
                <a:effectLst/>
                <a:latin typeface="Arial" panose="020B0604020202020204" pitchFamily="34" charset="0"/>
              </a:rPr>
              <a:t> (23 April 1923 – 14 May 1969) was an American </a:t>
            </a:r>
            <a:r>
              <a:rPr lang="en-US" b="0" i="0" u="none" strike="noStrike" dirty="0">
                <a:solidFill>
                  <a:srgbClr val="3366CC"/>
                </a:solidFill>
                <a:effectLst/>
                <a:latin typeface="Arial" panose="020B0604020202020204" pitchFamily="34" charset="0"/>
                <a:hlinkClick r:id="rId11" tooltip="Logician"/>
              </a:rPr>
              <a:t>logician</a:t>
            </a:r>
            <a:r>
              <a:rPr lang="en-US" b="0" i="0" dirty="0">
                <a:solidFill>
                  <a:srgbClr val="202122"/>
                </a:solidFill>
                <a:effectLst/>
                <a:latin typeface="Arial" panose="020B0604020202020204" pitchFamily="34" charset="0"/>
              </a:rPr>
              <a:t> who worked in the field of </a:t>
            </a:r>
            <a:r>
              <a:rPr lang="en-US" b="0" i="0" u="sng" dirty="0">
                <a:solidFill>
                  <a:srgbClr val="3366CC"/>
                </a:solidFill>
                <a:effectLst/>
                <a:latin typeface="Arial" panose="020B0604020202020204" pitchFamily="34" charset="0"/>
                <a:hlinkClick r:id="rId12"/>
              </a:rPr>
              <a:t>computational neuroscience</a:t>
            </a:r>
            <a:r>
              <a:rPr lang="en-US" b="0" i="0" dirty="0">
                <a:solidFill>
                  <a:srgbClr val="202122"/>
                </a:solidFill>
                <a:effectLst/>
                <a:latin typeface="Arial" panose="020B0604020202020204" pitchFamily="34" charset="0"/>
              </a:rPr>
              <a:t>. He proposed landmark theoretical formulations of neural activity and generative processes that influenced diverse fields such as </a:t>
            </a:r>
            <a:r>
              <a:rPr lang="en-US" b="0" i="0" u="none" strike="noStrike" dirty="0">
                <a:solidFill>
                  <a:srgbClr val="3366CC"/>
                </a:solidFill>
                <a:effectLst/>
                <a:latin typeface="Arial" panose="020B0604020202020204" pitchFamily="34" charset="0"/>
                <a:hlinkClick r:id="rId13" tooltip="Cognitive sciences"/>
              </a:rPr>
              <a:t>cognitive sciences</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14" tooltip="Psychology"/>
              </a:rPr>
              <a:t>psychology</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5" tooltip="Philosophy"/>
              </a:rPr>
              <a:t>philosophy</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6" tooltip="Neuroscience"/>
              </a:rPr>
              <a:t>neurosciences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7" tooltip="Computer science"/>
              </a:rPr>
              <a:t>computer science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8" tooltip="Artificial neural network"/>
              </a:rPr>
              <a:t>artificial neural networks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9" tooltip="Cybernetic"/>
              </a:rPr>
              <a:t>cybernetics</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 tooltip="Artificial intelligence"/>
              </a:rPr>
              <a:t>artificial intelligence</a:t>
            </a:r>
            <a:r>
              <a:rPr lang="en-US" b="0" i="0" dirty="0">
                <a:solidFill>
                  <a:srgbClr val="202122"/>
                </a:solidFill>
                <a:effectLst/>
                <a:latin typeface="Arial" panose="020B0604020202020204" pitchFamily="34" charset="0"/>
              </a:rPr>
              <a:t>, together with what has come to be known as the </a:t>
            </a:r>
            <a:r>
              <a:rPr lang="en-US" b="0" i="0" u="none" strike="noStrike" dirty="0">
                <a:solidFill>
                  <a:srgbClr val="3366CC"/>
                </a:solidFill>
                <a:effectLst/>
                <a:latin typeface="Arial" panose="020B0604020202020204" pitchFamily="34" charset="0"/>
                <a:hlinkClick r:id="rId20" tooltip="Generative science"/>
              </a:rPr>
              <a:t>generative sciences</a:t>
            </a:r>
            <a:r>
              <a:rPr lang="en-US" b="0" i="0" dirty="0">
                <a:solidFill>
                  <a:srgbClr val="202122"/>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0815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D136-99A8-187D-A1B2-573C194ECA76}"/>
              </a:ext>
            </a:extLst>
          </p:cNvPr>
          <p:cNvSpPr>
            <a:spLocks noGrp="1"/>
          </p:cNvSpPr>
          <p:nvPr>
            <p:ph type="title"/>
          </p:nvPr>
        </p:nvSpPr>
        <p:spPr/>
        <p:txBody>
          <a:bodyPr/>
          <a:lstStyle/>
          <a:p>
            <a:r>
              <a:rPr lang="en-US" dirty="0"/>
              <a:t>Postscript by Graeber and </a:t>
            </a:r>
            <a:r>
              <a:rPr lang="en-US" dirty="0" err="1"/>
              <a:t>Wengrow</a:t>
            </a:r>
            <a:endParaRPr lang="en-US" dirty="0"/>
          </a:p>
        </p:txBody>
      </p:sp>
      <p:sp>
        <p:nvSpPr>
          <p:cNvPr id="3" name="Content Placeholder 2">
            <a:extLst>
              <a:ext uri="{FF2B5EF4-FFF2-40B4-BE49-F238E27FC236}">
                <a16:creationId xmlns:a16="http://schemas.microsoft.com/office/drawing/2014/main" id="{0779AD54-9302-6648-AE59-1EE9819F8F26}"/>
              </a:ext>
            </a:extLst>
          </p:cNvPr>
          <p:cNvSpPr>
            <a:spLocks noGrp="1"/>
          </p:cNvSpPr>
          <p:nvPr>
            <p:ph sz="half" idx="1"/>
          </p:nvPr>
        </p:nvSpPr>
        <p:spPr/>
        <p:txBody>
          <a:bodyPr>
            <a:normAutofit fontScale="77500" lnSpcReduction="20000"/>
          </a:bodyPr>
          <a:lstStyle/>
          <a:p>
            <a:r>
              <a:rPr lang="en-US" dirty="0"/>
              <a:t>Who knows?  Perhaps if our species does endure, and we one day look backwards from this as yet unknowable future, aspects of the remote past that now seem like anomalies—say, bureaucracies that work on a community scale; cities governed by neighborhood councils; systems of government where women hold a preponderance of formal positions; or forms of land management based on care-taking rather than ownership and extraction—will seem like the really significant breakthroughs, and great stone pyramids or statues more like historical curiosities. [DE, p. 523]</a:t>
            </a:r>
          </a:p>
        </p:txBody>
      </p:sp>
      <p:sp>
        <p:nvSpPr>
          <p:cNvPr id="4" name="Content Placeholder 3">
            <a:extLst>
              <a:ext uri="{FF2B5EF4-FFF2-40B4-BE49-F238E27FC236}">
                <a16:creationId xmlns:a16="http://schemas.microsoft.com/office/drawing/2014/main" id="{9FDB7281-210E-FEB2-2E17-968B7F9378C8}"/>
              </a:ext>
            </a:extLst>
          </p:cNvPr>
          <p:cNvSpPr>
            <a:spLocks noGrp="1"/>
          </p:cNvSpPr>
          <p:nvPr>
            <p:ph sz="half" idx="2"/>
          </p:nvPr>
        </p:nvSpPr>
        <p:spPr/>
        <p:txBody>
          <a:bodyPr>
            <a:normAutofit fontScale="77500" lnSpcReduction="20000"/>
          </a:bodyPr>
          <a:lstStyle/>
          <a:p>
            <a:r>
              <a:rPr lang="en-US" dirty="0"/>
              <a:t>If so it means we could have been living under radically different conceptions of what human society is actually about.  It means that mass enslavement, genocide, prison camps, even patriarchy or regimes of wage labor never had to happen…It also suggests that, even now, the possibilities for human intervention are far greater than we’re inclined to think.  [DE, p. 524]</a:t>
            </a:r>
          </a:p>
        </p:txBody>
      </p:sp>
    </p:spTree>
    <p:extLst>
      <p:ext uri="{BB962C8B-B14F-4D97-AF65-F5344CB8AC3E}">
        <p14:creationId xmlns:p14="http://schemas.microsoft.com/office/powerpoint/2010/main" val="2675720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2705</TotalTime>
  <Words>3006</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Georgia</vt:lpstr>
      <vt:lpstr>Office Theme</vt:lpstr>
      <vt:lpstr>By way of summary.  A beginning—the European adoption of tobacco as a hint of the North American sources of European Enlightenment</vt:lpstr>
      <vt:lpstr>Cahokia—a veritable urban explosion around 1050 CE</vt:lpstr>
      <vt:lpstr>There were no difference among the Osage between officials, priests and philosophers</vt:lpstr>
      <vt:lpstr>Osage mythology:  A story about institutional reforms</vt:lpstr>
      <vt:lpstr>Jigonsaseh,figure of reconciliation;Nan DeBello Experience</vt:lpstr>
      <vt:lpstr>A reminder of the basic forms of social liberty which one might put into practice as can be derived the examples from Archeology and Anthropolgy by Wengrow and Graeber; the basic question of “The Dawn of Everything”</vt:lpstr>
      <vt:lpstr>Concluding Questions Raised by Graeber and Wengrow</vt:lpstr>
      <vt:lpstr>Postscript by Graeber and Wengrow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way of summary.  A beginning—the European adoption of tobacco as a hint of the North American sources of European Enlightenment</dc:title>
  <dc:creator>Norman Klein</dc:creator>
  <cp:lastModifiedBy>OLLI</cp:lastModifiedBy>
  <cp:revision>13</cp:revision>
  <dcterms:created xsi:type="dcterms:W3CDTF">2023-03-19T21:11:48Z</dcterms:created>
  <dcterms:modified xsi:type="dcterms:W3CDTF">2023-03-22T18:26:28Z</dcterms:modified>
</cp:coreProperties>
</file>