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68" r:id="rId4"/>
    <p:sldId id="264"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snapToGrid="0">
      <p:cViewPr varScale="1">
        <p:scale>
          <a:sx n="123" d="100"/>
          <a:sy n="123" d="100"/>
        </p:scale>
        <p:origin x="11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4B49-8160-1D7E-A6BE-4451050239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EB84B9-34F4-CCAB-7FF2-202E2BF18C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39130A-AFE4-4C88-AF49-B59450DCE959}"/>
              </a:ext>
            </a:extLst>
          </p:cNvPr>
          <p:cNvSpPr>
            <a:spLocks noGrp="1"/>
          </p:cNvSpPr>
          <p:nvPr>
            <p:ph type="dt" sz="half" idx="10"/>
          </p:nvPr>
        </p:nvSpPr>
        <p:spPr/>
        <p:txBody>
          <a:bodyPr/>
          <a:lstStyle/>
          <a:p>
            <a:fld id="{73539508-5762-471D-8007-670E6235D133}" type="datetimeFigureOut">
              <a:rPr lang="en-US" smtClean="0"/>
              <a:t>3/22/2023</a:t>
            </a:fld>
            <a:endParaRPr lang="en-US"/>
          </a:p>
        </p:txBody>
      </p:sp>
      <p:sp>
        <p:nvSpPr>
          <p:cNvPr id="5" name="Footer Placeholder 4">
            <a:extLst>
              <a:ext uri="{FF2B5EF4-FFF2-40B4-BE49-F238E27FC236}">
                <a16:creationId xmlns:a16="http://schemas.microsoft.com/office/drawing/2014/main" id="{CEA08A67-FD9E-6BCD-2CF2-3BBD61D47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9DED9-B9E0-B30E-8A32-16E15A1878ED}"/>
              </a:ext>
            </a:extLst>
          </p:cNvPr>
          <p:cNvSpPr>
            <a:spLocks noGrp="1"/>
          </p:cNvSpPr>
          <p:nvPr>
            <p:ph type="sldNum" sz="quarter" idx="12"/>
          </p:nvPr>
        </p:nvSpPr>
        <p:spPr/>
        <p:txBody>
          <a:bodyPr/>
          <a:lstStyle/>
          <a:p>
            <a:fld id="{F03DD324-107A-4776-B962-DEEAA3DD361B}" type="slidenum">
              <a:rPr lang="en-US" smtClean="0"/>
              <a:t>‹#›</a:t>
            </a:fld>
            <a:endParaRPr lang="en-US"/>
          </a:p>
        </p:txBody>
      </p:sp>
    </p:spTree>
    <p:extLst>
      <p:ext uri="{BB962C8B-B14F-4D97-AF65-F5344CB8AC3E}">
        <p14:creationId xmlns:p14="http://schemas.microsoft.com/office/powerpoint/2010/main" val="283997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C5DE0-8BA2-53E3-1129-631D839B4E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B3A957-C01D-61B1-DF60-901F94CEF5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EC41D-22BC-85B5-A883-CD7323E5AA1D}"/>
              </a:ext>
            </a:extLst>
          </p:cNvPr>
          <p:cNvSpPr>
            <a:spLocks noGrp="1"/>
          </p:cNvSpPr>
          <p:nvPr>
            <p:ph type="dt" sz="half" idx="10"/>
          </p:nvPr>
        </p:nvSpPr>
        <p:spPr/>
        <p:txBody>
          <a:bodyPr/>
          <a:lstStyle/>
          <a:p>
            <a:fld id="{73539508-5762-471D-8007-670E6235D133}" type="datetimeFigureOut">
              <a:rPr lang="en-US" smtClean="0"/>
              <a:t>3/22/2023</a:t>
            </a:fld>
            <a:endParaRPr lang="en-US"/>
          </a:p>
        </p:txBody>
      </p:sp>
      <p:sp>
        <p:nvSpPr>
          <p:cNvPr id="5" name="Footer Placeholder 4">
            <a:extLst>
              <a:ext uri="{FF2B5EF4-FFF2-40B4-BE49-F238E27FC236}">
                <a16:creationId xmlns:a16="http://schemas.microsoft.com/office/drawing/2014/main" id="{7B0ED77F-B99E-3647-647D-48AB4B19A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819219-FFDB-39F0-B0DF-49164810D616}"/>
              </a:ext>
            </a:extLst>
          </p:cNvPr>
          <p:cNvSpPr>
            <a:spLocks noGrp="1"/>
          </p:cNvSpPr>
          <p:nvPr>
            <p:ph type="sldNum" sz="quarter" idx="12"/>
          </p:nvPr>
        </p:nvSpPr>
        <p:spPr/>
        <p:txBody>
          <a:bodyPr/>
          <a:lstStyle/>
          <a:p>
            <a:fld id="{F03DD324-107A-4776-B962-DEEAA3DD361B}" type="slidenum">
              <a:rPr lang="en-US" smtClean="0"/>
              <a:t>‹#›</a:t>
            </a:fld>
            <a:endParaRPr lang="en-US"/>
          </a:p>
        </p:txBody>
      </p:sp>
    </p:spTree>
    <p:extLst>
      <p:ext uri="{BB962C8B-B14F-4D97-AF65-F5344CB8AC3E}">
        <p14:creationId xmlns:p14="http://schemas.microsoft.com/office/powerpoint/2010/main" val="89227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1CA23E-8231-A455-7ECB-464526F298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BC7760-E810-CDF9-90F2-65263499E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3364B-4D05-7871-58CA-4845B9379488}"/>
              </a:ext>
            </a:extLst>
          </p:cNvPr>
          <p:cNvSpPr>
            <a:spLocks noGrp="1"/>
          </p:cNvSpPr>
          <p:nvPr>
            <p:ph type="dt" sz="half" idx="10"/>
          </p:nvPr>
        </p:nvSpPr>
        <p:spPr/>
        <p:txBody>
          <a:bodyPr/>
          <a:lstStyle/>
          <a:p>
            <a:fld id="{73539508-5762-471D-8007-670E6235D133}" type="datetimeFigureOut">
              <a:rPr lang="en-US" smtClean="0"/>
              <a:t>3/22/2023</a:t>
            </a:fld>
            <a:endParaRPr lang="en-US"/>
          </a:p>
        </p:txBody>
      </p:sp>
      <p:sp>
        <p:nvSpPr>
          <p:cNvPr id="5" name="Footer Placeholder 4">
            <a:extLst>
              <a:ext uri="{FF2B5EF4-FFF2-40B4-BE49-F238E27FC236}">
                <a16:creationId xmlns:a16="http://schemas.microsoft.com/office/drawing/2014/main" id="{03D81121-3135-162D-A0B9-B4F8A4726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3AAF2-14B2-E49D-DED5-3BDC2A12DBBE}"/>
              </a:ext>
            </a:extLst>
          </p:cNvPr>
          <p:cNvSpPr>
            <a:spLocks noGrp="1"/>
          </p:cNvSpPr>
          <p:nvPr>
            <p:ph type="sldNum" sz="quarter" idx="12"/>
          </p:nvPr>
        </p:nvSpPr>
        <p:spPr/>
        <p:txBody>
          <a:bodyPr/>
          <a:lstStyle/>
          <a:p>
            <a:fld id="{F03DD324-107A-4776-B962-DEEAA3DD361B}" type="slidenum">
              <a:rPr lang="en-US" smtClean="0"/>
              <a:t>‹#›</a:t>
            </a:fld>
            <a:endParaRPr lang="en-US"/>
          </a:p>
        </p:txBody>
      </p:sp>
    </p:spTree>
    <p:extLst>
      <p:ext uri="{BB962C8B-B14F-4D97-AF65-F5344CB8AC3E}">
        <p14:creationId xmlns:p14="http://schemas.microsoft.com/office/powerpoint/2010/main" val="289272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EC61-701E-9278-D0EA-8CEEFC0F0F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3745CF-66BB-8E8F-9894-50196E65F8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FB1EB8-B5BB-0AFC-53C5-66D2EC6638B3}"/>
              </a:ext>
            </a:extLst>
          </p:cNvPr>
          <p:cNvSpPr>
            <a:spLocks noGrp="1"/>
          </p:cNvSpPr>
          <p:nvPr>
            <p:ph type="dt" sz="half" idx="10"/>
          </p:nvPr>
        </p:nvSpPr>
        <p:spPr/>
        <p:txBody>
          <a:bodyPr/>
          <a:lstStyle/>
          <a:p>
            <a:fld id="{73539508-5762-471D-8007-670E6235D133}" type="datetimeFigureOut">
              <a:rPr lang="en-US" smtClean="0"/>
              <a:t>3/22/2023</a:t>
            </a:fld>
            <a:endParaRPr lang="en-US"/>
          </a:p>
        </p:txBody>
      </p:sp>
      <p:sp>
        <p:nvSpPr>
          <p:cNvPr id="5" name="Footer Placeholder 4">
            <a:extLst>
              <a:ext uri="{FF2B5EF4-FFF2-40B4-BE49-F238E27FC236}">
                <a16:creationId xmlns:a16="http://schemas.microsoft.com/office/drawing/2014/main" id="{221FE3BA-6E6D-5DA6-4DCB-8F8BE4C66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7E609-1E49-8885-C115-EA160D69B02A}"/>
              </a:ext>
            </a:extLst>
          </p:cNvPr>
          <p:cNvSpPr>
            <a:spLocks noGrp="1"/>
          </p:cNvSpPr>
          <p:nvPr>
            <p:ph type="sldNum" sz="quarter" idx="12"/>
          </p:nvPr>
        </p:nvSpPr>
        <p:spPr/>
        <p:txBody>
          <a:bodyPr/>
          <a:lstStyle/>
          <a:p>
            <a:fld id="{F03DD324-107A-4776-B962-DEEAA3DD361B}" type="slidenum">
              <a:rPr lang="en-US" smtClean="0"/>
              <a:t>‹#›</a:t>
            </a:fld>
            <a:endParaRPr lang="en-US"/>
          </a:p>
        </p:txBody>
      </p:sp>
    </p:spTree>
    <p:extLst>
      <p:ext uri="{BB962C8B-B14F-4D97-AF65-F5344CB8AC3E}">
        <p14:creationId xmlns:p14="http://schemas.microsoft.com/office/powerpoint/2010/main" val="234373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60C9A-2621-E1ED-76E4-AB073DD972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38F578-B99A-C2FD-17EA-5EFB72E671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7AB3DC-0F82-8D5E-DFDE-C5A5C40FD906}"/>
              </a:ext>
            </a:extLst>
          </p:cNvPr>
          <p:cNvSpPr>
            <a:spLocks noGrp="1"/>
          </p:cNvSpPr>
          <p:nvPr>
            <p:ph type="dt" sz="half" idx="10"/>
          </p:nvPr>
        </p:nvSpPr>
        <p:spPr/>
        <p:txBody>
          <a:bodyPr/>
          <a:lstStyle/>
          <a:p>
            <a:fld id="{73539508-5762-471D-8007-670E6235D133}" type="datetimeFigureOut">
              <a:rPr lang="en-US" smtClean="0"/>
              <a:t>3/22/2023</a:t>
            </a:fld>
            <a:endParaRPr lang="en-US"/>
          </a:p>
        </p:txBody>
      </p:sp>
      <p:sp>
        <p:nvSpPr>
          <p:cNvPr id="5" name="Footer Placeholder 4">
            <a:extLst>
              <a:ext uri="{FF2B5EF4-FFF2-40B4-BE49-F238E27FC236}">
                <a16:creationId xmlns:a16="http://schemas.microsoft.com/office/drawing/2014/main" id="{55974520-5781-F141-B0EC-C2C87794DA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D3C4B-E003-E90F-CEFD-FEE06054E69F}"/>
              </a:ext>
            </a:extLst>
          </p:cNvPr>
          <p:cNvSpPr>
            <a:spLocks noGrp="1"/>
          </p:cNvSpPr>
          <p:nvPr>
            <p:ph type="sldNum" sz="quarter" idx="12"/>
          </p:nvPr>
        </p:nvSpPr>
        <p:spPr/>
        <p:txBody>
          <a:bodyPr/>
          <a:lstStyle/>
          <a:p>
            <a:fld id="{F03DD324-107A-4776-B962-DEEAA3DD361B}" type="slidenum">
              <a:rPr lang="en-US" smtClean="0"/>
              <a:t>‹#›</a:t>
            </a:fld>
            <a:endParaRPr lang="en-US"/>
          </a:p>
        </p:txBody>
      </p:sp>
    </p:spTree>
    <p:extLst>
      <p:ext uri="{BB962C8B-B14F-4D97-AF65-F5344CB8AC3E}">
        <p14:creationId xmlns:p14="http://schemas.microsoft.com/office/powerpoint/2010/main" val="227405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5DFF-8AB3-C161-4059-16CCC03AC2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F9B795-EBD6-1309-6DCC-311FA9EB25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5978BE-FDE3-F66F-B1A6-8D5E523C00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EEDAA1-9B32-A25D-11C2-7EF2DC93B7C8}"/>
              </a:ext>
            </a:extLst>
          </p:cNvPr>
          <p:cNvSpPr>
            <a:spLocks noGrp="1"/>
          </p:cNvSpPr>
          <p:nvPr>
            <p:ph type="dt" sz="half" idx="10"/>
          </p:nvPr>
        </p:nvSpPr>
        <p:spPr/>
        <p:txBody>
          <a:bodyPr/>
          <a:lstStyle/>
          <a:p>
            <a:fld id="{73539508-5762-471D-8007-670E6235D133}" type="datetimeFigureOut">
              <a:rPr lang="en-US" smtClean="0"/>
              <a:t>3/22/2023</a:t>
            </a:fld>
            <a:endParaRPr lang="en-US"/>
          </a:p>
        </p:txBody>
      </p:sp>
      <p:sp>
        <p:nvSpPr>
          <p:cNvPr id="6" name="Footer Placeholder 5">
            <a:extLst>
              <a:ext uri="{FF2B5EF4-FFF2-40B4-BE49-F238E27FC236}">
                <a16:creationId xmlns:a16="http://schemas.microsoft.com/office/drawing/2014/main" id="{C91C45CE-8D41-90A9-50C9-7DD55DCF79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ED4855-C133-2A02-FD21-D9A99BB230BD}"/>
              </a:ext>
            </a:extLst>
          </p:cNvPr>
          <p:cNvSpPr>
            <a:spLocks noGrp="1"/>
          </p:cNvSpPr>
          <p:nvPr>
            <p:ph type="sldNum" sz="quarter" idx="12"/>
          </p:nvPr>
        </p:nvSpPr>
        <p:spPr/>
        <p:txBody>
          <a:bodyPr/>
          <a:lstStyle/>
          <a:p>
            <a:fld id="{F03DD324-107A-4776-B962-DEEAA3DD361B}" type="slidenum">
              <a:rPr lang="en-US" smtClean="0"/>
              <a:t>‹#›</a:t>
            </a:fld>
            <a:endParaRPr lang="en-US"/>
          </a:p>
        </p:txBody>
      </p:sp>
    </p:spTree>
    <p:extLst>
      <p:ext uri="{BB962C8B-B14F-4D97-AF65-F5344CB8AC3E}">
        <p14:creationId xmlns:p14="http://schemas.microsoft.com/office/powerpoint/2010/main" val="400487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38634-FAC9-EE1E-FDA9-61DCBD5D8C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A07FB5-8A81-877A-20CC-A5E09A996C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ABECE3-6DC4-6486-3595-20B00BF73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CB5066-3B16-AAD8-12CC-6D3C7F4597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7A3E71-5A10-5533-36B1-36A5C50645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346503-FBF8-CBED-581F-F8F1D618545E}"/>
              </a:ext>
            </a:extLst>
          </p:cNvPr>
          <p:cNvSpPr>
            <a:spLocks noGrp="1"/>
          </p:cNvSpPr>
          <p:nvPr>
            <p:ph type="dt" sz="half" idx="10"/>
          </p:nvPr>
        </p:nvSpPr>
        <p:spPr/>
        <p:txBody>
          <a:bodyPr/>
          <a:lstStyle/>
          <a:p>
            <a:fld id="{73539508-5762-471D-8007-670E6235D133}" type="datetimeFigureOut">
              <a:rPr lang="en-US" smtClean="0"/>
              <a:t>3/22/2023</a:t>
            </a:fld>
            <a:endParaRPr lang="en-US"/>
          </a:p>
        </p:txBody>
      </p:sp>
      <p:sp>
        <p:nvSpPr>
          <p:cNvPr id="8" name="Footer Placeholder 7">
            <a:extLst>
              <a:ext uri="{FF2B5EF4-FFF2-40B4-BE49-F238E27FC236}">
                <a16:creationId xmlns:a16="http://schemas.microsoft.com/office/drawing/2014/main" id="{10284F0F-D001-7F9E-4048-F6A112D34E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BB13AC-5659-D55F-8986-6408AC86A52A}"/>
              </a:ext>
            </a:extLst>
          </p:cNvPr>
          <p:cNvSpPr>
            <a:spLocks noGrp="1"/>
          </p:cNvSpPr>
          <p:nvPr>
            <p:ph type="sldNum" sz="quarter" idx="12"/>
          </p:nvPr>
        </p:nvSpPr>
        <p:spPr/>
        <p:txBody>
          <a:bodyPr/>
          <a:lstStyle/>
          <a:p>
            <a:fld id="{F03DD324-107A-4776-B962-DEEAA3DD361B}" type="slidenum">
              <a:rPr lang="en-US" smtClean="0"/>
              <a:t>‹#›</a:t>
            </a:fld>
            <a:endParaRPr lang="en-US"/>
          </a:p>
        </p:txBody>
      </p:sp>
    </p:spTree>
    <p:extLst>
      <p:ext uri="{BB962C8B-B14F-4D97-AF65-F5344CB8AC3E}">
        <p14:creationId xmlns:p14="http://schemas.microsoft.com/office/powerpoint/2010/main" val="301536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B9DB-148D-BF4C-9937-22B42ADA78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20721F-A626-CB46-0AC8-F72CADA9C728}"/>
              </a:ext>
            </a:extLst>
          </p:cNvPr>
          <p:cNvSpPr>
            <a:spLocks noGrp="1"/>
          </p:cNvSpPr>
          <p:nvPr>
            <p:ph type="dt" sz="half" idx="10"/>
          </p:nvPr>
        </p:nvSpPr>
        <p:spPr/>
        <p:txBody>
          <a:bodyPr/>
          <a:lstStyle/>
          <a:p>
            <a:fld id="{73539508-5762-471D-8007-670E6235D133}" type="datetimeFigureOut">
              <a:rPr lang="en-US" smtClean="0"/>
              <a:t>3/22/2023</a:t>
            </a:fld>
            <a:endParaRPr lang="en-US"/>
          </a:p>
        </p:txBody>
      </p:sp>
      <p:sp>
        <p:nvSpPr>
          <p:cNvPr id="4" name="Footer Placeholder 3">
            <a:extLst>
              <a:ext uri="{FF2B5EF4-FFF2-40B4-BE49-F238E27FC236}">
                <a16:creationId xmlns:a16="http://schemas.microsoft.com/office/drawing/2014/main" id="{EA528501-38FF-8C4F-B8ED-34CE0C41AF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F8AB05-CF0F-3818-0A7D-7366B4EFA3E9}"/>
              </a:ext>
            </a:extLst>
          </p:cNvPr>
          <p:cNvSpPr>
            <a:spLocks noGrp="1"/>
          </p:cNvSpPr>
          <p:nvPr>
            <p:ph type="sldNum" sz="quarter" idx="12"/>
          </p:nvPr>
        </p:nvSpPr>
        <p:spPr/>
        <p:txBody>
          <a:bodyPr/>
          <a:lstStyle/>
          <a:p>
            <a:fld id="{F03DD324-107A-4776-B962-DEEAA3DD361B}" type="slidenum">
              <a:rPr lang="en-US" smtClean="0"/>
              <a:t>‹#›</a:t>
            </a:fld>
            <a:endParaRPr lang="en-US"/>
          </a:p>
        </p:txBody>
      </p:sp>
    </p:spTree>
    <p:extLst>
      <p:ext uri="{BB962C8B-B14F-4D97-AF65-F5344CB8AC3E}">
        <p14:creationId xmlns:p14="http://schemas.microsoft.com/office/powerpoint/2010/main" val="1371350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F126B7-5A93-278C-4F55-E79CBFD7AF37}"/>
              </a:ext>
            </a:extLst>
          </p:cNvPr>
          <p:cNvSpPr>
            <a:spLocks noGrp="1"/>
          </p:cNvSpPr>
          <p:nvPr>
            <p:ph type="dt" sz="half" idx="10"/>
          </p:nvPr>
        </p:nvSpPr>
        <p:spPr/>
        <p:txBody>
          <a:bodyPr/>
          <a:lstStyle/>
          <a:p>
            <a:fld id="{73539508-5762-471D-8007-670E6235D133}" type="datetimeFigureOut">
              <a:rPr lang="en-US" smtClean="0"/>
              <a:t>3/22/2023</a:t>
            </a:fld>
            <a:endParaRPr lang="en-US"/>
          </a:p>
        </p:txBody>
      </p:sp>
      <p:sp>
        <p:nvSpPr>
          <p:cNvPr id="3" name="Footer Placeholder 2">
            <a:extLst>
              <a:ext uri="{FF2B5EF4-FFF2-40B4-BE49-F238E27FC236}">
                <a16:creationId xmlns:a16="http://schemas.microsoft.com/office/drawing/2014/main" id="{7AD65FAE-556F-FE44-8635-2F8804A147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947CB0-D163-DA24-AA48-DDC656DF64D5}"/>
              </a:ext>
            </a:extLst>
          </p:cNvPr>
          <p:cNvSpPr>
            <a:spLocks noGrp="1"/>
          </p:cNvSpPr>
          <p:nvPr>
            <p:ph type="sldNum" sz="quarter" idx="12"/>
          </p:nvPr>
        </p:nvSpPr>
        <p:spPr/>
        <p:txBody>
          <a:bodyPr/>
          <a:lstStyle/>
          <a:p>
            <a:fld id="{F03DD324-107A-4776-B962-DEEAA3DD361B}" type="slidenum">
              <a:rPr lang="en-US" smtClean="0"/>
              <a:t>‹#›</a:t>
            </a:fld>
            <a:endParaRPr lang="en-US"/>
          </a:p>
        </p:txBody>
      </p:sp>
    </p:spTree>
    <p:extLst>
      <p:ext uri="{BB962C8B-B14F-4D97-AF65-F5344CB8AC3E}">
        <p14:creationId xmlns:p14="http://schemas.microsoft.com/office/powerpoint/2010/main" val="62108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F3D7-2D24-E179-D9A0-B86158D831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2057E0-F417-BDB9-ED09-AA26BD0519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5B7B4B-E609-8C59-963B-7F8BAEC29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5E618-4EC8-1F69-DDD7-C0B04899FDCB}"/>
              </a:ext>
            </a:extLst>
          </p:cNvPr>
          <p:cNvSpPr>
            <a:spLocks noGrp="1"/>
          </p:cNvSpPr>
          <p:nvPr>
            <p:ph type="dt" sz="half" idx="10"/>
          </p:nvPr>
        </p:nvSpPr>
        <p:spPr/>
        <p:txBody>
          <a:bodyPr/>
          <a:lstStyle/>
          <a:p>
            <a:fld id="{73539508-5762-471D-8007-670E6235D133}" type="datetimeFigureOut">
              <a:rPr lang="en-US" smtClean="0"/>
              <a:t>3/22/2023</a:t>
            </a:fld>
            <a:endParaRPr lang="en-US"/>
          </a:p>
        </p:txBody>
      </p:sp>
      <p:sp>
        <p:nvSpPr>
          <p:cNvPr id="6" name="Footer Placeholder 5">
            <a:extLst>
              <a:ext uri="{FF2B5EF4-FFF2-40B4-BE49-F238E27FC236}">
                <a16:creationId xmlns:a16="http://schemas.microsoft.com/office/drawing/2014/main" id="{61FC9715-11C0-30D1-6D4C-55436458D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87B96-86A4-C47F-E15D-8AE005E6E5B9}"/>
              </a:ext>
            </a:extLst>
          </p:cNvPr>
          <p:cNvSpPr>
            <a:spLocks noGrp="1"/>
          </p:cNvSpPr>
          <p:nvPr>
            <p:ph type="sldNum" sz="quarter" idx="12"/>
          </p:nvPr>
        </p:nvSpPr>
        <p:spPr/>
        <p:txBody>
          <a:bodyPr/>
          <a:lstStyle/>
          <a:p>
            <a:fld id="{F03DD324-107A-4776-B962-DEEAA3DD361B}" type="slidenum">
              <a:rPr lang="en-US" smtClean="0"/>
              <a:t>‹#›</a:t>
            </a:fld>
            <a:endParaRPr lang="en-US"/>
          </a:p>
        </p:txBody>
      </p:sp>
    </p:spTree>
    <p:extLst>
      <p:ext uri="{BB962C8B-B14F-4D97-AF65-F5344CB8AC3E}">
        <p14:creationId xmlns:p14="http://schemas.microsoft.com/office/powerpoint/2010/main" val="334126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F11EC-AA8A-05EE-144C-FA2005369F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5336DD-A108-1D58-3741-6407DE3408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1278D7-4558-67AB-95A6-718111F8A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AFAAA9-FABE-DE04-BF7A-E94795408164}"/>
              </a:ext>
            </a:extLst>
          </p:cNvPr>
          <p:cNvSpPr>
            <a:spLocks noGrp="1"/>
          </p:cNvSpPr>
          <p:nvPr>
            <p:ph type="dt" sz="half" idx="10"/>
          </p:nvPr>
        </p:nvSpPr>
        <p:spPr/>
        <p:txBody>
          <a:bodyPr/>
          <a:lstStyle/>
          <a:p>
            <a:fld id="{73539508-5762-471D-8007-670E6235D133}" type="datetimeFigureOut">
              <a:rPr lang="en-US" smtClean="0"/>
              <a:t>3/22/2023</a:t>
            </a:fld>
            <a:endParaRPr lang="en-US"/>
          </a:p>
        </p:txBody>
      </p:sp>
      <p:sp>
        <p:nvSpPr>
          <p:cNvPr id="6" name="Footer Placeholder 5">
            <a:extLst>
              <a:ext uri="{FF2B5EF4-FFF2-40B4-BE49-F238E27FC236}">
                <a16:creationId xmlns:a16="http://schemas.microsoft.com/office/drawing/2014/main" id="{1548CD6D-4276-A024-610A-EC2C55A68D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65C5E7-AB2C-66CE-7103-FC46C110490B}"/>
              </a:ext>
            </a:extLst>
          </p:cNvPr>
          <p:cNvSpPr>
            <a:spLocks noGrp="1"/>
          </p:cNvSpPr>
          <p:nvPr>
            <p:ph type="sldNum" sz="quarter" idx="12"/>
          </p:nvPr>
        </p:nvSpPr>
        <p:spPr/>
        <p:txBody>
          <a:bodyPr/>
          <a:lstStyle/>
          <a:p>
            <a:fld id="{F03DD324-107A-4776-B962-DEEAA3DD361B}" type="slidenum">
              <a:rPr lang="en-US" smtClean="0"/>
              <a:t>‹#›</a:t>
            </a:fld>
            <a:endParaRPr lang="en-US"/>
          </a:p>
        </p:txBody>
      </p:sp>
    </p:spTree>
    <p:extLst>
      <p:ext uri="{BB962C8B-B14F-4D97-AF65-F5344CB8AC3E}">
        <p14:creationId xmlns:p14="http://schemas.microsoft.com/office/powerpoint/2010/main" val="300140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E81EE0-A0AB-83D4-659E-EA53662EE0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87E1E8-86B9-CE3F-B139-EFAD2119F2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51B55-93B8-0292-53A9-7836867B03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39508-5762-471D-8007-670E6235D133}" type="datetimeFigureOut">
              <a:rPr lang="en-US" smtClean="0"/>
              <a:t>3/22/2023</a:t>
            </a:fld>
            <a:endParaRPr lang="en-US"/>
          </a:p>
        </p:txBody>
      </p:sp>
      <p:sp>
        <p:nvSpPr>
          <p:cNvPr id="5" name="Footer Placeholder 4">
            <a:extLst>
              <a:ext uri="{FF2B5EF4-FFF2-40B4-BE49-F238E27FC236}">
                <a16:creationId xmlns:a16="http://schemas.microsoft.com/office/drawing/2014/main" id="{0028D9C7-54E8-9E48-42E6-C2304A6482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E9BF68-B264-3E10-7594-294D077305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DD324-107A-4776-B962-DEEAA3DD361B}" type="slidenum">
              <a:rPr lang="en-US" smtClean="0"/>
              <a:t>‹#›</a:t>
            </a:fld>
            <a:endParaRPr lang="en-US"/>
          </a:p>
        </p:txBody>
      </p:sp>
    </p:spTree>
    <p:extLst>
      <p:ext uri="{BB962C8B-B14F-4D97-AF65-F5344CB8AC3E}">
        <p14:creationId xmlns:p14="http://schemas.microsoft.com/office/powerpoint/2010/main" val="4117216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s://en.wikipedia.org/wiki/Pyramid_of_the_Sun" TargetMode="External"/><Relationship Id="rId7" Type="http://schemas.openxmlformats.org/officeDocument/2006/relationships/hyperlink" Target="https://en.wikipedia.org/wiki/Mexico_City" TargetMode="External"/><Relationship Id="rId2" Type="http://schemas.openxmlformats.org/officeDocument/2006/relationships/hyperlink" Target="https://en.wikipedia.org/wiki/Pyramid_of_the_Moon" TargetMode="External"/><Relationship Id="rId1" Type="http://schemas.openxmlformats.org/officeDocument/2006/relationships/slideLayout" Target="../slideLayouts/slideLayout4.xml"/><Relationship Id="rId6" Type="http://schemas.openxmlformats.org/officeDocument/2006/relationships/hyperlink" Target="https://en.wikipedia.org/wiki/State_of_Mexico" TargetMode="External"/><Relationship Id="rId5" Type="http://schemas.openxmlformats.org/officeDocument/2006/relationships/hyperlink" Target="https://en.wikipedia.org/wiki/Valley_of_Mexico" TargetMode="External"/><Relationship Id="rId4" Type="http://schemas.openxmlformats.org/officeDocument/2006/relationships/hyperlink" Target="https://en.wikipedia.org/wiki/Mesoameric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n.wikipedia.org/wiki/Great_Goddess_of_Teotihuacan"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Tlaxcala#cite_note-historia-36" TargetMode="External"/><Relationship Id="rId3" Type="http://schemas.openxmlformats.org/officeDocument/2006/relationships/hyperlink" Target="https://en.wikipedia.org/wiki/Mexica" TargetMode="External"/><Relationship Id="rId7" Type="http://schemas.openxmlformats.org/officeDocument/2006/relationships/hyperlink" Target="https://en.wikipedia.org/wiki/Tlaxcala#cite_note-schmal-9" TargetMode="External"/><Relationship Id="rId2" Type="http://schemas.openxmlformats.org/officeDocument/2006/relationships/hyperlink" Target="https://en.wikipedia.org/wiki/Tlaxcala_(Nahua_state)" TargetMode="External"/><Relationship Id="rId1" Type="http://schemas.openxmlformats.org/officeDocument/2006/relationships/slideLayout" Target="../slideLayouts/slideLayout4.xml"/><Relationship Id="rId6" Type="http://schemas.openxmlformats.org/officeDocument/2006/relationships/hyperlink" Target="https://en.wikipedia.org/wiki/Mesoamerica" TargetMode="External"/><Relationship Id="rId5" Type="http://schemas.openxmlformats.org/officeDocument/2006/relationships/hyperlink" Target="https://en.wikipedia.org/wiki/Tenochtitlan" TargetMode="External"/><Relationship Id="rId4" Type="http://schemas.openxmlformats.org/officeDocument/2006/relationships/hyperlink" Target="https://en.wikipedia.org/wiki/Aztec_Empire" TargetMode="Externa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en.wikipedia.org/wiki/Aztecs" TargetMode="External"/><Relationship Id="rId7" Type="http://schemas.openxmlformats.org/officeDocument/2006/relationships/hyperlink" Target="https://en.wikipedia.org/wiki/Zelia_Nuttall#cite_note-:2-1" TargetMode="External"/><Relationship Id="rId2" Type="http://schemas.openxmlformats.org/officeDocument/2006/relationships/hyperlink" Target="https://en.wikipedia.org/wiki/Zelia_Nuttall" TargetMode="External"/><Relationship Id="rId1" Type="http://schemas.openxmlformats.org/officeDocument/2006/relationships/slideLayout" Target="../slideLayouts/slideLayout4.xml"/><Relationship Id="rId6" Type="http://schemas.openxmlformats.org/officeDocument/2006/relationships/hyperlink" Target="https://en.wikipedia.org/wiki/American_studies" TargetMode="External"/><Relationship Id="rId5" Type="http://schemas.openxmlformats.org/officeDocument/2006/relationships/hyperlink" Target="https://en.wikipedia.org/wiki/Franz_Boas" TargetMode="External"/><Relationship Id="rId4" Type="http://schemas.openxmlformats.org/officeDocument/2006/relationships/hyperlink" Target="https://en.wikipedia.org/wiki/Pre-Columbian_er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Man_of_letters" TargetMode="External"/><Relationship Id="rId7" Type="http://schemas.openxmlformats.org/officeDocument/2006/relationships/image" Target="../media/image6.png"/><Relationship Id="rId2" Type="http://schemas.openxmlformats.org/officeDocument/2006/relationships/hyperlink" Target="https://en.wikipedia.org/wiki/Museo_Soumaya" TargetMode="External"/><Relationship Id="rId1" Type="http://schemas.openxmlformats.org/officeDocument/2006/relationships/slideLayout" Target="../slideLayouts/slideLayout4.xml"/><Relationship Id="rId6" Type="http://schemas.openxmlformats.org/officeDocument/2006/relationships/hyperlink" Target="https://es.wikipedia.org/wiki/Mexica" TargetMode="External"/><Relationship Id="rId5" Type="http://schemas.openxmlformats.org/officeDocument/2006/relationships/hyperlink" Target="https://es.wikipedia.org/wiki/Cr%C3%B3nica_de_la_Nueva_Espa%C3%B1a" TargetMode="External"/><Relationship Id="rId4" Type="http://schemas.openxmlformats.org/officeDocument/2006/relationships/hyperlink" Target="https://en.wikipedia.org/wiki/Royal_and_Pontifical_University_of_Mexico"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Mexico" TargetMode="External"/><Relationship Id="rId3" Type="http://schemas.openxmlformats.org/officeDocument/2006/relationships/hyperlink" Target="https://en.wikipedia.org/wiki/Tizatlan" TargetMode="External"/><Relationship Id="rId7" Type="http://schemas.openxmlformats.org/officeDocument/2006/relationships/hyperlink" Target="https://en.wikipedia.org/wiki/Tlaxcala_(Nahua_state)" TargetMode="External"/><Relationship Id="rId2" Type="http://schemas.openxmlformats.org/officeDocument/2006/relationships/hyperlink" Target="https://en.wikipedia.org/wiki/Tlatoani" TargetMode="External"/><Relationship Id="rId1" Type="http://schemas.openxmlformats.org/officeDocument/2006/relationships/slideLayout" Target="../slideLayouts/slideLayout4.xml"/><Relationship Id="rId6" Type="http://schemas.openxmlformats.org/officeDocument/2006/relationships/hyperlink" Target="https://en.wikipedia.org/wiki/Pre-Columbian" TargetMode="External"/><Relationship Id="rId11" Type="http://schemas.openxmlformats.org/officeDocument/2006/relationships/image" Target="../media/image7.jpeg"/><Relationship Id="rId5" Type="http://schemas.openxmlformats.org/officeDocument/2006/relationships/hyperlink" Target="https://en.wikipedia.org/wiki/Altepetl" TargetMode="External"/><Relationship Id="rId10" Type="http://schemas.openxmlformats.org/officeDocument/2006/relationships/hyperlink" Target="https://en.wikipedia.org/wiki/Hern%C3%A1n_Cort%C3%A9s" TargetMode="External"/><Relationship Id="rId4" Type="http://schemas.openxmlformats.org/officeDocument/2006/relationships/hyperlink" Target="https://en.wikipedia.org/wiki/Nahua_peoples" TargetMode="External"/><Relationship Id="rId9" Type="http://schemas.openxmlformats.org/officeDocument/2006/relationships/hyperlink" Target="https://en.wikipedia.org/wiki/Spanish_conquest_of_the_Aztec_Empir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en.wikipedia.org/wiki/Twelve_Apostles_of_Mexico" TargetMode="External"/><Relationship Id="rId7" Type="http://schemas.openxmlformats.org/officeDocument/2006/relationships/hyperlink" Target="https://en.wikipedia.org/wiki/Toribio_de_Benavente_Motolinia#cite_note-5" TargetMode="External"/><Relationship Id="rId2" Type="http://schemas.openxmlformats.org/officeDocument/2006/relationships/hyperlink" Target="https://en.wikipedia.org/wiki/Franciscan" TargetMode="External"/><Relationship Id="rId1" Type="http://schemas.openxmlformats.org/officeDocument/2006/relationships/slideLayout" Target="../slideLayouts/slideLayout4.xml"/><Relationship Id="rId6" Type="http://schemas.openxmlformats.org/officeDocument/2006/relationships/hyperlink" Target="https://en.wikipedia.org/wiki/Ten_Plagues" TargetMode="External"/><Relationship Id="rId5" Type="http://schemas.openxmlformats.org/officeDocument/2006/relationships/hyperlink" Target="https://en.wikipedia.org/wiki/Nahuas" TargetMode="External"/><Relationship Id="rId4" Type="http://schemas.openxmlformats.org/officeDocument/2006/relationships/hyperlink" Target="https://en.wikipedia.org/wiki/New_Spain"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en.wikipedia.org/wiki/Silver_mine" TargetMode="External"/><Relationship Id="rId7" Type="http://schemas.openxmlformats.org/officeDocument/2006/relationships/hyperlink" Target="https://en.wikipedia.org/wiki/File:ChichimecaPronunciation.ogg" TargetMode="External"/><Relationship Id="rId2" Type="http://schemas.openxmlformats.org/officeDocument/2006/relationships/hyperlink" Target="https://en.wikipedia.org/wiki/Valley_of_Mexico" TargetMode="Externa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en.wikipedia.org/wiki/Chichimeca_War" TargetMode="External"/><Relationship Id="rId4" Type="http://schemas.openxmlformats.org/officeDocument/2006/relationships/hyperlink" Target="https://en.wikipedia.org/wiki/Idol_worsh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C05E-6A5E-12BE-0013-5624CF9C7A6A}"/>
              </a:ext>
            </a:extLst>
          </p:cNvPr>
          <p:cNvSpPr>
            <a:spLocks noGrp="1"/>
          </p:cNvSpPr>
          <p:nvPr>
            <p:ph type="title"/>
          </p:nvPr>
        </p:nvSpPr>
        <p:spPr>
          <a:xfrm>
            <a:off x="-1" y="-55139"/>
            <a:ext cx="12052619" cy="1084413"/>
          </a:xfrm>
        </p:spPr>
        <p:txBody>
          <a:bodyPr>
            <a:normAutofit fontScale="90000"/>
          </a:bodyPr>
          <a:lstStyle/>
          <a:p>
            <a:r>
              <a:rPr lang="en-US" dirty="0"/>
              <a:t>Teotihuacan:  the people turn from monument building to social housing</a:t>
            </a:r>
          </a:p>
        </p:txBody>
      </p:sp>
      <p:sp>
        <p:nvSpPr>
          <p:cNvPr id="3" name="Content Placeholder 2">
            <a:extLst>
              <a:ext uri="{FF2B5EF4-FFF2-40B4-BE49-F238E27FC236}">
                <a16:creationId xmlns:a16="http://schemas.microsoft.com/office/drawing/2014/main" id="{35C7AF90-0FED-3952-E3D5-0C8960C2DA63}"/>
              </a:ext>
            </a:extLst>
          </p:cNvPr>
          <p:cNvSpPr>
            <a:spLocks noGrp="1"/>
          </p:cNvSpPr>
          <p:nvPr>
            <p:ph sz="half" idx="1"/>
          </p:nvPr>
        </p:nvSpPr>
        <p:spPr>
          <a:xfrm>
            <a:off x="-1" y="983325"/>
            <a:ext cx="6599534" cy="5147689"/>
          </a:xfrm>
        </p:spPr>
        <p:txBody>
          <a:bodyPr>
            <a:normAutofit fontScale="55000" lnSpcReduction="20000"/>
          </a:bodyPr>
          <a:lstStyle/>
          <a:p>
            <a:r>
              <a:rPr lang="en-US" dirty="0"/>
              <a:t>After 300 CE the entire trajectory of Teotihuacan’s political development seems to have gone off on a remarkable tangent.  Instead of building palaces and elite quarters, the citizens embarked on a remarkable project of urban renewal, supplying high-quality apartments for nearly all the city’s population, regardless of wealth or status.  The Temple of the Feathered Serpent was desecrated and its stores of offerings looted.  A large stepped-platform (the </a:t>
            </a:r>
            <a:r>
              <a:rPr lang="en-US" dirty="0" err="1"/>
              <a:t>andosada</a:t>
            </a:r>
            <a:r>
              <a:rPr lang="en-US" dirty="0"/>
              <a:t>) was then constructed to its west, which made what was left of the temple invisible from the main avenue.  All new pyramid construction stopped permanently, and there is no further evidence of ritually sanctioned killing at the established Pyramids of the Sun and the Moon.  Instead what we see after 300 CE is an extraordinary flow of urban resources into the provision of excellent stone built housing, not just for the wealthy or privileged, but for the great majority of Teotihuacan’s population.  These impressive apartments are laid out in regular plots from one end of the city to the other.  [DE, pp. 341-342].</a:t>
            </a:r>
          </a:p>
          <a:p>
            <a:r>
              <a:rPr lang="en-US" dirty="0"/>
              <a:t>Picture, Wikipedia:  </a:t>
            </a:r>
            <a:r>
              <a:rPr lang="en-US" b="0" i="0" dirty="0">
                <a:solidFill>
                  <a:srgbClr val="202122"/>
                </a:solidFill>
                <a:effectLst/>
                <a:latin typeface="Arial" panose="020B0604020202020204" pitchFamily="34" charset="0"/>
              </a:rPr>
              <a:t>Panoramic view from the summit of the </a:t>
            </a:r>
            <a:r>
              <a:rPr lang="en-US" b="0" i="0" u="none" strike="noStrike" dirty="0">
                <a:solidFill>
                  <a:srgbClr val="3366CC"/>
                </a:solidFill>
                <a:effectLst/>
                <a:latin typeface="Arial" panose="020B0604020202020204" pitchFamily="34" charset="0"/>
                <a:hlinkClick r:id="rId2" tooltip="Pyramid of the Moon"/>
              </a:rPr>
              <a:t>Pyramid of the Moon</a:t>
            </a:r>
            <a:r>
              <a:rPr lang="en-US" b="0" i="0" dirty="0">
                <a:solidFill>
                  <a:srgbClr val="202122"/>
                </a:solidFill>
                <a:effectLst/>
                <a:latin typeface="Arial" panose="020B0604020202020204" pitchFamily="34" charset="0"/>
              </a:rPr>
              <a:t>, with the </a:t>
            </a:r>
            <a:r>
              <a:rPr lang="en-US" b="0" i="0" u="none" strike="noStrike" dirty="0">
                <a:solidFill>
                  <a:srgbClr val="3366CC"/>
                </a:solidFill>
                <a:effectLst/>
                <a:latin typeface="Arial" panose="020B0604020202020204" pitchFamily="34" charset="0"/>
                <a:hlinkClick r:id="rId3" tooltip="Pyramid of the Sun"/>
              </a:rPr>
              <a:t>Pyramid of the Sun</a:t>
            </a:r>
            <a:r>
              <a:rPr lang="en-US" b="0" i="0" dirty="0">
                <a:solidFill>
                  <a:srgbClr val="202122"/>
                </a:solidFill>
                <a:effectLst/>
                <a:latin typeface="Arial" panose="020B0604020202020204" pitchFamily="34" charset="0"/>
              </a:rPr>
              <a:t> on the center left in Teotihuacan, an ancient </a:t>
            </a:r>
            <a:r>
              <a:rPr lang="en-US" b="0" i="0" u="none" strike="noStrike" dirty="0">
                <a:solidFill>
                  <a:srgbClr val="3366CC"/>
                </a:solidFill>
                <a:effectLst/>
                <a:latin typeface="Arial" panose="020B0604020202020204" pitchFamily="34" charset="0"/>
                <a:hlinkClick r:id="rId4" tooltip="Mesoamerica"/>
              </a:rPr>
              <a:t>Mesoamerican</a:t>
            </a:r>
            <a:r>
              <a:rPr lang="en-US" b="0" i="0" dirty="0">
                <a:solidFill>
                  <a:srgbClr val="202122"/>
                </a:solidFill>
                <a:effectLst/>
                <a:latin typeface="Arial" panose="020B0604020202020204" pitchFamily="34" charset="0"/>
              </a:rPr>
              <a:t> city located in a sub-valley of the </a:t>
            </a:r>
            <a:r>
              <a:rPr lang="en-US" b="0" i="0" u="none" strike="noStrike" dirty="0">
                <a:solidFill>
                  <a:srgbClr val="3366CC"/>
                </a:solidFill>
                <a:effectLst/>
                <a:latin typeface="Arial" panose="020B0604020202020204" pitchFamily="34" charset="0"/>
                <a:hlinkClick r:id="rId5" tooltip="Valley of Mexico"/>
              </a:rPr>
              <a:t>Valley of Mexico</a:t>
            </a:r>
            <a:r>
              <a:rPr lang="en-US" b="0" i="0" dirty="0">
                <a:solidFill>
                  <a:srgbClr val="202122"/>
                </a:solidFill>
                <a:effectLst/>
                <a:latin typeface="Arial" panose="020B0604020202020204" pitchFamily="34" charset="0"/>
              </a:rPr>
              <a:t>, which is located in the </a:t>
            </a:r>
            <a:r>
              <a:rPr lang="en-US" b="0" i="0" u="none" strike="noStrike" dirty="0">
                <a:solidFill>
                  <a:srgbClr val="3366CC"/>
                </a:solidFill>
                <a:effectLst/>
                <a:latin typeface="Arial" panose="020B0604020202020204" pitchFamily="34" charset="0"/>
                <a:hlinkClick r:id="rId6" tooltip="State of Mexico"/>
              </a:rPr>
              <a:t>State of Mexico</a:t>
            </a:r>
            <a:r>
              <a:rPr lang="en-US" b="0" i="0" dirty="0">
                <a:solidFill>
                  <a:srgbClr val="202122"/>
                </a:solidFill>
                <a:effectLst/>
                <a:latin typeface="Arial" panose="020B0604020202020204" pitchFamily="34" charset="0"/>
              </a:rPr>
              <a:t>, 40 kilometers (25 mi) northeast of modern-day </a:t>
            </a:r>
            <a:r>
              <a:rPr lang="en-US" b="0" i="0" u="none" strike="noStrike" dirty="0">
                <a:solidFill>
                  <a:srgbClr val="3366CC"/>
                </a:solidFill>
                <a:effectLst/>
                <a:latin typeface="Arial" panose="020B0604020202020204" pitchFamily="34" charset="0"/>
                <a:hlinkClick r:id="rId7" tooltip="Mexico City"/>
              </a:rPr>
              <a:t>Mexico City</a:t>
            </a:r>
            <a:r>
              <a:rPr lang="en-US" b="0" i="0" dirty="0">
                <a:solidFill>
                  <a:srgbClr val="202122"/>
                </a:solidFill>
                <a:effectLst/>
                <a:latin typeface="Arial" panose="020B0604020202020204" pitchFamily="34" charset="0"/>
              </a:rPr>
              <a:t>.  At its zenith, perhaps in the first half of the first millennium (1 CE to 500 CE), Teotihuacan was the largest city in the Americas, considered as the first advanced civilization on the North American continent, with a population estimated at 125,000 or </a:t>
            </a:r>
            <a:r>
              <a:rPr lang="en-US" b="0" i="0" dirty="0" err="1">
                <a:solidFill>
                  <a:srgbClr val="202122"/>
                </a:solidFill>
                <a:effectLst/>
                <a:latin typeface="Arial" panose="020B0604020202020204" pitchFamily="34" charset="0"/>
              </a:rPr>
              <a:t>more,making</a:t>
            </a:r>
            <a:r>
              <a:rPr lang="en-US" b="0" i="0" dirty="0">
                <a:solidFill>
                  <a:srgbClr val="202122"/>
                </a:solidFill>
                <a:effectLst/>
                <a:latin typeface="Arial" panose="020B0604020202020204" pitchFamily="34" charset="0"/>
              </a:rPr>
              <a:t> it at least the sixth-largest city in the world during its epoch. The city is thought to have been established around 100 BCE, with major monuments continuously under construction until about 250 </a:t>
            </a:r>
            <a:r>
              <a:rPr lang="en-US" b="0" i="0" dirty="0" err="1">
                <a:solidFill>
                  <a:srgbClr val="202122"/>
                </a:solidFill>
                <a:effectLst/>
                <a:latin typeface="Arial" panose="020B0604020202020204" pitchFamily="34" charset="0"/>
              </a:rPr>
              <a:t>CE.The</a:t>
            </a:r>
            <a:r>
              <a:rPr lang="en-US" b="0" i="0" dirty="0">
                <a:solidFill>
                  <a:srgbClr val="202122"/>
                </a:solidFill>
                <a:effectLst/>
                <a:latin typeface="Arial" panose="020B0604020202020204" pitchFamily="34" charset="0"/>
              </a:rPr>
              <a:t> city may have lasted until sometime between the 7th and 8th centuries CE, but its major monuments were sacked and systematically burned around 550 CE.</a:t>
            </a:r>
            <a:endParaRPr lang="en-US" dirty="0"/>
          </a:p>
        </p:txBody>
      </p:sp>
      <p:pic>
        <p:nvPicPr>
          <p:cNvPr id="2050" name="Picture 2" descr="Panoramic view from the summit of the Pyramid of the Moon, with the Pyramid of the Sun in the distance.">
            <a:extLst>
              <a:ext uri="{FF2B5EF4-FFF2-40B4-BE49-F238E27FC236}">
                <a16:creationId xmlns:a16="http://schemas.microsoft.com/office/drawing/2014/main" id="{8D136BBD-CFDA-2DE2-0C15-54A5C22842C4}"/>
              </a:ext>
            </a:extLst>
          </p:cNvPr>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6599533" y="1088234"/>
            <a:ext cx="5668310" cy="327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88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18F7-04F8-57E2-D143-871D8FD711C5}"/>
              </a:ext>
            </a:extLst>
          </p:cNvPr>
          <p:cNvSpPr>
            <a:spLocks noGrp="1"/>
          </p:cNvSpPr>
          <p:nvPr>
            <p:ph type="title"/>
          </p:nvPr>
        </p:nvSpPr>
        <p:spPr>
          <a:xfrm>
            <a:off x="36759" y="1"/>
            <a:ext cx="12098569" cy="1033868"/>
          </a:xfrm>
        </p:spPr>
        <p:txBody>
          <a:bodyPr>
            <a:normAutofit fontScale="90000"/>
          </a:bodyPr>
          <a:lstStyle/>
          <a:p>
            <a:r>
              <a:rPr lang="en-US" dirty="0"/>
              <a:t>Rene </a:t>
            </a:r>
            <a:r>
              <a:rPr lang="en-US" dirty="0" err="1"/>
              <a:t>Millon</a:t>
            </a:r>
            <a:r>
              <a:rPr lang="en-US" dirty="0"/>
              <a:t> [1922-2016], the archeologist responsible for producing the first detailed map of Teotihuacan’s layout</a:t>
            </a:r>
          </a:p>
        </p:txBody>
      </p:sp>
      <p:sp>
        <p:nvSpPr>
          <p:cNvPr id="3" name="Content Placeholder 2">
            <a:extLst>
              <a:ext uri="{FF2B5EF4-FFF2-40B4-BE49-F238E27FC236}">
                <a16:creationId xmlns:a16="http://schemas.microsoft.com/office/drawing/2014/main" id="{FDB32C32-B22C-45BC-F3B3-96F5334235FC}"/>
              </a:ext>
            </a:extLst>
          </p:cNvPr>
          <p:cNvSpPr>
            <a:spLocks noGrp="1"/>
          </p:cNvSpPr>
          <p:nvPr>
            <p:ph sz="half" idx="1"/>
          </p:nvPr>
        </p:nvSpPr>
        <p:spPr>
          <a:xfrm>
            <a:off x="0" y="1033869"/>
            <a:ext cx="6019800" cy="5143094"/>
          </a:xfrm>
        </p:spPr>
        <p:txBody>
          <a:bodyPr>
            <a:normAutofit fontScale="55000" lnSpcReduction="20000"/>
          </a:bodyPr>
          <a:lstStyle/>
          <a:p>
            <a:r>
              <a:rPr lang="en-US" dirty="0"/>
              <a:t>He felt that the apartment compound was actually invented as a form of social housing, “designed for urban life in a city that was becoming increasingly crowded, </a:t>
            </a:r>
            <a:r>
              <a:rPr lang="en-US" dirty="0" err="1"/>
              <a:t>kperhaps</a:t>
            </a:r>
            <a:r>
              <a:rPr lang="en-US" dirty="0"/>
              <a:t> approaching the chaotic.”  ..Many citizens enjoyed a standard of living that is rarely achieved across such a wide </a:t>
            </a:r>
            <a:r>
              <a:rPr lang="en-US" dirty="0" err="1"/>
              <a:t>secgor</a:t>
            </a:r>
            <a:r>
              <a:rPr lang="en-US" dirty="0"/>
              <a:t> of urban society in any period of urban history, including our own. [DE, p. 343} Representations of individual rulers and royal funerary cults were not present at Teotihuacán, in contrast to the Classic Maya and Egypt sites, they said, because such would have inconsistent with Teotihuacán’s corporate governance and ideology. René saw Teotihuacán as both a great commercial and religious center and the capital of an expansionist state, which, however, he deliberately did not characterize as an empire. He saw social stratification as a key in the growth of Teotihuacán. Although early in his career ideas about hydraulic agriculture’s role in state formation drew his interest, he rejected models of a centralized irrigation authority, given the lack of evidence (1973a: 48). I suspect he would have found the current theories of collective action more appealing. He eschewed neo-evolutionary models.  </a:t>
            </a:r>
            <a:r>
              <a:rPr lang="en-US" b="0" i="0" dirty="0">
                <a:solidFill>
                  <a:srgbClr val="0A0A0A"/>
                </a:solidFill>
                <a:effectLst/>
                <a:latin typeface="proxima-nova"/>
              </a:rPr>
              <a:t>“I venture to say that this type of archaeology changed the study of these societies, from a study just of the elites to include all the people of a city,” says Renato </a:t>
            </a:r>
            <a:r>
              <a:rPr lang="en-US" b="0" i="0" dirty="0" err="1">
                <a:solidFill>
                  <a:srgbClr val="0A0A0A"/>
                </a:solidFill>
                <a:effectLst/>
                <a:latin typeface="proxima-nova"/>
              </a:rPr>
              <a:t>Perucchio</a:t>
            </a:r>
            <a:r>
              <a:rPr lang="en-US" b="0" i="0" dirty="0">
                <a:solidFill>
                  <a:srgbClr val="0A0A0A"/>
                </a:solidFill>
                <a:effectLst/>
                <a:latin typeface="proxima-nova"/>
              </a:rPr>
              <a:t>, a professor of mechanical engineering and director of the University’s Archeology, Technology, and Historical Structures program. “There is no scholarly work on Teotihuacán that talks about its urban development without referring to his work.”</a:t>
            </a:r>
            <a:endParaRPr lang="en-US" dirty="0"/>
          </a:p>
        </p:txBody>
      </p:sp>
      <p:pic>
        <p:nvPicPr>
          <p:cNvPr id="3074" name="Picture 2" descr="Rene Millon">
            <a:extLst>
              <a:ext uri="{FF2B5EF4-FFF2-40B4-BE49-F238E27FC236}">
                <a16:creationId xmlns:a16="http://schemas.microsoft.com/office/drawing/2014/main" id="{0C8CCB55-B89F-F41E-9A8B-9073144586B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643148" y="1033869"/>
            <a:ext cx="3608264" cy="418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284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4418-386E-B65A-7447-A0777281D4FB}"/>
              </a:ext>
            </a:extLst>
          </p:cNvPr>
          <p:cNvSpPr>
            <a:spLocks noGrp="1"/>
          </p:cNvSpPr>
          <p:nvPr>
            <p:ph type="title"/>
          </p:nvPr>
        </p:nvSpPr>
        <p:spPr>
          <a:xfrm>
            <a:off x="0" y="1"/>
            <a:ext cx="12192000" cy="681036"/>
          </a:xfrm>
        </p:spPr>
        <p:txBody>
          <a:bodyPr>
            <a:normAutofit fontScale="90000"/>
          </a:bodyPr>
          <a:lstStyle/>
          <a:p>
            <a:r>
              <a:rPr lang="en-US" dirty="0"/>
              <a:t>Teotihuacan’s civic identity revealed through its mural art</a:t>
            </a:r>
          </a:p>
        </p:txBody>
      </p:sp>
      <p:sp>
        <p:nvSpPr>
          <p:cNvPr id="3" name="Content Placeholder 2">
            <a:extLst>
              <a:ext uri="{FF2B5EF4-FFF2-40B4-BE49-F238E27FC236}">
                <a16:creationId xmlns:a16="http://schemas.microsoft.com/office/drawing/2014/main" id="{72444885-708B-97E3-5009-72EE99EE17CC}"/>
              </a:ext>
            </a:extLst>
          </p:cNvPr>
          <p:cNvSpPr>
            <a:spLocks noGrp="1"/>
          </p:cNvSpPr>
          <p:nvPr>
            <p:ph sz="half" idx="1"/>
          </p:nvPr>
        </p:nvSpPr>
        <p:spPr>
          <a:xfrm>
            <a:off x="42491" y="573436"/>
            <a:ext cx="6610156" cy="6284563"/>
          </a:xfrm>
        </p:spPr>
        <p:txBody>
          <a:bodyPr>
            <a:normAutofit fontScale="92500" lnSpcReduction="10000"/>
          </a:bodyPr>
          <a:lstStyle/>
          <a:p>
            <a:r>
              <a:rPr lang="en-US" dirty="0"/>
              <a:t>Despite efforts to see them as </a:t>
            </a:r>
            <a:r>
              <a:rPr lang="en-US" dirty="0" err="1"/>
              <a:t>sombre</a:t>
            </a:r>
            <a:r>
              <a:rPr lang="en-US" dirty="0"/>
              <a:t> religious iconography, these playful and ebullient pictorial scenes—as those painted on the interior walls of apartment compounds from around 350 CE—often seem veritably psychedelic.  Streaming effigies emerge from clustered plant, human and animal bodies, framed by figures with elaborate costumes, sometimes grasping hallucinogenic seeds and mushrooms; and among the crowd scenes we find flower eaters with rainbows bursting from their heads.  Such scenes often depict human figures all at roughly the same size, with no individual raised up over another.  [DE, p. 344]. </a:t>
            </a:r>
          </a:p>
          <a:p>
            <a:r>
              <a:rPr lang="en-US" b="0" i="0" dirty="0">
                <a:solidFill>
                  <a:srgbClr val="202122"/>
                </a:solidFill>
                <a:effectLst/>
                <a:latin typeface="Arial" panose="020B0604020202020204" pitchFamily="34" charset="0"/>
              </a:rPr>
              <a:t>A mural showing what has been identified as the </a:t>
            </a:r>
            <a:r>
              <a:rPr lang="en-US" b="0" i="0" u="sng" dirty="0">
                <a:solidFill>
                  <a:srgbClr val="FAA700"/>
                </a:solidFill>
                <a:effectLst/>
                <a:latin typeface="Arial" panose="020B0604020202020204" pitchFamily="34" charset="0"/>
                <a:hlinkClick r:id="rId2" tooltip="Great Goddess of Teotihuacan"/>
              </a:rPr>
              <a:t>Great Goddess of Teotihuacan</a:t>
            </a:r>
            <a:r>
              <a:rPr lang="en-US" b="0" i="0" u="sng" dirty="0">
                <a:solidFill>
                  <a:srgbClr val="FAA700"/>
                </a:solidFill>
                <a:effectLst/>
                <a:latin typeface="Arial" panose="020B0604020202020204" pitchFamily="34" charset="0"/>
              </a:rPr>
              <a:t>,</a:t>
            </a:r>
            <a:r>
              <a:rPr lang="en-US" b="0" i="0" dirty="0">
                <a:solidFill>
                  <a:srgbClr val="202122"/>
                </a:solidFill>
                <a:effectLst/>
                <a:latin typeface="Arial" panose="020B0604020202020204" pitchFamily="34" charset="0"/>
              </a:rPr>
              <a:t> the primary deity of Teotihuacan, the feathered serpent.</a:t>
            </a:r>
            <a:endParaRPr lang="en-US" dirty="0"/>
          </a:p>
        </p:txBody>
      </p:sp>
      <p:pic>
        <p:nvPicPr>
          <p:cNvPr id="4098" name="Picture 2" descr="undefined">
            <a:extLst>
              <a:ext uri="{FF2B5EF4-FFF2-40B4-BE49-F238E27FC236}">
                <a16:creationId xmlns:a16="http://schemas.microsoft.com/office/drawing/2014/main" id="{220714E4-B787-8263-9D08-D8D6E17773A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52647" y="963049"/>
            <a:ext cx="5496862" cy="381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99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C3D4-E3F5-6951-A00E-3DD54771CE94}"/>
              </a:ext>
            </a:extLst>
          </p:cNvPr>
          <p:cNvSpPr>
            <a:spLocks noGrp="1"/>
          </p:cNvSpPr>
          <p:nvPr>
            <p:ph type="title"/>
          </p:nvPr>
        </p:nvSpPr>
        <p:spPr>
          <a:xfrm>
            <a:off x="0" y="1"/>
            <a:ext cx="12192000" cy="574371"/>
          </a:xfrm>
        </p:spPr>
        <p:txBody>
          <a:bodyPr>
            <a:normAutofit fontScale="90000"/>
          </a:bodyPr>
          <a:lstStyle/>
          <a:p>
            <a:r>
              <a:rPr lang="en-US" dirty="0"/>
              <a:t>Tlaxcala, allied with Cortes to defeat the Aztecs</a:t>
            </a:r>
          </a:p>
        </p:txBody>
      </p:sp>
      <p:sp>
        <p:nvSpPr>
          <p:cNvPr id="3" name="Content Placeholder 2">
            <a:extLst>
              <a:ext uri="{FF2B5EF4-FFF2-40B4-BE49-F238E27FC236}">
                <a16:creationId xmlns:a16="http://schemas.microsoft.com/office/drawing/2014/main" id="{F4298D79-6116-20D8-0324-4C9CC072BB57}"/>
              </a:ext>
            </a:extLst>
          </p:cNvPr>
          <p:cNvSpPr>
            <a:spLocks noGrp="1"/>
          </p:cNvSpPr>
          <p:nvPr>
            <p:ph sz="half" idx="1"/>
          </p:nvPr>
        </p:nvSpPr>
        <p:spPr>
          <a:xfrm>
            <a:off x="0" y="519232"/>
            <a:ext cx="6019800" cy="5657731"/>
          </a:xfrm>
        </p:spPr>
        <p:txBody>
          <a:bodyPr>
            <a:normAutofit fontScale="62500" lnSpcReduction="20000"/>
          </a:bodyPr>
          <a:lstStyle/>
          <a:p>
            <a:r>
              <a:rPr lang="en-US" dirty="0"/>
              <a:t>In his “Five Letters of Relation” (1519-11526) Hernan Cortes writes to King Charles V that the order of government so far observed among the Tlaxcala people resembles very much the republics of Venice, Genoa and Pisa, for there is no supreme overlord.  After an initial clash with </a:t>
            </a:r>
            <a:r>
              <a:rPr lang="en-US" dirty="0" err="1"/>
              <a:t>Tlaxcalteca</a:t>
            </a:r>
            <a:r>
              <a:rPr lang="en-US" dirty="0"/>
              <a:t> warriors, Cortes </a:t>
            </a:r>
            <a:r>
              <a:rPr lang="en-US" dirty="0" err="1"/>
              <a:t>foiund</a:t>
            </a:r>
            <a:r>
              <a:rPr lang="en-US" dirty="0"/>
              <a:t> himself engaged with representatives of a popular urban council whose every decision had to be collectively ratified.  [DE, pp. 347-348]</a:t>
            </a:r>
          </a:p>
          <a:p>
            <a:r>
              <a:rPr lang="en-US" dirty="0"/>
              <a:t>Map, Wikipedia:  </a:t>
            </a:r>
            <a:r>
              <a:rPr lang="en-US" b="0" i="0" dirty="0">
                <a:solidFill>
                  <a:srgbClr val="202122"/>
                </a:solidFill>
                <a:effectLst/>
                <a:latin typeface="Arial" panose="020B0604020202020204" pitchFamily="34" charset="0"/>
              </a:rPr>
              <a:t>Tlaxcala was surrounded by the Aztec Empire in 1519. The </a:t>
            </a:r>
            <a:r>
              <a:rPr lang="en-US" b="0" i="0" u="none" strike="noStrike" dirty="0">
                <a:solidFill>
                  <a:srgbClr val="3366CC"/>
                </a:solidFill>
                <a:effectLst/>
                <a:latin typeface="Arial" panose="020B0604020202020204" pitchFamily="34" charset="0"/>
                <a:hlinkClick r:id="rId2" tooltip="Tlaxcala (Nahua state)"/>
              </a:rPr>
              <a:t>pre-Columbian </a:t>
            </a:r>
            <a:r>
              <a:rPr lang="en-US" b="0" i="0" u="none" strike="noStrike" dirty="0" err="1">
                <a:solidFill>
                  <a:srgbClr val="3366CC"/>
                </a:solidFill>
                <a:effectLst/>
                <a:latin typeface="Arial" panose="020B0604020202020204" pitchFamily="34" charset="0"/>
                <a:hlinkClick r:id="rId2" tooltip="Tlaxcala (Nahua state)"/>
              </a:rPr>
              <a:t>Tlaxcalan</a:t>
            </a:r>
            <a:r>
              <a:rPr lang="en-US" b="0" i="0" u="none" strike="noStrike" dirty="0">
                <a:solidFill>
                  <a:srgbClr val="3366CC"/>
                </a:solidFill>
                <a:effectLst/>
                <a:latin typeface="Arial" panose="020B0604020202020204" pitchFamily="34" charset="0"/>
                <a:hlinkClick r:id="rId2" tooltip="Tlaxcala (Nahua state)"/>
              </a:rPr>
              <a:t> state</a:t>
            </a:r>
            <a:r>
              <a:rPr lang="en-US" b="0" i="0" dirty="0">
                <a:solidFill>
                  <a:srgbClr val="202122"/>
                </a:solidFill>
                <a:effectLst/>
                <a:latin typeface="Arial" panose="020B0604020202020204" pitchFamily="34" charset="0"/>
              </a:rPr>
              <a:t> developed roughly at the same time as another Nahua people, the </a:t>
            </a:r>
            <a:r>
              <a:rPr lang="en-US" b="0" i="0" u="none" strike="noStrike" dirty="0">
                <a:solidFill>
                  <a:srgbClr val="3366CC"/>
                </a:solidFill>
                <a:effectLst/>
                <a:latin typeface="Arial" panose="020B0604020202020204" pitchFamily="34" charset="0"/>
                <a:hlinkClick r:id="rId3" tooltip="Mexica"/>
              </a:rPr>
              <a:t>Mexica</a:t>
            </a:r>
            <a:r>
              <a:rPr lang="en-US" b="0" i="0" dirty="0">
                <a:solidFill>
                  <a:srgbClr val="202122"/>
                </a:solidFill>
                <a:effectLst/>
                <a:latin typeface="Arial" panose="020B0604020202020204" pitchFamily="34" charset="0"/>
              </a:rPr>
              <a:t>, were building the vast </a:t>
            </a:r>
            <a:r>
              <a:rPr lang="en-US" b="0" i="0" u="none" strike="noStrike" dirty="0">
                <a:solidFill>
                  <a:srgbClr val="3366CC"/>
                </a:solidFill>
                <a:effectLst/>
                <a:latin typeface="Arial" panose="020B0604020202020204" pitchFamily="34" charset="0"/>
                <a:hlinkClick r:id="rId4" tooltip="Aztec Empire"/>
              </a:rPr>
              <a:t>Aztec Empire</a:t>
            </a:r>
            <a:r>
              <a:rPr lang="en-US" b="0" i="0" dirty="0">
                <a:solidFill>
                  <a:srgbClr val="202122"/>
                </a:solidFill>
                <a:effectLst/>
                <a:latin typeface="Arial" panose="020B0604020202020204" pitchFamily="34" charset="0"/>
              </a:rPr>
              <a:t> with its capital at </a:t>
            </a:r>
            <a:r>
              <a:rPr lang="en-US" b="0" i="0" u="none" strike="noStrike" dirty="0">
                <a:solidFill>
                  <a:srgbClr val="3366CC"/>
                </a:solidFill>
                <a:effectLst/>
                <a:latin typeface="Arial" panose="020B0604020202020204" pitchFamily="34" charset="0"/>
                <a:hlinkClick r:id="rId5" tooltip="Tenochtitlan"/>
              </a:rPr>
              <a:t>Tenochtitlan</a:t>
            </a:r>
            <a:r>
              <a:rPr lang="en-US" b="0" i="0" dirty="0">
                <a:solidFill>
                  <a:srgbClr val="202122"/>
                </a:solidFill>
                <a:effectLst/>
                <a:latin typeface="Arial" panose="020B0604020202020204" pitchFamily="34" charset="0"/>
              </a:rPr>
              <a:t>. From the 14th century, these two nations were in near constant state of war. However, even though the Aztecs managed to build the largest empire in </a:t>
            </a:r>
            <a:r>
              <a:rPr lang="en-US" b="0" i="0" u="none" strike="noStrike" dirty="0">
                <a:solidFill>
                  <a:srgbClr val="3366CC"/>
                </a:solidFill>
                <a:effectLst/>
                <a:latin typeface="Arial" panose="020B0604020202020204" pitchFamily="34" charset="0"/>
                <a:hlinkClick r:id="rId6" tooltip="Mesoamerica"/>
              </a:rPr>
              <a:t>Mesoamerica</a:t>
            </a:r>
            <a:r>
              <a:rPr lang="en-US" b="0" i="0" dirty="0">
                <a:solidFill>
                  <a:srgbClr val="202122"/>
                </a:solidFill>
                <a:effectLst/>
                <a:latin typeface="Arial" panose="020B0604020202020204" pitchFamily="34" charset="0"/>
              </a:rPr>
              <a:t>, they never did conquer Tlaxcala.</a:t>
            </a:r>
            <a:r>
              <a:rPr lang="en-US" b="0" i="0" u="none" strike="noStrike" baseline="30000" dirty="0">
                <a:solidFill>
                  <a:srgbClr val="3366CC"/>
                </a:solidFill>
                <a:effectLst/>
                <a:latin typeface="Arial" panose="020B0604020202020204" pitchFamily="34" charset="0"/>
                <a:hlinkClick r:id="rId7"/>
              </a:rPr>
              <a:t>[9]</a:t>
            </a:r>
            <a:r>
              <a:rPr lang="en-US" b="0" i="0" u="none" strike="noStrike" baseline="30000" dirty="0">
                <a:solidFill>
                  <a:srgbClr val="3366CC"/>
                </a:solidFill>
                <a:effectLst/>
                <a:latin typeface="Arial" panose="020B0604020202020204" pitchFamily="34" charset="0"/>
                <a:hlinkClick r:id="rId8"/>
              </a:rPr>
              <a:t>[36]</a:t>
            </a:r>
            <a:r>
              <a:rPr lang="en-US" b="0" i="0" dirty="0">
                <a:solidFill>
                  <a:srgbClr val="202122"/>
                </a:solidFill>
                <a:effectLst/>
                <a:latin typeface="Arial" panose="020B0604020202020204" pitchFamily="34" charset="0"/>
              </a:rPr>
              <a:t> By the time the Spanish arrived in the 16th century, Tlaxcala was an independent enclave nearly completely surrounded by the Aztec Empire. This left Tlaxcala economically isolated, leaving it without goods such as cotton and salt. This and the constant warfare with the Mexica would give the </a:t>
            </a:r>
            <a:r>
              <a:rPr lang="en-US" b="0" i="0" dirty="0" err="1">
                <a:solidFill>
                  <a:srgbClr val="202122"/>
                </a:solidFill>
                <a:effectLst/>
                <a:latin typeface="Arial" panose="020B0604020202020204" pitchFamily="34" charset="0"/>
              </a:rPr>
              <a:t>Tlaxcalans</a:t>
            </a:r>
            <a:r>
              <a:rPr lang="en-US" b="0" i="0" dirty="0">
                <a:solidFill>
                  <a:srgbClr val="202122"/>
                </a:solidFill>
                <a:effectLst/>
                <a:latin typeface="Arial" panose="020B0604020202020204" pitchFamily="34" charset="0"/>
              </a:rPr>
              <a:t> reasons to ally with the Spanish</a:t>
            </a:r>
            <a:endParaRPr lang="en-US" dirty="0"/>
          </a:p>
          <a:p>
            <a:endParaRPr lang="en-US" dirty="0"/>
          </a:p>
        </p:txBody>
      </p:sp>
      <p:pic>
        <p:nvPicPr>
          <p:cNvPr id="5" name="Picture 2" descr="Tlaxcala was surrounded by the Aztec Empire in 1519.">
            <a:extLst>
              <a:ext uri="{FF2B5EF4-FFF2-40B4-BE49-F238E27FC236}">
                <a16:creationId xmlns:a16="http://schemas.microsoft.com/office/drawing/2014/main" id="{A352096A-969D-9852-23DC-D2D7EFDFA6EA}"/>
              </a:ext>
            </a:extLst>
          </p:cNvPr>
          <p:cNvPicPr>
            <a:picLocks noGrp="1" noChangeAspect="1" noChangeArrowheads="1"/>
          </p:cNvPicPr>
          <p:nvPr>
            <p:ph sz="half" idx="2"/>
          </p:nvPr>
        </p:nvPicPr>
        <p:blipFill>
          <a:blip r:embed="rId9">
            <a:extLst>
              <a:ext uri="{28A0092B-C50C-407E-A947-70E740481C1C}">
                <a14:useLocalDpi xmlns:a14="http://schemas.microsoft.com/office/drawing/2010/main" val="0"/>
              </a:ext>
            </a:extLst>
          </a:blip>
          <a:srcRect/>
          <a:stretch>
            <a:fillRect/>
          </a:stretch>
        </p:blipFill>
        <p:spPr bwMode="auto">
          <a:xfrm>
            <a:off x="6429941" y="721411"/>
            <a:ext cx="5714546" cy="4401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251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962C-EE46-47FB-28CF-720C28EC177E}"/>
              </a:ext>
            </a:extLst>
          </p:cNvPr>
          <p:cNvSpPr>
            <a:spLocks noGrp="1"/>
          </p:cNvSpPr>
          <p:nvPr>
            <p:ph type="title"/>
          </p:nvPr>
        </p:nvSpPr>
        <p:spPr>
          <a:xfrm>
            <a:off x="-41355" y="1"/>
            <a:ext cx="12233355" cy="312458"/>
          </a:xfrm>
        </p:spPr>
        <p:txBody>
          <a:bodyPr>
            <a:normAutofit fontScale="90000"/>
          </a:bodyPr>
          <a:lstStyle/>
          <a:p>
            <a:r>
              <a:rPr lang="en-US" dirty="0" err="1"/>
              <a:t>Zelia</a:t>
            </a:r>
            <a:r>
              <a:rPr lang="en-US" dirty="0"/>
              <a:t> Maria Magdalena Nuttall, finder of lost codices</a:t>
            </a:r>
          </a:p>
        </p:txBody>
      </p:sp>
      <p:sp>
        <p:nvSpPr>
          <p:cNvPr id="3" name="Content Placeholder 2">
            <a:extLst>
              <a:ext uri="{FF2B5EF4-FFF2-40B4-BE49-F238E27FC236}">
                <a16:creationId xmlns:a16="http://schemas.microsoft.com/office/drawing/2014/main" id="{00FE27AA-ACF7-CE50-8E55-E4FA06331A3A}"/>
              </a:ext>
            </a:extLst>
          </p:cNvPr>
          <p:cNvSpPr>
            <a:spLocks noGrp="1"/>
          </p:cNvSpPr>
          <p:nvPr>
            <p:ph sz="half" idx="1"/>
          </p:nvPr>
        </p:nvSpPr>
        <p:spPr>
          <a:xfrm>
            <a:off x="41354" y="399763"/>
            <a:ext cx="8728948" cy="5542857"/>
          </a:xfrm>
        </p:spPr>
        <p:txBody>
          <a:bodyPr>
            <a:normAutofit fontScale="70000" lnSpcReduction="20000"/>
          </a:bodyPr>
          <a:lstStyle/>
          <a:p>
            <a:r>
              <a:rPr lang="en-US" dirty="0" err="1"/>
              <a:t>Zelia</a:t>
            </a:r>
            <a:r>
              <a:rPr lang="en-US" dirty="0"/>
              <a:t> Nuttall rediscovered Cervantes de Salazar’s unfinished “</a:t>
            </a:r>
            <a:r>
              <a:rPr lang="en-US" dirty="0" err="1"/>
              <a:t>Cronica</a:t>
            </a:r>
            <a:r>
              <a:rPr lang="en-US" dirty="0"/>
              <a:t> de la Nueva </a:t>
            </a:r>
            <a:r>
              <a:rPr lang="en-US" dirty="0" err="1"/>
              <a:t>Espana</a:t>
            </a:r>
            <a:r>
              <a:rPr lang="en-US" dirty="0"/>
              <a:t>”, which she discovered in the </a:t>
            </a:r>
            <a:r>
              <a:rPr lang="en-US" dirty="0" err="1"/>
              <a:t>Biblioteca</a:t>
            </a:r>
            <a:r>
              <a:rPr lang="en-US" dirty="0"/>
              <a:t> Nacional in Madrid in 1911, also finding the details of his life and the circumstances of the </a:t>
            </a:r>
            <a:r>
              <a:rPr lang="en-US" dirty="0" err="1"/>
              <a:t>Cronica’s</a:t>
            </a:r>
            <a:r>
              <a:rPr lang="en-US" dirty="0"/>
              <a:t> composition, in the archives of the town council in the City of Mexico. Of special interest are the sections of the “</a:t>
            </a:r>
            <a:r>
              <a:rPr lang="en-US" dirty="0" err="1"/>
              <a:t>Cronica</a:t>
            </a:r>
            <a:r>
              <a:rPr lang="en-US" dirty="0"/>
              <a:t>” dealing directly with the governing council of Tlaxcala, and its deliberations over whether to ally with the Spanish invaders. [DE, p. 352]</a:t>
            </a:r>
          </a:p>
          <a:p>
            <a:r>
              <a:rPr lang="en-US" dirty="0"/>
              <a:t>Picture, </a:t>
            </a:r>
            <a:r>
              <a:rPr lang="en-US" dirty="0" err="1"/>
              <a:t>Wikipedia:</a:t>
            </a:r>
            <a:r>
              <a:rPr lang="en-US" b="0" i="0" u="none" strike="noStrike" dirty="0" err="1">
                <a:solidFill>
                  <a:srgbClr val="3366CC"/>
                </a:solidFill>
                <a:effectLst/>
                <a:latin typeface="Arial" panose="020B0604020202020204" pitchFamily="34" charset="0"/>
                <a:hlinkClick r:id="rId2" tooltip="w:Zelia Nuttall"/>
              </a:rPr>
              <a:t>Zelia</a:t>
            </a:r>
            <a:r>
              <a:rPr lang="en-US" b="0" i="0" u="none" strike="noStrike" dirty="0">
                <a:solidFill>
                  <a:srgbClr val="3366CC"/>
                </a:solidFill>
                <a:effectLst/>
                <a:latin typeface="Arial" panose="020B0604020202020204" pitchFamily="34" charset="0"/>
                <a:hlinkClick r:id="rId2" tooltip="w:Zelia Nuttall"/>
              </a:rPr>
              <a:t> Nuttall</a:t>
            </a:r>
            <a:r>
              <a:rPr lang="en-US" b="0" i="0" dirty="0">
                <a:solidFill>
                  <a:srgbClr val="202122"/>
                </a:solidFill>
                <a:effectLst/>
                <a:latin typeface="Arial" panose="020B0604020202020204" pitchFamily="34" charset="0"/>
              </a:rPr>
              <a:t> (1857-1933), American archaeologist and anthropologist.  She </a:t>
            </a:r>
            <a:r>
              <a:rPr lang="en-US" b="0" i="0" dirty="0" err="1">
                <a:solidFill>
                  <a:srgbClr val="202122"/>
                </a:solidFill>
                <a:effectLst/>
                <a:latin typeface="Arial" panose="020B0604020202020204" pitchFamily="34" charset="0"/>
              </a:rPr>
              <a:t>specialised</a:t>
            </a:r>
            <a:r>
              <a:rPr lang="en-US" b="0" i="0" dirty="0">
                <a:solidFill>
                  <a:srgbClr val="202122"/>
                </a:solidFill>
                <a:effectLst/>
                <a:latin typeface="Arial" panose="020B0604020202020204" pitchFamily="34" charset="0"/>
              </a:rPr>
              <a:t> in pre-</a:t>
            </a:r>
            <a:r>
              <a:rPr lang="en-US" b="0" i="0" u="none" strike="noStrike" dirty="0">
                <a:solidFill>
                  <a:srgbClr val="3366CC"/>
                </a:solidFill>
                <a:effectLst/>
                <a:latin typeface="Arial" panose="020B0604020202020204" pitchFamily="34" charset="0"/>
                <a:hlinkClick r:id="rId3" tooltip="Aztecs"/>
              </a:rPr>
              <a:t>Aztec</a:t>
            </a:r>
            <a:r>
              <a:rPr lang="en-US" b="0" i="0" dirty="0">
                <a:solidFill>
                  <a:srgbClr val="202122"/>
                </a:solidFill>
                <a:effectLst/>
                <a:latin typeface="Arial" panose="020B0604020202020204" pitchFamily="34" charset="0"/>
              </a:rPr>
              <a:t> Mexican cultures and </a:t>
            </a:r>
            <a:r>
              <a:rPr lang="en-US" b="0" i="0" u="none" strike="noStrike" dirty="0">
                <a:solidFill>
                  <a:srgbClr val="3366CC"/>
                </a:solidFill>
                <a:effectLst/>
                <a:latin typeface="Arial" panose="020B0604020202020204" pitchFamily="34" charset="0"/>
                <a:hlinkClick r:id="rId4" tooltip="Pre-Columbian era"/>
              </a:rPr>
              <a:t>pre-Columbian</a:t>
            </a:r>
            <a:r>
              <a:rPr lang="en-US" b="0" i="0" dirty="0">
                <a:solidFill>
                  <a:srgbClr val="202122"/>
                </a:solidFill>
                <a:effectLst/>
                <a:latin typeface="Arial" panose="020B0604020202020204" pitchFamily="34" charset="0"/>
              </a:rPr>
              <a:t> manuscripts. Her grandfather was John Parrott, one of San Francisco's richest bankers. Nuttall became an excellent linguist, fluent in four languages and conversant in others. In 1884 Nuttall made her first trip to Mexico where she spent five months with her mother's wealthy family [her Mexican-American mother was Magdalena Parrott]. During her stay she developed a life-long interest in Mexican history and archaeology. Frederic Putnam and German-American anthropologist </a:t>
            </a:r>
            <a:r>
              <a:rPr lang="en-US" b="0" i="0" u="none" strike="noStrike" dirty="0">
                <a:solidFill>
                  <a:srgbClr val="3366CC"/>
                </a:solidFill>
                <a:effectLst/>
                <a:latin typeface="Arial" panose="020B0604020202020204" pitchFamily="34" charset="0"/>
                <a:hlinkClick r:id="rId5" tooltip="Franz Boas"/>
              </a:rPr>
              <a:t>Franz Boas</a:t>
            </a:r>
            <a:r>
              <a:rPr lang="en-US" b="0" i="0" dirty="0">
                <a:solidFill>
                  <a:srgbClr val="202122"/>
                </a:solidFill>
                <a:effectLst/>
                <a:latin typeface="Arial" panose="020B0604020202020204" pitchFamily="34" charset="0"/>
              </a:rPr>
              <a:t> saw her as an excellent mediator between </a:t>
            </a:r>
            <a:r>
              <a:rPr lang="en-US" b="0" i="0" u="none" strike="noStrike" dirty="0">
                <a:solidFill>
                  <a:srgbClr val="3366CC"/>
                </a:solidFill>
                <a:effectLst/>
                <a:latin typeface="Arial" panose="020B0604020202020204" pitchFamily="34" charset="0"/>
                <a:hlinkClick r:id="rId6" tooltip="American studies"/>
              </a:rPr>
              <a:t>Americanist</a:t>
            </a:r>
            <a:r>
              <a:rPr lang="en-US" b="0" i="0" dirty="0">
                <a:solidFill>
                  <a:srgbClr val="202122"/>
                </a:solidFill>
                <a:effectLst/>
                <a:latin typeface="Arial" panose="020B0604020202020204" pitchFamily="34" charset="0"/>
              </a:rPr>
              <a:t> circles in different countries because of her education and cosmopolitan relations. In his 1886 annual report for the museum, Putnam praised Nuttall as "familiar with the Nahuatl language, having intimate and influential friends among the Mexicans, and with an exceptional talent for linguistics and archaeology."</a:t>
            </a:r>
            <a:r>
              <a:rPr lang="en-US" b="0" i="0" u="none" strike="noStrike" baseline="30000" dirty="0">
                <a:solidFill>
                  <a:srgbClr val="3366CC"/>
                </a:solidFill>
                <a:effectLst/>
                <a:latin typeface="Arial" panose="020B0604020202020204" pitchFamily="34" charset="0"/>
                <a:hlinkClick r:id="rId7"/>
              </a:rPr>
              <a:t>[</a:t>
            </a:r>
            <a:endParaRPr lang="en-US" dirty="0"/>
          </a:p>
        </p:txBody>
      </p:sp>
      <p:pic>
        <p:nvPicPr>
          <p:cNvPr id="2050" name="Picture 2">
            <a:extLst>
              <a:ext uri="{FF2B5EF4-FFF2-40B4-BE49-F238E27FC236}">
                <a16:creationId xmlns:a16="http://schemas.microsoft.com/office/drawing/2014/main" id="{1FB66E08-D04E-FE2E-264F-C28DA6CE5940}"/>
              </a:ext>
            </a:extLst>
          </p:cNvPr>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8770302" y="589576"/>
            <a:ext cx="3421698" cy="486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210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6CF7-670E-CC2F-95EB-D613AC2FCF75}"/>
              </a:ext>
            </a:extLst>
          </p:cNvPr>
          <p:cNvSpPr>
            <a:spLocks noGrp="1"/>
          </p:cNvSpPr>
          <p:nvPr>
            <p:ph type="title"/>
          </p:nvPr>
        </p:nvSpPr>
        <p:spPr>
          <a:xfrm>
            <a:off x="-121384" y="0"/>
            <a:ext cx="12282368" cy="681036"/>
          </a:xfrm>
        </p:spPr>
        <p:txBody>
          <a:bodyPr>
            <a:normAutofit fontScale="90000"/>
          </a:bodyPr>
          <a:lstStyle/>
          <a:p>
            <a:r>
              <a:rPr lang="en-US" dirty="0"/>
              <a:t>Tlaxcala Urban Parliament</a:t>
            </a:r>
          </a:p>
        </p:txBody>
      </p:sp>
      <p:sp>
        <p:nvSpPr>
          <p:cNvPr id="3" name="Content Placeholder 2">
            <a:extLst>
              <a:ext uri="{FF2B5EF4-FFF2-40B4-BE49-F238E27FC236}">
                <a16:creationId xmlns:a16="http://schemas.microsoft.com/office/drawing/2014/main" id="{5C3917AF-CDF0-8653-6593-D6FA945F9209}"/>
              </a:ext>
            </a:extLst>
          </p:cNvPr>
          <p:cNvSpPr>
            <a:spLocks noGrp="1"/>
          </p:cNvSpPr>
          <p:nvPr>
            <p:ph sz="half" idx="1"/>
          </p:nvPr>
        </p:nvSpPr>
        <p:spPr>
          <a:xfrm>
            <a:off x="-50545" y="681035"/>
            <a:ext cx="7952417" cy="5495927"/>
          </a:xfrm>
        </p:spPr>
        <p:txBody>
          <a:bodyPr>
            <a:normAutofit fontScale="92500" lnSpcReduction="10000"/>
          </a:bodyPr>
          <a:lstStyle/>
          <a:p>
            <a:r>
              <a:rPr lang="en-US" dirty="0"/>
              <a:t>What Salazar describes as the governing city council of Tlaxcala (</a:t>
            </a:r>
            <a:r>
              <a:rPr lang="en-US" dirty="0" err="1"/>
              <a:t>Ayuntamiento</a:t>
            </a:r>
            <a:r>
              <a:rPr lang="en-US" dirty="0"/>
              <a:t>) was a mature urban parliament, which sought consensus for its decisions through reasoned argument and lengthy deliberations—carrying on, when necessary, for weeks at a time. [DE, pp. 352-353].</a:t>
            </a:r>
          </a:p>
          <a:p>
            <a:r>
              <a:rPr lang="en-US" dirty="0"/>
              <a:t>Picture, Wikipedia:  </a:t>
            </a:r>
            <a:r>
              <a:rPr lang="en-US" b="0" i="0" dirty="0">
                <a:solidFill>
                  <a:srgbClr val="202122"/>
                </a:solidFill>
                <a:effectLst/>
                <a:latin typeface="Arial" panose="020B0604020202020204" pitchFamily="34" charset="0"/>
              </a:rPr>
              <a:t>Portrait of Francisco Cervantes de Salazar (c.1515-1575) by José de Bustos, </a:t>
            </a:r>
            <a:r>
              <a:rPr lang="en-US" b="0" i="0" u="sng" dirty="0">
                <a:solidFill>
                  <a:srgbClr val="FAA700"/>
                </a:solidFill>
                <a:effectLst/>
                <a:latin typeface="Arial" panose="020B0604020202020204" pitchFamily="34" charset="0"/>
                <a:hlinkClick r:id="rId2" tooltip="Museo Soumaya"/>
              </a:rPr>
              <a:t>Museo </a:t>
            </a:r>
            <a:r>
              <a:rPr lang="en-US" b="0" i="0" u="sng" dirty="0" err="1">
                <a:solidFill>
                  <a:srgbClr val="FAA700"/>
                </a:solidFill>
                <a:effectLst/>
                <a:latin typeface="Arial" panose="020B0604020202020204" pitchFamily="34" charset="0"/>
                <a:hlinkClick r:id="rId2" tooltip="Museo Soumaya"/>
              </a:rPr>
              <a:t>Soumaya</a:t>
            </a:r>
            <a:r>
              <a:rPr lang="en-US" b="0" i="0" dirty="0">
                <a:solidFill>
                  <a:srgbClr val="202122"/>
                </a:solidFill>
                <a:effectLst/>
                <a:latin typeface="Arial" panose="020B0604020202020204" pitchFamily="34" charset="0"/>
              </a:rPr>
              <a:t>. He was a Spanish </a:t>
            </a:r>
            <a:r>
              <a:rPr lang="en-US" b="0" i="0" u="none" strike="noStrike" dirty="0">
                <a:solidFill>
                  <a:srgbClr val="3366CC"/>
                </a:solidFill>
                <a:effectLst/>
                <a:latin typeface="Arial" panose="020B0604020202020204" pitchFamily="34" charset="0"/>
                <a:hlinkClick r:id="rId3" tooltip="Man of letters"/>
              </a:rPr>
              <a:t>man of letters</a:t>
            </a:r>
            <a:r>
              <a:rPr lang="en-US" b="0" i="0" dirty="0">
                <a:solidFill>
                  <a:srgbClr val="202122"/>
                </a:solidFill>
                <a:effectLst/>
                <a:latin typeface="Arial" panose="020B0604020202020204" pitchFamily="34" charset="0"/>
              </a:rPr>
              <a:t> and rector of the </a:t>
            </a:r>
            <a:r>
              <a:rPr lang="en-US" b="0" i="0" u="none" strike="noStrike" dirty="0">
                <a:solidFill>
                  <a:srgbClr val="3366CC"/>
                </a:solidFill>
                <a:effectLst/>
                <a:latin typeface="Arial" panose="020B0604020202020204" pitchFamily="34" charset="0"/>
                <a:hlinkClick r:id="rId4" tooltip="Royal and Pontifical University of Mexico"/>
              </a:rPr>
              <a:t>Royal and Pontifical University of Mexico</a:t>
            </a:r>
            <a:r>
              <a:rPr lang="en-US" b="0" i="0" dirty="0">
                <a:solidFill>
                  <a:srgbClr val="202122"/>
                </a:solidFill>
                <a:effectLst/>
                <a:latin typeface="Arial" panose="020B0604020202020204" pitchFamily="34" charset="0"/>
              </a:rPr>
              <a:t>, founded in 1551.  He left unfinished a chronicle of the Mexican conquest (</a:t>
            </a:r>
            <a:r>
              <a:rPr lang="en-US" b="0" i="1" u="none" strike="noStrike" dirty="0" err="1">
                <a:solidFill>
                  <a:srgbClr val="3366CC"/>
                </a:solidFill>
                <a:effectLst/>
                <a:latin typeface="Arial" panose="020B0604020202020204" pitchFamily="34" charset="0"/>
                <a:hlinkClick r:id="rId5" tooltip="es:Crónica de la Nueva España"/>
              </a:rPr>
              <a:t>Crónica</a:t>
            </a:r>
            <a:r>
              <a:rPr lang="en-US" b="0" i="1" u="none" strike="noStrike" dirty="0">
                <a:solidFill>
                  <a:srgbClr val="3366CC"/>
                </a:solidFill>
                <a:effectLst/>
                <a:latin typeface="Arial" panose="020B0604020202020204" pitchFamily="34" charset="0"/>
                <a:hlinkClick r:id="rId5" tooltip="es:Crónica de la Nueva España"/>
              </a:rPr>
              <a:t> de la Nueva </a:t>
            </a:r>
            <a:r>
              <a:rPr lang="en-US" b="0" i="1" u="none" strike="noStrike" dirty="0" err="1">
                <a:solidFill>
                  <a:srgbClr val="3366CC"/>
                </a:solidFill>
                <a:effectLst/>
                <a:latin typeface="Arial" panose="020B0604020202020204" pitchFamily="34" charset="0"/>
                <a:hlinkClick r:id="rId5" tooltip="es:Crónica de la Nueva España"/>
              </a:rPr>
              <a:t>España</a:t>
            </a:r>
            <a:r>
              <a:rPr lang="en-US" b="0" i="0" dirty="0">
                <a:solidFill>
                  <a:srgbClr val="202122"/>
                </a:solidFill>
                <a:effectLst/>
                <a:latin typeface="Arial" panose="020B0604020202020204" pitchFamily="34" charset="0"/>
              </a:rPr>
              <a:t>, about 1560), which remained unpublished until 1914. It narrates the conquest of Mexico, in addition to providing numerous data on the </a:t>
            </a:r>
            <a:r>
              <a:rPr lang="en-US" b="0" i="0" u="none" strike="noStrike" dirty="0">
                <a:solidFill>
                  <a:srgbClr val="0645AD"/>
                </a:solidFill>
                <a:effectLst/>
                <a:latin typeface="Arial" panose="020B0604020202020204" pitchFamily="34" charset="0"/>
                <a:hlinkClick r:id="rId6" tooltip="Mexican"/>
              </a:rPr>
              <a:t>Aztec</a:t>
            </a:r>
            <a:r>
              <a:rPr lang="en-US" b="0" i="0" dirty="0">
                <a:solidFill>
                  <a:srgbClr val="202122"/>
                </a:solidFill>
                <a:effectLst/>
                <a:latin typeface="Arial" panose="020B0604020202020204" pitchFamily="34" charset="0"/>
              </a:rPr>
              <a:t> or </a:t>
            </a:r>
            <a:r>
              <a:rPr lang="en-US" b="0" i="0" u="sng" dirty="0">
                <a:solidFill>
                  <a:srgbClr val="0645AD"/>
                </a:solidFill>
                <a:effectLst/>
                <a:latin typeface="Arial" panose="020B0604020202020204" pitchFamily="34" charset="0"/>
                <a:hlinkClick r:id="rId6"/>
              </a:rPr>
              <a:t>Mexica</a:t>
            </a:r>
            <a:r>
              <a:rPr lang="en-US" b="0" i="0" dirty="0">
                <a:solidFill>
                  <a:srgbClr val="202122"/>
                </a:solidFill>
                <a:effectLst/>
                <a:latin typeface="Arial" panose="020B0604020202020204" pitchFamily="34" charset="0"/>
              </a:rPr>
              <a:t> culture.</a:t>
            </a:r>
            <a:endParaRPr lang="en-US" dirty="0"/>
          </a:p>
        </p:txBody>
      </p:sp>
      <p:pic>
        <p:nvPicPr>
          <p:cNvPr id="3074" name="Picture 2">
            <a:extLst>
              <a:ext uri="{FF2B5EF4-FFF2-40B4-BE49-F238E27FC236}">
                <a16:creationId xmlns:a16="http://schemas.microsoft.com/office/drawing/2014/main" id="{9CCA33F2-EC43-B05E-381B-BFC69C736C9C}"/>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7901872" y="681036"/>
            <a:ext cx="4280688" cy="432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69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52F8-CD6E-D82B-7FF9-627B838D39D7}"/>
              </a:ext>
            </a:extLst>
          </p:cNvPr>
          <p:cNvSpPr>
            <a:spLocks noGrp="1"/>
          </p:cNvSpPr>
          <p:nvPr>
            <p:ph type="title"/>
          </p:nvPr>
        </p:nvSpPr>
        <p:spPr>
          <a:xfrm>
            <a:off x="0" y="1"/>
            <a:ext cx="12192000" cy="546801"/>
          </a:xfrm>
        </p:spPr>
        <p:txBody>
          <a:bodyPr>
            <a:normAutofit fontScale="90000"/>
          </a:bodyPr>
          <a:lstStyle/>
          <a:p>
            <a:r>
              <a:rPr lang="en-US" dirty="0"/>
              <a:t>The argument of </a:t>
            </a:r>
            <a:r>
              <a:rPr lang="en-US" dirty="0" err="1"/>
              <a:t>Xicotencatl</a:t>
            </a:r>
            <a:endParaRPr lang="en-US" dirty="0"/>
          </a:p>
        </p:txBody>
      </p:sp>
      <p:sp>
        <p:nvSpPr>
          <p:cNvPr id="3" name="Content Placeholder 2">
            <a:extLst>
              <a:ext uri="{FF2B5EF4-FFF2-40B4-BE49-F238E27FC236}">
                <a16:creationId xmlns:a16="http://schemas.microsoft.com/office/drawing/2014/main" id="{6E1F3BD0-7A3A-46DC-6332-9463F61F3743}"/>
              </a:ext>
            </a:extLst>
          </p:cNvPr>
          <p:cNvSpPr>
            <a:spLocks noGrp="1"/>
          </p:cNvSpPr>
          <p:nvPr>
            <p:ph sz="half" idx="1"/>
          </p:nvPr>
        </p:nvSpPr>
        <p:spPr>
          <a:xfrm>
            <a:off x="-1" y="620321"/>
            <a:ext cx="10085945" cy="5556641"/>
          </a:xfrm>
        </p:spPr>
        <p:txBody>
          <a:bodyPr>
            <a:normAutofit fontScale="77500" lnSpcReduction="20000"/>
          </a:bodyPr>
          <a:lstStyle/>
          <a:p>
            <a:r>
              <a:rPr lang="en-US" dirty="0"/>
              <a:t>According to the account of Cervantes de Salazar of the debate in the governing council of Tlaxcala, </a:t>
            </a:r>
            <a:r>
              <a:rPr lang="en-US" dirty="0" err="1"/>
              <a:t>Xicotencatl</a:t>
            </a:r>
            <a:r>
              <a:rPr lang="en-US" dirty="0"/>
              <a:t> gave the most convincing argument, contradicting a previously persuasive speech by a lord named </a:t>
            </a:r>
            <a:r>
              <a:rPr lang="en-US" dirty="0" err="1"/>
              <a:t>Maxixcatzin</a:t>
            </a:r>
            <a:r>
              <a:rPr lang="en-US" dirty="0"/>
              <a:t>.  He said, “Nothing is harder to resist than the enemy within, which is what the newcomers [the Spanish] were likely to become if welcomed into town.  [They] seem more like ravenous monsters…gorging themselves on gold, silver, stones, and pearls…Why should we—who live without servitude, and never acknowledge a king—spill our blood to make ourselves slaves…”</a:t>
            </a:r>
          </a:p>
          <a:p>
            <a:r>
              <a:rPr lang="en-US" dirty="0" err="1"/>
              <a:t>Temilotecutl</a:t>
            </a:r>
            <a:r>
              <a:rPr lang="en-US" dirty="0"/>
              <a:t>—one of the city’s four “senior justices”—stepped in with a cunning plan.  To satisfy all sides of he debate, Cortes would be invited into the city, but as soon as he entered </a:t>
            </a:r>
            <a:r>
              <a:rPr lang="en-US" dirty="0" err="1"/>
              <a:t>Tlaxcalteca</a:t>
            </a:r>
            <a:r>
              <a:rPr lang="en-US" dirty="0"/>
              <a:t> territory the city’s leading general, </a:t>
            </a:r>
            <a:r>
              <a:rPr lang="en-US" dirty="0" err="1"/>
              <a:t>Xicotencatl</a:t>
            </a:r>
            <a:r>
              <a:rPr lang="en-US" dirty="0"/>
              <a:t> the Younger, would ambush him…</a:t>
            </a:r>
          </a:p>
          <a:p>
            <a:r>
              <a:rPr lang="en-US" dirty="0"/>
              <a:t>Records of the Spanish in the decades following the conquest affirm the oratorical skills of the indigenous politicians and their facility with principles of consensus decision-making and reasoned debate.  [DE, pp. 153-154].</a:t>
            </a:r>
          </a:p>
          <a:p>
            <a:pPr algn="l"/>
            <a:r>
              <a:rPr lang="en-US" dirty="0"/>
              <a:t>Picture, Wikipedia:  </a:t>
            </a:r>
            <a:r>
              <a:rPr lang="en-US" b="0" i="0" dirty="0" err="1">
                <a:solidFill>
                  <a:srgbClr val="202122"/>
                </a:solidFill>
                <a:effectLst/>
                <a:latin typeface="Arial" panose="020B0604020202020204" pitchFamily="34" charset="0"/>
              </a:rPr>
              <a:t>Xicotencatl</a:t>
            </a:r>
            <a:r>
              <a:rPr lang="en-US" b="0" i="0" dirty="0">
                <a:solidFill>
                  <a:srgbClr val="202122"/>
                </a:solidFill>
                <a:effectLst/>
                <a:latin typeface="Arial" panose="020B0604020202020204" pitchFamily="34" charset="0"/>
              </a:rPr>
              <a:t> the Elder, was a long-lived </a:t>
            </a:r>
            <a:r>
              <a:rPr lang="en-US" b="0" i="1" u="none" strike="noStrike" dirty="0">
                <a:solidFill>
                  <a:srgbClr val="3366CC"/>
                </a:solidFill>
                <a:effectLst/>
                <a:latin typeface="Arial" panose="020B0604020202020204" pitchFamily="34" charset="0"/>
                <a:hlinkClick r:id="rId2" tooltip="Tlatoani"/>
              </a:rPr>
              <a:t>tlatoani</a:t>
            </a:r>
            <a:r>
              <a:rPr lang="en-US" b="0" i="0" dirty="0">
                <a:solidFill>
                  <a:srgbClr val="202122"/>
                </a:solidFill>
                <a:effectLst/>
                <a:latin typeface="Arial" panose="020B0604020202020204" pitchFamily="34" charset="0"/>
              </a:rPr>
              <a:t> (king) of </a:t>
            </a:r>
            <a:r>
              <a:rPr lang="en-US" b="0" i="0" u="none" strike="noStrike" dirty="0" err="1">
                <a:solidFill>
                  <a:srgbClr val="3366CC"/>
                </a:solidFill>
                <a:effectLst/>
                <a:latin typeface="Arial" panose="020B0604020202020204" pitchFamily="34" charset="0"/>
                <a:hlinkClick r:id="rId3" tooltip="Tizatlan"/>
              </a:rPr>
              <a:t>Tizatlan</a:t>
            </a:r>
            <a:r>
              <a:rPr lang="en-US" b="0" i="0" dirty="0">
                <a:solidFill>
                  <a:srgbClr val="202122"/>
                </a:solidFill>
                <a:effectLst/>
                <a:latin typeface="Arial" panose="020B0604020202020204" pitchFamily="34" charset="0"/>
              </a:rPr>
              <a:t>, a </a:t>
            </a:r>
            <a:r>
              <a:rPr lang="en-US" b="0" i="0" u="none" strike="noStrike" dirty="0">
                <a:solidFill>
                  <a:srgbClr val="3366CC"/>
                </a:solidFill>
                <a:effectLst/>
                <a:latin typeface="Arial" panose="020B0604020202020204" pitchFamily="34" charset="0"/>
                <a:hlinkClick r:id="rId4" tooltip="Nahua peoples"/>
              </a:rPr>
              <a:t>Nahua</a:t>
            </a:r>
            <a:r>
              <a:rPr lang="en-US" b="0" i="0"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5" tooltip="Altepetl"/>
              </a:rPr>
              <a:t>altepetl</a:t>
            </a:r>
            <a:r>
              <a:rPr lang="en-US" b="0" i="0" dirty="0">
                <a:solidFill>
                  <a:srgbClr val="202122"/>
                </a:solidFill>
                <a:effectLst/>
                <a:latin typeface="Arial" panose="020B0604020202020204" pitchFamily="34" charset="0"/>
              </a:rPr>
              <a:t> within the </a:t>
            </a:r>
            <a:r>
              <a:rPr lang="en-US" b="0" i="0" u="none" strike="noStrike" dirty="0">
                <a:solidFill>
                  <a:srgbClr val="3366CC"/>
                </a:solidFill>
                <a:effectLst/>
                <a:latin typeface="Arial" panose="020B0604020202020204" pitchFamily="34" charset="0"/>
                <a:hlinkClick r:id="rId6" tooltip="Pre-Columbian"/>
              </a:rPr>
              <a:t>pre-Columbian</a:t>
            </a:r>
            <a:r>
              <a:rPr lang="en-US" b="0" i="0" dirty="0">
                <a:solidFill>
                  <a:srgbClr val="202122"/>
                </a:solidFill>
                <a:effectLst/>
                <a:latin typeface="Arial" panose="020B0604020202020204" pitchFamily="34" charset="0"/>
              </a:rPr>
              <a:t> confederacy of </a:t>
            </a:r>
            <a:r>
              <a:rPr lang="en-US" b="0" i="0" u="none" strike="noStrike" dirty="0">
                <a:solidFill>
                  <a:srgbClr val="3366CC"/>
                </a:solidFill>
                <a:effectLst/>
                <a:latin typeface="Arial" panose="020B0604020202020204" pitchFamily="34" charset="0"/>
                <a:hlinkClick r:id="rId7" tooltip="Tlaxcala (Nahua state)"/>
              </a:rPr>
              <a:t>Tlaxcala</a:t>
            </a:r>
            <a:r>
              <a:rPr lang="en-US" b="0" i="0" dirty="0">
                <a:solidFill>
                  <a:srgbClr val="202122"/>
                </a:solidFill>
                <a:effectLst/>
                <a:latin typeface="Arial" panose="020B0604020202020204" pitchFamily="34" charset="0"/>
              </a:rPr>
              <a:t>, in what is now </a:t>
            </a:r>
            <a:r>
              <a:rPr lang="en-US" b="0" i="0" u="none" strike="noStrike" dirty="0">
                <a:solidFill>
                  <a:srgbClr val="3366CC"/>
                </a:solidFill>
                <a:effectLst/>
                <a:latin typeface="Arial" panose="020B0604020202020204" pitchFamily="34" charset="0"/>
                <a:hlinkClick r:id="rId8" tooltip="Mexico"/>
              </a:rPr>
              <a:t>Mexico</a:t>
            </a:r>
            <a:r>
              <a:rPr lang="en-US" b="0" i="0" dirty="0">
                <a:solidFill>
                  <a:srgbClr val="202122"/>
                </a:solidFill>
                <a:effectLst/>
                <a:latin typeface="Arial" panose="020B0604020202020204" pitchFamily="34" charset="0"/>
              </a:rPr>
              <a:t>. At the time of the </a:t>
            </a:r>
            <a:r>
              <a:rPr lang="en-US" b="0" i="0" u="none" strike="noStrike" dirty="0">
                <a:solidFill>
                  <a:srgbClr val="3366CC"/>
                </a:solidFill>
                <a:effectLst/>
                <a:latin typeface="Arial" panose="020B0604020202020204" pitchFamily="34" charset="0"/>
                <a:hlinkClick r:id="rId9" tooltip="Spanish conquest of the Aztec Empire"/>
              </a:rPr>
              <a:t>Spanish conquest of the Aztec Empire</a:t>
            </a:r>
            <a:r>
              <a:rPr lang="en-US" b="0" i="0" dirty="0">
                <a:solidFill>
                  <a:srgbClr val="202122"/>
                </a:solidFill>
                <a:effectLst/>
                <a:latin typeface="Arial" panose="020B0604020202020204" pitchFamily="34" charset="0"/>
              </a:rPr>
              <a:t> he was very old and of poor health. He was instrumental in aligning the Tlaxcala with </a:t>
            </a:r>
            <a:r>
              <a:rPr lang="en-US" b="0" i="0" u="none" strike="noStrike" dirty="0" err="1">
                <a:solidFill>
                  <a:srgbClr val="3366CC"/>
                </a:solidFill>
                <a:effectLst/>
                <a:latin typeface="Arial" panose="020B0604020202020204" pitchFamily="34" charset="0"/>
                <a:hlinkClick r:id="rId10" tooltip="Hernán Cortés"/>
              </a:rPr>
              <a:t>Hernán</a:t>
            </a:r>
            <a:r>
              <a:rPr lang="en-US" b="0" i="0" u="none" strike="noStrike" dirty="0">
                <a:solidFill>
                  <a:srgbClr val="3366CC"/>
                </a:solidFill>
                <a:effectLst/>
                <a:latin typeface="Arial" panose="020B0604020202020204" pitchFamily="34" charset="0"/>
                <a:hlinkClick r:id="rId10" tooltip="Hernán Cortés"/>
              </a:rPr>
              <a:t> Cortés</a:t>
            </a:r>
            <a:r>
              <a:rPr lang="en-US" b="0" i="0" dirty="0">
                <a:solidFill>
                  <a:srgbClr val="202122"/>
                </a:solidFill>
                <a:effectLst/>
                <a:latin typeface="Arial" panose="020B0604020202020204" pitchFamily="34" charset="0"/>
              </a:rPr>
              <a:t>' Spaniards.</a:t>
            </a:r>
          </a:p>
          <a:p>
            <a:pPr algn="l"/>
            <a:endParaRPr lang="en-US" b="0" i="0" dirty="0">
              <a:solidFill>
                <a:srgbClr val="000000"/>
              </a:solidFill>
              <a:effectLst/>
              <a:latin typeface="Linux Libertine"/>
            </a:endParaRPr>
          </a:p>
          <a:p>
            <a:endParaRPr lang="en-US" dirty="0"/>
          </a:p>
        </p:txBody>
      </p:sp>
      <p:pic>
        <p:nvPicPr>
          <p:cNvPr id="4098" name="Picture 2">
            <a:extLst>
              <a:ext uri="{FF2B5EF4-FFF2-40B4-BE49-F238E27FC236}">
                <a16:creationId xmlns:a16="http://schemas.microsoft.com/office/drawing/2014/main" id="{76FE0331-62EA-C4D5-CD48-C1291CBC94F9}"/>
              </a:ext>
            </a:extLst>
          </p:cNvPr>
          <p:cNvPicPr>
            <a:picLocks noGrp="1" noChangeAspect="1" noChangeArrowheads="1"/>
          </p:cNvPicPr>
          <p:nvPr>
            <p:ph sz="half" idx="2"/>
          </p:nvPr>
        </p:nvPicPr>
        <p:blipFill>
          <a:blip r:embed="rId11">
            <a:extLst>
              <a:ext uri="{28A0092B-C50C-407E-A947-70E740481C1C}">
                <a14:useLocalDpi xmlns:a14="http://schemas.microsoft.com/office/drawing/2010/main" val="0"/>
              </a:ext>
            </a:extLst>
          </a:blip>
          <a:srcRect/>
          <a:stretch>
            <a:fillRect/>
          </a:stretch>
        </p:blipFill>
        <p:spPr bwMode="auto">
          <a:xfrm>
            <a:off x="10085945" y="750755"/>
            <a:ext cx="2131973" cy="3995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09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4182C-7160-F1CB-FC2F-567B5A9C67F8}"/>
              </a:ext>
            </a:extLst>
          </p:cNvPr>
          <p:cNvSpPr>
            <a:spLocks noGrp="1"/>
          </p:cNvSpPr>
          <p:nvPr>
            <p:ph type="title"/>
          </p:nvPr>
        </p:nvSpPr>
        <p:spPr>
          <a:xfrm>
            <a:off x="0" y="1"/>
            <a:ext cx="12192000" cy="542206"/>
          </a:xfrm>
        </p:spPr>
        <p:txBody>
          <a:bodyPr>
            <a:normAutofit fontScale="90000"/>
          </a:bodyPr>
          <a:lstStyle/>
          <a:p>
            <a:r>
              <a:rPr lang="en-US" dirty="0"/>
              <a:t>Tlaxcala was an indigenous republic</a:t>
            </a:r>
          </a:p>
        </p:txBody>
      </p:sp>
      <p:sp>
        <p:nvSpPr>
          <p:cNvPr id="3" name="Content Placeholder 2">
            <a:extLst>
              <a:ext uri="{FF2B5EF4-FFF2-40B4-BE49-F238E27FC236}">
                <a16:creationId xmlns:a16="http://schemas.microsoft.com/office/drawing/2014/main" id="{77E7CFB1-19D1-87A3-109B-9067C136857C}"/>
              </a:ext>
            </a:extLst>
          </p:cNvPr>
          <p:cNvSpPr>
            <a:spLocks noGrp="1"/>
          </p:cNvSpPr>
          <p:nvPr>
            <p:ph sz="half" idx="1"/>
          </p:nvPr>
        </p:nvSpPr>
        <p:spPr>
          <a:xfrm>
            <a:off x="0" y="542207"/>
            <a:ext cx="9865922" cy="5634756"/>
          </a:xfrm>
        </p:spPr>
        <p:txBody>
          <a:bodyPr>
            <a:normAutofit fontScale="70000" lnSpcReduction="20000"/>
          </a:bodyPr>
          <a:lstStyle/>
          <a:p>
            <a:r>
              <a:rPr lang="en-US" dirty="0" err="1"/>
              <a:t>Motolinia</a:t>
            </a:r>
            <a:r>
              <a:rPr lang="en-US" dirty="0"/>
              <a:t> confirms Cortes’s original observation that Tlaxcala was indeed an indigenous republic, governed not by a king, nor even by rotating office holders, but by a council of elected officials (</a:t>
            </a:r>
            <a:r>
              <a:rPr lang="en-US" dirty="0" err="1"/>
              <a:t>teuctli</a:t>
            </a:r>
            <a:r>
              <a:rPr lang="en-US" dirty="0"/>
              <a:t>), Spanish sources say varying in number from 50 to 200, perhaps depending upon the matter at hand, answerable to the citizenry as a whole.  [DE, pp. 355-356].</a:t>
            </a:r>
          </a:p>
          <a:p>
            <a:r>
              <a:rPr lang="en-US" dirty="0"/>
              <a:t>Picture, Wikipedia:  </a:t>
            </a:r>
            <a:r>
              <a:rPr lang="en-US" b="0" i="0" dirty="0">
                <a:solidFill>
                  <a:srgbClr val="202122"/>
                </a:solidFill>
                <a:effectLst/>
                <a:latin typeface="Arial" panose="020B0604020202020204" pitchFamily="34" charset="0"/>
              </a:rPr>
              <a:t>contemporary drawing of Fray Toribio of </a:t>
            </a:r>
            <a:r>
              <a:rPr lang="en-US" b="0" i="0" dirty="0" err="1">
                <a:solidFill>
                  <a:srgbClr val="202122"/>
                </a:solidFill>
                <a:effectLst/>
                <a:latin typeface="Arial" panose="020B0604020202020204" pitchFamily="34" charset="0"/>
              </a:rPr>
              <a:t>Benavente</a:t>
            </a:r>
            <a:r>
              <a:rPr lang="en-US" b="0" i="0" dirty="0">
                <a:solidFill>
                  <a:srgbClr val="202122"/>
                </a:solidFill>
                <a:effectLst/>
                <a:latin typeface="Arial" panose="020B0604020202020204" pitchFamily="34" charset="0"/>
              </a:rPr>
              <a:t>, known as </a:t>
            </a:r>
            <a:r>
              <a:rPr lang="en-US" b="0" i="0" dirty="0" err="1">
                <a:solidFill>
                  <a:srgbClr val="202122"/>
                </a:solidFill>
                <a:effectLst/>
                <a:latin typeface="Arial" panose="020B0604020202020204" pitchFamily="34" charset="0"/>
              </a:rPr>
              <a:t>Motolinia</a:t>
            </a:r>
            <a:r>
              <a:rPr lang="en-US" b="0" i="0" dirty="0">
                <a:solidFill>
                  <a:srgbClr val="202122"/>
                </a:solidFill>
                <a:effectLst/>
                <a:latin typeface="Arial" panose="020B0604020202020204" pitchFamily="34" charset="0"/>
              </a:rPr>
              <a:t>, “the afflicted one”,(for his ragged appearance), </a:t>
            </a:r>
            <a:r>
              <a:rPr lang="en-US" dirty="0">
                <a:solidFill>
                  <a:srgbClr val="202122"/>
                </a:solidFill>
                <a:latin typeface="Arial" panose="020B0604020202020204" pitchFamily="34" charset="0"/>
              </a:rPr>
              <a:t> </a:t>
            </a:r>
            <a:r>
              <a:rPr lang="en-US" b="0" i="0" dirty="0">
                <a:solidFill>
                  <a:srgbClr val="202122"/>
                </a:solidFill>
                <a:effectLst/>
                <a:latin typeface="Arial" panose="020B0604020202020204" pitchFamily="34" charset="0"/>
              </a:rPr>
              <a:t>(1482 – 1565), was a </a:t>
            </a:r>
            <a:r>
              <a:rPr lang="en-US" b="0" i="0" u="none" strike="noStrike" dirty="0">
                <a:solidFill>
                  <a:srgbClr val="3366CC"/>
                </a:solidFill>
                <a:effectLst/>
                <a:latin typeface="Arial" panose="020B0604020202020204" pitchFamily="34" charset="0"/>
                <a:hlinkClick r:id="rId2" tooltip="Franciscan"/>
              </a:rPr>
              <a:t>Franciscan</a:t>
            </a:r>
            <a:r>
              <a:rPr lang="en-US" b="0" i="0" dirty="0">
                <a:solidFill>
                  <a:srgbClr val="202122"/>
                </a:solidFill>
                <a:effectLst/>
                <a:latin typeface="Arial" panose="020B0604020202020204" pitchFamily="34" charset="0"/>
              </a:rPr>
              <a:t> missionary who was one of the famous </a:t>
            </a:r>
            <a:r>
              <a:rPr lang="en-US" b="0" i="0" u="none" strike="noStrike" dirty="0">
                <a:solidFill>
                  <a:srgbClr val="3366CC"/>
                </a:solidFill>
                <a:effectLst/>
                <a:latin typeface="Arial" panose="020B0604020202020204" pitchFamily="34" charset="0"/>
                <a:hlinkClick r:id="rId3" tooltip="Twelve Apostles of Mexico"/>
              </a:rPr>
              <a:t>Twelve Apostles of Mexico</a:t>
            </a:r>
            <a:r>
              <a:rPr lang="en-US" b="0" i="0" dirty="0">
                <a:solidFill>
                  <a:srgbClr val="202122"/>
                </a:solidFill>
                <a:effectLst/>
                <a:latin typeface="Arial" panose="020B0604020202020204" pitchFamily="34" charset="0"/>
              </a:rPr>
              <a:t> who arrived in </a:t>
            </a:r>
            <a:r>
              <a:rPr lang="en-US" b="0" i="0" u="none" strike="noStrike" dirty="0">
                <a:solidFill>
                  <a:srgbClr val="3366CC"/>
                </a:solidFill>
                <a:effectLst/>
                <a:latin typeface="Arial" panose="020B0604020202020204" pitchFamily="34" charset="0"/>
                <a:hlinkClick r:id="rId4" tooltip="New Spain"/>
              </a:rPr>
              <a:t>New Spain</a:t>
            </a:r>
            <a:r>
              <a:rPr lang="en-US" b="0" i="0" dirty="0">
                <a:solidFill>
                  <a:srgbClr val="202122"/>
                </a:solidFill>
                <a:effectLst/>
                <a:latin typeface="Arial" panose="020B0604020202020204" pitchFamily="34" charset="0"/>
              </a:rPr>
              <a:t> in May 1524. His published writings are a key source for the history and ethnography of the </a:t>
            </a:r>
            <a:r>
              <a:rPr lang="en-US" b="0" i="0" u="none" strike="noStrike" dirty="0">
                <a:solidFill>
                  <a:srgbClr val="3366CC"/>
                </a:solidFill>
                <a:effectLst/>
                <a:latin typeface="Arial" panose="020B0604020202020204" pitchFamily="34" charset="0"/>
                <a:hlinkClick r:id="rId5" tooltip="Nahuas"/>
              </a:rPr>
              <a:t>Nahuas</a:t>
            </a:r>
            <a:r>
              <a:rPr lang="en-US" b="0" i="0" dirty="0">
                <a:solidFill>
                  <a:srgbClr val="202122"/>
                </a:solidFill>
                <a:effectLst/>
                <a:latin typeface="Arial" panose="020B0604020202020204" pitchFamily="34" charset="0"/>
              </a:rPr>
              <a:t> of central Mexico in the immediate post-conquest period as well as for the challenges of Christian evangelization. An early chapter of </a:t>
            </a:r>
            <a:r>
              <a:rPr lang="en-US" b="0" i="0" dirty="0" err="1">
                <a:solidFill>
                  <a:srgbClr val="202122"/>
                </a:solidFill>
                <a:effectLst/>
                <a:latin typeface="Arial" panose="020B0604020202020204" pitchFamily="34" charset="0"/>
              </a:rPr>
              <a:t>Motolinia's</a:t>
            </a:r>
            <a:r>
              <a:rPr lang="en-US" b="0" i="0" dirty="0">
                <a:solidFill>
                  <a:srgbClr val="202122"/>
                </a:solidFill>
                <a:effectLst/>
                <a:latin typeface="Arial" panose="020B0604020202020204" pitchFamily="34" charset="0"/>
              </a:rPr>
              <a:t> history [“Historia de </a:t>
            </a:r>
            <a:r>
              <a:rPr lang="en-US" b="0" i="0" dirty="0" err="1">
                <a:solidFill>
                  <a:srgbClr val="202122"/>
                </a:solidFill>
                <a:effectLst/>
                <a:latin typeface="Arial" panose="020B0604020202020204" pitchFamily="34" charset="0"/>
              </a:rPr>
              <a:t>los</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Indios</a:t>
            </a:r>
            <a:r>
              <a:rPr lang="en-US" b="0" i="0" dirty="0">
                <a:solidFill>
                  <a:srgbClr val="202122"/>
                </a:solidFill>
                <a:effectLst/>
                <a:latin typeface="Arial" panose="020B0604020202020204" pitchFamily="34" charset="0"/>
              </a:rPr>
              <a:t> de la Nueva Espana”,1541] recounts what he considered the ten plagues afflicting New Spain, bringing the Biblical metaphor of the </a:t>
            </a:r>
            <a:r>
              <a:rPr lang="en-US" b="0" i="0" u="none" strike="noStrike" dirty="0">
                <a:solidFill>
                  <a:srgbClr val="3366CC"/>
                </a:solidFill>
                <a:effectLst/>
                <a:latin typeface="Arial" panose="020B0604020202020204" pitchFamily="34" charset="0"/>
                <a:hlinkClick r:id="rId6" tooltip="Ten Plagues"/>
              </a:rPr>
              <a:t>Ten Plagues</a:t>
            </a:r>
            <a:r>
              <a:rPr lang="en-US" b="0" i="0" dirty="0">
                <a:solidFill>
                  <a:srgbClr val="202122"/>
                </a:solidFill>
                <a:effectLst/>
                <a:latin typeface="Arial" panose="020B0604020202020204" pitchFamily="34" charset="0"/>
              </a:rPr>
              <a:t> into the unfolding events in early Mexico. He considered smallpox the first plague; the second, the number of those who died in the conquest; the third, famine following the fall of Tenochtitlan; the fourth, native and black labor bosses and tribute collectors; the fifth, the Indians' tax and tribute obligations; the sixth, Indians forced to labor in Spanish gold mines; the seventh, the building of Mexico City; the eighth, enslavement of Indians to work in the mines; the ninth, the labor in mines far from Indians' homes; and the tenth plague, the factionalism of Spaniards, particularly when Cortés left central Mexico for conquests in Honduras.</a:t>
            </a:r>
            <a:r>
              <a:rPr lang="en-US" b="0" i="0" u="none" strike="noStrike" baseline="30000" dirty="0">
                <a:solidFill>
                  <a:srgbClr val="3366CC"/>
                </a:solidFill>
                <a:effectLst/>
                <a:latin typeface="Arial" panose="020B0604020202020204" pitchFamily="34" charset="0"/>
                <a:hlinkClick r:id="rId7"/>
              </a:rPr>
              <a:t>[4]</a:t>
            </a:r>
            <a:r>
              <a:rPr lang="en-US" b="0" i="0" dirty="0">
                <a:solidFill>
                  <a:srgbClr val="202122"/>
                </a:solidFill>
                <a:effectLst/>
                <a:latin typeface="Arial" panose="020B0604020202020204" pitchFamily="34" charset="0"/>
              </a:rPr>
              <a:t> With the exception of smallpox and factionalism among Spaniards, </a:t>
            </a:r>
            <a:r>
              <a:rPr lang="en-US" b="0" i="0" dirty="0" err="1">
                <a:solidFill>
                  <a:srgbClr val="202122"/>
                </a:solidFill>
                <a:effectLst/>
                <a:latin typeface="Arial" panose="020B0604020202020204" pitchFamily="34" charset="0"/>
              </a:rPr>
              <a:t>Motolinia</a:t>
            </a:r>
            <a:r>
              <a:rPr lang="en-US" b="0" i="0" dirty="0">
                <a:solidFill>
                  <a:srgbClr val="202122"/>
                </a:solidFill>
                <a:effectLst/>
                <a:latin typeface="Arial" panose="020B0604020202020204" pitchFamily="34" charset="0"/>
              </a:rPr>
              <a:t> considered Spaniards' deliberate oppression and exploitation of the Indians the worst afflictions.</a:t>
            </a:r>
            <a:endParaRPr lang="en-US" dirty="0"/>
          </a:p>
        </p:txBody>
      </p:sp>
      <p:pic>
        <p:nvPicPr>
          <p:cNvPr id="5122" name="Picture 2">
            <a:extLst>
              <a:ext uri="{FF2B5EF4-FFF2-40B4-BE49-F238E27FC236}">
                <a16:creationId xmlns:a16="http://schemas.microsoft.com/office/drawing/2014/main" id="{B95DE7D8-EA58-5708-A188-885B2BCA6A2D}"/>
              </a:ext>
            </a:extLst>
          </p:cNvPr>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9865922" y="866234"/>
            <a:ext cx="2310251" cy="3238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104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B907D-8570-978D-C838-38739F723230}"/>
              </a:ext>
            </a:extLst>
          </p:cNvPr>
          <p:cNvSpPr>
            <a:spLocks noGrp="1"/>
          </p:cNvSpPr>
          <p:nvPr>
            <p:ph type="title"/>
          </p:nvPr>
        </p:nvSpPr>
        <p:spPr>
          <a:xfrm>
            <a:off x="33674" y="28575"/>
            <a:ext cx="12158326" cy="490657"/>
          </a:xfrm>
        </p:spPr>
        <p:txBody>
          <a:bodyPr>
            <a:normAutofit fontScale="90000"/>
          </a:bodyPr>
          <a:lstStyle/>
          <a:p>
            <a:r>
              <a:rPr lang="en-US" dirty="0"/>
              <a:t>   Chichimec Values</a:t>
            </a:r>
          </a:p>
        </p:txBody>
      </p:sp>
      <p:sp>
        <p:nvSpPr>
          <p:cNvPr id="3" name="Content Placeholder 2">
            <a:extLst>
              <a:ext uri="{FF2B5EF4-FFF2-40B4-BE49-F238E27FC236}">
                <a16:creationId xmlns:a16="http://schemas.microsoft.com/office/drawing/2014/main" id="{03E2FCE4-DCC1-CB32-6617-3056A079A74D}"/>
              </a:ext>
            </a:extLst>
          </p:cNvPr>
          <p:cNvSpPr>
            <a:spLocks noGrp="1"/>
          </p:cNvSpPr>
          <p:nvPr>
            <p:ph sz="half" idx="1"/>
          </p:nvPr>
        </p:nvSpPr>
        <p:spPr>
          <a:xfrm>
            <a:off x="68924" y="470011"/>
            <a:ext cx="7237085" cy="5706951"/>
          </a:xfrm>
        </p:spPr>
        <p:txBody>
          <a:bodyPr>
            <a:normAutofit fontScale="55000" lnSpcReduction="20000"/>
          </a:bodyPr>
          <a:lstStyle/>
          <a:p>
            <a:r>
              <a:rPr lang="en-US" dirty="0"/>
              <a:t>Cortes may have praised Tlaxcala as an agrarian and commercial arcadia but, as </a:t>
            </a:r>
            <a:r>
              <a:rPr lang="en-US" dirty="0" err="1"/>
              <a:t>Motolinia</a:t>
            </a:r>
            <a:r>
              <a:rPr lang="en-US" dirty="0"/>
              <a:t> </a:t>
            </a:r>
            <a:r>
              <a:rPr lang="en-US" dirty="0" err="1"/>
              <a:t>eplains</a:t>
            </a:r>
            <a:r>
              <a:rPr lang="en-US" dirty="0"/>
              <a:t>, when its citizens thought about their own political values, they actually saw those values as coming from the desert.  Like other Nahuatl speakers, including the Aztecs, </a:t>
            </a:r>
            <a:r>
              <a:rPr lang="en-US" dirty="0" err="1"/>
              <a:t>Tlaxcalteca</a:t>
            </a:r>
            <a:r>
              <a:rPr lang="en-US" dirty="0"/>
              <a:t> liked to claim they were descended from Chichimec.  These were considered the original hunter-gatherers who lived ascetic lives in deserts and forests, dwelling in primitive huts, ignorant of village or city life, rejecting corn and cooked food, bereft of clothing or organized religion, and living on wild things alone.  The ordeals endured by aspiring </a:t>
            </a:r>
            <a:r>
              <a:rPr lang="en-US" dirty="0" err="1"/>
              <a:t>councillors</a:t>
            </a:r>
            <a:r>
              <a:rPr lang="en-US" dirty="0"/>
              <a:t> in Tlaxcala—</a:t>
            </a:r>
            <a:r>
              <a:rPr lang="en-US"/>
              <a:t>e.g., mandatory </a:t>
            </a:r>
            <a:r>
              <a:rPr lang="en-US" dirty="0"/>
              <a:t>public abuse and a long period of fasting, sleep deprivation and bloodletting-- were reminders of the need to cultivate Chichimec qualities.  [DE, p. 356].</a:t>
            </a:r>
          </a:p>
          <a:p>
            <a:pPr algn="l"/>
            <a:r>
              <a:rPr lang="en-US" dirty="0"/>
              <a:t>Map, Wikipedia:  </a:t>
            </a:r>
            <a:r>
              <a:rPr lang="en-US" b="0" i="0" dirty="0">
                <a:solidFill>
                  <a:srgbClr val="202122"/>
                </a:solidFill>
                <a:effectLst/>
                <a:latin typeface="Arial" panose="020B0604020202020204" pitchFamily="34" charset="0"/>
              </a:rPr>
              <a:t>Chichimec Nations, the name of the Nahua peoples of Mexico generically applied to nomadic and semi-nomadic </a:t>
            </a:r>
            <a:r>
              <a:rPr lang="en-US" b="0" i="0" dirty="0" err="1">
                <a:solidFill>
                  <a:srgbClr val="202122"/>
                </a:solidFill>
                <a:effectLst/>
                <a:latin typeface="Arial" panose="020B0604020202020204" pitchFamily="34" charset="0"/>
              </a:rPr>
              <a:t>peoles</a:t>
            </a:r>
            <a:r>
              <a:rPr lang="en-US" b="0" i="0" dirty="0">
                <a:solidFill>
                  <a:srgbClr val="202122"/>
                </a:solidFill>
                <a:effectLst/>
                <a:latin typeface="Arial" panose="020B0604020202020204" pitchFamily="34" charset="0"/>
              </a:rPr>
              <a:t> who were established in </a:t>
            </a:r>
            <a:r>
              <a:rPr lang="en-US" b="0" i="0" dirty="0" err="1">
                <a:solidFill>
                  <a:srgbClr val="202122"/>
                </a:solidFill>
                <a:effectLst/>
                <a:latin typeface="Arial" panose="020B0604020202020204" pitchFamily="34" charset="0"/>
              </a:rPr>
              <a:t>preent</a:t>
            </a:r>
            <a:r>
              <a:rPr lang="en-US" b="0" i="0" dirty="0">
                <a:solidFill>
                  <a:srgbClr val="202122"/>
                </a:solidFill>
                <a:effectLst/>
                <a:latin typeface="Arial" panose="020B0604020202020204" pitchFamily="34" charset="0"/>
              </a:rPr>
              <a:t> day </a:t>
            </a:r>
            <a:r>
              <a:rPr lang="en-US" b="0" i="0" dirty="0" err="1">
                <a:solidFill>
                  <a:srgbClr val="202122"/>
                </a:solidFill>
                <a:effectLst/>
                <a:latin typeface="Arial" panose="020B0604020202020204" pitchFamily="34" charset="0"/>
              </a:rPr>
              <a:t>Bajio</a:t>
            </a:r>
            <a:r>
              <a:rPr lang="en-US" b="0" i="0" dirty="0">
                <a:solidFill>
                  <a:srgbClr val="202122"/>
                </a:solidFill>
                <a:effectLst/>
                <a:latin typeface="Arial" panose="020B0604020202020204" pitchFamily="34" charset="0"/>
              </a:rPr>
              <a:t> region of Mexico. For the Spanish, in the words of scholar Charlotte M. </a:t>
            </a:r>
            <a:r>
              <a:rPr lang="en-US" b="0" i="0" dirty="0" err="1">
                <a:solidFill>
                  <a:srgbClr val="202122"/>
                </a:solidFill>
                <a:effectLst/>
                <a:latin typeface="Arial" panose="020B0604020202020204" pitchFamily="34" charset="0"/>
              </a:rPr>
              <a:t>Gradie</a:t>
            </a:r>
            <a:r>
              <a:rPr lang="en-US" b="0" i="0" dirty="0">
                <a:solidFill>
                  <a:srgbClr val="202122"/>
                </a:solidFill>
                <a:effectLst/>
                <a:latin typeface="Arial" panose="020B0604020202020204" pitchFamily="34" charset="0"/>
              </a:rPr>
              <a:t>, "the </a:t>
            </a:r>
            <a:r>
              <a:rPr lang="en-US" b="0" i="0" dirty="0" err="1">
                <a:solidFill>
                  <a:srgbClr val="202122"/>
                </a:solidFill>
                <a:effectLst/>
                <a:latin typeface="Arial" panose="020B0604020202020204" pitchFamily="34" charset="0"/>
              </a:rPr>
              <a:t>Chichimecas</a:t>
            </a:r>
            <a:r>
              <a:rPr lang="en-US" b="0" i="0" dirty="0">
                <a:solidFill>
                  <a:srgbClr val="202122"/>
                </a:solidFill>
                <a:effectLst/>
                <a:latin typeface="Arial" panose="020B0604020202020204" pitchFamily="34" charset="0"/>
              </a:rPr>
              <a:t> were a wild, nomadic people who lived north of the </a:t>
            </a:r>
            <a:r>
              <a:rPr lang="en-US" b="0" i="0" u="sng" dirty="0">
                <a:solidFill>
                  <a:srgbClr val="3366CC"/>
                </a:solidFill>
                <a:effectLst/>
                <a:latin typeface="Arial" panose="020B0604020202020204" pitchFamily="34" charset="0"/>
                <a:hlinkClick r:id="rId2"/>
              </a:rPr>
              <a:t>Valley of Mexico</a:t>
            </a:r>
            <a:r>
              <a:rPr lang="en-US" b="0" i="0" dirty="0">
                <a:solidFill>
                  <a:srgbClr val="202122"/>
                </a:solidFill>
                <a:effectLst/>
                <a:latin typeface="Arial" panose="020B0604020202020204" pitchFamily="34" charset="0"/>
              </a:rPr>
              <a:t>. They had no fixed dwelling places, lived by hunting, wore little clothes and fiercely resisted foreign intrusion into their territory, which happened to contain </a:t>
            </a:r>
            <a:r>
              <a:rPr lang="en-US" b="0" i="0" u="none" strike="noStrike" dirty="0">
                <a:solidFill>
                  <a:srgbClr val="3366CC"/>
                </a:solidFill>
                <a:effectLst/>
                <a:latin typeface="Arial" panose="020B0604020202020204" pitchFamily="34" charset="0"/>
                <a:hlinkClick r:id="rId3" tooltip="Silver mine"/>
              </a:rPr>
              <a:t>silver mines</a:t>
            </a:r>
            <a:r>
              <a:rPr lang="en-US" b="0" i="0" dirty="0">
                <a:solidFill>
                  <a:srgbClr val="202122"/>
                </a:solidFill>
                <a:effectLst/>
                <a:latin typeface="Arial" panose="020B0604020202020204" pitchFamily="34" charset="0"/>
              </a:rPr>
              <a:t> the Spanish wished to exploit." They practiced animal sacrifice, and they were feared for their expertise and brutality in war.  In the 16</a:t>
            </a:r>
            <a:r>
              <a:rPr lang="en-US" b="0" i="0" baseline="30000" dirty="0">
                <a:solidFill>
                  <a:srgbClr val="202122"/>
                </a:solidFill>
                <a:effectLst/>
                <a:latin typeface="Arial" panose="020B0604020202020204" pitchFamily="34" charset="0"/>
              </a:rPr>
              <a:t>th</a:t>
            </a:r>
            <a:r>
              <a:rPr lang="en-US" b="0" i="0" dirty="0">
                <a:solidFill>
                  <a:srgbClr val="202122"/>
                </a:solidFill>
                <a:effectLst/>
                <a:latin typeface="Arial" panose="020B0604020202020204" pitchFamily="34" charset="0"/>
              </a:rPr>
              <a:t> c. Gonzalo de Las Casas' account was called </a:t>
            </a:r>
            <a:r>
              <a:rPr lang="en-US" b="0" i="1" dirty="0">
                <a:solidFill>
                  <a:srgbClr val="202122"/>
                </a:solidFill>
                <a:effectLst/>
                <a:latin typeface="Arial" panose="020B0604020202020204" pitchFamily="34" charset="0"/>
              </a:rPr>
              <a:t>Report of the </a:t>
            </a:r>
            <a:r>
              <a:rPr lang="en-US" b="0" i="1" dirty="0" err="1">
                <a:solidFill>
                  <a:srgbClr val="202122"/>
                </a:solidFill>
                <a:effectLst/>
                <a:latin typeface="Arial" panose="020B0604020202020204" pitchFamily="34" charset="0"/>
              </a:rPr>
              <a:t>Chichimeca</a:t>
            </a:r>
            <a:r>
              <a:rPr lang="en-US" b="0" i="1" dirty="0">
                <a:solidFill>
                  <a:srgbClr val="202122"/>
                </a:solidFill>
                <a:effectLst/>
                <a:latin typeface="Arial" panose="020B0604020202020204" pitchFamily="34" charset="0"/>
              </a:rPr>
              <a:t> and the Justness of the War Against Them.</a:t>
            </a:r>
            <a:r>
              <a:rPr lang="en-US" b="0" i="0" dirty="0">
                <a:solidFill>
                  <a:srgbClr val="202122"/>
                </a:solidFill>
                <a:effectLst/>
                <a:latin typeface="Arial" panose="020B0604020202020204" pitchFamily="34" charset="0"/>
              </a:rPr>
              <a:t> He described the people, providing ethnographic information. He wrote that they only covered their genitalia with clothing; painted their bodies; and ate only game, roots and berries. He mentioned, in order to prove their supposed barbarity, that Chichimec women, having given birth, continued traveling on the same day without stopping to </a:t>
            </a:r>
            <a:r>
              <a:rPr lang="en-US" b="0" i="0" dirty="0" err="1">
                <a:solidFill>
                  <a:srgbClr val="202122"/>
                </a:solidFill>
                <a:effectLst/>
                <a:latin typeface="Arial" panose="020B0604020202020204" pitchFamily="34" charset="0"/>
              </a:rPr>
              <a:t>recover.In</a:t>
            </a:r>
            <a:r>
              <a:rPr lang="en-US" b="0" i="0" dirty="0">
                <a:solidFill>
                  <a:srgbClr val="202122"/>
                </a:solidFill>
                <a:effectLst/>
                <a:latin typeface="Arial" panose="020B0604020202020204" pitchFamily="34" charset="0"/>
              </a:rPr>
              <a:t> the late 16th century, according to the Spanish, the </a:t>
            </a:r>
            <a:r>
              <a:rPr lang="en-US" b="0" i="0" dirty="0" err="1">
                <a:solidFill>
                  <a:srgbClr val="202122"/>
                </a:solidFill>
                <a:effectLst/>
                <a:latin typeface="Arial" panose="020B0604020202020204" pitchFamily="34" charset="0"/>
              </a:rPr>
              <a:t>Chichimeca</a:t>
            </a:r>
            <a:r>
              <a:rPr lang="en-US" b="0" i="0" dirty="0">
                <a:solidFill>
                  <a:srgbClr val="202122"/>
                </a:solidFill>
                <a:effectLst/>
                <a:latin typeface="Arial" panose="020B0604020202020204" pitchFamily="34" charset="0"/>
              </a:rPr>
              <a:t> did not </a:t>
            </a:r>
            <a:r>
              <a:rPr lang="en-US" b="0" i="0" u="none" strike="noStrike" dirty="0">
                <a:solidFill>
                  <a:srgbClr val="3366CC"/>
                </a:solidFill>
                <a:effectLst/>
                <a:latin typeface="Arial" panose="020B0604020202020204" pitchFamily="34" charset="0"/>
                <a:hlinkClick r:id="rId4" tooltip="Idol worship"/>
              </a:rPr>
              <a:t>worship idols</a:t>
            </a:r>
            <a:r>
              <a:rPr lang="en-US" b="0" i="0" dirty="0">
                <a:solidFill>
                  <a:srgbClr val="202122"/>
                </a:solidFill>
                <a:effectLst/>
                <a:latin typeface="Arial" panose="020B0604020202020204" pitchFamily="34" charset="0"/>
              </a:rPr>
              <a:t> as did many of the surrounding indigenous peoples. n the long-running </a:t>
            </a:r>
            <a:r>
              <a:rPr lang="en-US" b="0" i="0" u="none" strike="noStrike" dirty="0" err="1">
                <a:solidFill>
                  <a:srgbClr val="3366CC"/>
                </a:solidFill>
                <a:effectLst/>
                <a:latin typeface="Arial" panose="020B0604020202020204" pitchFamily="34" charset="0"/>
                <a:hlinkClick r:id="rId5" tooltip="Chichimeca War"/>
              </a:rPr>
              <a:t>Chichimeca</a:t>
            </a:r>
            <a:r>
              <a:rPr lang="en-US" b="0" i="0" u="none" strike="noStrike" dirty="0">
                <a:solidFill>
                  <a:srgbClr val="3366CC"/>
                </a:solidFill>
                <a:effectLst/>
                <a:latin typeface="Arial" panose="020B0604020202020204" pitchFamily="34" charset="0"/>
                <a:hlinkClick r:id="rId5" tooltip="Chichimeca War"/>
              </a:rPr>
              <a:t> War</a:t>
            </a:r>
            <a:r>
              <a:rPr lang="en-US" b="0" i="0" dirty="0">
                <a:solidFill>
                  <a:srgbClr val="202122"/>
                </a:solidFill>
                <a:effectLst/>
                <a:latin typeface="Arial" panose="020B0604020202020204" pitchFamily="34" charset="0"/>
              </a:rPr>
              <a:t> (1550–1590), the Spanish initially attempted to defeat the combined </a:t>
            </a:r>
            <a:r>
              <a:rPr lang="en-US" b="0" i="0" dirty="0" err="1">
                <a:solidFill>
                  <a:srgbClr val="202122"/>
                </a:solidFill>
                <a:effectLst/>
                <a:latin typeface="Arial" panose="020B0604020202020204" pitchFamily="34" charset="0"/>
              </a:rPr>
              <a:t>Chichimeca</a:t>
            </a:r>
            <a:r>
              <a:rPr lang="en-US" b="0" i="0" dirty="0">
                <a:solidFill>
                  <a:srgbClr val="202122"/>
                </a:solidFill>
                <a:effectLst/>
                <a:latin typeface="Arial" panose="020B0604020202020204" pitchFamily="34" charset="0"/>
              </a:rPr>
              <a:t> peoples in a war of "fire and blood", but eventually sought peace as they were unable to defeat them. Within a century, the Spanish and </a:t>
            </a:r>
            <a:r>
              <a:rPr lang="en-US" b="0" i="0" dirty="0" err="1">
                <a:solidFill>
                  <a:srgbClr val="202122"/>
                </a:solidFill>
                <a:effectLst/>
                <a:latin typeface="Arial" panose="020B0604020202020204" pitchFamily="34" charset="0"/>
              </a:rPr>
              <a:t>Chichimeca</a:t>
            </a:r>
            <a:r>
              <a:rPr lang="en-US" b="0" i="0" dirty="0">
                <a:solidFill>
                  <a:srgbClr val="202122"/>
                </a:solidFill>
                <a:effectLst/>
                <a:latin typeface="Arial" panose="020B0604020202020204" pitchFamily="34" charset="0"/>
              </a:rPr>
              <a:t> assimilated.</a:t>
            </a:r>
          </a:p>
          <a:p>
            <a:endParaRPr lang="en-US" dirty="0"/>
          </a:p>
        </p:txBody>
      </p:sp>
      <p:pic>
        <p:nvPicPr>
          <p:cNvPr id="6146" name="Picture 2">
            <a:extLst>
              <a:ext uri="{FF2B5EF4-FFF2-40B4-BE49-F238E27FC236}">
                <a16:creationId xmlns:a16="http://schemas.microsoft.com/office/drawing/2014/main" id="{63FC53B1-B451-2B3F-681B-84441F8E1862}"/>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7251923" y="624007"/>
            <a:ext cx="4977614" cy="33539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6B8F9B0A-3D76-18B8-4CD3-478101A22FE6}"/>
              </a:ext>
            </a:extLst>
          </p:cNvPr>
          <p:cNvSpPr>
            <a:spLocks noChangeArrowheads="1"/>
          </p:cNvSpPr>
          <p:nvPr/>
        </p:nvSpPr>
        <p:spPr bwMode="auto">
          <a:xfrm>
            <a:off x="-199093" y="110300"/>
            <a:ext cx="199093" cy="1538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8" name="Picture 4">
            <a:hlinkClick r:id="rId7" tooltip="About this sound"/>
            <a:extLst>
              <a:ext uri="{FF2B5EF4-FFF2-40B4-BE49-F238E27FC236}">
                <a16:creationId xmlns:a16="http://schemas.microsoft.com/office/drawing/2014/main" id="{F1AD300C-8324-713D-FD2E-323B005459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6275" y="-76200"/>
            <a:ext cx="104775" cy="1047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AD2C7CD-E8F6-C6C8-2F6C-4AA2632C28E2}"/>
              </a:ext>
            </a:extLst>
          </p:cNvPr>
          <p:cNvSpPr>
            <a:spLocks noChangeArrowheads="1"/>
          </p:cNvSpPr>
          <p:nvPr/>
        </p:nvSpPr>
        <p:spPr bwMode="auto">
          <a:xfrm>
            <a:off x="-165419" y="167045"/>
            <a:ext cx="552179"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n-US" altLang="en-US" sz="4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50" name="Picture 6">
            <a:hlinkClick r:id="rId7" tooltip="About this sound"/>
            <a:extLst>
              <a:ext uri="{FF2B5EF4-FFF2-40B4-BE49-F238E27FC236}">
                <a16:creationId xmlns:a16="http://schemas.microsoft.com/office/drawing/2014/main" id="{22061D9C-3E30-F6AC-AAB0-43D1413062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8675" y="76200"/>
            <a:ext cx="10477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494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5150</TotalTime>
  <Words>2532</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Linux Libertine</vt:lpstr>
      <vt:lpstr>proxima-nova</vt:lpstr>
      <vt:lpstr>Office Theme</vt:lpstr>
      <vt:lpstr>Teotihuacan:  the people turn from monument building to social housing</vt:lpstr>
      <vt:lpstr>Rene Millon [1922-2016], the archeologist responsible for producing the first detailed map of Teotihuacan’s layout</vt:lpstr>
      <vt:lpstr>Teotihuacan’s civic identity revealed through its mural art</vt:lpstr>
      <vt:lpstr>Tlaxcala, allied with Cortes to defeat the Aztecs</vt:lpstr>
      <vt:lpstr>Zelia Maria Magdalena Nuttall, finder of lost codices</vt:lpstr>
      <vt:lpstr>Tlaxcala Urban Parliament</vt:lpstr>
      <vt:lpstr>The argument of Xicotencatl</vt:lpstr>
      <vt:lpstr>Tlaxcala was an indigenous republic</vt:lpstr>
      <vt:lpstr>   Chichimec Values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Tlaxcala</dc:title>
  <dc:creator>Norman Klein</dc:creator>
  <cp:lastModifiedBy>OLLI</cp:lastModifiedBy>
  <cp:revision>5</cp:revision>
  <dcterms:created xsi:type="dcterms:W3CDTF">2023-03-06T05:34:38Z</dcterms:created>
  <dcterms:modified xsi:type="dcterms:W3CDTF">2023-03-22T18:26:59Z</dcterms:modified>
</cp:coreProperties>
</file>