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58" r:id="rId6"/>
    <p:sldId id="259" r:id="rId7"/>
    <p:sldId id="263" r:id="rId8"/>
    <p:sldId id="264" r:id="rId9"/>
    <p:sldId id="265" r:id="rId10"/>
    <p:sldId id="269" r:id="rId11"/>
    <p:sldId id="270"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3" d="100"/>
          <a:sy n="123"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A992-CC7B-7B8D-5B39-0F72E4A70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8F165-C5CB-47B5-BD65-1C75B1B22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6CA8D-5AB3-2349-D245-B86AAE44DDC2}"/>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8208C046-5EF8-43F5-0DEE-3123C4EB4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AEDB2-CCE9-2060-06A4-AE725224F9CD}"/>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16646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4E3F-E491-5EBD-9884-39D09AAE5A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9B077-642A-A49D-F21A-2DB656D00E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1D2C3-D4ED-3A77-6404-B5E6600325C5}"/>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30558980-8E1E-AFAA-E3F6-D0FB65C80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689FA-A81F-52C2-7B52-497CE72A613D}"/>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47794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A79EF-C837-57D8-1887-1E643CC6E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10086-FCB9-5EC8-CBB2-63BB5EE37A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65212-ECE8-24D3-1C3D-233924D6A1DE}"/>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219AF59D-C6F4-03DD-3C56-505F137E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E5A9F-2328-E24F-35AA-D9CF157F1740}"/>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144852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3C66-4F7A-65D3-8FBF-2CBF1ABE3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2FD98-8706-1C06-25F9-32F60D5E6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F59D9-870F-F26C-D80E-3853A6EA33BE}"/>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9CF08C42-C3B7-2009-C6BD-3B75BFE4C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588A6-160C-2C3A-02AF-5ACF40413840}"/>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25874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CE0-62E6-8E5E-881F-DC23BC4D6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BF0B00-5240-8F98-2D47-D70B07FE2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F2950-B54B-4305-F76C-C1E1F2618084}"/>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4D5119B7-324B-E51A-98C1-3AF403D1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00E28-5982-745D-6FB5-31E3D2597A2B}"/>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8982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E77E-9A81-43C0-C6ED-114B32973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BA7BB-3457-F1C9-3370-5440CCB63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5985E-D359-7133-2E23-EB67412C8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53C80D-EB5E-894F-13A7-443D47B9967B}"/>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6" name="Footer Placeholder 5">
            <a:extLst>
              <a:ext uri="{FF2B5EF4-FFF2-40B4-BE49-F238E27FC236}">
                <a16:creationId xmlns:a16="http://schemas.microsoft.com/office/drawing/2014/main" id="{D9C2F9D2-7B0D-705B-07D1-2FF2F22BC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94471-C869-54C4-FF72-1CB69CDBD62B}"/>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279064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DED3-828D-0229-6693-8B25D370C2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117759-B343-A797-44D1-7B2222015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9F393-8EE3-0305-E23F-6345CC342B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684080-F005-608B-2D67-1F04A5C82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96742-4EE3-E532-201F-3AC43F372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E8FB0-3CA2-23C9-23F0-D34DF7818018}"/>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8" name="Footer Placeholder 7">
            <a:extLst>
              <a:ext uri="{FF2B5EF4-FFF2-40B4-BE49-F238E27FC236}">
                <a16:creationId xmlns:a16="http://schemas.microsoft.com/office/drawing/2014/main" id="{AC4BFF4F-99E7-49FE-55DB-008FB0CD4E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9D7F25-7C91-EBB2-330E-933E74D75DEE}"/>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279877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29E4-FE06-1B78-F545-B6752F8B6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073184-0DB7-1609-95D0-39F89169DE10}"/>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4" name="Footer Placeholder 3">
            <a:extLst>
              <a:ext uri="{FF2B5EF4-FFF2-40B4-BE49-F238E27FC236}">
                <a16:creationId xmlns:a16="http://schemas.microsoft.com/office/drawing/2014/main" id="{640BA507-8F92-9B3D-24A0-64C14747DA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7E242D-6EC2-71D0-A48F-DB6AFBF7F0FE}"/>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177973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2CE32-FBF0-AC65-03B6-C2FE334D7D99}"/>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3" name="Footer Placeholder 2">
            <a:extLst>
              <a:ext uri="{FF2B5EF4-FFF2-40B4-BE49-F238E27FC236}">
                <a16:creationId xmlns:a16="http://schemas.microsoft.com/office/drawing/2014/main" id="{3EF9B802-5D59-B0D1-EE9B-E4C706AAC7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42B78-CFA8-17DF-EFE3-64EF2D07C3C3}"/>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271431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4A2B-79A0-A106-D797-4B5A729C5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C70E0-8B0F-BCB0-F116-32E2C2D47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D453BD-F253-2BD4-B38F-BB2CAD1AE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0A72A-BE43-67EF-47AB-2090D9464931}"/>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6" name="Footer Placeholder 5">
            <a:extLst>
              <a:ext uri="{FF2B5EF4-FFF2-40B4-BE49-F238E27FC236}">
                <a16:creationId xmlns:a16="http://schemas.microsoft.com/office/drawing/2014/main" id="{87E607F9-A626-1D58-AD6B-36DF3A3F4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4D682-D427-A7A1-ECE5-6D32E19F9E61}"/>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22059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11BF-46C0-1553-85DA-0925B88D3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003AA9-7BCB-AB51-C05C-9859D1E1E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B0DCE-622C-91E9-BB86-8C308550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A72EA-F888-E518-CFD3-0EEDAA402742}"/>
              </a:ext>
            </a:extLst>
          </p:cNvPr>
          <p:cNvSpPr>
            <a:spLocks noGrp="1"/>
          </p:cNvSpPr>
          <p:nvPr>
            <p:ph type="dt" sz="half" idx="10"/>
          </p:nvPr>
        </p:nvSpPr>
        <p:spPr/>
        <p:txBody>
          <a:bodyPr/>
          <a:lstStyle/>
          <a:p>
            <a:fld id="{14C14899-5BCD-402C-8CA8-4AAF3C9162B9}" type="datetimeFigureOut">
              <a:rPr lang="en-US" smtClean="0"/>
              <a:t>3/22/2023</a:t>
            </a:fld>
            <a:endParaRPr lang="en-US"/>
          </a:p>
        </p:txBody>
      </p:sp>
      <p:sp>
        <p:nvSpPr>
          <p:cNvPr id="6" name="Footer Placeholder 5">
            <a:extLst>
              <a:ext uri="{FF2B5EF4-FFF2-40B4-BE49-F238E27FC236}">
                <a16:creationId xmlns:a16="http://schemas.microsoft.com/office/drawing/2014/main" id="{E52D73CD-7550-40DA-7D36-EE6529F65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7FA2B-6D52-D4AE-AD3B-A0BDBA4A7E75}"/>
              </a:ext>
            </a:extLst>
          </p:cNvPr>
          <p:cNvSpPr>
            <a:spLocks noGrp="1"/>
          </p:cNvSpPr>
          <p:nvPr>
            <p:ph type="sldNum" sz="quarter" idx="12"/>
          </p:nvPr>
        </p:nvSpPr>
        <p:spPr/>
        <p:txBody>
          <a:bodyPr/>
          <a:lstStyle/>
          <a:p>
            <a:fld id="{7881F878-1CE7-435A-9DB2-B2F1F26594EF}" type="slidenum">
              <a:rPr lang="en-US" smtClean="0"/>
              <a:t>‹#›</a:t>
            </a:fld>
            <a:endParaRPr lang="en-US"/>
          </a:p>
        </p:txBody>
      </p:sp>
    </p:spTree>
    <p:extLst>
      <p:ext uri="{BB962C8B-B14F-4D97-AF65-F5344CB8AC3E}">
        <p14:creationId xmlns:p14="http://schemas.microsoft.com/office/powerpoint/2010/main" val="326591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ACA5B-2C85-BCE2-83D0-5C7A7A990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88811-4040-A9B0-A595-98184A6AE7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2740C-5104-C893-4EBD-BA5E4B3FC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4899-5BCD-402C-8CA8-4AAF3C9162B9}" type="datetimeFigureOut">
              <a:rPr lang="en-US" smtClean="0"/>
              <a:t>3/22/2023</a:t>
            </a:fld>
            <a:endParaRPr lang="en-US"/>
          </a:p>
        </p:txBody>
      </p:sp>
      <p:sp>
        <p:nvSpPr>
          <p:cNvPr id="5" name="Footer Placeholder 4">
            <a:extLst>
              <a:ext uri="{FF2B5EF4-FFF2-40B4-BE49-F238E27FC236}">
                <a16:creationId xmlns:a16="http://schemas.microsoft.com/office/drawing/2014/main" id="{D0A0CA1D-8087-E898-1E95-2E87A07CC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B220F3-3DA6-FCAA-566F-1023BD4F5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1F878-1CE7-435A-9DB2-B2F1F26594EF}" type="slidenum">
              <a:rPr lang="en-US" smtClean="0"/>
              <a:t>‹#›</a:t>
            </a:fld>
            <a:endParaRPr lang="en-US"/>
          </a:p>
        </p:txBody>
      </p:sp>
    </p:spTree>
    <p:extLst>
      <p:ext uri="{BB962C8B-B14F-4D97-AF65-F5344CB8AC3E}">
        <p14:creationId xmlns:p14="http://schemas.microsoft.com/office/powerpoint/2010/main" val="385723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Chalcolithic" TargetMode="External"/><Relationship Id="rId3" Type="http://schemas.openxmlformats.org/officeDocument/2006/relationships/hyperlink" Target="https://en.wikipedia.org/wiki/Felidae" TargetMode="External"/><Relationship Id="rId7" Type="http://schemas.openxmlformats.org/officeDocument/2006/relationships/hyperlink" Target="https://en.wikipedia.org/wiki/Neolithic" TargetMode="External"/><Relationship Id="rId12" Type="http://schemas.openxmlformats.org/officeDocument/2006/relationships/image" Target="../media/image1.jpeg"/><Relationship Id="rId2" Type="http://schemas.openxmlformats.org/officeDocument/2006/relationships/hyperlink" Target="https://en.wikipedia.org/wiki/Seated_Woman_of_%C3%87atalh%C3%B6y%C3%BCk" TargetMode="External"/><Relationship Id="rId1" Type="http://schemas.openxmlformats.org/officeDocument/2006/relationships/slideLayout" Target="../slideLayouts/slideLayout4.xml"/><Relationship Id="rId6" Type="http://schemas.openxmlformats.org/officeDocument/2006/relationships/hyperlink" Target="https://en.wikipedia.org/wiki/Tell_(archaeology)" TargetMode="External"/><Relationship Id="rId11" Type="http://schemas.openxmlformats.org/officeDocument/2006/relationships/hyperlink" Target="https://en.wikipedia.org/wiki/Murals" TargetMode="External"/><Relationship Id="rId5" Type="http://schemas.openxmlformats.org/officeDocument/2006/relationships/hyperlink" Target="https://en.wikipedia.org/wiki/Tumulus" TargetMode="External"/><Relationship Id="rId10" Type="http://schemas.openxmlformats.org/officeDocument/2006/relationships/hyperlink" Target="https://en.wikipedia.org/wiki/Anatolia" TargetMode="External"/><Relationship Id="rId4" Type="http://schemas.openxmlformats.org/officeDocument/2006/relationships/hyperlink" Target="https://en.wikipedia.org/wiki/Turkish_language" TargetMode="External"/><Relationship Id="rId9" Type="http://schemas.openxmlformats.org/officeDocument/2006/relationships/hyperlink" Target="https://en.wikipedia.org/wiki/Proto-cit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586-021-04287-4" TargetMode="External"/><Relationship Id="rId2" Type="http://schemas.openxmlformats.org/officeDocument/2006/relationships/hyperlink" Target="https://www.nature.com/articles/nature25738"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Drainage_divid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Felid"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roto-Indo-European_homeland" TargetMode="External"/><Relationship Id="rId13" Type="http://schemas.openxmlformats.org/officeDocument/2006/relationships/hyperlink" Target="https://en.wikipedia.org/wiki/English-speaking_world" TargetMode="External"/><Relationship Id="rId18" Type="http://schemas.openxmlformats.org/officeDocument/2006/relationships/hyperlink" Target="https://en.wikipedia.org/wiki/Matristic" TargetMode="External"/><Relationship Id="rId3" Type="http://schemas.openxmlformats.org/officeDocument/2006/relationships/hyperlink" Target="https://en.wikipedia.org/wiki/Anthropologist" TargetMode="External"/><Relationship Id="rId7" Type="http://schemas.openxmlformats.org/officeDocument/2006/relationships/hyperlink" Target="https://en.wikipedia.org/wiki/Kurgan_hypothesis" TargetMode="External"/><Relationship Id="rId12" Type="http://schemas.openxmlformats.org/officeDocument/2006/relationships/hyperlink" Target="https://en.wikipedia.org/wiki/Indo-European_studies" TargetMode="External"/><Relationship Id="rId17" Type="http://schemas.openxmlformats.org/officeDocument/2006/relationships/hyperlink" Target="https://en.wikipedia.org/wiki/Patriarchal" TargetMode="External"/><Relationship Id="rId2" Type="http://schemas.openxmlformats.org/officeDocument/2006/relationships/hyperlink" Target="https://en.wikipedia.org/wiki/Archaeology" TargetMode="External"/><Relationship Id="rId16" Type="http://schemas.openxmlformats.org/officeDocument/2006/relationships/hyperlink" Target="https://en.wikipedia.org/wiki/Gynocentric" TargetMode="External"/><Relationship Id="rId20"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https://en.wikipedia.org/wiki/Old_European_Culture" TargetMode="External"/><Relationship Id="rId11" Type="http://schemas.openxmlformats.org/officeDocument/2006/relationships/hyperlink" Target="https://en.wikipedia.org/wiki/Proto-Indo-European_language" TargetMode="External"/><Relationship Id="rId5" Type="http://schemas.openxmlformats.org/officeDocument/2006/relationships/hyperlink" Target="https://en.wikipedia.org/wiki/Bronze_Age" TargetMode="External"/><Relationship Id="rId15" Type="http://schemas.openxmlformats.org/officeDocument/2006/relationships/hyperlink" Target="https://en.wikipedia.org/wiki/Old_Europe_(archaeology)" TargetMode="External"/><Relationship Id="rId10" Type="http://schemas.openxmlformats.org/officeDocument/2006/relationships/hyperlink" Target="https://en.wikipedia.org/wiki/Kurgan" TargetMode="External"/><Relationship Id="rId19" Type="http://schemas.openxmlformats.org/officeDocument/2006/relationships/hyperlink" Target="https://en.wikipedia.org/wiki/Economic_egalitarianism" TargetMode="External"/><Relationship Id="rId4" Type="http://schemas.openxmlformats.org/officeDocument/2006/relationships/hyperlink" Target="https://en.wikipedia.org/wiki/Neolithic" TargetMode="External"/><Relationship Id="rId9" Type="http://schemas.openxmlformats.org/officeDocument/2006/relationships/hyperlink" Target="https://en.wikipedia.org/wiki/Pontic_Steppe" TargetMode="External"/><Relationship Id="rId14" Type="http://schemas.openxmlformats.org/officeDocument/2006/relationships/hyperlink" Target="https://en.wikipedia.org/wiki/Wiesbad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dat_perpatih" TargetMode="External"/><Relationship Id="rId2" Type="http://schemas.openxmlformats.org/officeDocument/2006/relationships/hyperlink" Target="https://en.wikipedia.org/wiki/Matrilineal"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Ecological_Imperialism:_The_Biological_Expansion_of_Europe,_900%E2%80%931900" TargetMode="External"/><Relationship Id="rId3" Type="http://schemas.openxmlformats.org/officeDocument/2006/relationships/hyperlink" Target="https://en.wikipedia.org/wiki/Geography" TargetMode="External"/><Relationship Id="rId7" Type="http://schemas.openxmlformats.org/officeDocument/2006/relationships/hyperlink" Target="https://en.wikipedia.org/wiki/The_Columbian_Exchange" TargetMode="External"/><Relationship Id="rId12" Type="http://schemas.openxmlformats.org/officeDocument/2006/relationships/image" Target="../media/image6.jpeg"/><Relationship Id="rId2" Type="http://schemas.openxmlformats.org/officeDocument/2006/relationships/hyperlink" Target="https://en.wikipedia.org/wiki/History" TargetMode="External"/><Relationship Id="rId1" Type="http://schemas.openxmlformats.org/officeDocument/2006/relationships/slideLayout" Target="../slideLayouts/slideLayout4.xml"/><Relationship Id="rId6" Type="http://schemas.openxmlformats.org/officeDocument/2006/relationships/hyperlink" Target="https://en.wikipedia.org/wiki/University_of_Helsinki" TargetMode="External"/><Relationship Id="rId11" Type="http://schemas.openxmlformats.org/officeDocument/2006/relationships/hyperlink" Target="https://en.wikipedia.org/wiki/South_America" TargetMode="External"/><Relationship Id="rId5" Type="http://schemas.openxmlformats.org/officeDocument/2006/relationships/hyperlink" Target="https://en.wikipedia.org/wiki/University_of_Texas_at_Austin" TargetMode="External"/><Relationship Id="rId10" Type="http://schemas.openxmlformats.org/officeDocument/2006/relationships/hyperlink" Target="https://en.wikipedia.org/wiki/North_America" TargetMode="External"/><Relationship Id="rId4" Type="http://schemas.openxmlformats.org/officeDocument/2006/relationships/hyperlink" Target="https://en.wikipedia.org/wiki/American_Studies" TargetMode="External"/><Relationship Id="rId9" Type="http://schemas.openxmlformats.org/officeDocument/2006/relationships/hyperlink" Target="https://en.wikipedia.org/wiki/Australasi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Animal_husbandry" TargetMode="External"/><Relationship Id="rId3" Type="http://schemas.openxmlformats.org/officeDocument/2006/relationships/hyperlink" Target="https://en.wikipedia.org/wiki/Palaeoclimatologist" TargetMode="External"/><Relationship Id="rId7" Type="http://schemas.openxmlformats.org/officeDocument/2006/relationships/hyperlink" Target="https://en.wikipedia.org/wiki/Neolithic_Revolution" TargetMode="External"/><Relationship Id="rId2" Type="http://schemas.openxmlformats.org/officeDocument/2006/relationships/hyperlink" Target="https://en.wikipedia.org/wiki/William_Ruddiman" TargetMode="External"/><Relationship Id="rId1" Type="http://schemas.openxmlformats.org/officeDocument/2006/relationships/slideLayout" Target="../slideLayouts/slideLayout4.xml"/><Relationship Id="rId6" Type="http://schemas.openxmlformats.org/officeDocument/2006/relationships/hyperlink" Target="https://en.wikipedia.org/wiki/Antarctica" TargetMode="External"/><Relationship Id="rId5" Type="http://schemas.openxmlformats.org/officeDocument/2006/relationships/hyperlink" Target="https://en.wikipedia.org/wiki/Development_of_farming" TargetMode="External"/><Relationship Id="rId4" Type="http://schemas.openxmlformats.org/officeDocument/2006/relationships/hyperlink" Target="https://en.wikipedia.org/wiki/University_of_Virginia" TargetMode="External"/><Relationship Id="rId9" Type="http://schemas.openxmlformats.org/officeDocument/2006/relationships/hyperlink" Target="https://en.wikipedia.org/wiki/Hunter-gathere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n.wikipedia.org/wiki/Neolithic" TargetMode="External"/><Relationship Id="rId7" Type="http://schemas.openxmlformats.org/officeDocument/2006/relationships/hyperlink" Target="https://en.wikipedia.org/wiki/V._Gordon_Childe" TargetMode="External"/><Relationship Id="rId2" Type="http://schemas.openxmlformats.org/officeDocument/2006/relationships/hyperlink" Target="https://en.wikipedia.org/wiki/Horizon_(archaeology)" TargetMode="External"/><Relationship Id="rId1" Type="http://schemas.openxmlformats.org/officeDocument/2006/relationships/slideLayout" Target="../slideLayouts/slideLayout4.xml"/><Relationship Id="rId6" Type="http://schemas.openxmlformats.org/officeDocument/2006/relationships/hyperlink" Target="https://en.wikipedia.org/wiki/Danubian_culture" TargetMode="External"/><Relationship Id="rId5" Type="http://schemas.openxmlformats.org/officeDocument/2006/relationships/hyperlink" Target="https://de.wikipedia.org/wiki/Linearbandkeramische_Kultur" TargetMode="External"/><Relationship Id="rId4" Type="http://schemas.openxmlformats.org/officeDocument/2006/relationships/hyperlink" Target="https://en.wikipedia.org/wiki/German_langu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8DDF48-D8BE-CAB9-72DC-8E43E1671930}"/>
              </a:ext>
            </a:extLst>
          </p:cNvPr>
          <p:cNvSpPr>
            <a:spLocks noGrp="1"/>
          </p:cNvSpPr>
          <p:nvPr>
            <p:ph type="title"/>
          </p:nvPr>
        </p:nvSpPr>
        <p:spPr>
          <a:xfrm>
            <a:off x="-74295" y="1"/>
            <a:ext cx="12184380" cy="731519"/>
          </a:xfrm>
        </p:spPr>
        <p:txBody>
          <a:bodyPr/>
          <a:lstStyle/>
          <a:p>
            <a:r>
              <a:rPr lang="en-US" dirty="0"/>
              <a:t>Catalhoyuk, the world’s oldest town</a:t>
            </a:r>
          </a:p>
        </p:txBody>
      </p:sp>
      <p:sp>
        <p:nvSpPr>
          <p:cNvPr id="5" name="Content Placeholder 4">
            <a:extLst>
              <a:ext uri="{FF2B5EF4-FFF2-40B4-BE49-F238E27FC236}">
                <a16:creationId xmlns:a16="http://schemas.microsoft.com/office/drawing/2014/main" id="{68B40518-3D78-A561-1CB6-CFAA122DACA0}"/>
              </a:ext>
            </a:extLst>
          </p:cNvPr>
          <p:cNvSpPr>
            <a:spLocks noGrp="1"/>
          </p:cNvSpPr>
          <p:nvPr>
            <p:ph sz="half" idx="1"/>
          </p:nvPr>
        </p:nvSpPr>
        <p:spPr>
          <a:xfrm>
            <a:off x="-2" y="659764"/>
            <a:ext cx="8618221" cy="5318919"/>
          </a:xfrm>
        </p:spPr>
        <p:txBody>
          <a:bodyPr>
            <a:normAutofit fontScale="55000" lnSpcReduction="20000"/>
          </a:bodyPr>
          <a:lstStyle/>
          <a:p>
            <a:r>
              <a:rPr lang="en-US" dirty="0"/>
              <a:t>Settled 7,400 BCE-5,900 BCE [DE, pp. 212 ff.].  It is among the first large settlements we know of that practiced agriculture.  Their cattle were not domestic, the skulls displayed on their walls were fierce, wild aurochs.  What had been previously thought of as shrines were houses where domestic tasks such as cooking, eating and crafts took place.  And what in a previous age might be interpreted as a fertility god [pictured at right] might now be more correctly interpreted as an elderly matriarch.  No similarly elaborate or highly crafted depictions of male forms </a:t>
            </a:r>
            <a:r>
              <a:rPr lang="en-US" dirty="0" err="1"/>
              <a:t>exis</a:t>
            </a:r>
            <a:r>
              <a:rPr lang="en-US" dirty="0"/>
              <a:t> in </a:t>
            </a:r>
            <a:r>
              <a:rPr lang="en-US" dirty="0" err="1"/>
              <a:t>ghe</a:t>
            </a:r>
            <a:r>
              <a:rPr lang="en-US" dirty="0"/>
              <a:t> portable art of Catalhoyuk.  Despite the considerable size and density of the built-up areas, there is no evidence for central authority.  Each household appears more or less a world unto itself—a discrete locus of storage, production and consumption.  Household rules were learned in the household itself; not just through its ceremonies, but also its micro-routines of cooking, cleaning floors, resurfacing walls with plaster, and so on.  These Neolithic houses show no sign of being divided into ranks.   [DE, pp. 212-214220-221].</a:t>
            </a:r>
          </a:p>
          <a:p>
            <a:r>
              <a:rPr lang="en-US" dirty="0"/>
              <a:t>Picture, Wikipedia: </a:t>
            </a:r>
            <a:r>
              <a:rPr lang="en-US" b="0" i="0" u="none" strike="noStrike" dirty="0">
                <a:solidFill>
                  <a:srgbClr val="3366CC"/>
                </a:solidFill>
                <a:effectLst/>
                <a:latin typeface="Arial" panose="020B0604020202020204" pitchFamily="34" charset="0"/>
                <a:hlinkClick r:id="rId2" tooltip="Seated Woman of Çatalhöyük"/>
              </a:rPr>
              <a:t>Seated goddess</a:t>
            </a:r>
            <a:r>
              <a:rPr lang="en-US" b="0" i="0" dirty="0">
                <a:solidFill>
                  <a:srgbClr val="202122"/>
                </a:solidFill>
                <a:effectLst/>
                <a:latin typeface="Arial" panose="020B0604020202020204" pitchFamily="34" charset="0"/>
              </a:rPr>
              <a:t> flanked by two </a:t>
            </a:r>
            <a:r>
              <a:rPr lang="en-US" b="0" i="0" u="none" strike="noStrike" dirty="0">
                <a:solidFill>
                  <a:srgbClr val="3366CC"/>
                </a:solidFill>
                <a:effectLst/>
                <a:latin typeface="Arial" panose="020B0604020202020204" pitchFamily="34" charset="0"/>
                <a:hlinkClick r:id="rId3" tooltip="Felidae"/>
              </a:rPr>
              <a:t>felines</a:t>
            </a:r>
            <a:r>
              <a:rPr lang="en-US" b="0" i="0" dirty="0">
                <a:solidFill>
                  <a:srgbClr val="202122"/>
                </a:solidFill>
                <a:effectLst/>
                <a:latin typeface="Arial" panose="020B0604020202020204" pitchFamily="34" charset="0"/>
              </a:rPr>
              <a:t>, lionesses. “The figurine can be interpreted in a number of ways – as a woman turning into an ancestor, as a woman associated with death, or as death and life conjoined. It is possible that the lines around the body represent wrapping rather than ribs. Whatever the specific interpretation, this is a unique piece that may force us to change our views of the nature of </a:t>
            </a:r>
            <a:r>
              <a:rPr lang="en-US" b="0" i="0" dirty="0" err="1">
                <a:solidFill>
                  <a:srgbClr val="202122"/>
                </a:solidFill>
                <a:effectLst/>
                <a:latin typeface="Arial" panose="020B0604020202020204" pitchFamily="34" charset="0"/>
              </a:rPr>
              <a:t>Çatalhöyük</a:t>
            </a:r>
            <a:r>
              <a:rPr lang="en-US" b="0" i="0" dirty="0">
                <a:solidFill>
                  <a:srgbClr val="202122"/>
                </a:solidFill>
                <a:effectLst/>
                <a:latin typeface="Arial" panose="020B0604020202020204" pitchFamily="34" charset="0"/>
              </a:rPr>
              <a:t> society and imagery. Perhaps the importance of female imagery was related to some special role of the female in relation to death as much as to the roles of mother and nurturer."</a:t>
            </a:r>
            <a:r>
              <a:rPr lang="en-US" b="0" i="1" dirty="0">
                <a:solidFill>
                  <a:srgbClr val="202122"/>
                </a:solidFill>
                <a:effectLst/>
                <a:latin typeface="Arial" panose="020B0604020202020204" pitchFamily="34" charset="0"/>
              </a:rPr>
              <a:t> [Ian Hodder, </a:t>
            </a:r>
            <a:r>
              <a:rPr lang="en-US" b="0" i="1" dirty="0" err="1">
                <a:solidFill>
                  <a:srgbClr val="202122"/>
                </a:solidFill>
                <a:effectLst/>
                <a:latin typeface="Arial" panose="020B0604020202020204" pitchFamily="34" charset="0"/>
              </a:rPr>
              <a:t>Cambraidge</a:t>
            </a:r>
            <a:r>
              <a:rPr lang="en-US" b="0" i="1" dirty="0">
                <a:solidFill>
                  <a:srgbClr val="202122"/>
                </a:solidFill>
                <a:effectLst/>
                <a:latin typeface="Arial" panose="020B0604020202020204" pitchFamily="34" charset="0"/>
              </a:rPr>
              <a:t> archeologist, excavation chief 1993-2018] </a:t>
            </a:r>
            <a:r>
              <a:rPr lang="en-US" b="0" i="1" dirty="0" err="1">
                <a:solidFill>
                  <a:srgbClr val="202122"/>
                </a:solidFill>
                <a:effectLst/>
                <a:latin typeface="Arial" panose="020B0604020202020204" pitchFamily="34" charset="0"/>
              </a:rPr>
              <a:t>Çatal</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Hüyük</a:t>
            </a:r>
            <a:r>
              <a:rPr lang="en-US" b="0" i="0" dirty="0">
                <a:solidFill>
                  <a:srgbClr val="202122"/>
                </a:solidFill>
                <a:effectLst/>
                <a:latin typeface="Arial" panose="020B0604020202020204" pitchFamily="34" charset="0"/>
              </a:rPr>
              <a:t>; from </a:t>
            </a:r>
            <a:r>
              <a:rPr lang="en-US" b="0" i="0" u="none" strike="noStrike" dirty="0">
                <a:solidFill>
                  <a:srgbClr val="3366CC"/>
                </a:solidFill>
                <a:effectLst/>
                <a:latin typeface="Arial" panose="020B0604020202020204" pitchFamily="34" charset="0"/>
                <a:hlinkClick r:id="rId4" tooltip="Turkish language"/>
              </a:rPr>
              <a:t>Turkish</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çatal</a:t>
            </a:r>
            <a:r>
              <a:rPr lang="en-US" b="0" i="0" dirty="0">
                <a:solidFill>
                  <a:srgbClr val="202122"/>
                </a:solidFill>
                <a:effectLst/>
                <a:latin typeface="Arial" panose="020B0604020202020204" pitchFamily="34" charset="0"/>
              </a:rPr>
              <a:t> "fork" + </a:t>
            </a:r>
            <a:r>
              <a:rPr lang="en-US" b="0" i="1" dirty="0" err="1">
                <a:solidFill>
                  <a:srgbClr val="202122"/>
                </a:solidFill>
                <a:effectLst/>
                <a:latin typeface="Arial" panose="020B0604020202020204" pitchFamily="34" charset="0"/>
              </a:rPr>
              <a:t>höyük</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Tumulus"/>
              </a:rPr>
              <a:t>tumulus</a:t>
            </a:r>
            <a:r>
              <a:rPr lang="en-US" b="0" i="0" dirty="0">
                <a:solidFill>
                  <a:srgbClr val="202122"/>
                </a:solidFill>
                <a:effectLst/>
                <a:latin typeface="Arial" panose="020B0604020202020204" pitchFamily="34" charset="0"/>
              </a:rPr>
              <a:t>" is a </a:t>
            </a:r>
            <a:r>
              <a:rPr lang="en-US" b="0" i="0" u="none" strike="noStrike" dirty="0">
                <a:solidFill>
                  <a:srgbClr val="3366CC"/>
                </a:solidFill>
                <a:effectLst/>
                <a:latin typeface="Arial" panose="020B0604020202020204" pitchFamily="34" charset="0"/>
                <a:hlinkClick r:id="rId6" tooltip="Tell (archaeology)"/>
              </a:rPr>
              <a:t>tell</a:t>
            </a:r>
            <a:r>
              <a:rPr lang="en-US" b="0" i="0" dirty="0">
                <a:solidFill>
                  <a:srgbClr val="202122"/>
                </a:solidFill>
                <a:effectLst/>
                <a:latin typeface="Arial" panose="020B0604020202020204" pitchFamily="34" charset="0"/>
              </a:rPr>
              <a:t> of a very large </a:t>
            </a:r>
            <a:r>
              <a:rPr lang="en-US" b="0" i="0" u="sng" dirty="0">
                <a:solidFill>
                  <a:srgbClr val="FAA700"/>
                </a:solidFill>
                <a:effectLst/>
                <a:latin typeface="Arial" panose="020B0604020202020204" pitchFamily="34" charset="0"/>
                <a:hlinkClick r:id="rId7"/>
              </a:rPr>
              <a:t>Neolithic</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Chalcolithic"/>
              </a:rPr>
              <a:t>Chalcolithic</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Proto-city"/>
              </a:rPr>
              <a:t>proto-city</a:t>
            </a:r>
            <a:r>
              <a:rPr lang="en-US" b="0" i="0" dirty="0">
                <a:solidFill>
                  <a:srgbClr val="202122"/>
                </a:solidFill>
                <a:effectLst/>
                <a:latin typeface="Arial" panose="020B0604020202020204" pitchFamily="34" charset="0"/>
              </a:rPr>
              <a:t> settlement in southern </a:t>
            </a:r>
            <a:r>
              <a:rPr lang="en-US" b="0" i="0" u="none" strike="noStrike" dirty="0">
                <a:solidFill>
                  <a:srgbClr val="3366CC"/>
                </a:solidFill>
                <a:effectLst/>
                <a:latin typeface="Arial" panose="020B0604020202020204" pitchFamily="34" charset="0"/>
                <a:hlinkClick r:id="rId10" tooltip="Anatolia"/>
              </a:rPr>
              <a:t>Anatolia</a:t>
            </a:r>
            <a:r>
              <a:rPr lang="en-US" b="0" i="0" dirty="0">
                <a:solidFill>
                  <a:srgbClr val="202122"/>
                </a:solidFill>
                <a:effectLst/>
                <a:latin typeface="Arial" panose="020B0604020202020204" pitchFamily="34" charset="0"/>
              </a:rPr>
              <a:t>, which existed from approximately 7500 BC to 6400 BC, and flourished around 7000 </a:t>
            </a:r>
            <a:r>
              <a:rPr lang="en-US" b="0" i="0" dirty="0" err="1">
                <a:solidFill>
                  <a:srgbClr val="202122"/>
                </a:solidFill>
                <a:effectLst/>
                <a:latin typeface="Arial" panose="020B0604020202020204" pitchFamily="34" charset="0"/>
              </a:rPr>
              <a:t>BC.Çatalhöyük</a:t>
            </a:r>
            <a:r>
              <a:rPr lang="en-US" b="0" i="0" dirty="0">
                <a:solidFill>
                  <a:srgbClr val="202122"/>
                </a:solidFill>
                <a:effectLst/>
                <a:latin typeface="Arial" panose="020B0604020202020204" pitchFamily="34" charset="0"/>
              </a:rPr>
              <a:t> was composed entirely of domestic buildings, with no obvious public buildings. While some of the larger ones have rather ornate </a:t>
            </a:r>
            <a:r>
              <a:rPr lang="en-US" b="0" i="0" u="none" strike="noStrike" dirty="0">
                <a:solidFill>
                  <a:srgbClr val="3366CC"/>
                </a:solidFill>
                <a:effectLst/>
                <a:latin typeface="Arial" panose="020B0604020202020204" pitchFamily="34" charset="0"/>
                <a:hlinkClick r:id="rId11" tooltip="Murals"/>
              </a:rPr>
              <a:t>murals</a:t>
            </a:r>
            <a:r>
              <a:rPr lang="en-US" b="0" i="0" dirty="0">
                <a:solidFill>
                  <a:srgbClr val="202122"/>
                </a:solidFill>
                <a:effectLst/>
                <a:latin typeface="Arial" panose="020B0604020202020204" pitchFamily="34" charset="0"/>
              </a:rPr>
              <a:t>, the purpose of some rooms remains unclear.</a:t>
            </a:r>
            <a:endParaRPr lang="en-US" dirty="0"/>
          </a:p>
        </p:txBody>
      </p:sp>
      <p:pic>
        <p:nvPicPr>
          <p:cNvPr id="1026" name="Picture 2">
            <a:extLst>
              <a:ext uri="{FF2B5EF4-FFF2-40B4-BE49-F238E27FC236}">
                <a16:creationId xmlns:a16="http://schemas.microsoft.com/office/drawing/2014/main" id="{28E8E645-14DF-2ECD-BFD5-1DD6857EE737}"/>
              </a:ext>
            </a:extLst>
          </p:cNvPr>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8680013" y="659765"/>
            <a:ext cx="3564254" cy="475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6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7D2D-59DB-9E65-7261-EDB2F1AFA860}"/>
              </a:ext>
            </a:extLst>
          </p:cNvPr>
          <p:cNvSpPr>
            <a:spLocks noGrp="1"/>
          </p:cNvSpPr>
          <p:nvPr>
            <p:ph type="title"/>
          </p:nvPr>
        </p:nvSpPr>
        <p:spPr>
          <a:xfrm>
            <a:off x="20320" y="1"/>
            <a:ext cx="12171680" cy="1599050"/>
          </a:xfrm>
        </p:spPr>
        <p:txBody>
          <a:bodyPr>
            <a:normAutofit fontScale="90000"/>
          </a:bodyPr>
          <a:lstStyle/>
          <a:p>
            <a:r>
              <a:rPr lang="en-US" dirty="0"/>
              <a:t>Skeletons at the Lake, by </a:t>
            </a:r>
            <a:r>
              <a:rPr lang="en-US" dirty="0" err="1"/>
              <a:t>Dourglas</a:t>
            </a:r>
            <a:r>
              <a:rPr lang="en-US" dirty="0"/>
              <a:t> Preston, from “The New Yorker”, 12/14/2020, sent by Glenn Carter—The Current limitations of interpretations of Genetic Testing</a:t>
            </a:r>
          </a:p>
        </p:txBody>
      </p:sp>
      <p:sp>
        <p:nvSpPr>
          <p:cNvPr id="3" name="Content Placeholder 2">
            <a:extLst>
              <a:ext uri="{FF2B5EF4-FFF2-40B4-BE49-F238E27FC236}">
                <a16:creationId xmlns:a16="http://schemas.microsoft.com/office/drawing/2014/main" id="{131AC217-B087-2DFD-AC65-98A109930A02}"/>
              </a:ext>
            </a:extLst>
          </p:cNvPr>
          <p:cNvSpPr>
            <a:spLocks noGrp="1"/>
          </p:cNvSpPr>
          <p:nvPr>
            <p:ph sz="half" idx="1"/>
          </p:nvPr>
        </p:nvSpPr>
        <p:spPr>
          <a:xfrm>
            <a:off x="20320" y="1681761"/>
            <a:ext cx="7020560" cy="4495202"/>
          </a:xfrm>
        </p:spPr>
        <p:txBody>
          <a:bodyPr>
            <a:normAutofit fontScale="47500" lnSpcReduction="20000"/>
          </a:bodyPr>
          <a:lstStyle/>
          <a:p>
            <a:r>
              <a:rPr lang="en-US" b="0" i="0" dirty="0">
                <a:solidFill>
                  <a:srgbClr val="000000"/>
                </a:solidFill>
                <a:effectLst/>
                <a:latin typeface="TNYAdobeCaslonPro"/>
              </a:rPr>
              <a:t>In the winter of 1942, on the shores of a lake high in the Himalayas, a forest ranger came across hundreds of bones and skulls, some with flesh still on them. When the snow and ice melted that summer, many more were visible through the clear water, lying on the bottom. The lake, a glacial tarn called </a:t>
            </a:r>
            <a:r>
              <a:rPr lang="en-US" b="0" i="0" dirty="0" err="1">
                <a:solidFill>
                  <a:srgbClr val="000000"/>
                </a:solidFill>
                <a:effectLst/>
                <a:latin typeface="TNYAdobeCaslonPro"/>
              </a:rPr>
              <a:t>Roopkund</a:t>
            </a:r>
            <a:r>
              <a:rPr lang="en-US" b="0" i="0" dirty="0">
                <a:solidFill>
                  <a:srgbClr val="000000"/>
                </a:solidFill>
                <a:effectLst/>
                <a:latin typeface="TNYAdobeCaslonPro"/>
              </a:rPr>
              <a:t>, was more than sixteen thousand feet above sea level, an arduous five-day trek from human habitation, in a mountain cirque surrounded by snowfields and battered by storms. Last year, however, </a:t>
            </a:r>
            <a:r>
              <a:rPr lang="en-US" b="0" i="1" dirty="0">
                <a:solidFill>
                  <a:srgbClr val="000000"/>
                </a:solidFill>
                <a:effectLst/>
                <a:latin typeface="TNYAdobeCaslonPro"/>
              </a:rPr>
              <a:t>Nature Communications</a:t>
            </a:r>
            <a:r>
              <a:rPr lang="en-US" b="0" i="0" dirty="0">
                <a:solidFill>
                  <a:srgbClr val="000000"/>
                </a:solidFill>
                <a:effectLst/>
                <a:latin typeface="TNYAdobeCaslonPro"/>
              </a:rPr>
              <a:t> published the baffling results of a new study conducted by sixteen research institutions across three continents. Genetic analysis and new carbon dating revealed that a significant proportion of the </a:t>
            </a:r>
            <a:r>
              <a:rPr lang="en-US" b="0" i="0" dirty="0" err="1">
                <a:solidFill>
                  <a:srgbClr val="000000"/>
                </a:solidFill>
                <a:effectLst/>
                <a:latin typeface="TNYAdobeCaslonPro"/>
              </a:rPr>
              <a:t>Roopkund</a:t>
            </a:r>
            <a:r>
              <a:rPr lang="en-US" b="0" i="0" dirty="0">
                <a:solidFill>
                  <a:srgbClr val="000000"/>
                </a:solidFill>
                <a:effectLst/>
                <a:latin typeface="TNYAdobeCaslonPro"/>
              </a:rPr>
              <a:t> remains belonged to people from somewhere in the eastern Mediterranean, most likely near Crete, and that they had perished at the lake only a couple of centuries ago. In 2008, David Reich, a geneticist at Harvard, made the first of many trips to the country, and visited a leading life-science research institution, the Centre for Cellular and Molecular Biology, in Hyderabad. While there, he discussed someday collaborating on a more detailed study of the </a:t>
            </a:r>
            <a:r>
              <a:rPr lang="en-US" b="0" i="0" dirty="0" err="1">
                <a:solidFill>
                  <a:srgbClr val="000000"/>
                </a:solidFill>
                <a:effectLst/>
                <a:latin typeface="TNYAdobeCaslonPro"/>
              </a:rPr>
              <a:t>Roopkund</a:t>
            </a:r>
            <a:r>
              <a:rPr lang="en-US" b="0" i="0" dirty="0">
                <a:solidFill>
                  <a:srgbClr val="000000"/>
                </a:solidFill>
                <a:effectLst/>
                <a:latin typeface="TNYAdobeCaslonPro"/>
              </a:rPr>
              <a:t> bones with the center’s director, Lalji Singh, and </a:t>
            </a:r>
            <a:r>
              <a:rPr lang="en-US" b="0" i="0" dirty="0" err="1">
                <a:solidFill>
                  <a:srgbClr val="000000"/>
                </a:solidFill>
                <a:effectLst/>
                <a:latin typeface="TNYAdobeCaslonPro"/>
              </a:rPr>
              <a:t>Kumarasamy</a:t>
            </a:r>
            <a:r>
              <a:rPr lang="en-US" b="0" i="0" dirty="0">
                <a:solidFill>
                  <a:srgbClr val="000000"/>
                </a:solidFill>
                <a:effectLst/>
                <a:latin typeface="TNYAdobeCaslonPro"/>
              </a:rPr>
              <a:t> </a:t>
            </a:r>
            <a:r>
              <a:rPr lang="en-US" b="0" i="0" dirty="0" err="1">
                <a:solidFill>
                  <a:srgbClr val="000000"/>
                </a:solidFill>
                <a:effectLst/>
                <a:latin typeface="TNYAdobeCaslonPro"/>
              </a:rPr>
              <a:t>Thangaraj</a:t>
            </a:r>
            <a:r>
              <a:rPr lang="en-US" b="0" i="0" dirty="0">
                <a:solidFill>
                  <a:srgbClr val="000000"/>
                </a:solidFill>
                <a:effectLst/>
                <a:latin typeface="TNYAdobeCaslonPro"/>
              </a:rPr>
              <a:t>, a geneticist who had headed up the previous DNA analysis. By the time work began, in 2015, the team, led by the Reich lab and the laboratory in Hyderabad, also included researchers at Pennsylvania State University, the Broad Institute of M.I.T. and Harvard, the Max Planck Institute for the Science of Human History, and the Anthropological Survey of India, where many of the </a:t>
            </a:r>
            <a:r>
              <a:rPr lang="en-US" b="0" i="0" dirty="0" err="1">
                <a:solidFill>
                  <a:srgbClr val="000000"/>
                </a:solidFill>
                <a:effectLst/>
                <a:latin typeface="TNYAdobeCaslonPro"/>
              </a:rPr>
              <a:t>Roopkund</a:t>
            </a:r>
            <a:r>
              <a:rPr lang="en-US" b="0" i="0" dirty="0">
                <a:solidFill>
                  <a:srgbClr val="000000"/>
                </a:solidFill>
                <a:effectLst/>
                <a:latin typeface="TNYAdobeCaslonPro"/>
              </a:rPr>
              <a:t> bones reside.   The analysis of </a:t>
            </a:r>
            <a:r>
              <a:rPr lang="en-US" b="0" i="0" dirty="0" err="1">
                <a:solidFill>
                  <a:srgbClr val="000000"/>
                </a:solidFill>
                <a:effectLst/>
                <a:latin typeface="TNYAdobeCaslonPro"/>
              </a:rPr>
              <a:t>Roopkund</a:t>
            </a:r>
            <a:r>
              <a:rPr lang="en-US" b="0" i="0" dirty="0">
                <a:solidFill>
                  <a:srgbClr val="000000"/>
                </a:solidFill>
                <a:effectLst/>
                <a:latin typeface="TNYAdobeCaslonPro"/>
              </a:rPr>
              <a:t> bone collagen revealed that, in the last ten or so years of their lives, the </a:t>
            </a:r>
            <a:r>
              <a:rPr lang="en-US" b="0" i="0" dirty="0" err="1">
                <a:solidFill>
                  <a:srgbClr val="000000"/>
                </a:solidFill>
                <a:effectLst/>
                <a:latin typeface="TNYAdobeCaslonPro"/>
              </a:rPr>
              <a:t>Roopkund</a:t>
            </a:r>
            <a:r>
              <a:rPr lang="en-US" b="0" i="0" dirty="0">
                <a:solidFill>
                  <a:srgbClr val="000000"/>
                </a:solidFill>
                <a:effectLst/>
                <a:latin typeface="TNYAdobeCaslonPro"/>
              </a:rPr>
              <a:t> A people ate a varied C3 and C4 diet, typical for much of India; </a:t>
            </a:r>
            <a:r>
              <a:rPr lang="en-US" b="0" i="0" dirty="0" err="1">
                <a:solidFill>
                  <a:srgbClr val="000000"/>
                </a:solidFill>
                <a:effectLst/>
                <a:latin typeface="TNYAdobeCaslonPro"/>
              </a:rPr>
              <a:t>Roopkund</a:t>
            </a:r>
            <a:r>
              <a:rPr lang="en-US" b="0" i="0" dirty="0">
                <a:solidFill>
                  <a:srgbClr val="000000"/>
                </a:solidFill>
                <a:effectLst/>
                <a:latin typeface="TNYAdobeCaslonPro"/>
              </a:rPr>
              <a:t> B ate a mostly C3 diet, typical of the Mediterranean. A person who eats a diet of C3 plants, such as wheat, barley, and rice, will have isotope ratios of carbon in their bones </a:t>
            </a:r>
            <a:r>
              <a:rPr lang="en-US" b="0" i="0" dirty="0" err="1">
                <a:solidFill>
                  <a:srgbClr val="000000"/>
                </a:solidFill>
                <a:effectLst/>
                <a:latin typeface="TNYAdobeCaslonPro"/>
              </a:rPr>
              <a:t>differentWhen</a:t>
            </a:r>
            <a:r>
              <a:rPr lang="en-US" b="0" i="0" dirty="0">
                <a:solidFill>
                  <a:srgbClr val="000000"/>
                </a:solidFill>
                <a:effectLst/>
                <a:latin typeface="TNYAdobeCaslonPro"/>
              </a:rPr>
              <a:t> the carbon-dating results came back, there was another surprise: there appeared to have been multiple mass-death events at </a:t>
            </a:r>
            <a:r>
              <a:rPr lang="en-US" b="0" i="0" dirty="0" err="1">
                <a:solidFill>
                  <a:srgbClr val="000000"/>
                </a:solidFill>
                <a:effectLst/>
                <a:latin typeface="TNYAdobeCaslonPro"/>
              </a:rPr>
              <a:t>Roopkund</a:t>
            </a:r>
            <a:r>
              <a:rPr lang="en-US" b="0" i="0" dirty="0">
                <a:solidFill>
                  <a:srgbClr val="000000"/>
                </a:solidFill>
                <a:effectLst/>
                <a:latin typeface="TNYAdobeCaslonPro"/>
              </a:rPr>
              <a:t>. The </a:t>
            </a:r>
            <a:r>
              <a:rPr lang="en-US" b="0" i="0" dirty="0" err="1">
                <a:solidFill>
                  <a:srgbClr val="000000"/>
                </a:solidFill>
                <a:effectLst/>
                <a:latin typeface="TNYAdobeCaslonPro"/>
              </a:rPr>
              <a:t>Roopkund</a:t>
            </a:r>
            <a:r>
              <a:rPr lang="en-US" b="0" i="0" dirty="0">
                <a:solidFill>
                  <a:srgbClr val="000000"/>
                </a:solidFill>
                <a:effectLst/>
                <a:latin typeface="TNYAdobeCaslonPro"/>
              </a:rPr>
              <a:t> A individuals probably died in three or possibly four incidents between 700 and 950 A.D. The </a:t>
            </a:r>
            <a:r>
              <a:rPr lang="en-US" b="0" i="0" dirty="0" err="1">
                <a:solidFill>
                  <a:srgbClr val="000000"/>
                </a:solidFill>
                <a:effectLst/>
                <a:latin typeface="TNYAdobeCaslonPro"/>
              </a:rPr>
              <a:t>Roopkund</a:t>
            </a:r>
            <a:r>
              <a:rPr lang="en-US" b="0" i="0" dirty="0">
                <a:solidFill>
                  <a:srgbClr val="000000"/>
                </a:solidFill>
                <a:effectLst/>
                <a:latin typeface="TNYAdobeCaslonPro"/>
              </a:rPr>
              <a:t> B group—from the Mediterranean—likely perished in a single event a thousand years later.  from those of a person eating a diet high in millets, which are C4.  A hailstorm was probably involved in one mass death but that most people had likely just died of exposure. </a:t>
            </a:r>
            <a:endParaRPr lang="en-US" dirty="0"/>
          </a:p>
        </p:txBody>
      </p:sp>
      <p:pic>
        <p:nvPicPr>
          <p:cNvPr id="1026" name="Picture 2" descr="Roopkund Lake">
            <a:extLst>
              <a:ext uri="{FF2B5EF4-FFF2-40B4-BE49-F238E27FC236}">
                <a16:creationId xmlns:a16="http://schemas.microsoft.com/office/drawing/2014/main" id="{2FDBFB39-FE6C-E7E6-758B-2150BB456D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78" y="1681761"/>
            <a:ext cx="4806090" cy="3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2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754D-46DD-0182-2B25-CD7D2D5DBF76}"/>
              </a:ext>
            </a:extLst>
          </p:cNvPr>
          <p:cNvSpPr>
            <a:spLocks noGrp="1"/>
          </p:cNvSpPr>
          <p:nvPr>
            <p:ph type="title"/>
          </p:nvPr>
        </p:nvSpPr>
        <p:spPr>
          <a:xfrm>
            <a:off x="0" y="464091"/>
            <a:ext cx="12254798" cy="1530127"/>
          </a:xfrm>
        </p:spPr>
        <p:txBody>
          <a:bodyPr>
            <a:normAutofit fontScale="90000"/>
          </a:bodyPr>
          <a:lstStyle/>
          <a:p>
            <a:r>
              <a:rPr lang="en-US" b="1" i="1" dirty="0">
                <a:effectLst/>
                <a:latin typeface="nyt-cheltenham"/>
              </a:rPr>
              <a:t>3,000 Years Ago, Britain Got Half Its Genes From … France?</a:t>
            </a:r>
            <a:r>
              <a:rPr lang="pl-PL" b="1" i="0" dirty="0">
                <a:solidFill>
                  <a:srgbClr val="333333"/>
                </a:solidFill>
                <a:effectLst/>
                <a:latin typeface="nyt-franklin"/>
              </a:rPr>
              <a:t> By Franz Lidz</a:t>
            </a:r>
            <a:r>
              <a:rPr lang="en-US" b="1" i="0" dirty="0">
                <a:solidFill>
                  <a:srgbClr val="333333"/>
                </a:solidFill>
                <a:effectLst/>
                <a:latin typeface="nyt-franklin"/>
              </a:rPr>
              <a:t>, The New York Time, </a:t>
            </a:r>
            <a:br>
              <a:rPr lang="pl-PL" b="1" i="0" dirty="0">
                <a:solidFill>
                  <a:srgbClr val="333333"/>
                </a:solidFill>
                <a:effectLst/>
                <a:latin typeface="nyt-franklin"/>
              </a:rPr>
            </a:br>
            <a:r>
              <a:rPr lang="pl-PL" b="0" i="0" dirty="0">
                <a:solidFill>
                  <a:srgbClr val="333333"/>
                </a:solidFill>
                <a:effectLst/>
                <a:latin typeface="Times New Roman" panose="02020603050405020304" pitchFamily="18" charset="0"/>
              </a:rPr>
              <a:t>Dec. 22, 2021</a:t>
            </a:r>
            <a:r>
              <a:rPr lang="en-US" b="0" i="0" dirty="0">
                <a:solidFill>
                  <a:srgbClr val="333333"/>
                </a:solidFill>
                <a:effectLst/>
                <a:latin typeface="Times New Roman" panose="02020603050405020304" pitchFamily="18" charset="0"/>
              </a:rPr>
              <a:t>, Provided by Nan DiBello, an example of DNA analysis in the service of archeology</a:t>
            </a:r>
            <a:br>
              <a:rPr lang="pl-PL" b="0" i="0" dirty="0">
                <a:solidFill>
                  <a:srgbClr val="333333"/>
                </a:solidFill>
                <a:effectLst/>
                <a:latin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3E0A894-FB57-F501-31B8-A2F5C2F30BF6}"/>
              </a:ext>
            </a:extLst>
          </p:cNvPr>
          <p:cNvSpPr>
            <a:spLocks noGrp="1"/>
          </p:cNvSpPr>
          <p:nvPr>
            <p:ph sz="half" idx="1"/>
          </p:nvPr>
        </p:nvSpPr>
        <p:spPr>
          <a:xfrm>
            <a:off x="0" y="1934483"/>
            <a:ext cx="7802650" cy="4242479"/>
          </a:xfrm>
        </p:spPr>
        <p:txBody>
          <a:bodyPr>
            <a:normAutofit fontScale="47500" lnSpcReduction="20000"/>
          </a:bodyPr>
          <a:lstStyle/>
          <a:p>
            <a:pPr algn="l" fontAlgn="base"/>
            <a:r>
              <a:rPr lang="en-US" b="0" i="0" dirty="0">
                <a:effectLst/>
                <a:latin typeface="nyt-imperial"/>
              </a:rPr>
              <a:t>Three years ago </a:t>
            </a:r>
            <a:r>
              <a:rPr lang="en-US" b="0" i="0" dirty="0">
                <a:effectLst/>
                <a:latin typeface="nyt-imperial"/>
                <a:hlinkClick r:id="rId2"/>
              </a:rPr>
              <a:t>in the journal Nature</a:t>
            </a:r>
            <a:r>
              <a:rPr lang="en-US" b="0" i="0" dirty="0">
                <a:effectLst/>
                <a:latin typeface="nyt-imperial"/>
              </a:rPr>
              <a:t>, a vast international research team led in part by Harvard geneticist David Reich shined a torchlight on one of prehistoric Britain’s murkier mysteries.</a:t>
            </a:r>
          </a:p>
          <a:p>
            <a:pPr algn="l" fontAlgn="base"/>
            <a:r>
              <a:rPr lang="en-US" b="0" i="0" dirty="0">
                <a:effectLst/>
                <a:latin typeface="nyt-imperial"/>
              </a:rPr>
              <a:t>By analyzing the degraded DNA from the remains of 400 ancient Europeans, the researchers showed that 4,500 years ago nomadic pastoralists from the steppes on the eastern edge of Europe surged into Central Europe and in some areas their progeny replaced around 75 percent of the genetic ancestry of the existing populations.</a:t>
            </a:r>
          </a:p>
          <a:p>
            <a:pPr algn="l" fontAlgn="base"/>
            <a:r>
              <a:rPr lang="en-US" b="0" i="0" dirty="0">
                <a:effectLst/>
                <a:latin typeface="nyt-imperial"/>
              </a:rPr>
              <a:t>Descendants of the nomads then moved west into Britain, where they mixed with the Neolithic inhabitants so thoroughly that within a few hundred years the newcomers accounted for more than 90 percent of the island’s gene pool. In effect, the research suggested, Britain was almost completely repopulated by immigrants.</a:t>
            </a:r>
          </a:p>
          <a:p>
            <a:pPr algn="l" fontAlgn="base"/>
            <a:r>
              <a:rPr lang="en-US" b="0" i="0" dirty="0">
                <a:effectLst/>
                <a:latin typeface="nyt-imperial"/>
              </a:rPr>
              <a:t>In a paper </a:t>
            </a:r>
            <a:r>
              <a:rPr lang="en-US" b="0" i="0" dirty="0">
                <a:effectLst/>
                <a:latin typeface="nyt-imperial"/>
                <a:hlinkClick r:id="rId3"/>
              </a:rPr>
              <a:t>published Wednesday in Nature</a:t>
            </a:r>
            <a:r>
              <a:rPr lang="en-US" b="0" i="0" dirty="0">
                <a:effectLst/>
                <a:latin typeface="nyt-imperial"/>
              </a:rPr>
              <a:t>, Dr. Reich again targeted the genomic history of Britain, the country from which geneticists have mined more ancient samples than any other. The study, which has 223 co-authors, documents a subsequent and previously unknown major migration into Britain from 1,300 B.C. to 800 B.C.</a:t>
            </a:r>
          </a:p>
          <a:p>
            <a:r>
              <a:rPr lang="en-US" b="0" i="0" dirty="0">
                <a:solidFill>
                  <a:srgbClr val="363636"/>
                </a:solidFill>
                <a:effectLst/>
                <a:latin typeface="nyt-imperial"/>
              </a:rPr>
              <a:t>Ian </a:t>
            </a:r>
            <a:r>
              <a:rPr lang="en-US" b="0" i="0" dirty="0" err="1">
                <a:solidFill>
                  <a:srgbClr val="363636"/>
                </a:solidFill>
                <a:effectLst/>
                <a:latin typeface="nyt-imperial"/>
              </a:rPr>
              <a:t>Armit</a:t>
            </a:r>
            <a:r>
              <a:rPr lang="en-US" b="0" i="0" dirty="0">
                <a:solidFill>
                  <a:srgbClr val="363636"/>
                </a:solidFill>
                <a:effectLst/>
                <a:latin typeface="nyt-imperial"/>
              </a:rPr>
              <a:t>, an archaeologist at the University of York who collaborated on the research, noted that archaeologists had long known about the trade and exchanges across the English Channel during the Middle to Late Bronze Age. “But while we may once have thought that long-distance mobility was restricted to a few individuals, such as traders or small bands of warriors,” he said, “the new DNA evidence shows that considerable numbers of people were moving, across the whole spectrum of society.”</a:t>
            </a:r>
            <a:endParaRPr lang="en-US" dirty="0"/>
          </a:p>
          <a:p>
            <a:r>
              <a:rPr lang="en-US" dirty="0"/>
              <a:t>Picture, The New York Times:  </a:t>
            </a:r>
            <a:r>
              <a:rPr lang="en-US" b="0" i="0" dirty="0">
                <a:solidFill>
                  <a:srgbClr val="727272"/>
                </a:solidFill>
                <a:effectLst/>
                <a:latin typeface="nyt-imperial"/>
              </a:rPr>
              <a:t>David Reich, the Harvard geneticist, who in part led the 223-scientist team who authored the paper.</a:t>
            </a:r>
            <a:endParaRPr lang="en-US" dirty="0"/>
          </a:p>
          <a:p>
            <a:endParaRPr lang="en-US" dirty="0"/>
          </a:p>
        </p:txBody>
      </p:sp>
      <p:pic>
        <p:nvPicPr>
          <p:cNvPr id="5" name="Picture 2" descr="David Reich, the Harvard geneticist, who in part led the 223-scientist team who authored the paper.">
            <a:extLst>
              <a:ext uri="{FF2B5EF4-FFF2-40B4-BE49-F238E27FC236}">
                <a16:creationId xmlns:a16="http://schemas.microsoft.com/office/drawing/2014/main" id="{93D9C51A-ACA3-417C-44B0-28F80E90327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802650" y="1860965"/>
            <a:ext cx="4452148"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5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3A24-6198-783E-1DCD-1C4720CF12E3}"/>
              </a:ext>
            </a:extLst>
          </p:cNvPr>
          <p:cNvSpPr>
            <a:spLocks noGrp="1"/>
          </p:cNvSpPr>
          <p:nvPr>
            <p:ph type="title"/>
          </p:nvPr>
        </p:nvSpPr>
        <p:spPr>
          <a:xfrm>
            <a:off x="0" y="36761"/>
            <a:ext cx="12192000" cy="464091"/>
          </a:xfrm>
        </p:spPr>
        <p:txBody>
          <a:bodyPr>
            <a:normAutofit fontScale="90000"/>
          </a:bodyPr>
          <a:lstStyle/>
          <a:p>
            <a:r>
              <a:rPr lang="en-US" dirty="0"/>
              <a:t>The Lapita Horizon—The Colonization of Island Oceania</a:t>
            </a:r>
          </a:p>
        </p:txBody>
      </p:sp>
      <p:sp>
        <p:nvSpPr>
          <p:cNvPr id="3" name="Content Placeholder 2">
            <a:extLst>
              <a:ext uri="{FF2B5EF4-FFF2-40B4-BE49-F238E27FC236}">
                <a16:creationId xmlns:a16="http://schemas.microsoft.com/office/drawing/2014/main" id="{403E6EDA-6D7C-1A6C-D5CD-4F61086FEF2C}"/>
              </a:ext>
            </a:extLst>
          </p:cNvPr>
          <p:cNvSpPr>
            <a:spLocks noGrp="1"/>
          </p:cNvSpPr>
          <p:nvPr>
            <p:ph sz="half" idx="1"/>
          </p:nvPr>
        </p:nvSpPr>
        <p:spPr>
          <a:xfrm>
            <a:off x="-1" y="464092"/>
            <a:ext cx="8634211" cy="5657731"/>
          </a:xfrm>
        </p:spPr>
        <p:txBody>
          <a:bodyPr>
            <a:normAutofit fontScale="70000" lnSpcReduction="20000"/>
          </a:bodyPr>
          <a:lstStyle/>
          <a:p>
            <a:r>
              <a:rPr lang="en-US" dirty="0"/>
              <a:t>Another of he world’s great Neolithic expansions took place in island Oceania [1600-500 BCE].  Its origins lay at the end of Asia, in the rice and millet-growing cultures of Taiwan and the Philippines (the deeper roots are in China).  Around 1600 BCE a striking dispersal of farming groups took place, ending over 5,000 miles to the east in Polynesia.  Known as the Lapita horizon, after the site in New Caledonia where its decorated pottery was first identified, this precocious expansion called into being the world’s first deep-ocean outrigger canoes.  As the Lapita horizon advanced, the place of poorly adapted to tropical climates rice and millet was replaced by tubers such as taro and root crops, along with animal domesticates—pigs, dogs, and chickens—rats too hitched a ride.  These species traveled with Lapita to previously uninhabited islands—such as Fiji, Tonga and Samoa.  Like the Linear Pottery farmers of central Europe, Lapita groups seem to have avoided established centers of population.  They gave a wide berth to the forager stronghold of Australia, and skirted largely </a:t>
            </a:r>
            <a:r>
              <a:rPr lang="en-US" dirty="0" err="1"/>
              <a:t>clar</a:t>
            </a:r>
            <a:r>
              <a:rPr lang="en-US" dirty="0"/>
              <a:t> of Papua New Guinea, where a local form of farming was already well-established in the </a:t>
            </a:r>
            <a:r>
              <a:rPr lang="en-US" dirty="0" err="1"/>
              <a:t>Wahgi</a:t>
            </a:r>
            <a:r>
              <a:rPr lang="en-US" dirty="0"/>
              <a:t> valley.  With stone adzes, they cleared patches of forest to make gardens for their crops—taros, yams and bananas—which they supplemented with animal domesticates and a rich diet of fish, shellfish and marine turtles, wild birds and fruit bats.  Voyaging eastwards, Lapita peoples left a trail of </a:t>
            </a:r>
            <a:r>
              <a:rPr lang="en-US" dirty="0" err="1"/>
              <a:t>dsitinctive</a:t>
            </a:r>
            <a:r>
              <a:rPr lang="en-US" dirty="0"/>
              <a:t> pottery.  While their tattoos themselves did not survive, the impressed decorations of Lapita pots give some hint of their underlying schema.  [DE, pp. 265-266].</a:t>
            </a:r>
          </a:p>
          <a:p>
            <a:r>
              <a:rPr lang="en-US" dirty="0"/>
              <a:t>Sculpture, Wikipedia:  </a:t>
            </a:r>
            <a:r>
              <a:rPr lang="en-US" b="0" i="0" dirty="0">
                <a:solidFill>
                  <a:srgbClr val="202122"/>
                </a:solidFill>
                <a:effectLst/>
                <a:latin typeface="Arial" panose="020B0604020202020204" pitchFamily="34" charset="0"/>
              </a:rPr>
              <a:t>Reconstruction of the face of a Lapita woman. National Museum of Ethnology, Osaka. Reconstruction showed she had thick lips, wide nose, straight hair</a:t>
            </a:r>
            <a:endParaRPr lang="en-US" dirty="0"/>
          </a:p>
        </p:txBody>
      </p:sp>
      <p:pic>
        <p:nvPicPr>
          <p:cNvPr id="4098" name="Picture 2" descr="undefined">
            <a:extLst>
              <a:ext uri="{FF2B5EF4-FFF2-40B4-BE49-F238E27FC236}">
                <a16:creationId xmlns:a16="http://schemas.microsoft.com/office/drawing/2014/main" id="{45A3521F-D802-2FFB-921A-1C95688AC2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34212" y="464092"/>
            <a:ext cx="3557787" cy="474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0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E8CE-5214-B1EA-BF2A-18AFB4B2B4AA}"/>
              </a:ext>
            </a:extLst>
          </p:cNvPr>
          <p:cNvSpPr>
            <a:spLocks noGrp="1"/>
          </p:cNvSpPr>
          <p:nvPr>
            <p:ph type="title"/>
          </p:nvPr>
        </p:nvSpPr>
        <p:spPr>
          <a:xfrm>
            <a:off x="0" y="1"/>
            <a:ext cx="12192000" cy="983324"/>
          </a:xfrm>
        </p:spPr>
        <p:txBody>
          <a:bodyPr>
            <a:normAutofit fontScale="90000"/>
          </a:bodyPr>
          <a:lstStyle/>
          <a:p>
            <a:r>
              <a:rPr lang="en-US" dirty="0"/>
              <a:t>Variations of Neolithic farming and their choice of avoiding existing foraging </a:t>
            </a:r>
            <a:r>
              <a:rPr lang="en-US" dirty="0" err="1"/>
              <a:t>popualtions</a:t>
            </a:r>
            <a:endParaRPr lang="en-US" dirty="0"/>
          </a:p>
        </p:txBody>
      </p:sp>
      <p:sp>
        <p:nvSpPr>
          <p:cNvPr id="3" name="Content Placeholder 2">
            <a:extLst>
              <a:ext uri="{FF2B5EF4-FFF2-40B4-BE49-F238E27FC236}">
                <a16:creationId xmlns:a16="http://schemas.microsoft.com/office/drawing/2014/main" id="{77097F22-1730-D7DC-0499-03C202934D31}"/>
              </a:ext>
            </a:extLst>
          </p:cNvPr>
          <p:cNvSpPr>
            <a:spLocks noGrp="1"/>
          </p:cNvSpPr>
          <p:nvPr>
            <p:ph sz="half" idx="1"/>
          </p:nvPr>
        </p:nvSpPr>
        <p:spPr>
          <a:xfrm>
            <a:off x="0" y="1026977"/>
            <a:ext cx="10228414" cy="5149986"/>
          </a:xfrm>
        </p:spPr>
        <p:txBody>
          <a:bodyPr>
            <a:normAutofit fontScale="92500" lnSpcReduction="10000"/>
          </a:bodyPr>
          <a:lstStyle/>
          <a:p>
            <a:r>
              <a:rPr lang="en-US" dirty="0"/>
              <a:t>Three Neolithic variations—European, Oceanic, and African share to important features: a commitment to farming and a targeted spread of farming to lands largely uninhabited by existing populations.  The highly mobile Neolithic of the Nile valley extended seasonally into the adjacent steppe-desert, but avoided regions that were already densely settled, such as the Nile delta, the Sudanese </a:t>
            </a:r>
            <a:r>
              <a:rPr lang="en-US" dirty="0" err="1"/>
              <a:t>gezira</a:t>
            </a:r>
            <a:r>
              <a:rPr lang="en-US" dirty="0"/>
              <a:t> [island farming areas] and the major oases (including the Fayum, where lakeside fisher-foragers prevailed), adopting and abandoning farming practices largely as it suited them.  This new form of Neolithic economy [between 5000-4000 BCE] relied heavily on livestock-herding, combined with annual rounds of fishing, hunting and foraging on the rich </a:t>
            </a:r>
            <a:r>
              <a:rPr lang="en-US" dirty="0" err="1"/>
              <a:t>floodlplain</a:t>
            </a:r>
            <a:r>
              <a:rPr lang="en-US" dirty="0"/>
              <a:t> of the Nile, and  in the oases and seasonal streams (wadis) of what are now the neighboring deserts, which were then still watered by annual rains.  [DE, pp. 264-267].</a:t>
            </a:r>
          </a:p>
          <a:p>
            <a:r>
              <a:rPr lang="en-US" dirty="0"/>
              <a:t>Map, </a:t>
            </a:r>
            <a:r>
              <a:rPr lang="en-US" dirty="0" err="1"/>
              <a:t>Wikipeida</a:t>
            </a:r>
            <a:r>
              <a:rPr lang="en-US" dirty="0"/>
              <a:t>:  </a:t>
            </a:r>
            <a:r>
              <a:rPr lang="en-US" b="0" i="0" dirty="0">
                <a:solidFill>
                  <a:srgbClr val="202122"/>
                </a:solidFill>
                <a:effectLst/>
                <a:latin typeface="Arial" panose="020B0604020202020204" pitchFamily="34" charset="0"/>
              </a:rPr>
              <a:t>The Nile's </a:t>
            </a:r>
            <a:r>
              <a:rPr lang="en-US" b="0" i="0" u="sng" dirty="0">
                <a:solidFill>
                  <a:srgbClr val="FAA700"/>
                </a:solidFill>
                <a:effectLst/>
                <a:latin typeface="Arial" panose="020B0604020202020204" pitchFamily="34" charset="0"/>
                <a:hlinkClick r:id="rId2" tooltip="Drainage divide"/>
              </a:rPr>
              <a:t>watershed</a:t>
            </a:r>
            <a:r>
              <a:rPr lang="en-US" b="0" i="0" u="sng" dirty="0">
                <a:solidFill>
                  <a:srgbClr val="FAA700"/>
                </a:solidFill>
                <a:effectLst/>
                <a:latin typeface="Arial" panose="020B0604020202020204" pitchFamily="34" charset="0"/>
              </a:rPr>
              <a:t>.</a:t>
            </a:r>
            <a:endParaRPr lang="en-US" dirty="0"/>
          </a:p>
        </p:txBody>
      </p:sp>
      <p:pic>
        <p:nvPicPr>
          <p:cNvPr id="5122" name="Picture 2">
            <a:extLst>
              <a:ext uri="{FF2B5EF4-FFF2-40B4-BE49-F238E27FC236}">
                <a16:creationId xmlns:a16="http://schemas.microsoft.com/office/drawing/2014/main" id="{63335154-BCA5-B273-7F06-986B1B8B881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020393" y="805541"/>
            <a:ext cx="2391852" cy="502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1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E3C7-AFA6-D7E5-D68A-559E161D00D4}"/>
              </a:ext>
            </a:extLst>
          </p:cNvPr>
          <p:cNvSpPr>
            <a:spLocks noGrp="1"/>
          </p:cNvSpPr>
          <p:nvPr>
            <p:ph type="title"/>
          </p:nvPr>
        </p:nvSpPr>
        <p:spPr>
          <a:xfrm>
            <a:off x="0" y="-64329"/>
            <a:ext cx="12192000" cy="523826"/>
          </a:xfrm>
        </p:spPr>
        <p:txBody>
          <a:bodyPr>
            <a:normAutofit fontScale="90000"/>
          </a:bodyPr>
          <a:lstStyle/>
          <a:p>
            <a:r>
              <a:rPr lang="en-US" dirty="0"/>
              <a:t>Why Could Neolithic Farming Experiments Fail?</a:t>
            </a:r>
          </a:p>
        </p:txBody>
      </p:sp>
      <p:sp>
        <p:nvSpPr>
          <p:cNvPr id="3" name="Content Placeholder 2">
            <a:extLst>
              <a:ext uri="{FF2B5EF4-FFF2-40B4-BE49-F238E27FC236}">
                <a16:creationId xmlns:a16="http://schemas.microsoft.com/office/drawing/2014/main" id="{6AB8D7F0-13A9-D089-3247-A1C0D73EF61C}"/>
              </a:ext>
            </a:extLst>
          </p:cNvPr>
          <p:cNvSpPr>
            <a:spLocks noGrp="1"/>
          </p:cNvSpPr>
          <p:nvPr>
            <p:ph sz="half" idx="1"/>
          </p:nvPr>
        </p:nvSpPr>
        <p:spPr>
          <a:xfrm>
            <a:off x="-32165" y="376788"/>
            <a:ext cx="6051965" cy="5800175"/>
          </a:xfrm>
        </p:spPr>
        <p:txBody>
          <a:bodyPr>
            <a:normAutofit fontScale="77500" lnSpcReduction="20000"/>
          </a:bodyPr>
          <a:lstStyle/>
          <a:p>
            <a:r>
              <a:rPr lang="en-US" dirty="0"/>
              <a:t>Cereal-farming underwent important changes during its transfer from Southwest Asia to central Europe via the Balkans.  Originally there were three kinds of wheat (einkorn, emmer and free threshing) and two kinds of barley (hulled and naked) under cultivation, but also five different pulses (pea, lentil, bitter vetch, chickpea and grass pea).  By contrast, the majority of Linear pottery sites contain just glume wheats (emmer and einkorn) and one or two kinds of pulse.  The Neolithic economy had become increasingly narrow and uniform, a diminished subset of the Middle Eastern original.  The loess landscapes of central Europe offered little topographic variability.  Almost everything came to revolve around a single food web.  Most likely they were subject to not just periodic raiding from the outside, but also internal labor crunches, soil exhaustion, disease and harvest failure.  Neolithic farming was an experiment that could fail.   [DE, pp. 272-273].</a:t>
            </a:r>
          </a:p>
          <a:p>
            <a:r>
              <a:rPr lang="en-US" dirty="0"/>
              <a:t>Painting, Wikipedia:  </a:t>
            </a:r>
            <a:r>
              <a:rPr lang="en-US" b="0" i="0" dirty="0">
                <a:solidFill>
                  <a:srgbClr val="54595D"/>
                </a:solidFill>
                <a:effectLst/>
                <a:latin typeface="Arial" panose="020B0604020202020204" pitchFamily="34" charset="0"/>
              </a:rPr>
              <a:t>Painter of the burial chamber of </a:t>
            </a:r>
            <a:r>
              <a:rPr lang="en-US" b="0" i="0" dirty="0" err="1">
                <a:solidFill>
                  <a:srgbClr val="54595D"/>
                </a:solidFill>
                <a:effectLst/>
                <a:latin typeface="Arial" panose="020B0604020202020204" pitchFamily="34" charset="0"/>
              </a:rPr>
              <a:t>Sennedjem</a:t>
            </a:r>
            <a:endParaRPr lang="en-US" dirty="0"/>
          </a:p>
        </p:txBody>
      </p:sp>
      <p:pic>
        <p:nvPicPr>
          <p:cNvPr id="6146" name="Picture 2">
            <a:extLst>
              <a:ext uri="{FF2B5EF4-FFF2-40B4-BE49-F238E27FC236}">
                <a16:creationId xmlns:a16="http://schemas.microsoft.com/office/drawing/2014/main" id="{36A8A1AD-9E0F-2899-F747-91815FD14C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0613" y="615726"/>
            <a:ext cx="6111387" cy="398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A92A-17E0-F14B-DF12-3A93E691FEC5}"/>
              </a:ext>
            </a:extLst>
          </p:cNvPr>
          <p:cNvSpPr>
            <a:spLocks noGrp="1"/>
          </p:cNvSpPr>
          <p:nvPr>
            <p:ph type="title"/>
          </p:nvPr>
        </p:nvSpPr>
        <p:spPr>
          <a:xfrm>
            <a:off x="0" y="1"/>
            <a:ext cx="12192000" cy="491489"/>
          </a:xfrm>
        </p:spPr>
        <p:txBody>
          <a:bodyPr>
            <a:normAutofit fontScale="90000"/>
          </a:bodyPr>
          <a:lstStyle/>
          <a:p>
            <a:r>
              <a:rPr lang="en-US" dirty="0"/>
              <a:t>In Catalhoyuk there is no reference to agriculture </a:t>
            </a:r>
          </a:p>
        </p:txBody>
      </p:sp>
      <p:sp>
        <p:nvSpPr>
          <p:cNvPr id="3" name="Content Placeholder 2">
            <a:extLst>
              <a:ext uri="{FF2B5EF4-FFF2-40B4-BE49-F238E27FC236}">
                <a16:creationId xmlns:a16="http://schemas.microsoft.com/office/drawing/2014/main" id="{A89889C4-C878-325C-74DE-A9368BBCEC22}"/>
              </a:ext>
            </a:extLst>
          </p:cNvPr>
          <p:cNvSpPr>
            <a:spLocks noGrp="1"/>
          </p:cNvSpPr>
          <p:nvPr>
            <p:ph sz="half" idx="1"/>
          </p:nvPr>
        </p:nvSpPr>
        <p:spPr>
          <a:xfrm>
            <a:off x="0" y="491490"/>
            <a:ext cx="6209241" cy="5228273"/>
          </a:xfrm>
        </p:spPr>
        <p:txBody>
          <a:bodyPr>
            <a:normAutofit fontScale="70000" lnSpcReduction="20000"/>
          </a:bodyPr>
          <a:lstStyle/>
          <a:p>
            <a:r>
              <a:rPr lang="en-US" dirty="0"/>
              <a:t>The authority of long-lived houses seems consistent with the idea that elders, and perhaps elder women in particular, held positions of influence.  But the more prestigious households are distributed among the less, and do not coalesce into elite neighborhoods.  In terms of gender relations, we can acknowledge a degree of symmetry, or at least complementarity.  In pictorial art, masculine themes do not encompass the feminine, nor vice versa.  If anything, the two domains seem to be kept apart, in different sectors of dwellings.  Perhaps the most striking thing about all this art and ritual is that it makes almost no reference to agriculture.   Domestic cereals (wheat and barley) and livestock (sheep and goats) were far more important than wild resources in terms of nutrition.   Yet for 1,000 years the cultural life of this community remained stubbornly oriented around the worlds of hunting and foraging. [DE, pp. 222-223]. </a:t>
            </a:r>
          </a:p>
          <a:p>
            <a:r>
              <a:rPr lang="en-US" dirty="0"/>
              <a:t>Picture, Wikipedia:  </a:t>
            </a:r>
            <a:r>
              <a:rPr lang="en-US" b="0" i="0" dirty="0">
                <a:solidFill>
                  <a:srgbClr val="202122"/>
                </a:solidFill>
                <a:effectLst/>
                <a:latin typeface="Arial" panose="020B0604020202020204" pitchFamily="34" charset="0"/>
              </a:rPr>
              <a:t>Model of the neolithic settlement (7300 BCE) of </a:t>
            </a:r>
            <a:r>
              <a:rPr lang="en-US" b="0" i="0" dirty="0" err="1">
                <a:solidFill>
                  <a:srgbClr val="202122"/>
                </a:solidFill>
                <a:effectLst/>
                <a:latin typeface="Arial" panose="020B0604020202020204" pitchFamily="34" charset="0"/>
              </a:rPr>
              <a:t>Catal</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Höyük</a:t>
            </a:r>
            <a:endParaRPr lang="en-US" dirty="0"/>
          </a:p>
        </p:txBody>
      </p:sp>
      <p:pic>
        <p:nvPicPr>
          <p:cNvPr id="4098" name="Picture 2">
            <a:extLst>
              <a:ext uri="{FF2B5EF4-FFF2-40B4-BE49-F238E27FC236}">
                <a16:creationId xmlns:a16="http://schemas.microsoft.com/office/drawing/2014/main" id="{75680FC1-CA9C-FAA9-A7E8-56D79DF1BA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9241" y="548640"/>
            <a:ext cx="5940849" cy="445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9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F3DC-8BE9-AC5C-7A4D-F497666E1F69}"/>
              </a:ext>
            </a:extLst>
          </p:cNvPr>
          <p:cNvSpPr>
            <a:spLocks noGrp="1"/>
          </p:cNvSpPr>
          <p:nvPr>
            <p:ph type="title"/>
          </p:nvPr>
        </p:nvSpPr>
        <p:spPr>
          <a:xfrm>
            <a:off x="0" y="1"/>
            <a:ext cx="12192000" cy="565784"/>
          </a:xfrm>
        </p:spPr>
        <p:txBody>
          <a:bodyPr>
            <a:normAutofit fontScale="90000"/>
          </a:bodyPr>
          <a:lstStyle/>
          <a:p>
            <a:r>
              <a:rPr lang="en-US" dirty="0"/>
              <a:t>Flood Recession, Flood retreat, or </a:t>
            </a:r>
            <a:r>
              <a:rPr lang="en-US" dirty="0" err="1"/>
              <a:t>Decrue</a:t>
            </a:r>
            <a:r>
              <a:rPr lang="en-US" dirty="0"/>
              <a:t> farming </a:t>
            </a:r>
          </a:p>
        </p:txBody>
      </p:sp>
      <p:sp>
        <p:nvSpPr>
          <p:cNvPr id="3" name="Content Placeholder 2">
            <a:extLst>
              <a:ext uri="{FF2B5EF4-FFF2-40B4-BE49-F238E27FC236}">
                <a16:creationId xmlns:a16="http://schemas.microsoft.com/office/drawing/2014/main" id="{A47F262B-854E-285D-F3CC-D79A2BB313C0}"/>
              </a:ext>
            </a:extLst>
          </p:cNvPr>
          <p:cNvSpPr>
            <a:spLocks noGrp="1"/>
          </p:cNvSpPr>
          <p:nvPr>
            <p:ph sz="half" idx="1"/>
          </p:nvPr>
        </p:nvSpPr>
        <p:spPr>
          <a:xfrm>
            <a:off x="40005" y="451485"/>
            <a:ext cx="6029326" cy="5233988"/>
          </a:xfrm>
        </p:spPr>
        <p:txBody>
          <a:bodyPr>
            <a:normAutofit fontScale="62500" lnSpcReduction="20000"/>
          </a:bodyPr>
          <a:lstStyle/>
          <a:p>
            <a:r>
              <a:rPr lang="en-US" dirty="0"/>
              <a:t>To balance out their dietary needs and labor costs, [and in their desire to minimize the efforts involved in farming domestic cereals in order to maximize time available for hunting, wild food collection, craft production, marriages and any number of other things, not </a:t>
            </a:r>
            <a:r>
              <a:rPr lang="en-US" dirty="0" err="1"/>
              <a:t>ot</a:t>
            </a:r>
            <a:r>
              <a:rPr lang="en-US" dirty="0"/>
              <a:t> mention storytelling, gambling, travelling and organizing masquerades] early cultivators may have strategically chosen practices that worked against the morphological changes which signal the onset of domestication in plants.  This balancing act involved a special kind of cultivation, as in Catalhoyuk and its wetland location.  Called “flood retreat”, “flood recession” or “</a:t>
            </a:r>
            <a:r>
              <a:rPr lang="en-US" dirty="0" err="1"/>
              <a:t>decrue</a:t>
            </a:r>
            <a:r>
              <a:rPr lang="en-US" dirty="0"/>
              <a:t> farming”, it takes place on the </a:t>
            </a:r>
            <a:r>
              <a:rPr lang="en-US" dirty="0" err="1"/>
              <a:t>marins</a:t>
            </a:r>
            <a:r>
              <a:rPr lang="en-US" dirty="0"/>
              <a:t> of seasonally flooding lakes or rivers.  Flood-retreat farming is a distinctly lackadaisical way to raise crops.  The work of soil preparation is given over mostly to nature.  Seasonal flooding does the work of tillage, annually sifting and refreshing the soil.  As the waters recede they leave behind a fertile bed of alluvial earth, where seed can be broadcast.  This was garden </a:t>
            </a:r>
            <a:r>
              <a:rPr lang="en-US" dirty="0" err="1"/>
              <a:t>culti</a:t>
            </a:r>
            <a:r>
              <a:rPr lang="en-US" dirty="0"/>
              <a:t> </a:t>
            </a:r>
            <a:r>
              <a:rPr lang="en-US" dirty="0" err="1"/>
              <a:t>ation</a:t>
            </a:r>
            <a:r>
              <a:rPr lang="en-US" dirty="0"/>
              <a:t> on a small scale with no need for deforestation, weeding or irrigation, except perhaps the construction of small stone or earthen barriers (“bunds”) to nudge the distribution of water this way or that.  Areas of high groundwater, </a:t>
            </a:r>
            <a:r>
              <a:rPr lang="en-US" dirty="0" err="1"/>
              <a:t>suh</a:t>
            </a:r>
            <a:r>
              <a:rPr lang="en-US" dirty="0"/>
              <a:t> as the edges of artesian springs, could also be exploited in this way. </a:t>
            </a:r>
          </a:p>
        </p:txBody>
      </p:sp>
      <p:sp>
        <p:nvSpPr>
          <p:cNvPr id="4" name="Content Placeholder 3">
            <a:extLst>
              <a:ext uri="{FF2B5EF4-FFF2-40B4-BE49-F238E27FC236}">
                <a16:creationId xmlns:a16="http://schemas.microsoft.com/office/drawing/2014/main" id="{DC3A14DA-C29A-4322-49AA-51F7FD56D9AA}"/>
              </a:ext>
            </a:extLst>
          </p:cNvPr>
          <p:cNvSpPr>
            <a:spLocks noGrp="1"/>
          </p:cNvSpPr>
          <p:nvPr>
            <p:ph sz="half" idx="2"/>
          </p:nvPr>
        </p:nvSpPr>
        <p:spPr>
          <a:xfrm>
            <a:off x="6008371" y="491490"/>
            <a:ext cx="6183629" cy="5193983"/>
          </a:xfrm>
        </p:spPr>
        <p:txBody>
          <a:bodyPr>
            <a:normAutofit fontScale="62500" lnSpcReduction="20000"/>
          </a:bodyPr>
          <a:lstStyle/>
          <a:p>
            <a:r>
              <a:rPr lang="en-US" dirty="0"/>
              <a:t>In terms of labor, flood-retreat framing is not only pretty light, it also requires little central management.  Critically, such systems </a:t>
            </a:r>
            <a:r>
              <a:rPr lang="en-US" dirty="0" err="1"/>
              <a:t>hae</a:t>
            </a:r>
            <a:r>
              <a:rPr lang="en-US" dirty="0"/>
              <a:t> a kind of inbuilt resistance to the enclosure and measurement of land.  Any given parcel of territory might be fertile one year, and then either flooded or dried out the next, so there is little incentive for long-term ownership or enclosure of fixed plots.  It makes little sense to set up boundary stones when the ground itself is shifting underneath you.  No form of human ecology is “</a:t>
            </a:r>
            <a:r>
              <a:rPr lang="en-US" dirty="0" err="1"/>
              <a:t>Innately”egalitarian</a:t>
            </a:r>
            <a:r>
              <a:rPr lang="en-US" dirty="0"/>
              <a:t>, yet these early </a:t>
            </a:r>
            <a:r>
              <a:rPr lang="en-US" dirty="0" err="1"/>
              <a:t>cultibation</a:t>
            </a:r>
            <a:r>
              <a:rPr lang="en-US" dirty="0"/>
              <a:t> systems did not lend themselves to the development of </a:t>
            </a:r>
            <a:r>
              <a:rPr lang="en-US" dirty="0" err="1"/>
              <a:t>priate</a:t>
            </a:r>
            <a:r>
              <a:rPr lang="en-US" dirty="0"/>
              <a:t> property (contrary perhaps to Rousseau’s assumption regarding the consequences of farming).  If anything, flood-retreat farming was practically oriented towards the collective holding of land, or at least flexible systems of field reallocation. Flood- retreat was an especially important feature of Early Neolithic economies in the more arid, lowland sectors of the Fertile Crescent.[DE, pp. 235-236}</a:t>
            </a:r>
          </a:p>
        </p:txBody>
      </p:sp>
    </p:spTree>
    <p:extLst>
      <p:ext uri="{BB962C8B-B14F-4D97-AF65-F5344CB8AC3E}">
        <p14:creationId xmlns:p14="http://schemas.microsoft.com/office/powerpoint/2010/main" val="419678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918C-6A79-0BDD-BD7A-9BEC512A88D0}"/>
              </a:ext>
            </a:extLst>
          </p:cNvPr>
          <p:cNvSpPr>
            <a:spLocks noGrp="1"/>
          </p:cNvSpPr>
          <p:nvPr>
            <p:ph type="title"/>
          </p:nvPr>
        </p:nvSpPr>
        <p:spPr>
          <a:xfrm>
            <a:off x="3608903" y="-1"/>
            <a:ext cx="8486577" cy="584199"/>
          </a:xfrm>
        </p:spPr>
        <p:txBody>
          <a:bodyPr vert="horz" lIns="91440" tIns="45720" rIns="91440" bIns="45720" rtlCol="0" anchor="b">
            <a:normAutofit fontScale="90000"/>
          </a:bodyPr>
          <a:lstStyle/>
          <a:p>
            <a:r>
              <a:rPr lang="en-US" sz="3700" dirty="0" err="1"/>
              <a:t>Gobekli</a:t>
            </a:r>
            <a:r>
              <a:rPr lang="en-US" sz="3700" dirty="0"/>
              <a:t> </a:t>
            </a:r>
            <a:r>
              <a:rPr lang="en-US" sz="3700" dirty="0" err="1"/>
              <a:t>Tepe</a:t>
            </a:r>
            <a:r>
              <a:rPr lang="en-US" sz="3700" dirty="0"/>
              <a:t> in </a:t>
            </a:r>
            <a:r>
              <a:rPr lang="en-US" sz="3700" dirty="0" err="1"/>
              <a:t>schismogenisis</a:t>
            </a:r>
            <a:r>
              <a:rPr lang="en-US" sz="3700" dirty="0"/>
              <a:t> with Catalhoyuk</a:t>
            </a:r>
          </a:p>
        </p:txBody>
      </p:sp>
      <p:sp>
        <p:nvSpPr>
          <p:cNvPr id="3" name="Content Placeholder 2">
            <a:extLst>
              <a:ext uri="{FF2B5EF4-FFF2-40B4-BE49-F238E27FC236}">
                <a16:creationId xmlns:a16="http://schemas.microsoft.com/office/drawing/2014/main" id="{726C9406-AE33-374A-D250-FCEF252EB77E}"/>
              </a:ext>
            </a:extLst>
          </p:cNvPr>
          <p:cNvSpPr>
            <a:spLocks noGrp="1"/>
          </p:cNvSpPr>
          <p:nvPr>
            <p:ph sz="half" idx="1"/>
          </p:nvPr>
        </p:nvSpPr>
        <p:spPr>
          <a:xfrm>
            <a:off x="3608902" y="513080"/>
            <a:ext cx="8583097" cy="5887720"/>
          </a:xfrm>
        </p:spPr>
        <p:txBody>
          <a:bodyPr vert="horz" lIns="91440" tIns="45720" rIns="91440" bIns="45720" rtlCol="0">
            <a:normAutofit fontScale="92500" lnSpcReduction="10000"/>
          </a:bodyPr>
          <a:lstStyle/>
          <a:p>
            <a:pPr marL="0" indent="0">
              <a:buNone/>
            </a:pPr>
            <a:r>
              <a:rPr lang="en-US" sz="2000" dirty="0"/>
              <a:t>Considering the close proximity of the two cultural patterns [at </a:t>
            </a:r>
            <a:r>
              <a:rPr lang="en-US" sz="2000" dirty="0" err="1"/>
              <a:t>Gobekli</a:t>
            </a:r>
            <a:r>
              <a:rPr lang="en-US" sz="2000" dirty="0"/>
              <a:t> </a:t>
            </a:r>
            <a:r>
              <a:rPr lang="en-US" sz="2000" dirty="0" err="1"/>
              <a:t>Tepe</a:t>
            </a:r>
            <a:r>
              <a:rPr lang="en-US" sz="2000" dirty="0"/>
              <a:t>, with its hierarchical structure, and </a:t>
            </a:r>
            <a:r>
              <a:rPr lang="en-US" sz="2000" dirty="0" err="1"/>
              <a:t>Catal</a:t>
            </a:r>
            <a:r>
              <a:rPr lang="en-US" sz="2000" dirty="0"/>
              <a:t> </a:t>
            </a:r>
            <a:r>
              <a:rPr lang="en-US" sz="2000" dirty="0" err="1"/>
              <a:t>Hoyuk</a:t>
            </a:r>
            <a:r>
              <a:rPr lang="en-US" sz="2000" dirty="0"/>
              <a:t>, with its egalitarian social arrangements] and how the groups responsible for them exchanged goods and were keenly aware of each other’s existence, it is…plausible to see what happened as the result of mutual and self-conscious differentiation, or </a:t>
            </a:r>
            <a:r>
              <a:rPr lang="en-US" sz="2000" dirty="0" err="1"/>
              <a:t>schismogenesis</a:t>
            </a:r>
            <a:r>
              <a:rPr lang="en-US" sz="2000" dirty="0"/>
              <a:t>, akin to what we traced in the last chapter among the foraging societies of America’s West Coast.  The more that uplanders came to organize their artistic and ceremonial lives around the theme of predatory male violence, the more lowlanders tended to organize theirs around female knowledge and symbolism—and vice versa. [DE, pp.242-246].</a:t>
            </a:r>
          </a:p>
          <a:p>
            <a:pPr marL="0" indent="0">
              <a:buNone/>
            </a:pPr>
            <a:r>
              <a:rPr lang="en-US" sz="2000" dirty="0"/>
              <a:t>One thing to emerge clearly from the newer investigations at Catalhoyuk is the way in which household organization permeates almost every aspect of social life.  Despite the considerable size and density of the built-up area, there is no evidence for central authority.  Each household appears more or less a world unto itself—a discrete locus of storage, production and consumption.  Each also seems to have held a significant degree of control over its own rituals…[DW, p.221].</a:t>
            </a:r>
          </a:p>
          <a:p>
            <a:pPr marL="0" indent="0">
              <a:buNone/>
            </a:pPr>
            <a:r>
              <a:rPr lang="en-US" sz="2000" dirty="0"/>
              <a:t>In the Fertile Crescent it is—if anything—among upland groups, further removed from a dependence upon agriculture, that we find stratification and violence becoming entrenched; while their lowland counterparts, who linked the production of crops to important social rituals, come out looking decidedly more egalitarian; and much of this egalitarianism relates to an increase in </a:t>
            </a:r>
            <a:r>
              <a:rPr lang="en-US" sz="2000" dirty="0" err="1"/>
              <a:t>th</a:t>
            </a:r>
            <a:r>
              <a:rPr lang="en-US" sz="2000" dirty="0"/>
              <a:t> economic and social visibility of women, reflected in their art and ritual.   [DE, p. 248].</a:t>
            </a:r>
          </a:p>
          <a:p>
            <a:pPr marL="0" indent="0">
              <a:buNone/>
            </a:pPr>
            <a:r>
              <a:rPr lang="en-US" sz="2000" dirty="0"/>
              <a:t>Picture, Wikipedia: </a:t>
            </a:r>
            <a:r>
              <a:rPr lang="en-US" sz="1400" b="0" i="0" dirty="0">
                <a:solidFill>
                  <a:srgbClr val="202122"/>
                </a:solidFill>
                <a:effectLst/>
                <a:latin typeface="Arial" panose="020B0604020202020204" pitchFamily="34" charset="0"/>
              </a:rPr>
              <a:t>predator (possibly a </a:t>
            </a:r>
            <a:r>
              <a:rPr lang="en-US" sz="1400" b="0" i="0" u="none" strike="noStrike" dirty="0">
                <a:solidFill>
                  <a:srgbClr val="3366CC"/>
                </a:solidFill>
                <a:effectLst/>
                <a:latin typeface="Arial" panose="020B0604020202020204" pitchFamily="34" charset="0"/>
                <a:hlinkClick r:id="rId2" tooltip="Felid"/>
              </a:rPr>
              <a:t>felid</a:t>
            </a:r>
            <a:r>
              <a:rPr lang="en-US" sz="1400" b="0" i="0" u="none" strike="noStrike" dirty="0">
                <a:solidFill>
                  <a:srgbClr val="3366CC"/>
                </a:solidFill>
                <a:effectLst/>
                <a:latin typeface="Arial" panose="020B0604020202020204" pitchFamily="34" charset="0"/>
              </a:rPr>
              <a:t> or member of the cat family</a:t>
            </a:r>
            <a:r>
              <a:rPr lang="en-US" sz="1400" b="0" i="0" dirty="0">
                <a:solidFill>
                  <a:srgbClr val="202122"/>
                </a:solidFill>
                <a:effectLst/>
                <a:latin typeface="Arial" panose="020B0604020202020204" pitchFamily="34" charset="0"/>
              </a:rPr>
              <a:t>) in high relief, hunting prey in low relief </a:t>
            </a:r>
            <a:r>
              <a:rPr lang="en-US" sz="1400" dirty="0">
                <a:solidFill>
                  <a:srgbClr val="202122"/>
                </a:solidFill>
                <a:latin typeface="Arial" panose="020B0604020202020204" pitchFamily="34" charset="0"/>
              </a:rPr>
              <a:t>at enclosure C in </a:t>
            </a:r>
            <a:r>
              <a:rPr lang="en-US" sz="1400" dirty="0" err="1">
                <a:solidFill>
                  <a:srgbClr val="202122"/>
                </a:solidFill>
                <a:latin typeface="Arial" panose="020B0604020202020204" pitchFamily="34" charset="0"/>
              </a:rPr>
              <a:t>Gobekli</a:t>
            </a:r>
            <a:r>
              <a:rPr lang="en-US" sz="1400" dirty="0">
                <a:solidFill>
                  <a:srgbClr val="202122"/>
                </a:solidFill>
                <a:latin typeface="Arial" panose="020B0604020202020204" pitchFamily="34" charset="0"/>
              </a:rPr>
              <a:t> </a:t>
            </a:r>
            <a:r>
              <a:rPr lang="en-US" sz="1400" dirty="0" err="1">
                <a:solidFill>
                  <a:srgbClr val="202122"/>
                </a:solidFill>
                <a:latin typeface="Arial" panose="020B0604020202020204" pitchFamily="34" charset="0"/>
              </a:rPr>
              <a:t>Tepe</a:t>
            </a:r>
            <a:r>
              <a:rPr lang="en-US" sz="1400" dirty="0">
                <a:solidFill>
                  <a:srgbClr val="202122"/>
                </a:solidFill>
                <a:latin typeface="Arial" panose="020B0604020202020204" pitchFamily="34" charset="0"/>
              </a:rPr>
              <a:t>, Neolithic, 9500-8000 BCE.</a:t>
            </a:r>
            <a:r>
              <a:rPr lang="en-US" sz="2000" dirty="0"/>
              <a:t> </a:t>
            </a:r>
          </a:p>
        </p:txBody>
      </p:sp>
      <p:pic>
        <p:nvPicPr>
          <p:cNvPr id="5122" name="Picture 2">
            <a:extLst>
              <a:ext uri="{FF2B5EF4-FFF2-40B4-BE49-F238E27FC236}">
                <a16:creationId xmlns:a16="http://schemas.microsoft.com/office/drawing/2014/main" id="{70A336B4-3BD3-F884-9CF4-8C357EE84B2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48" r="2" b="2"/>
          <a:stretch/>
        </p:blipFill>
        <p:spPr bwMode="auto">
          <a:xfrm>
            <a:off x="-1026674" y="0"/>
            <a:ext cx="4635577" cy="685799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127" name="Straight Connector 51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384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BD0D-0998-36C4-81D5-7D6E786FF0EF}"/>
              </a:ext>
            </a:extLst>
          </p:cNvPr>
          <p:cNvSpPr>
            <a:spLocks noGrp="1"/>
          </p:cNvSpPr>
          <p:nvPr>
            <p:ph type="title"/>
          </p:nvPr>
        </p:nvSpPr>
        <p:spPr>
          <a:xfrm>
            <a:off x="0" y="0"/>
            <a:ext cx="12192000" cy="681037"/>
          </a:xfrm>
        </p:spPr>
        <p:txBody>
          <a:bodyPr>
            <a:normAutofit fontScale="90000"/>
          </a:bodyPr>
          <a:lstStyle/>
          <a:p>
            <a:r>
              <a:rPr lang="en-US" dirty="0" err="1"/>
              <a:t>Marija</a:t>
            </a:r>
            <a:r>
              <a:rPr lang="en-US" dirty="0"/>
              <a:t> Gimbutas, Lithuanian-American archeologist</a:t>
            </a:r>
          </a:p>
        </p:txBody>
      </p:sp>
      <p:sp>
        <p:nvSpPr>
          <p:cNvPr id="3" name="Content Placeholder 2">
            <a:extLst>
              <a:ext uri="{FF2B5EF4-FFF2-40B4-BE49-F238E27FC236}">
                <a16:creationId xmlns:a16="http://schemas.microsoft.com/office/drawing/2014/main" id="{201828A0-9C4A-EF0D-64D5-34568D1C7623}"/>
              </a:ext>
            </a:extLst>
          </p:cNvPr>
          <p:cNvSpPr>
            <a:spLocks noGrp="1"/>
          </p:cNvSpPr>
          <p:nvPr>
            <p:ph sz="half" idx="1"/>
          </p:nvPr>
        </p:nvSpPr>
        <p:spPr>
          <a:xfrm>
            <a:off x="0" y="594360"/>
            <a:ext cx="7452360" cy="5160644"/>
          </a:xfrm>
        </p:spPr>
        <p:txBody>
          <a:bodyPr>
            <a:normAutofit fontScale="47500" lnSpcReduction="20000"/>
          </a:bodyPr>
          <a:lstStyle/>
          <a:p>
            <a:r>
              <a:rPr lang="en-US" dirty="0"/>
              <a:t>Gimbutas was largely concerned with trying to understand the broad contours of a cultural tradition she referred to as “Old Europe”[7,000-35000 BCE), a world of settled Neolithic villages centering on the Balkans and eastern Mediterranean in which men and women were equally valued </a:t>
            </a:r>
            <a:r>
              <a:rPr lang="en-US" dirty="0" err="1"/>
              <a:t>aand</a:t>
            </a:r>
            <a:r>
              <a:rPr lang="en-US" dirty="0"/>
              <a:t> autonomous, differences in wealth were sharply circumscribed, and women had ritual priority.   According to Gimbutas, “Old Europe” came to a catastrophic end in the 3</a:t>
            </a:r>
            <a:r>
              <a:rPr lang="en-US" baseline="30000" dirty="0"/>
              <a:t>rd</a:t>
            </a:r>
            <a:r>
              <a:rPr lang="en-US" dirty="0"/>
              <a:t> millennium BCE when the Balkans were overrun by a migration of cattle-keeping people, the so-called kurgan folk—originating on the Pontic steppe north of the Black Sea.  The incoming group were aristocratic, androcratic (i.e., patriarchal) and extremely warlike.  They subordinated women and elevated warriors as a ruling class, spreading the Indo-European languages. Recent DNA analysis supports Gimbutas’ hypothesis of an expansion of herding </a:t>
            </a:r>
            <a:r>
              <a:rPr lang="en-US" dirty="0" err="1"/>
              <a:t>peples</a:t>
            </a:r>
            <a:r>
              <a:rPr lang="en-US" dirty="0"/>
              <a:t> from the Black Sea in the 3</a:t>
            </a:r>
            <a:r>
              <a:rPr lang="en-US" baseline="30000" dirty="0"/>
              <a:t>rd</a:t>
            </a:r>
            <a:r>
              <a:rPr lang="en-US" dirty="0"/>
              <a:t> millennium BCE.  [DE, pp. 216-218].</a:t>
            </a:r>
          </a:p>
          <a:p>
            <a:pPr algn="l"/>
            <a:r>
              <a:rPr lang="en-US" b="0" i="0" dirty="0" err="1">
                <a:solidFill>
                  <a:srgbClr val="202122"/>
                </a:solidFill>
                <a:effectLst/>
                <a:latin typeface="Arial" panose="020B0604020202020204" pitchFamily="34" charset="0"/>
              </a:rPr>
              <a:t>Marija</a:t>
            </a:r>
            <a:r>
              <a:rPr lang="en-US" b="0" i="0" dirty="0">
                <a:solidFill>
                  <a:srgbClr val="202122"/>
                </a:solidFill>
                <a:effectLst/>
                <a:latin typeface="Arial" panose="020B0604020202020204" pitchFamily="34" charset="0"/>
              </a:rPr>
              <a:t> Gimbutas [</a:t>
            </a:r>
            <a:r>
              <a:rPr lang="en-US" b="0" i="0" dirty="0" err="1">
                <a:solidFill>
                  <a:srgbClr val="202122"/>
                </a:solidFill>
                <a:effectLst/>
                <a:latin typeface="Arial" panose="020B0604020202020204" pitchFamily="34" charset="0"/>
              </a:rPr>
              <a:t>Gimbutienė</a:t>
            </a:r>
            <a:r>
              <a:rPr lang="en-US" b="0" i="0" dirty="0">
                <a:solidFill>
                  <a:srgbClr val="202122"/>
                </a:solidFill>
                <a:effectLst/>
                <a:latin typeface="Arial" panose="020B0604020202020204" pitchFamily="34" charset="0"/>
              </a:rPr>
              <a:t>] (1921-1994),  Lithuanian </a:t>
            </a:r>
            <a:r>
              <a:rPr lang="en-US" b="0" i="0" u="none" strike="noStrike" dirty="0">
                <a:solidFill>
                  <a:srgbClr val="3366CC"/>
                </a:solidFill>
                <a:effectLst/>
                <a:latin typeface="Arial" panose="020B0604020202020204" pitchFamily="34" charset="0"/>
                <a:hlinkClick r:id="rId2" tooltip="Archaeology"/>
              </a:rPr>
              <a:t>archaeologist</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3" tooltip="Anthropologist"/>
              </a:rPr>
              <a:t>anthropologist</a:t>
            </a:r>
            <a:r>
              <a:rPr lang="en-US" b="0" i="0" dirty="0">
                <a:solidFill>
                  <a:srgbClr val="202122"/>
                </a:solidFill>
                <a:effectLst/>
                <a:latin typeface="Arial" panose="020B0604020202020204" pitchFamily="34" charset="0"/>
              </a:rPr>
              <a:t> known for her research into the </a:t>
            </a:r>
            <a:r>
              <a:rPr lang="en-US" b="0" i="0" u="sng" dirty="0">
                <a:solidFill>
                  <a:srgbClr val="3366CC"/>
                </a:solidFill>
                <a:effectLst/>
                <a:latin typeface="Arial" panose="020B0604020202020204" pitchFamily="34" charset="0"/>
                <a:hlinkClick r:id="rId4"/>
              </a:rPr>
              <a:t>Neolithic</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Bronze Age"/>
              </a:rPr>
              <a:t>Bronze Age</a:t>
            </a:r>
            <a:r>
              <a:rPr lang="en-US" b="0" i="0" dirty="0">
                <a:solidFill>
                  <a:srgbClr val="202122"/>
                </a:solidFill>
                <a:effectLst/>
                <a:latin typeface="Arial" panose="020B0604020202020204" pitchFamily="34" charset="0"/>
              </a:rPr>
              <a:t> cultures of "</a:t>
            </a:r>
            <a:r>
              <a:rPr lang="en-US" b="0" i="0" u="none" strike="noStrike" dirty="0">
                <a:solidFill>
                  <a:srgbClr val="3366CC"/>
                </a:solidFill>
                <a:effectLst/>
                <a:latin typeface="Arial" panose="020B0604020202020204" pitchFamily="34" charset="0"/>
                <a:hlinkClick r:id="rId6" tooltip="Old European Culture"/>
              </a:rPr>
              <a:t>Old Europe</a:t>
            </a:r>
            <a:r>
              <a:rPr lang="en-US" b="0" i="0" dirty="0">
                <a:solidFill>
                  <a:srgbClr val="202122"/>
                </a:solidFill>
                <a:effectLst/>
                <a:latin typeface="Arial" panose="020B0604020202020204" pitchFamily="34" charset="0"/>
              </a:rPr>
              <a:t>" and for her </a:t>
            </a:r>
            <a:r>
              <a:rPr lang="en-US" b="0" i="0" u="none" strike="noStrike" dirty="0">
                <a:solidFill>
                  <a:srgbClr val="3366CC"/>
                </a:solidFill>
                <a:effectLst/>
                <a:latin typeface="Arial" panose="020B0604020202020204" pitchFamily="34" charset="0"/>
                <a:hlinkClick r:id="rId7" tooltip="Kurgan hypothesis"/>
              </a:rPr>
              <a:t>Kurgan hypothesis</a:t>
            </a:r>
            <a:r>
              <a:rPr lang="en-US" b="0" i="0" dirty="0">
                <a:solidFill>
                  <a:srgbClr val="202122"/>
                </a:solidFill>
                <a:effectLst/>
                <a:latin typeface="Arial" panose="020B0604020202020204" pitchFamily="34" charset="0"/>
              </a:rPr>
              <a:t>, which located the </a:t>
            </a:r>
            <a:r>
              <a:rPr lang="en-US" b="0" i="0" u="none" strike="noStrike" dirty="0">
                <a:solidFill>
                  <a:srgbClr val="3366CC"/>
                </a:solidFill>
                <a:effectLst/>
                <a:latin typeface="Arial" panose="020B0604020202020204" pitchFamily="34" charset="0"/>
                <a:hlinkClick r:id="rId8" tooltip="Proto-Indo-European homeland"/>
              </a:rPr>
              <a:t>Proto-Indo-European homeland</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9" tooltip="Pontic Steppe"/>
              </a:rPr>
              <a:t>Pontic </a:t>
            </a:r>
            <a:r>
              <a:rPr lang="en-US" b="0" i="0" u="none" strike="noStrike" dirty="0" err="1">
                <a:solidFill>
                  <a:srgbClr val="3366CC"/>
                </a:solidFill>
                <a:effectLst/>
                <a:latin typeface="Arial" panose="020B0604020202020204" pitchFamily="34" charset="0"/>
                <a:hlinkClick r:id="rId9" tooltip="Pontic Steppe"/>
              </a:rPr>
              <a:t>Steppe</a:t>
            </a:r>
            <a:r>
              <a:rPr lang="en-US" b="0" i="0" dirty="0" err="1">
                <a:solidFill>
                  <a:srgbClr val="202122"/>
                </a:solidFill>
                <a:effectLst/>
                <a:latin typeface="Arial" panose="020B0604020202020204" pitchFamily="34" charset="0"/>
              </a:rPr>
              <a:t>.on</a:t>
            </a:r>
            <a:r>
              <a:rPr lang="en-US" b="0" i="0" dirty="0">
                <a:solidFill>
                  <a:srgbClr val="202122"/>
                </a:solidFill>
                <a:effectLst/>
                <a:latin typeface="Arial" panose="020B0604020202020204" pitchFamily="34" charset="0"/>
              </a:rPr>
              <a:t> a 2021 stamp of Lithuania. In 1956 Gimbutas introduced her </a:t>
            </a:r>
            <a:r>
              <a:rPr lang="en-US" b="0" i="1" u="none" strike="noStrike" dirty="0">
                <a:solidFill>
                  <a:srgbClr val="3366CC"/>
                </a:solidFill>
                <a:effectLst/>
                <a:latin typeface="Arial" panose="020B0604020202020204" pitchFamily="34" charset="0"/>
                <a:hlinkClick r:id="rId7" tooltip="Kurgan hypothesis"/>
              </a:rPr>
              <a:t>Kurgan hypothesis</a:t>
            </a:r>
            <a:r>
              <a:rPr lang="en-US" b="0" i="0" dirty="0">
                <a:solidFill>
                  <a:srgbClr val="202122"/>
                </a:solidFill>
                <a:effectLst/>
                <a:latin typeface="Arial" panose="020B0604020202020204" pitchFamily="34" charset="0"/>
              </a:rPr>
              <a:t>, which combined archaeological study of the distinctive </a:t>
            </a:r>
            <a:r>
              <a:rPr lang="en-US" b="0" i="1" u="none" strike="noStrike" dirty="0">
                <a:solidFill>
                  <a:srgbClr val="3366CC"/>
                </a:solidFill>
                <a:effectLst/>
                <a:latin typeface="Arial" panose="020B0604020202020204" pitchFamily="34" charset="0"/>
                <a:hlinkClick r:id="rId10" tooltip="Kurgan"/>
              </a:rPr>
              <a:t>Kurgan</a:t>
            </a:r>
            <a:r>
              <a:rPr lang="en-US" b="0" i="0" dirty="0">
                <a:solidFill>
                  <a:srgbClr val="202122"/>
                </a:solidFill>
                <a:effectLst/>
                <a:latin typeface="Arial" panose="020B0604020202020204" pitchFamily="34" charset="0"/>
              </a:rPr>
              <a:t> burial mounds with linguistics to unravel some problems in the study of the </a:t>
            </a:r>
            <a:r>
              <a:rPr lang="en-US" b="0" i="0" u="none" strike="noStrike" dirty="0">
                <a:solidFill>
                  <a:srgbClr val="3366CC"/>
                </a:solidFill>
                <a:effectLst/>
                <a:latin typeface="Arial" panose="020B0604020202020204" pitchFamily="34" charset="0"/>
                <a:hlinkClick r:id="rId11" tooltip="Proto-Indo-European language"/>
              </a:rPr>
              <a:t>Proto-Indo-European</a:t>
            </a:r>
            <a:r>
              <a:rPr lang="en-US" b="0" i="0" dirty="0">
                <a:solidFill>
                  <a:srgbClr val="202122"/>
                </a:solidFill>
                <a:effectLst/>
                <a:latin typeface="Arial" panose="020B0604020202020204" pitchFamily="34" charset="0"/>
              </a:rPr>
              <a:t> (PIE) speaking peoples, whom she dubbed the "Kurgans"; namely, to account for their origin and to trace their migrations into Europe. This hypothesis, and her method of bridging the disciplines, has had a significant impact on </a:t>
            </a:r>
            <a:r>
              <a:rPr lang="en-US" b="0" i="0" u="none" strike="noStrike" dirty="0">
                <a:solidFill>
                  <a:srgbClr val="3366CC"/>
                </a:solidFill>
                <a:effectLst/>
                <a:latin typeface="Arial" panose="020B0604020202020204" pitchFamily="34" charset="0"/>
                <a:hlinkClick r:id="rId12" tooltip="Indo-European studies"/>
              </a:rPr>
              <a:t>Indo-European studies</a:t>
            </a:r>
            <a:r>
              <a:rPr lang="en-US" b="0" i="0" dirty="0">
                <a:solidFill>
                  <a:srgbClr val="202122"/>
                </a:solidFill>
                <a:effectLst/>
                <a:latin typeface="Arial" panose="020B0604020202020204" pitchFamily="34" charset="0"/>
              </a:rPr>
              <a:t>. Gimbutas gained fame and notoriety in the </a:t>
            </a:r>
            <a:r>
              <a:rPr lang="en-US" b="0" i="0" u="none" strike="noStrike" dirty="0">
                <a:solidFill>
                  <a:srgbClr val="3366CC"/>
                </a:solidFill>
                <a:effectLst/>
                <a:latin typeface="Arial" panose="020B0604020202020204" pitchFamily="34" charset="0"/>
                <a:hlinkClick r:id="rId13" tooltip="English-speaking world"/>
              </a:rPr>
              <a:t>English-speaking world</a:t>
            </a:r>
            <a:r>
              <a:rPr lang="en-US" b="0" i="0" dirty="0">
                <a:solidFill>
                  <a:srgbClr val="202122"/>
                </a:solidFill>
                <a:effectLst/>
                <a:latin typeface="Arial" panose="020B0604020202020204" pitchFamily="34" charset="0"/>
              </a:rPr>
              <a:t> with her last three English-language books: </a:t>
            </a:r>
            <a:r>
              <a:rPr lang="en-US" b="0" i="1" dirty="0">
                <a:solidFill>
                  <a:srgbClr val="202122"/>
                </a:solidFill>
                <a:effectLst/>
                <a:latin typeface="Arial" panose="020B0604020202020204" pitchFamily="34" charset="0"/>
              </a:rPr>
              <a:t>The Goddesses and Gods of Old Europe</a:t>
            </a:r>
            <a:r>
              <a:rPr lang="en-US" b="0" i="0" dirty="0">
                <a:solidFill>
                  <a:srgbClr val="202122"/>
                </a:solidFill>
                <a:effectLst/>
                <a:latin typeface="Arial" panose="020B0604020202020204" pitchFamily="34" charset="0"/>
              </a:rPr>
              <a:t> (1974); </a:t>
            </a:r>
            <a:r>
              <a:rPr lang="en-US" b="0" i="1" dirty="0">
                <a:solidFill>
                  <a:srgbClr val="202122"/>
                </a:solidFill>
                <a:effectLst/>
                <a:latin typeface="Arial" panose="020B0604020202020204" pitchFamily="34" charset="0"/>
              </a:rPr>
              <a:t>The Language of the Goddess</a:t>
            </a:r>
            <a:r>
              <a:rPr lang="en-US" b="0" i="0" dirty="0">
                <a:solidFill>
                  <a:srgbClr val="202122"/>
                </a:solidFill>
                <a:effectLst/>
                <a:latin typeface="Arial" panose="020B0604020202020204" pitchFamily="34" charset="0"/>
              </a:rPr>
              <a:t> (1989), which inspired an exhibition in </a:t>
            </a:r>
            <a:r>
              <a:rPr lang="en-US" b="0" i="0" u="none" strike="noStrike" dirty="0">
                <a:solidFill>
                  <a:srgbClr val="3366CC"/>
                </a:solidFill>
                <a:effectLst/>
                <a:latin typeface="Arial" panose="020B0604020202020204" pitchFamily="34" charset="0"/>
                <a:hlinkClick r:id="rId14" tooltip="Wiesbaden"/>
              </a:rPr>
              <a:t>Wiesbaden</a:t>
            </a:r>
            <a:r>
              <a:rPr lang="en-US" b="0" i="0" dirty="0">
                <a:solidFill>
                  <a:srgbClr val="202122"/>
                </a:solidFill>
                <a:effectLst/>
                <a:latin typeface="Arial" panose="020B0604020202020204" pitchFamily="34" charset="0"/>
              </a:rPr>
              <a:t>, 1993–94; and the last of the three, </a:t>
            </a:r>
            <a:r>
              <a:rPr lang="en-US" b="0" i="1" dirty="0">
                <a:solidFill>
                  <a:srgbClr val="202122"/>
                </a:solidFill>
                <a:effectLst/>
                <a:latin typeface="Arial" panose="020B0604020202020204" pitchFamily="34" charset="0"/>
              </a:rPr>
              <a:t>The Civilization of the Goddess</a:t>
            </a:r>
            <a:r>
              <a:rPr lang="en-US" b="0" i="0" dirty="0">
                <a:solidFill>
                  <a:srgbClr val="202122"/>
                </a:solidFill>
                <a:effectLst/>
                <a:latin typeface="Arial" panose="020B0604020202020204" pitchFamily="34" charset="0"/>
              </a:rPr>
              <a:t> (1991), which, based on her documented archaeological findings, presented an overview of her conclusions about Neolithic cultures across Europe: housing patterns, social structure, art, religion, and the nature of literacy.  The </a:t>
            </a:r>
            <a:r>
              <a:rPr lang="en-US" b="0" i="1" dirty="0">
                <a:solidFill>
                  <a:srgbClr val="202122"/>
                </a:solidFill>
                <a:effectLst/>
                <a:latin typeface="Arial" panose="020B0604020202020204" pitchFamily="34" charset="0"/>
              </a:rPr>
              <a:t>Goddess</a:t>
            </a:r>
            <a:r>
              <a:rPr lang="en-US" b="0" i="0" dirty="0">
                <a:solidFill>
                  <a:srgbClr val="202122"/>
                </a:solidFill>
                <a:effectLst/>
                <a:latin typeface="Arial" panose="020B0604020202020204" pitchFamily="34" charset="0"/>
              </a:rPr>
              <a:t> trilogy articulated what Gimbutas saw as the differences between the </a:t>
            </a:r>
            <a:r>
              <a:rPr lang="en-US" b="0" i="0" u="none" strike="noStrike" dirty="0">
                <a:solidFill>
                  <a:srgbClr val="3366CC"/>
                </a:solidFill>
                <a:effectLst/>
                <a:latin typeface="Arial" panose="020B0604020202020204" pitchFamily="34" charset="0"/>
                <a:hlinkClick r:id="rId15" tooltip="Old Europe (archaeology)"/>
              </a:rPr>
              <a:t>Old European</a:t>
            </a:r>
            <a:r>
              <a:rPr lang="en-US" b="0" i="0" dirty="0">
                <a:solidFill>
                  <a:srgbClr val="202122"/>
                </a:solidFill>
                <a:effectLst/>
                <a:latin typeface="Arial" panose="020B0604020202020204" pitchFamily="34" charset="0"/>
              </a:rPr>
              <a:t> system, which she considered goddess- and woman-centered (</a:t>
            </a:r>
            <a:r>
              <a:rPr lang="en-US" b="0" i="0" u="none" strike="noStrike" dirty="0">
                <a:solidFill>
                  <a:srgbClr val="3366CC"/>
                </a:solidFill>
                <a:effectLst/>
                <a:latin typeface="Arial" panose="020B0604020202020204" pitchFamily="34" charset="0"/>
                <a:hlinkClick r:id="rId16" tooltip="Gynocentric"/>
              </a:rPr>
              <a:t>gynocentric</a:t>
            </a:r>
            <a:r>
              <a:rPr lang="en-US" b="0" i="0" dirty="0">
                <a:solidFill>
                  <a:srgbClr val="202122"/>
                </a:solidFill>
                <a:effectLst/>
                <a:latin typeface="Arial" panose="020B0604020202020204" pitchFamily="34" charset="0"/>
              </a:rPr>
              <a:t>), and the Bronze Age Indo-European </a:t>
            </a:r>
            <a:r>
              <a:rPr lang="en-US" b="0" i="0" u="none" strike="noStrike" dirty="0">
                <a:solidFill>
                  <a:srgbClr val="3366CC"/>
                </a:solidFill>
                <a:effectLst/>
                <a:latin typeface="Arial" panose="020B0604020202020204" pitchFamily="34" charset="0"/>
                <a:hlinkClick r:id="rId17" tooltip="Patriarchal"/>
              </a:rPr>
              <a:t>patriarchal</a:t>
            </a:r>
            <a:r>
              <a:rPr lang="en-US" b="0" i="0" dirty="0">
                <a:solidFill>
                  <a:srgbClr val="202122"/>
                </a:solidFill>
                <a:effectLst/>
                <a:latin typeface="Arial" panose="020B0604020202020204" pitchFamily="34" charset="0"/>
              </a:rPr>
              <a:t> ("androcratic") culture which supplanted it. According to her interpretations, gynocentric (or </a:t>
            </a:r>
            <a:r>
              <a:rPr lang="en-US" b="0" i="1" u="none" strike="noStrike" dirty="0">
                <a:solidFill>
                  <a:srgbClr val="3366CC"/>
                </a:solidFill>
                <a:effectLst/>
                <a:latin typeface="Arial" panose="020B0604020202020204" pitchFamily="34" charset="0"/>
                <a:hlinkClick r:id="rId18" tooltip="Matristic"/>
              </a:rPr>
              <a:t>matristic</a:t>
            </a:r>
            <a:r>
              <a:rPr lang="en-US" b="0" i="0" dirty="0">
                <a:solidFill>
                  <a:srgbClr val="202122"/>
                </a:solidFill>
                <a:effectLst/>
                <a:latin typeface="Arial" panose="020B0604020202020204" pitchFamily="34" charset="0"/>
              </a:rPr>
              <a:t>) societies were peaceful, honored women, and espoused </a:t>
            </a:r>
            <a:r>
              <a:rPr lang="en-US" b="0" i="0" u="none" strike="noStrike" dirty="0">
                <a:solidFill>
                  <a:srgbClr val="3366CC"/>
                </a:solidFill>
                <a:effectLst/>
                <a:latin typeface="Arial" panose="020B0604020202020204" pitchFamily="34" charset="0"/>
                <a:hlinkClick r:id="rId19" tooltip="Economic egalitarianism"/>
              </a:rPr>
              <a:t>economic </a:t>
            </a:r>
            <a:r>
              <a:rPr lang="en-US" b="0" i="0" u="none" strike="noStrike" dirty="0" err="1">
                <a:solidFill>
                  <a:srgbClr val="3366CC"/>
                </a:solidFill>
                <a:effectLst/>
                <a:latin typeface="Arial" panose="020B0604020202020204" pitchFamily="34" charset="0"/>
                <a:hlinkClick r:id="rId19" tooltip="Economic egalitarianism"/>
              </a:rPr>
              <a:t>equality</a:t>
            </a:r>
            <a:r>
              <a:rPr lang="en-US" b="0" i="0" dirty="0" err="1">
                <a:solidFill>
                  <a:srgbClr val="202122"/>
                </a:solidFill>
                <a:effectLst/>
                <a:latin typeface="Arial" panose="020B0604020202020204" pitchFamily="34" charset="0"/>
              </a:rPr>
              <a:t>.The</a:t>
            </a:r>
            <a:r>
              <a:rPr lang="en-US" b="0" i="0" dirty="0">
                <a:solidFill>
                  <a:srgbClr val="202122"/>
                </a:solidFill>
                <a:effectLst/>
                <a:latin typeface="Arial" panose="020B0604020202020204" pitchFamily="34" charset="0"/>
              </a:rPr>
              <a:t> androcratic, or male-dominated, Kurgan peoples, on the other hand, invaded Europe and imposed upon its natives the hierarchical rule of male warriors.</a:t>
            </a:r>
          </a:p>
          <a:p>
            <a:endParaRPr lang="en-US" dirty="0"/>
          </a:p>
        </p:txBody>
      </p:sp>
      <p:pic>
        <p:nvPicPr>
          <p:cNvPr id="2050" name="Picture 2">
            <a:extLst>
              <a:ext uri="{FF2B5EF4-FFF2-40B4-BE49-F238E27FC236}">
                <a16:creationId xmlns:a16="http://schemas.microsoft.com/office/drawing/2014/main" id="{1362FB56-4AE6-0F67-A7C9-34E8D7D3B1AD}"/>
              </a:ext>
            </a:extLst>
          </p:cNvPr>
          <p:cNvPicPr>
            <a:picLocks noGrp="1" noChangeAspect="1" noChangeArrowheads="1"/>
          </p:cNvPicPr>
          <p:nvPr>
            <p:ph sz="half" idx="2"/>
          </p:nvPr>
        </p:nvPicPr>
        <p:blipFill>
          <a:blip r:embed="rId20">
            <a:extLst>
              <a:ext uri="{28A0092B-C50C-407E-A947-70E740481C1C}">
                <a14:useLocalDpi xmlns:a14="http://schemas.microsoft.com/office/drawing/2010/main" val="0"/>
              </a:ext>
            </a:extLst>
          </a:blip>
          <a:srcRect/>
          <a:stretch>
            <a:fillRect/>
          </a:stretch>
        </p:blipFill>
        <p:spPr bwMode="auto">
          <a:xfrm>
            <a:off x="7499891" y="594360"/>
            <a:ext cx="4692109" cy="377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6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33B7-78E5-2E65-5E14-1B28DB6D4E63}"/>
              </a:ext>
            </a:extLst>
          </p:cNvPr>
          <p:cNvSpPr>
            <a:spLocks noGrp="1"/>
          </p:cNvSpPr>
          <p:nvPr>
            <p:ph type="title"/>
          </p:nvPr>
        </p:nvSpPr>
        <p:spPr>
          <a:xfrm>
            <a:off x="0" y="1"/>
            <a:ext cx="12192000" cy="451484"/>
          </a:xfrm>
        </p:spPr>
        <p:txBody>
          <a:bodyPr>
            <a:normAutofit fontScale="90000"/>
          </a:bodyPr>
          <a:lstStyle/>
          <a:p>
            <a:r>
              <a:rPr lang="en-US" dirty="0"/>
              <a:t>Defining Matriarchy </a:t>
            </a:r>
          </a:p>
        </p:txBody>
      </p:sp>
      <p:sp>
        <p:nvSpPr>
          <p:cNvPr id="3" name="Content Placeholder 2">
            <a:extLst>
              <a:ext uri="{FF2B5EF4-FFF2-40B4-BE49-F238E27FC236}">
                <a16:creationId xmlns:a16="http://schemas.microsoft.com/office/drawing/2014/main" id="{A7653DA1-F377-93D7-C816-86BF32C5267F}"/>
              </a:ext>
            </a:extLst>
          </p:cNvPr>
          <p:cNvSpPr>
            <a:spLocks noGrp="1"/>
          </p:cNvSpPr>
          <p:nvPr>
            <p:ph sz="half" idx="1"/>
          </p:nvPr>
        </p:nvSpPr>
        <p:spPr>
          <a:xfrm>
            <a:off x="-1" y="451485"/>
            <a:ext cx="8874323" cy="5725478"/>
          </a:xfrm>
        </p:spPr>
        <p:txBody>
          <a:bodyPr>
            <a:normAutofit fontScale="62500" lnSpcReduction="20000"/>
          </a:bodyPr>
          <a:lstStyle/>
          <a:p>
            <a:r>
              <a:rPr lang="en-US" dirty="0"/>
              <a:t>Matriarchy might refer to a situation in which the role of mothers in the household becomes a model for and economic basis of female authority in other aspects of life (which doesn’t necessarily imply dominance in a violent or exclusionary sense), where women as a result hold a preponderance of overall day-to-day power.  Looked at this way, matriarchies are real enough.  </a:t>
            </a:r>
            <a:r>
              <a:rPr lang="en-US" dirty="0" err="1"/>
              <a:t>Kandiaronk</a:t>
            </a:r>
            <a:r>
              <a:rPr lang="en-US" dirty="0"/>
              <a:t> himself arguably lived in one.  In his day, Iroquoian-speaking groups such as the Wendat lived in towns that were made up of longhouses of five or six families.  Each longhouse was run by a council of women—the men who lived there did not have a parallel council of their own—whose members controlled all the key stockpiles of clothing, tools and food.  The political sphere in which </a:t>
            </a:r>
            <a:r>
              <a:rPr lang="en-US" dirty="0" err="1"/>
              <a:t>Kandiaronk</a:t>
            </a:r>
            <a:r>
              <a:rPr lang="en-US" dirty="0"/>
              <a:t> himself moved was perhaps the only one in Wendat society where women did not predominate, and even so there existed women’s councils which held veto power over any decision of the male councils.  On this definition, the Pueblo nations such as Hopi and Zuni might also qualify as matriarchies, while the Minangkabau, a Muslim people of Sumatra, describe themselves as matriarchal for exactly the same reason.  {DE, pp. 219-220].</a:t>
            </a:r>
          </a:p>
          <a:p>
            <a:pPr algn="l"/>
            <a:r>
              <a:rPr lang="en-US" b="0" i="0" dirty="0">
                <a:solidFill>
                  <a:srgbClr val="202122"/>
                </a:solidFill>
                <a:effectLst/>
                <a:latin typeface="Arial" panose="020B0604020202020204" pitchFamily="34" charset="0"/>
              </a:rPr>
              <a:t>Picture, Wikipedia: Minangkabau women clad in traditional </a:t>
            </a:r>
            <a:r>
              <a:rPr lang="en-US" b="0" i="0" dirty="0" err="1">
                <a:solidFill>
                  <a:srgbClr val="202122"/>
                </a:solidFill>
                <a:effectLst/>
                <a:latin typeface="Arial" panose="020B0604020202020204" pitchFamily="34" charset="0"/>
              </a:rPr>
              <a:t>Minang</a:t>
            </a:r>
            <a:r>
              <a:rPr lang="en-US" b="0" i="0" dirty="0">
                <a:solidFill>
                  <a:srgbClr val="202122"/>
                </a:solidFill>
                <a:effectLst/>
                <a:latin typeface="Arial" panose="020B0604020202020204" pitchFamily="34" charset="0"/>
              </a:rPr>
              <a:t> costumes. The Minangkabau are the largest </a:t>
            </a:r>
            <a:r>
              <a:rPr lang="en-US" b="0" i="0" u="none" strike="noStrike" dirty="0">
                <a:solidFill>
                  <a:srgbClr val="3366CC"/>
                </a:solidFill>
                <a:effectLst/>
                <a:latin typeface="Arial" panose="020B0604020202020204" pitchFamily="34" charset="0"/>
                <a:hlinkClick r:id="rId2" tooltip="Matrilineal"/>
              </a:rPr>
              <a:t>matrilineal</a:t>
            </a:r>
            <a:r>
              <a:rPr lang="en-US" b="0" i="0" dirty="0">
                <a:solidFill>
                  <a:srgbClr val="202122"/>
                </a:solidFill>
                <a:effectLst/>
                <a:latin typeface="Arial" panose="020B0604020202020204" pitchFamily="34" charset="0"/>
              </a:rPr>
              <a:t> society in the world, with property, family name and land passing down from mother to daughter, while religious and political affairs are the responsibility of men, although some women also play important roles in these areas. This custom is called </a:t>
            </a:r>
            <a:r>
              <a:rPr lang="en-US" b="0" i="0" dirty="0" err="1">
                <a:solidFill>
                  <a:srgbClr val="202122"/>
                </a:solidFill>
                <a:effectLst/>
                <a:latin typeface="Arial" panose="020B0604020202020204" pitchFamily="34" charset="0"/>
              </a:rPr>
              <a:t>Lareh</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Bodi-Caniago</a:t>
            </a:r>
            <a:r>
              <a:rPr lang="en-US" b="0" i="0" dirty="0">
                <a:solidFill>
                  <a:srgbClr val="202122"/>
                </a:solidFill>
                <a:effectLst/>
                <a:latin typeface="Arial" panose="020B0604020202020204" pitchFamily="34" charset="0"/>
              </a:rPr>
              <a:t> and is known as </a:t>
            </a:r>
            <a:r>
              <a:rPr lang="en-US" b="0" i="0" u="none" strike="noStrike" dirty="0" err="1">
                <a:solidFill>
                  <a:srgbClr val="3366CC"/>
                </a:solidFill>
                <a:effectLst/>
                <a:latin typeface="Arial" panose="020B0604020202020204" pitchFamily="34" charset="0"/>
                <a:hlinkClick r:id="rId3" tooltip="Adat perpatih"/>
              </a:rPr>
              <a:t>adat</a:t>
            </a:r>
            <a:r>
              <a:rPr lang="en-US" b="0" i="0" u="none" strike="noStrike" dirty="0">
                <a:solidFill>
                  <a:srgbClr val="3366CC"/>
                </a:solidFill>
                <a:effectLst/>
                <a:latin typeface="Arial" panose="020B0604020202020204" pitchFamily="34" charset="0"/>
                <a:hlinkClick r:id="rId3" tooltip="Adat perpatih"/>
              </a:rPr>
              <a:t> </a:t>
            </a:r>
            <a:r>
              <a:rPr lang="en-US" b="0" i="0" u="none" strike="noStrike" dirty="0" err="1">
                <a:solidFill>
                  <a:srgbClr val="3366CC"/>
                </a:solidFill>
                <a:effectLst/>
                <a:latin typeface="Arial" panose="020B0604020202020204" pitchFamily="34" charset="0"/>
                <a:hlinkClick r:id="rId3" tooltip="Adat perpatih"/>
              </a:rPr>
              <a:t>perpatih</a:t>
            </a:r>
            <a:r>
              <a:rPr lang="en-US" b="0" i="0" dirty="0">
                <a:solidFill>
                  <a:srgbClr val="202122"/>
                </a:solidFill>
                <a:effectLst/>
                <a:latin typeface="Arial" panose="020B0604020202020204" pitchFamily="34" charset="0"/>
              </a:rPr>
              <a:t> in Malaysia. Today 4.2 million </a:t>
            </a:r>
            <a:r>
              <a:rPr lang="en-US" b="0" i="0" dirty="0" err="1">
                <a:solidFill>
                  <a:srgbClr val="202122"/>
                </a:solidFill>
                <a:effectLst/>
                <a:latin typeface="Arial" panose="020B0604020202020204" pitchFamily="34" charset="0"/>
              </a:rPr>
              <a:t>Minangs</a:t>
            </a:r>
            <a:r>
              <a:rPr lang="en-US" b="0" i="0" dirty="0">
                <a:solidFill>
                  <a:srgbClr val="202122"/>
                </a:solidFill>
                <a:effectLst/>
                <a:latin typeface="Arial" panose="020B0604020202020204" pitchFamily="34" charset="0"/>
              </a:rPr>
              <a:t> live in the homeland of West Sumatra.</a:t>
            </a:r>
          </a:p>
          <a:p>
            <a:pPr algn="l"/>
            <a:r>
              <a:rPr lang="en-US" b="0" i="0" dirty="0">
                <a:solidFill>
                  <a:srgbClr val="202122"/>
                </a:solidFill>
                <a:effectLst/>
                <a:latin typeface="Arial" panose="020B0604020202020204" pitchFamily="34" charset="0"/>
              </a:rPr>
              <a:t>As one of the world's most populous (as well as politically and economically influential) matrilineal ethnicities, Minangkabau gender dynamics have been extensively studied by anthropologists. The </a:t>
            </a:r>
            <a:r>
              <a:rPr lang="en-US" b="0" i="1" dirty="0" err="1">
                <a:solidFill>
                  <a:srgbClr val="202122"/>
                </a:solidFill>
                <a:effectLst/>
                <a:latin typeface="Arial" panose="020B0604020202020204" pitchFamily="34" charset="0"/>
              </a:rPr>
              <a:t>adat</a:t>
            </a:r>
            <a:r>
              <a:rPr lang="en-US" b="0" i="0" dirty="0">
                <a:solidFill>
                  <a:srgbClr val="202122"/>
                </a:solidFill>
                <a:effectLst/>
                <a:latin typeface="Arial" panose="020B0604020202020204" pitchFamily="34" charset="0"/>
              </a:rPr>
              <a:t> (Minangkabau: </a:t>
            </a:r>
            <a:r>
              <a:rPr lang="en-US" b="0" i="1" dirty="0" err="1">
                <a:solidFill>
                  <a:srgbClr val="202122"/>
                </a:solidFill>
                <a:effectLst/>
                <a:latin typeface="Arial" panose="020B0604020202020204" pitchFamily="34" charset="0"/>
              </a:rPr>
              <a:t>Adaik</a:t>
            </a:r>
            <a:r>
              <a:rPr lang="en-US" b="0" i="0" dirty="0">
                <a:solidFill>
                  <a:srgbClr val="202122"/>
                </a:solidFill>
                <a:effectLst/>
                <a:latin typeface="Arial" panose="020B0604020202020204" pitchFamily="34" charset="0"/>
              </a:rPr>
              <a:t>) traditions have allowed Minangkabau women to hold a relatively advantageous position in their society compared to most patriarchal societies, because though they do not rule, they are at the center of their society.</a:t>
            </a:r>
          </a:p>
          <a:p>
            <a:endParaRPr lang="en-US" dirty="0"/>
          </a:p>
        </p:txBody>
      </p:sp>
      <p:pic>
        <p:nvPicPr>
          <p:cNvPr id="3074" name="Picture 2">
            <a:extLst>
              <a:ext uri="{FF2B5EF4-FFF2-40B4-BE49-F238E27FC236}">
                <a16:creationId xmlns:a16="http://schemas.microsoft.com/office/drawing/2014/main" id="{3CD1C031-0988-0A28-14C6-9D3E3DD3D64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874323" y="53403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34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B9E5-D37D-A662-DC1F-199F3A375C82}"/>
              </a:ext>
            </a:extLst>
          </p:cNvPr>
          <p:cNvSpPr>
            <a:spLocks noGrp="1"/>
          </p:cNvSpPr>
          <p:nvPr>
            <p:ph type="title"/>
          </p:nvPr>
        </p:nvSpPr>
        <p:spPr>
          <a:xfrm>
            <a:off x="0" y="1"/>
            <a:ext cx="12075594" cy="1102793"/>
          </a:xfrm>
        </p:spPr>
        <p:txBody>
          <a:bodyPr>
            <a:normAutofit fontScale="90000"/>
          </a:bodyPr>
          <a:lstStyle/>
          <a:p>
            <a:r>
              <a:rPr lang="en-US" dirty="0"/>
              <a:t>Alfred W. Crosby, American Geographer, and the Columbian Exchange</a:t>
            </a:r>
          </a:p>
        </p:txBody>
      </p:sp>
      <p:sp>
        <p:nvSpPr>
          <p:cNvPr id="3" name="Content Placeholder 2">
            <a:extLst>
              <a:ext uri="{FF2B5EF4-FFF2-40B4-BE49-F238E27FC236}">
                <a16:creationId xmlns:a16="http://schemas.microsoft.com/office/drawing/2014/main" id="{425ABF23-3919-7A3F-0981-A24E450174DB}"/>
              </a:ext>
            </a:extLst>
          </p:cNvPr>
          <p:cNvSpPr>
            <a:spLocks noGrp="1"/>
          </p:cNvSpPr>
          <p:nvPr>
            <p:ph sz="half" idx="1"/>
          </p:nvPr>
        </p:nvSpPr>
        <p:spPr>
          <a:xfrm>
            <a:off x="50800" y="1044162"/>
            <a:ext cx="9062720" cy="5188997"/>
          </a:xfrm>
        </p:spPr>
        <p:txBody>
          <a:bodyPr>
            <a:normAutofit fontScale="70000" lnSpcReduction="20000"/>
          </a:bodyPr>
          <a:lstStyle/>
          <a:p>
            <a:r>
              <a:rPr lang="en-US" dirty="0"/>
              <a:t>Crosby first pointed out the remarkable cross-over of non-human species set in motion by Europeans’ arrival in the Americas after 1492, and its transformative effect on the global configuration of culture, economy and cuisine.  Tobacco, peppers, potatoes and turkeys flowed into Eurasia; maize, rubber and chickens entered Africa; and citrus fruits, coffee, horses, donkeys and livestock travelled to the Americas.  Crosby went on to argue that the global ascendance of European economies since the sixteenth century could be accounted for by a process he called “ecological imperialism.”  The ecological assault on native habitats included infections diseases, such as smallpox and measles, which originated in Old World environments where humans and cattle cohabited.  While European plants thrived in the absence of pests, diseases brought with domestic animals (or by humans accustomed to living alongside them) wreaked havoc on indigenous populations, creating casualty rates as high as 95%, even in places where settlers were not enslaving or actively massacring the indigenous population—which of course, they often were.  </a:t>
            </a:r>
          </a:p>
          <a:p>
            <a:r>
              <a:rPr lang="en-US" b="1" i="0" dirty="0">
                <a:solidFill>
                  <a:srgbClr val="202122"/>
                </a:solidFill>
                <a:effectLst/>
                <a:latin typeface="Arial" panose="020B0604020202020204" pitchFamily="34" charset="0"/>
              </a:rPr>
              <a:t>Alfred W. Crosby Jr.</a:t>
            </a:r>
            <a:r>
              <a:rPr lang="en-US" b="0" i="0" dirty="0">
                <a:solidFill>
                  <a:srgbClr val="202122"/>
                </a:solidFill>
                <a:effectLst/>
                <a:latin typeface="Arial" panose="020B0604020202020204" pitchFamily="34" charset="0"/>
              </a:rPr>
              <a:t> (1931-2018) was professor of </a:t>
            </a:r>
            <a:r>
              <a:rPr lang="en-US" b="0" i="0" u="none" strike="noStrike" dirty="0">
                <a:solidFill>
                  <a:srgbClr val="3366CC"/>
                </a:solidFill>
                <a:effectLst/>
                <a:latin typeface="Arial" panose="020B0604020202020204" pitchFamily="34" charset="0"/>
                <a:hlinkClick r:id="rId2" tooltip="History"/>
              </a:rPr>
              <a:t>History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Geography"/>
              </a:rPr>
              <a:t>Geography</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4" tooltip="American Studies"/>
              </a:rPr>
              <a:t>American Studies</a:t>
            </a:r>
            <a:r>
              <a:rPr lang="en-US" b="0" i="0" dirty="0">
                <a:solidFill>
                  <a:srgbClr val="202122"/>
                </a:solidFill>
                <a:effectLst/>
                <a:latin typeface="Arial" panose="020B0604020202020204" pitchFamily="34" charset="0"/>
              </a:rPr>
              <a:t> at the </a:t>
            </a:r>
            <a:r>
              <a:rPr lang="en-US" b="0" i="0" u="none" strike="noStrike" dirty="0">
                <a:solidFill>
                  <a:srgbClr val="3366CC"/>
                </a:solidFill>
                <a:effectLst/>
                <a:latin typeface="Arial" panose="020B0604020202020204" pitchFamily="34" charset="0"/>
                <a:hlinkClick r:id="rId5" tooltip="University of Texas at Austin"/>
              </a:rPr>
              <a:t>University of Texas at Austin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6" tooltip="University of Helsinki"/>
              </a:rPr>
              <a:t>University of Helsinki</a:t>
            </a:r>
            <a:r>
              <a:rPr lang="en-US" b="0" i="0" dirty="0">
                <a:solidFill>
                  <a:srgbClr val="202122"/>
                </a:solidFill>
                <a:effectLst/>
                <a:latin typeface="Arial" panose="020B0604020202020204" pitchFamily="34" charset="0"/>
              </a:rPr>
              <a:t>. He was the author of books including </a:t>
            </a:r>
            <a:r>
              <a:rPr lang="en-US" b="0" i="1" u="none" strike="noStrike" dirty="0">
                <a:solidFill>
                  <a:srgbClr val="3366CC"/>
                </a:solidFill>
                <a:effectLst/>
                <a:latin typeface="Arial" panose="020B0604020202020204" pitchFamily="34" charset="0"/>
                <a:hlinkClick r:id="rId7" tooltip="The Columbian Exchange"/>
              </a:rPr>
              <a:t>The Columbian Exchange</a:t>
            </a:r>
            <a:r>
              <a:rPr lang="en-US" b="0" i="0" dirty="0">
                <a:solidFill>
                  <a:srgbClr val="202122"/>
                </a:solidFill>
                <a:effectLst/>
                <a:latin typeface="Arial" panose="020B0604020202020204" pitchFamily="34" charset="0"/>
              </a:rPr>
              <a:t> (1972) and </a:t>
            </a:r>
            <a:r>
              <a:rPr lang="en-US" b="0" i="1" u="none" strike="noStrike" dirty="0">
                <a:solidFill>
                  <a:srgbClr val="3366CC"/>
                </a:solidFill>
                <a:effectLst/>
                <a:latin typeface="Arial" panose="020B0604020202020204" pitchFamily="34" charset="0"/>
                <a:hlinkClick r:id="rId8" tooltip="Ecological Imperialism: The Biological Expansion of Europe, 900–1900"/>
              </a:rPr>
              <a:t>Ecological Imperialism</a:t>
            </a:r>
            <a:r>
              <a:rPr lang="en-US" b="0" i="0" dirty="0">
                <a:solidFill>
                  <a:srgbClr val="202122"/>
                </a:solidFill>
                <a:effectLst/>
                <a:latin typeface="Arial" panose="020B0604020202020204" pitchFamily="34" charset="0"/>
              </a:rPr>
              <a:t> (1986). In these works, he provided biological and geographical explanations for the question why Europeans were able to succeed with relative ease in what he referred to as the "Neo-</a:t>
            </a:r>
            <a:r>
              <a:rPr lang="en-US" b="0" i="0" dirty="0" err="1">
                <a:solidFill>
                  <a:srgbClr val="202122"/>
                </a:solidFill>
                <a:effectLst/>
                <a:latin typeface="Arial" panose="020B0604020202020204" pitchFamily="34" charset="0"/>
              </a:rPr>
              <a:t>Europes</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9" tooltip="Australasia"/>
              </a:rPr>
              <a:t>Australasia</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0" tooltip="North America"/>
              </a:rPr>
              <a:t>North America</a:t>
            </a:r>
            <a:r>
              <a:rPr lang="en-US" b="0" i="0" dirty="0">
                <a:solidFill>
                  <a:srgbClr val="202122"/>
                </a:solidFill>
                <a:effectLst/>
                <a:latin typeface="Arial" panose="020B0604020202020204" pitchFamily="34" charset="0"/>
              </a:rPr>
              <a:t>, and southern </a:t>
            </a:r>
            <a:r>
              <a:rPr lang="en-US" b="0" i="0" u="none" strike="noStrike" dirty="0">
                <a:solidFill>
                  <a:srgbClr val="3366CC"/>
                </a:solidFill>
                <a:effectLst/>
                <a:latin typeface="Arial" panose="020B0604020202020204" pitchFamily="34" charset="0"/>
                <a:hlinkClick r:id="rId11" tooltip="South America"/>
              </a:rPr>
              <a:t>South America</a:t>
            </a:r>
            <a:r>
              <a:rPr lang="en-US" b="0" i="0" dirty="0">
                <a:solidFill>
                  <a:srgbClr val="202122"/>
                </a:solidFill>
                <a:effectLst/>
                <a:latin typeface="Arial" panose="020B0604020202020204" pitchFamily="34" charset="0"/>
              </a:rPr>
              <a:t>.</a:t>
            </a:r>
            <a:endParaRPr lang="en-US" dirty="0"/>
          </a:p>
        </p:txBody>
      </p:sp>
      <p:pic>
        <p:nvPicPr>
          <p:cNvPr id="1026" name="Picture 2" descr="The Columbian Exchange: Biological and Cultural Consequences of 1492, 30th: New - Picture 1 of 1">
            <a:extLst>
              <a:ext uri="{FF2B5EF4-FFF2-40B4-BE49-F238E27FC236}">
                <a16:creationId xmlns:a16="http://schemas.microsoft.com/office/drawing/2014/main" id="{5E0181C1-4168-38AC-37E0-F61538B02E04}"/>
              </a:ext>
            </a:extLst>
          </p:cNvPr>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8933750" y="588548"/>
            <a:ext cx="3319210" cy="513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0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87CD-BFFF-2384-AB67-2BCC0FE987C8}"/>
              </a:ext>
            </a:extLst>
          </p:cNvPr>
          <p:cNvSpPr>
            <a:spLocks noGrp="1"/>
          </p:cNvSpPr>
          <p:nvPr>
            <p:ph type="title"/>
          </p:nvPr>
        </p:nvSpPr>
        <p:spPr>
          <a:xfrm>
            <a:off x="0" y="2"/>
            <a:ext cx="12192000" cy="435102"/>
          </a:xfrm>
        </p:spPr>
        <p:txBody>
          <a:bodyPr>
            <a:normAutofit fontScale="90000"/>
          </a:bodyPr>
          <a:lstStyle/>
          <a:p>
            <a:r>
              <a:rPr lang="en-US" dirty="0"/>
              <a:t>The Anthropocene Epoch has replaced the Holocene</a:t>
            </a:r>
          </a:p>
        </p:txBody>
      </p:sp>
      <p:sp>
        <p:nvSpPr>
          <p:cNvPr id="3" name="Content Placeholder 2">
            <a:extLst>
              <a:ext uri="{FF2B5EF4-FFF2-40B4-BE49-F238E27FC236}">
                <a16:creationId xmlns:a16="http://schemas.microsoft.com/office/drawing/2014/main" id="{D7549FFE-8248-9EAD-3D6D-979C3BC48FFB}"/>
              </a:ext>
            </a:extLst>
          </p:cNvPr>
          <p:cNvSpPr>
            <a:spLocks noGrp="1"/>
          </p:cNvSpPr>
          <p:nvPr>
            <p:ph sz="half" idx="1"/>
          </p:nvPr>
        </p:nvSpPr>
        <p:spPr>
          <a:xfrm>
            <a:off x="68925" y="435105"/>
            <a:ext cx="6027076" cy="5092650"/>
          </a:xfrm>
        </p:spPr>
        <p:txBody>
          <a:bodyPr>
            <a:normAutofit fontScale="55000" lnSpcReduction="20000"/>
          </a:bodyPr>
          <a:lstStyle/>
          <a:p>
            <a:pPr marL="0" indent="0">
              <a:buNone/>
            </a:pPr>
            <a:r>
              <a:rPr lang="en-US" b="0" i="0" u="none" strike="noStrike" dirty="0">
                <a:solidFill>
                  <a:srgbClr val="3366CC"/>
                </a:solidFill>
                <a:effectLst/>
                <a:latin typeface="Arial" panose="020B0604020202020204" pitchFamily="34" charset="0"/>
                <a:hlinkClick r:id="rId2" tooltip="William Ruddiman"/>
              </a:rPr>
              <a:t>The Holocene Epoch began approximately 11, 650 years before the Present, or 9701 BCE, after the last Glacial Period.  The Holocene was preceded by the Pleistocene and they together from the Quaternary era.   However, William </a:t>
            </a:r>
            <a:r>
              <a:rPr lang="en-US" b="0" i="0" u="none" strike="noStrike" dirty="0" err="1">
                <a:solidFill>
                  <a:srgbClr val="3366CC"/>
                </a:solidFill>
                <a:effectLst/>
                <a:latin typeface="Arial" panose="020B0604020202020204" pitchFamily="34" charset="0"/>
                <a:hlinkClick r:id="rId2" tooltip="William Ruddiman"/>
              </a:rPr>
              <a:t>Ruddiman</a:t>
            </a:r>
            <a:r>
              <a:rPr lang="en-US" b="0" i="0" dirty="0">
                <a:solidFill>
                  <a:srgbClr val="202122"/>
                </a:solidFill>
                <a:effectLst/>
                <a:latin typeface="Arial" panose="020B0604020202020204" pitchFamily="34" charset="0"/>
              </a:rPr>
              <a:t> [a </a:t>
            </a:r>
            <a:r>
              <a:rPr lang="en-US" b="0" i="0" u="sng" dirty="0" err="1">
                <a:solidFill>
                  <a:srgbClr val="FAA700"/>
                </a:solidFill>
                <a:effectLst/>
                <a:latin typeface="Arial" panose="020B0604020202020204" pitchFamily="34" charset="0"/>
                <a:hlinkClick r:id="rId3"/>
              </a:rPr>
              <a:t>palaeoclimatologist</a:t>
            </a:r>
            <a:r>
              <a:rPr lang="en-US" b="0" i="0" dirty="0">
                <a:solidFill>
                  <a:srgbClr val="202122"/>
                </a:solidFill>
                <a:effectLst/>
                <a:latin typeface="Arial" panose="020B0604020202020204" pitchFamily="34" charset="0"/>
              </a:rPr>
              <a:t> and Professor Emeritus at the </a:t>
            </a:r>
            <a:r>
              <a:rPr lang="en-US" b="0" i="0" u="none" strike="noStrike" dirty="0">
                <a:solidFill>
                  <a:srgbClr val="3366CC"/>
                </a:solidFill>
                <a:effectLst/>
                <a:latin typeface="Arial" panose="020B0604020202020204" pitchFamily="34" charset="0"/>
                <a:hlinkClick r:id="rId4" tooltip="University of Virginia"/>
              </a:rPr>
              <a:t>University of Virginia</a:t>
            </a:r>
            <a:r>
              <a:rPr lang="en-US" b="0" i="0" u="none" strike="noStrike"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has argued that the Anthropocene began approximately 8,000 years ago with the </a:t>
            </a:r>
            <a:r>
              <a:rPr lang="en-US" b="0" i="0" u="none" strike="noStrike" dirty="0">
                <a:solidFill>
                  <a:srgbClr val="3366CC"/>
                </a:solidFill>
                <a:effectLst/>
                <a:latin typeface="Arial" panose="020B0604020202020204" pitchFamily="34" charset="0"/>
                <a:hlinkClick r:id="rId5" tooltip="Development of farming"/>
              </a:rPr>
              <a:t>development of farming</a:t>
            </a:r>
            <a:r>
              <a:rPr lang="en-US" b="0" i="0" dirty="0">
                <a:solidFill>
                  <a:srgbClr val="202122"/>
                </a:solidFill>
                <a:effectLst/>
                <a:latin typeface="Arial" panose="020B0604020202020204" pitchFamily="34" charset="0"/>
              </a:rPr>
              <a:t> and sedentary cultures.</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At that point, humans were dispersed across all continents except </a:t>
            </a:r>
            <a:r>
              <a:rPr lang="en-US" b="0" i="0" u="none" strike="noStrike" dirty="0">
                <a:solidFill>
                  <a:srgbClr val="3366CC"/>
                </a:solidFill>
                <a:effectLst/>
                <a:latin typeface="Arial" panose="020B0604020202020204" pitchFamily="34" charset="0"/>
                <a:hlinkClick r:id="rId6" tooltip="Antarctica"/>
              </a:rPr>
              <a:t>Antarctica</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7" tooltip="Neolithic Revolution"/>
              </a:rPr>
              <a:t>Neolithic Revolution</a:t>
            </a:r>
            <a:r>
              <a:rPr lang="en-US" b="0" i="0" dirty="0">
                <a:solidFill>
                  <a:srgbClr val="202122"/>
                </a:solidFill>
                <a:effectLst/>
                <a:latin typeface="Arial" panose="020B0604020202020204" pitchFamily="34" charset="0"/>
              </a:rPr>
              <a:t> was ongoing. During this period, humans developed agriculture and </a:t>
            </a:r>
            <a:r>
              <a:rPr lang="en-US" b="0" i="0" u="none" strike="noStrike" dirty="0">
                <a:solidFill>
                  <a:srgbClr val="3366CC"/>
                </a:solidFill>
                <a:effectLst/>
                <a:latin typeface="Arial" panose="020B0604020202020204" pitchFamily="34" charset="0"/>
                <a:hlinkClick r:id="rId8" tooltip="Animal husbandry"/>
              </a:rPr>
              <a:t>animal husbandry</a:t>
            </a:r>
            <a:r>
              <a:rPr lang="en-US" b="0" i="0" dirty="0">
                <a:solidFill>
                  <a:srgbClr val="202122"/>
                </a:solidFill>
                <a:effectLst/>
                <a:latin typeface="Arial" panose="020B0604020202020204" pitchFamily="34" charset="0"/>
              </a:rPr>
              <a:t> to supplement or replace </a:t>
            </a:r>
            <a:r>
              <a:rPr lang="en-US" b="0" i="0" u="none" strike="noStrike" dirty="0">
                <a:solidFill>
                  <a:srgbClr val="3366CC"/>
                </a:solidFill>
                <a:effectLst/>
                <a:latin typeface="Arial" panose="020B0604020202020204" pitchFamily="34" charset="0"/>
                <a:hlinkClick r:id="rId9" tooltip="Hunter-gatherer"/>
              </a:rPr>
              <a:t>hunter-gatherer</a:t>
            </a:r>
            <a:r>
              <a:rPr lang="en-US" b="0" i="0" dirty="0">
                <a:solidFill>
                  <a:srgbClr val="202122"/>
                </a:solidFill>
                <a:effectLst/>
                <a:latin typeface="Arial" panose="020B0604020202020204" pitchFamily="34" charset="0"/>
              </a:rPr>
              <a:t> subsistence.   </a:t>
            </a:r>
          </a:p>
          <a:p>
            <a:pPr marL="0" indent="0">
              <a:buNone/>
            </a:pPr>
            <a:r>
              <a:rPr lang="en-US" dirty="0">
                <a:solidFill>
                  <a:srgbClr val="202122"/>
                </a:solidFill>
                <a:latin typeface="Arial" panose="020B0604020202020204" pitchFamily="34" charset="0"/>
              </a:rPr>
              <a:t>However, our authors </a:t>
            </a:r>
            <a:r>
              <a:rPr lang="en-US" dirty="0" err="1">
                <a:solidFill>
                  <a:srgbClr val="202122"/>
                </a:solidFill>
                <a:latin typeface="Arial" panose="020B0604020202020204" pitchFamily="34" charset="0"/>
              </a:rPr>
              <a:t>Gaeber</a:t>
            </a:r>
            <a:r>
              <a:rPr lang="en-US" dirty="0">
                <a:solidFill>
                  <a:srgbClr val="202122"/>
                </a:solidFill>
                <a:latin typeface="Arial" panose="020B0604020202020204" pitchFamily="34" charset="0"/>
              </a:rPr>
              <a:t> and </a:t>
            </a:r>
            <a:r>
              <a:rPr lang="en-US" dirty="0" err="1">
                <a:solidFill>
                  <a:srgbClr val="202122"/>
                </a:solidFill>
                <a:latin typeface="Arial" panose="020B0604020202020204" pitchFamily="34" charset="0"/>
              </a:rPr>
              <a:t>Wengrow</a:t>
            </a:r>
            <a:r>
              <a:rPr lang="en-US" dirty="0">
                <a:solidFill>
                  <a:srgbClr val="202122"/>
                </a:solidFill>
                <a:latin typeface="Arial" panose="020B0604020202020204" pitchFamily="34" charset="0"/>
              </a:rPr>
              <a:t> argue that the Holocene modification of the world began with the foraging human population, who provided the context in which the first farmers set up shop.  Scrub and forest replaced open steppe and </a:t>
            </a:r>
            <a:r>
              <a:rPr lang="en-US" dirty="0" err="1">
                <a:solidFill>
                  <a:srgbClr val="202122"/>
                </a:solidFill>
                <a:latin typeface="Arial" panose="020B0604020202020204" pitchFamily="34" charset="0"/>
              </a:rPr>
              <a:t>tunda</a:t>
            </a:r>
            <a:r>
              <a:rPr lang="en-US" dirty="0">
                <a:solidFill>
                  <a:srgbClr val="202122"/>
                </a:solidFill>
                <a:latin typeface="Arial" panose="020B0604020202020204" pitchFamily="34" charset="0"/>
              </a:rPr>
              <a:t> across much of this post-glacial world.  As in earlier times, foragers used various </a:t>
            </a:r>
            <a:r>
              <a:rPr lang="en-US" dirty="0" err="1">
                <a:solidFill>
                  <a:srgbClr val="202122"/>
                </a:solidFill>
                <a:latin typeface="Arial" panose="020B0604020202020204" pitchFamily="34" charset="0"/>
              </a:rPr>
              <a:t>echniques</a:t>
            </a:r>
            <a:r>
              <a:rPr lang="en-US" dirty="0">
                <a:solidFill>
                  <a:srgbClr val="202122"/>
                </a:solidFill>
                <a:latin typeface="Arial" panose="020B0604020202020204" pitchFamily="34" charset="0"/>
              </a:rPr>
              <a:t> of land management to stimulate the growth of desired species, such as fruit and nut-bearing trees.  By 8000 BCE </a:t>
            </a:r>
            <a:r>
              <a:rPr lang="en-US" dirty="0" err="1">
                <a:solidFill>
                  <a:srgbClr val="202122"/>
                </a:solidFill>
                <a:latin typeface="Arial" panose="020B0604020202020204" pitchFamily="34" charset="0"/>
              </a:rPr>
              <a:t>tgheir</a:t>
            </a:r>
            <a:r>
              <a:rPr lang="en-US" dirty="0">
                <a:solidFill>
                  <a:srgbClr val="202122"/>
                </a:solidFill>
                <a:latin typeface="Arial" panose="020B0604020202020204" pitchFamily="34" charset="0"/>
              </a:rPr>
              <a:t> </a:t>
            </a:r>
            <a:r>
              <a:rPr lang="en-US" dirty="0" err="1">
                <a:solidFill>
                  <a:srgbClr val="202122"/>
                </a:solidFill>
                <a:latin typeface="Arial" panose="020B0604020202020204" pitchFamily="34" charset="0"/>
              </a:rPr>
              <a:t>effors</a:t>
            </a:r>
            <a:r>
              <a:rPr lang="en-US" dirty="0">
                <a:solidFill>
                  <a:srgbClr val="202122"/>
                </a:solidFill>
                <a:latin typeface="Arial" panose="020B0604020202020204" pitchFamily="34" charset="0"/>
              </a:rPr>
              <a:t> had contributed to the extinction of roughly two-thirds of the world’s megafauna, which were ill-suited to the warmer and more enclosed habitats…Where forest took over from steppe, human hunting techniques shifted from the seasonal coordination of mass kills to more opportunistic and versatile strategies, focused on smaller mammals with more limited home ranges, among them elk, deer, boar and wild cattle.</a:t>
            </a:r>
            <a:endParaRPr lang="en-US" b="0" i="0" dirty="0">
              <a:solidFill>
                <a:srgbClr val="202122"/>
              </a:solidFill>
              <a:effectLst/>
              <a:latin typeface="Arial" panose="020B060402020202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82B96ECB-8E2A-E73B-520C-42C06980D844}"/>
              </a:ext>
            </a:extLst>
          </p:cNvPr>
          <p:cNvSpPr>
            <a:spLocks noGrp="1"/>
          </p:cNvSpPr>
          <p:nvPr>
            <p:ph sz="half" idx="2"/>
          </p:nvPr>
        </p:nvSpPr>
        <p:spPr>
          <a:xfrm>
            <a:off x="6027075" y="435104"/>
            <a:ext cx="6096000" cy="5611781"/>
          </a:xfrm>
        </p:spPr>
        <p:txBody>
          <a:bodyPr>
            <a:normAutofit fontScale="55000" lnSpcReduction="20000"/>
          </a:bodyPr>
          <a:lstStyle/>
          <a:p>
            <a:r>
              <a:rPr lang="en-US" dirty="0"/>
              <a:t>Farmers fill in the territorial gaps left behind by foragers.  Murray Bookchin 91921-2006), the pioneer social ecology and a principal figure in the American green movement, invented the phrase “ecology of freedom”, which describes the proclivity of human societies to move freely in and out of farming…to raise crops and animals without surrendering too much of one’s existence to the logistical rigors of agriculture; and retain a food web sufficiently broad as to prevent cultivation from becoming a mater of life and death….Such fluid ecological arrangements—combining garden cultivation, flood-retreat farming on the margins of lakes or springs, small-scale landscape management (e.g. by burning, pruning and terracing) and the corralling or keeping of animals in semi-wild states, combined with a spectrum of hunting, fishing and collecting activities—were once typical of human societies int many parts of the world.  Often these activities were sustained for thousands of years, and not infrequently supported large populations. [DW, pp. 258-260].</a:t>
            </a:r>
          </a:p>
        </p:txBody>
      </p:sp>
      <p:sp>
        <p:nvSpPr>
          <p:cNvPr id="5" name="Rectangle 2">
            <a:extLst>
              <a:ext uri="{FF2B5EF4-FFF2-40B4-BE49-F238E27FC236}">
                <a16:creationId xmlns:a16="http://schemas.microsoft.com/office/drawing/2014/main" id="{6A39D615-1120-AF7A-8BA1-4B9D50403650}"/>
              </a:ext>
            </a:extLst>
          </p:cNvPr>
          <p:cNvSpPr>
            <a:spLocks noChangeArrowheads="1"/>
          </p:cNvSpPr>
          <p:nvPr/>
        </p:nvSpPr>
        <p:spPr bwMode="auto">
          <a:xfrm>
            <a:off x="0" y="-184665"/>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F7A0B53-2EED-B9AF-8E82-A18630D66FCC}"/>
              </a:ext>
            </a:extLst>
          </p:cNvPr>
          <p:cNvSpPr>
            <a:spLocks noChangeArrowheads="1"/>
          </p:cNvSpPr>
          <p:nvPr/>
        </p:nvSpPr>
        <p:spPr bwMode="auto">
          <a:xfrm>
            <a:off x="-427332" y="513"/>
            <a:ext cx="807328"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A381B61F-5865-CD1C-36D4-B894D1FC31C0}"/>
              </a:ext>
            </a:extLst>
          </p:cNvPr>
          <p:cNvSpPr>
            <a:spLocks noChangeArrowheads="1"/>
          </p:cNvSpPr>
          <p:nvPr/>
        </p:nvSpPr>
        <p:spPr bwMode="auto">
          <a:xfrm flipH="1">
            <a:off x="-335433" y="-53349"/>
            <a:ext cx="335433"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7172193C-A426-E437-1CCA-5F37D252D1D0}"/>
              </a:ext>
            </a:extLst>
          </p:cNvPr>
          <p:cNvSpPr>
            <a:spLocks noChangeArrowheads="1"/>
          </p:cNvSpPr>
          <p:nvPr/>
        </p:nvSpPr>
        <p:spPr bwMode="auto">
          <a:xfrm>
            <a:off x="0" y="-76944"/>
            <a:ext cx="199093"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E744FEF6-6838-93DA-78DA-E4955E7B351E}"/>
              </a:ext>
            </a:extLst>
          </p:cNvPr>
          <p:cNvSpPr>
            <a:spLocks noChangeArrowheads="1"/>
          </p:cNvSpPr>
          <p:nvPr/>
        </p:nvSpPr>
        <p:spPr bwMode="auto">
          <a:xfrm>
            <a:off x="-452613" y="-152864"/>
            <a:ext cx="23436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241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28B1-7CEF-2996-B6AA-589745FA8693}"/>
              </a:ext>
            </a:extLst>
          </p:cNvPr>
          <p:cNvSpPr>
            <a:spLocks noGrp="1"/>
          </p:cNvSpPr>
          <p:nvPr>
            <p:ph type="title"/>
          </p:nvPr>
        </p:nvSpPr>
        <p:spPr>
          <a:xfrm>
            <a:off x="-1" y="0"/>
            <a:ext cx="12126037" cy="633491"/>
          </a:xfrm>
        </p:spPr>
        <p:txBody>
          <a:bodyPr>
            <a:normAutofit fontScale="90000"/>
          </a:bodyPr>
          <a:lstStyle/>
          <a:p>
            <a:r>
              <a:rPr lang="en-US" dirty="0"/>
              <a:t>Linear Pottery Tradition</a:t>
            </a:r>
          </a:p>
        </p:txBody>
      </p:sp>
      <p:sp>
        <p:nvSpPr>
          <p:cNvPr id="3" name="Content Placeholder 2">
            <a:extLst>
              <a:ext uri="{FF2B5EF4-FFF2-40B4-BE49-F238E27FC236}">
                <a16:creationId xmlns:a16="http://schemas.microsoft.com/office/drawing/2014/main" id="{1FF1E528-E1B3-3151-4D70-DB1803629570}"/>
              </a:ext>
            </a:extLst>
          </p:cNvPr>
          <p:cNvSpPr>
            <a:spLocks noGrp="1"/>
          </p:cNvSpPr>
          <p:nvPr>
            <p:ph sz="half" idx="1"/>
          </p:nvPr>
        </p:nvSpPr>
        <p:spPr>
          <a:xfrm>
            <a:off x="0" y="774064"/>
            <a:ext cx="6683720" cy="4827209"/>
          </a:xfrm>
        </p:spPr>
        <p:txBody>
          <a:bodyPr>
            <a:normAutofit fontScale="55000" lnSpcReduction="20000"/>
          </a:bodyPr>
          <a:lstStyle/>
          <a:p>
            <a:r>
              <a:rPr lang="en-US" dirty="0"/>
              <a:t>Around 5500 BCE villages of a similar cultural outlook—known as the Linear Pottery tradition—were established.  They are among the villages of central Europe’s first farmers.  But, unlike most other early farming settlements, each ended its life </a:t>
            </a:r>
            <a:r>
              <a:rPr lang="en-US" dirty="0" err="1"/>
              <a:t>ina</a:t>
            </a:r>
            <a:r>
              <a:rPr lang="en-US" dirty="0"/>
              <a:t> period of turmoil, marked by the digging and filling of mass graves.  Their bones show the telltale marks of torture, mutilation and violent death—the breaking of limbs, taking of scalps, butchering for cannibalism.  Around 5000 BCE people enclosed their settlements within large ditches, which yield evidence of warfare in the forms of arrows, axe heads and human remains.  The arrival of farming in central Europe from the southeast was associated with an initial and quite massive upsurge in population…But what followed was not the anticipated up and up pattern of demographic growth.  Instead came a disastrous downturn, a boom and bust, between 5000 and 4500 BCE, and something approaching a regional collapse.  Only after a hiatus of roughly 1000 years did extensive cereal-farming take off again in central and northern Europe.  This boom and bust pattern of early farming documented in temperate Europe raises the wider question about the viability of Neolithic economies in a world of foragers.  [DE, pp. 261-262].</a:t>
            </a:r>
          </a:p>
          <a:p>
            <a:r>
              <a:rPr lang="en-US" dirty="0"/>
              <a:t>Map, Wikipedia: </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The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Linear Pottery culture (LBK)</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is a major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Horizon (archaeology)"/>
              </a:rPr>
              <a:t>archaeological horizon</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of the European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Neolithic"/>
              </a:rPr>
              <a:t>Neolithic</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period, flourishing </a:t>
            </a:r>
            <a:r>
              <a:rPr kumimoji="0" lang="en-US" altLang="en-US" sz="800" b="0" i="0" u="none" strike="noStrike" cap="none" normalizeH="0" baseline="0" dirty="0">
                <a:ln>
                  <a:noFill/>
                </a:ln>
                <a:solidFill>
                  <a:schemeClr val="tx1"/>
                </a:solidFill>
                <a:effectLst/>
              </a:rPr>
              <a:t>c.</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5500–4500 BC. Derived from the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German language"/>
              </a:rPr>
              <a:t>German</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0" i="1"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5" tooltip="de:Linearbandkeramische Kultur"/>
              </a:rPr>
              <a:t>Linearbandkeramik</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it is also known as the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Linear Band Ware</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Linear Ware</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Linear Ceramics</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or </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Incised Ware culture</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falling within the </a:t>
            </a:r>
            <a:r>
              <a:rPr kumimoji="0" lang="en-US" altLang="en-US" sz="2800" b="1"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6" tooltip="Danubian culture"/>
              </a:rPr>
              <a:t>Danubian</a:t>
            </a:r>
            <a:r>
              <a:rPr kumimoji="0" lang="en-US" altLang="en-US" sz="2800" b="1"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6" tooltip="Danubian culture"/>
              </a:rPr>
              <a:t> I</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culture</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of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7" tooltip="V. Gordon Childe"/>
              </a:rPr>
              <a:t>V. Gordon Childe</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n-US" altLang="en-US" sz="800" b="0" i="0" u="none" strike="noStrike" cap="none" normalizeH="0" baseline="0" dirty="0">
                <a:ln>
                  <a:noFill/>
                </a:ln>
                <a:solidFill>
                  <a:schemeClr val="tx1"/>
                </a:solidFill>
                <a:effectLst/>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a:p>
            <a:r>
              <a:rPr lang="en-US" dirty="0"/>
              <a:t> </a:t>
            </a:r>
          </a:p>
        </p:txBody>
      </p:sp>
      <p:pic>
        <p:nvPicPr>
          <p:cNvPr id="3074" name="Picture 2">
            <a:extLst>
              <a:ext uri="{FF2B5EF4-FFF2-40B4-BE49-F238E27FC236}">
                <a16:creationId xmlns:a16="http://schemas.microsoft.com/office/drawing/2014/main" id="{494BDD95-B7D5-4A79-141D-69093CC0663E}"/>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683720" y="774064"/>
            <a:ext cx="5547547" cy="4752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744681D-7CDF-138D-225B-743C763B98B4}"/>
              </a:ext>
            </a:extLst>
          </p:cNvPr>
          <p:cNvSpPr>
            <a:spLocks noChangeArrowheads="1"/>
          </p:cNvSpPr>
          <p:nvPr/>
        </p:nvSpPr>
        <p:spPr bwMode="auto">
          <a:xfrm flipV="1">
            <a:off x="-65963" y="-147039"/>
            <a:ext cx="12176683" cy="944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446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3664</TotalTime>
  <Words>4944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nyt-cheltenham</vt:lpstr>
      <vt:lpstr>nyt-franklin</vt:lpstr>
      <vt:lpstr>nyt-imperial</vt:lpstr>
      <vt:lpstr>Times New Roman</vt:lpstr>
      <vt:lpstr>TNYAdobeCaslonPro</vt:lpstr>
      <vt:lpstr>Office Theme</vt:lpstr>
      <vt:lpstr>Catalhoyuk, the world’s oldest town</vt:lpstr>
      <vt:lpstr>In Catalhoyuk there is no reference to agriculture </vt:lpstr>
      <vt:lpstr>Flood Recession, Flood retreat, or Decrue farming </vt:lpstr>
      <vt:lpstr>Gobekli Tepe in schismogenisis with Catalhoyuk</vt:lpstr>
      <vt:lpstr>Marija Gimbutas, Lithuanian-American archeologist</vt:lpstr>
      <vt:lpstr>Defining Matriarchy </vt:lpstr>
      <vt:lpstr>Alfred W. Crosby, American Geographer, and the Columbian Exchange</vt:lpstr>
      <vt:lpstr>The Anthropocene Epoch has replaced the Holocene</vt:lpstr>
      <vt:lpstr>Linear Pottery Tradition</vt:lpstr>
      <vt:lpstr>Skeletons at the Lake, by Dourglas Preston, from “The New Yorker”, 12/14/2020, sent by Glenn Carter—The Current limitations of interpretations of Genetic Testing</vt:lpstr>
      <vt:lpstr>3,000 Years Ago, Britain Got Half Its Genes From … France? By Franz Lidz, The New York Time,  Dec. 22, 2021, Provided by Nan DiBello, an example of DNA analysis in the service of archeology </vt:lpstr>
      <vt:lpstr>The Lapita Horizon—The Colonization of Island Oceania</vt:lpstr>
      <vt:lpstr>Variations of Neolithic farming and their choice of avoiding existing foraging popualtions</vt:lpstr>
      <vt:lpstr>Why Could Neolithic Farming Experiments Fail?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Catalhoyuk</dc:title>
  <dc:creator>Norman Klein</dc:creator>
  <cp:lastModifiedBy>OLLI</cp:lastModifiedBy>
  <cp:revision>25</cp:revision>
  <dcterms:created xsi:type="dcterms:W3CDTF">2023-02-20T22:38:23Z</dcterms:created>
  <dcterms:modified xsi:type="dcterms:W3CDTF">2023-03-22T18:27:29Z</dcterms:modified>
</cp:coreProperties>
</file>