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23" d="100"/>
          <a:sy n="123" d="100"/>
        </p:scale>
        <p:origin x="11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798C-89A9-42CE-88F9-413FD8E35C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D8F03-AAF5-E203-992F-21FB78D6D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E08F74-AC71-515A-61C8-DD51FCE70950}"/>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5" name="Footer Placeholder 4">
            <a:extLst>
              <a:ext uri="{FF2B5EF4-FFF2-40B4-BE49-F238E27FC236}">
                <a16:creationId xmlns:a16="http://schemas.microsoft.com/office/drawing/2014/main" id="{77D56E74-EEE4-586D-FBB9-6A816F6FF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9E8DC-3754-20F2-0B51-E3B8662BA1D6}"/>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56220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2066-72AB-8226-94D9-86C8C45E9E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92556B-12C8-FFFA-6F9F-976E37B919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B66A1-22AD-7113-ECE6-B2565FD528C3}"/>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5" name="Footer Placeholder 4">
            <a:extLst>
              <a:ext uri="{FF2B5EF4-FFF2-40B4-BE49-F238E27FC236}">
                <a16:creationId xmlns:a16="http://schemas.microsoft.com/office/drawing/2014/main" id="{DE5D1C24-D0B3-3876-27A9-F740FA0F0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4B4CA-F9EA-CDB9-84CD-EAD5A5A49546}"/>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37222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14E378-8F10-E694-3F8F-0390061C3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E616F-825D-9D3E-ECEF-757C550318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C4AE1-42B0-8587-3D08-CBB67211D592}"/>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5" name="Footer Placeholder 4">
            <a:extLst>
              <a:ext uri="{FF2B5EF4-FFF2-40B4-BE49-F238E27FC236}">
                <a16:creationId xmlns:a16="http://schemas.microsoft.com/office/drawing/2014/main" id="{AE09514F-280C-EF25-3C3E-80F814E7E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C1146-765C-42C0-0480-ECA8491F1C56}"/>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386965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A2AE-5559-1752-72B6-4EB797B93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8A5EE-E4E7-E938-D796-C8CBBE5F3C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4092F-F73A-1D40-6E8B-695E7EF0B4B7}"/>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5" name="Footer Placeholder 4">
            <a:extLst>
              <a:ext uri="{FF2B5EF4-FFF2-40B4-BE49-F238E27FC236}">
                <a16:creationId xmlns:a16="http://schemas.microsoft.com/office/drawing/2014/main" id="{C7EF449A-3F0F-DEB3-5260-E5F63BC16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B24D8-BF82-8BDC-9799-2CC50AB989A5}"/>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174551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7993-DEFD-AB38-7957-F44BA0B192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C8D90D-EAB7-F03E-4EB9-DE43B8E2E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9E540E-F28E-58E5-8503-60CCBF954959}"/>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5" name="Footer Placeholder 4">
            <a:extLst>
              <a:ext uri="{FF2B5EF4-FFF2-40B4-BE49-F238E27FC236}">
                <a16:creationId xmlns:a16="http://schemas.microsoft.com/office/drawing/2014/main" id="{77E42E57-F6EB-56F2-17DF-21EA9B242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9F5BD-9FE4-2407-CCEA-0759EDA426C3}"/>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426387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1EEE-55A5-6E1A-0F2B-A55E57C5DB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5D7B0-770B-1FBC-B8F3-7E5A07FF6E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2C88B7-C1E4-D262-BDD7-6A75F92359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588167-0E85-8AE0-A5BB-845978A9BD65}"/>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6" name="Footer Placeholder 5">
            <a:extLst>
              <a:ext uri="{FF2B5EF4-FFF2-40B4-BE49-F238E27FC236}">
                <a16:creationId xmlns:a16="http://schemas.microsoft.com/office/drawing/2014/main" id="{B827B26E-B135-B81F-50E1-DEE4CF762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F67D-B41D-8C57-540C-18AB0F458DE9}"/>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274707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CDBC-46C2-CD28-9E8E-C6BD82BEAD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3A03ED-C2A2-0CB6-9F1A-7EE27F4920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6CA44-7459-2924-4037-F17B669E1D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FAF62F-2837-2EC0-5DA1-DBA8B628A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D66EE-58C4-A65D-BD63-5DA22FB21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3041C-3657-0E34-79DC-2404BA0A0E0B}"/>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8" name="Footer Placeholder 7">
            <a:extLst>
              <a:ext uri="{FF2B5EF4-FFF2-40B4-BE49-F238E27FC236}">
                <a16:creationId xmlns:a16="http://schemas.microsoft.com/office/drawing/2014/main" id="{CFDA3130-83D1-6ED3-C686-A340081833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9A910D-46F3-C570-9660-2B4CA0E2CE18}"/>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251480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502B-BD8E-23BA-6B51-D835272B8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1E06A-BA35-2DAD-E4AC-87E6662E1C1E}"/>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4" name="Footer Placeholder 3">
            <a:extLst>
              <a:ext uri="{FF2B5EF4-FFF2-40B4-BE49-F238E27FC236}">
                <a16:creationId xmlns:a16="http://schemas.microsoft.com/office/drawing/2014/main" id="{1B84DBF1-7E21-9209-EE02-0486781F42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6F4240-3931-2154-0159-5D0080194C5F}"/>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260825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D20BB-3101-69F5-02D5-8B9D0B0B86DD}"/>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3" name="Footer Placeholder 2">
            <a:extLst>
              <a:ext uri="{FF2B5EF4-FFF2-40B4-BE49-F238E27FC236}">
                <a16:creationId xmlns:a16="http://schemas.microsoft.com/office/drawing/2014/main" id="{90E40EB5-342A-D87A-3E5A-878FF7E9D8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F923F-81E5-DC4F-BC90-70883C6C0003}"/>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418442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6236-C019-99C9-5AEB-5854D326A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FB6B9B-D7B9-16D0-0EE2-38499FF5F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30677-A9FB-7047-30C2-9A2167727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AA06E-611E-D6B6-51E3-545EB4FA767B}"/>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6" name="Footer Placeholder 5">
            <a:extLst>
              <a:ext uri="{FF2B5EF4-FFF2-40B4-BE49-F238E27FC236}">
                <a16:creationId xmlns:a16="http://schemas.microsoft.com/office/drawing/2014/main" id="{D65356CB-947F-AD31-C43A-C1BC74EB3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D7AF9-622D-EB57-2479-BCCF816ECF61}"/>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231268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F263-B1C8-C66E-37C7-B02D47576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BC4B0C-934B-AC51-7F08-B54D66844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C2C430-8788-C33C-3832-FD8FFAC81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E7787-9BF6-570E-746B-E64E0E1654D3}"/>
              </a:ext>
            </a:extLst>
          </p:cNvPr>
          <p:cNvSpPr>
            <a:spLocks noGrp="1"/>
          </p:cNvSpPr>
          <p:nvPr>
            <p:ph type="dt" sz="half" idx="10"/>
          </p:nvPr>
        </p:nvSpPr>
        <p:spPr/>
        <p:txBody>
          <a:bodyPr/>
          <a:lstStyle/>
          <a:p>
            <a:fld id="{ABF2592E-3881-4689-ADA4-3F8AEA1B5305}" type="datetimeFigureOut">
              <a:rPr lang="en-US" smtClean="0"/>
              <a:t>2/16/2023</a:t>
            </a:fld>
            <a:endParaRPr lang="en-US"/>
          </a:p>
        </p:txBody>
      </p:sp>
      <p:sp>
        <p:nvSpPr>
          <p:cNvPr id="6" name="Footer Placeholder 5">
            <a:extLst>
              <a:ext uri="{FF2B5EF4-FFF2-40B4-BE49-F238E27FC236}">
                <a16:creationId xmlns:a16="http://schemas.microsoft.com/office/drawing/2014/main" id="{F7BCC212-8205-9E14-61B5-5E0AAAE02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4D92E-8975-6BF0-B233-CE01CB2116C5}"/>
              </a:ext>
            </a:extLst>
          </p:cNvPr>
          <p:cNvSpPr>
            <a:spLocks noGrp="1"/>
          </p:cNvSpPr>
          <p:nvPr>
            <p:ph type="sldNum" sz="quarter" idx="12"/>
          </p:nvPr>
        </p:nvSpPr>
        <p:spPr/>
        <p:txBody>
          <a:bodyPr/>
          <a:lstStyle/>
          <a:p>
            <a:fld id="{50A57DE3-DF1A-4E16-806D-0421CA29A6EE}" type="slidenum">
              <a:rPr lang="en-US" smtClean="0"/>
              <a:t>‹#›</a:t>
            </a:fld>
            <a:endParaRPr lang="en-US"/>
          </a:p>
        </p:txBody>
      </p:sp>
    </p:spTree>
    <p:extLst>
      <p:ext uri="{BB962C8B-B14F-4D97-AF65-F5344CB8AC3E}">
        <p14:creationId xmlns:p14="http://schemas.microsoft.com/office/powerpoint/2010/main" val="291765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60ABA-AC26-0705-8B4E-DB5CDD3A5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DECC08-2A72-F01B-CF39-FCDCDD43B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96E83-E122-E5CF-5FD0-7024D5F88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2592E-3881-4689-ADA4-3F8AEA1B5305}" type="datetimeFigureOut">
              <a:rPr lang="en-US" smtClean="0"/>
              <a:t>2/16/2023</a:t>
            </a:fld>
            <a:endParaRPr lang="en-US"/>
          </a:p>
        </p:txBody>
      </p:sp>
      <p:sp>
        <p:nvSpPr>
          <p:cNvPr id="5" name="Footer Placeholder 4">
            <a:extLst>
              <a:ext uri="{FF2B5EF4-FFF2-40B4-BE49-F238E27FC236}">
                <a16:creationId xmlns:a16="http://schemas.microsoft.com/office/drawing/2014/main" id="{6BD56D59-AC03-7EE1-811F-BB638AFA66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893787-8D75-E00A-91E4-0057B65CA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57DE3-DF1A-4E16-806D-0421CA29A6EE}" type="slidenum">
              <a:rPr lang="en-US" smtClean="0"/>
              <a:t>‹#›</a:t>
            </a:fld>
            <a:endParaRPr lang="en-US"/>
          </a:p>
        </p:txBody>
      </p:sp>
    </p:spTree>
    <p:extLst>
      <p:ext uri="{BB962C8B-B14F-4D97-AF65-F5344CB8AC3E}">
        <p14:creationId xmlns:p14="http://schemas.microsoft.com/office/powerpoint/2010/main" val="4178347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en.wikipedia.org/wiki/Anthropologist" TargetMode="External"/><Relationship Id="rId7" Type="http://schemas.openxmlformats.org/officeDocument/2006/relationships/hyperlink" Target="https://en.wikipedia.org/wiki/Structural_anthropology" TargetMode="External"/><Relationship Id="rId2" Type="http://schemas.openxmlformats.org/officeDocument/2006/relationships/hyperlink" Target="https://en.wikipedia.org/wiki/Sociologist" TargetMode="External"/><Relationship Id="rId1" Type="http://schemas.openxmlformats.org/officeDocument/2006/relationships/slideLayout" Target="../slideLayouts/slideLayout4.xml"/><Relationship Id="rId6" Type="http://schemas.openxmlformats.org/officeDocument/2006/relationships/hyperlink" Target="https://en.wikipedia.org/wiki/Claude_L%C3%A9vi-Strauss" TargetMode="External"/><Relationship Id="rId5" Type="http://schemas.openxmlformats.org/officeDocument/2006/relationships/hyperlink" Target="https://en.wikipedia.org/wiki/Anthropology" TargetMode="External"/><Relationship Id="rId4" Type="http://schemas.openxmlformats.org/officeDocument/2006/relationships/hyperlink" Target="https://en.wikipedia.org/wiki/%C3%89mile_Durkhei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Archaeological_Museum_of_Sparta" TargetMode="External"/><Relationship Id="rId2" Type="http://schemas.openxmlformats.org/officeDocument/2006/relationships/hyperlink" Target="https://en.wikipedia.org/wiki/Leonidas_(sculpture)"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anta_Fe_Province" TargetMode="External"/><Relationship Id="rId13" Type="http://schemas.openxmlformats.org/officeDocument/2006/relationships/image" Target="../media/image3.jpeg"/><Relationship Id="rId3" Type="http://schemas.openxmlformats.org/officeDocument/2006/relationships/hyperlink" Target="https://en.wikipedia.org/wiki/Gran_Chaco" TargetMode="External"/><Relationship Id="rId7" Type="http://schemas.openxmlformats.org/officeDocument/2006/relationships/hyperlink" Target="https://en.wikipedia.org/wiki/Argentina" TargetMode="External"/><Relationship Id="rId12" Type="http://schemas.openxmlformats.org/officeDocument/2006/relationships/hyperlink" Target="https://en.wikipedia.org/wiki/Plains_Indians" TargetMode="External"/><Relationship Id="rId2" Type="http://schemas.openxmlformats.org/officeDocument/2006/relationships/hyperlink" Target="https://en.wikipedia.org/wiki/Indigenous_peoples_of_the_Americas" TargetMode="External"/><Relationship Id="rId1" Type="http://schemas.openxmlformats.org/officeDocument/2006/relationships/slideLayout" Target="../slideLayouts/slideLayout4.xml"/><Relationship Id="rId6" Type="http://schemas.openxmlformats.org/officeDocument/2006/relationships/hyperlink" Target="https://en.wikipedia.org/wiki/Spanish_Empire" TargetMode="External"/><Relationship Id="rId11" Type="http://schemas.openxmlformats.org/officeDocument/2006/relationships/hyperlink" Target="https://en.wikipedia.org/wiki/Corumb%C3%A1" TargetMode="External"/><Relationship Id="rId5" Type="http://schemas.openxmlformats.org/officeDocument/2006/relationships/hyperlink" Target="https://en.wikipedia.org/wiki/Guaicuruan_languages" TargetMode="External"/><Relationship Id="rId10" Type="http://schemas.openxmlformats.org/officeDocument/2006/relationships/hyperlink" Target="https://en.wikipedia.org/wiki/Brazil" TargetMode="External"/><Relationship Id="rId4" Type="http://schemas.openxmlformats.org/officeDocument/2006/relationships/hyperlink" Target="https://en.wikipedia.org/wiki/South_America" TargetMode="External"/><Relationship Id="rId9" Type="http://schemas.openxmlformats.org/officeDocument/2006/relationships/hyperlink" Target="https://en.wikipedia.org/wiki/Paragua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en.wikipedia.org/wiki/Indigenous_peoples_of_California" TargetMode="External"/><Relationship Id="rId7" Type="http://schemas.openxmlformats.org/officeDocument/2006/relationships/hyperlink" Target="https://en.wikipedia.org/wiki/Crescent_City,_California" TargetMode="External"/><Relationship Id="rId2" Type="http://schemas.openxmlformats.org/officeDocument/2006/relationships/hyperlink" Target="https://en.wikipedia.org/wiki/Karuk_language" TargetMode="External"/><Relationship Id="rId1" Type="http://schemas.openxmlformats.org/officeDocument/2006/relationships/slideLayout" Target="../slideLayouts/slideLayout4.xml"/><Relationship Id="rId6" Type="http://schemas.openxmlformats.org/officeDocument/2006/relationships/hyperlink" Target="https://en.wikipedia.org/wiki/Trinidad,_California" TargetMode="External"/><Relationship Id="rId5" Type="http://schemas.openxmlformats.org/officeDocument/2006/relationships/hyperlink" Target="https://en.wikipedia.org/wiki/West_Coast_of_the_United_States" TargetMode="External"/><Relationship Id="rId4" Type="http://schemas.openxmlformats.org/officeDocument/2006/relationships/hyperlink" Target="https://en.wikipedia.org/wiki/Klamath_Riv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Indigenous_peoples_of_the_Pacific_Northwest_Coast" TargetMode="External"/><Relationship Id="rId2" Type="http://schemas.openxmlformats.org/officeDocument/2006/relationships/hyperlink" Target="https://en.wikipedia.org/wiki/Vancouver_Island"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Jester" TargetMode="External"/><Relationship Id="rId3" Type="http://schemas.openxmlformats.org/officeDocument/2006/relationships/hyperlink" Target="https://en.wikipedia.org/wiki/Lakota_people" TargetMode="External"/><Relationship Id="rId7" Type="http://schemas.openxmlformats.org/officeDocument/2006/relationships/hyperlink" Target="https://en.wikipedia.org/wiki/Great_Plains" TargetMode="External"/><Relationship Id="rId2" Type="http://schemas.openxmlformats.org/officeDocument/2006/relationships/hyperlink" Target="https://en.wikipedia.org/wiki/Ledger_art" TargetMode="External"/><Relationship Id="rId1" Type="http://schemas.openxmlformats.org/officeDocument/2006/relationships/slideLayout" Target="../slideLayouts/slideLayout4.xml"/><Relationship Id="rId6" Type="http://schemas.openxmlformats.org/officeDocument/2006/relationships/hyperlink" Target="https://en.wikipedia.org/wiki/Dakota_people" TargetMode="External"/><Relationship Id="rId5" Type="http://schemas.openxmlformats.org/officeDocument/2006/relationships/hyperlink" Target="https://en.wikipedia.org/wiki/Sioux" TargetMode="External"/><Relationship Id="rId10" Type="http://schemas.openxmlformats.org/officeDocument/2006/relationships/image" Target="../media/image6.jpeg"/><Relationship Id="rId4" Type="http://schemas.openxmlformats.org/officeDocument/2006/relationships/hyperlink" Target="https://en.wikipedia.org/wiki/Black_Hawk_(artist)" TargetMode="External"/><Relationship Id="rId9" Type="http://schemas.openxmlformats.org/officeDocument/2006/relationships/hyperlink" Target="https://en.wikipedia.org/wiki/Sati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59976C-25A4-9BC2-8B1B-2321E404B551}"/>
              </a:ext>
            </a:extLst>
          </p:cNvPr>
          <p:cNvSpPr>
            <a:spLocks noGrp="1"/>
          </p:cNvSpPr>
          <p:nvPr>
            <p:ph type="title"/>
          </p:nvPr>
        </p:nvSpPr>
        <p:spPr>
          <a:xfrm>
            <a:off x="0" y="-57149"/>
            <a:ext cx="12104370" cy="1630361"/>
          </a:xfrm>
        </p:spPr>
        <p:txBody>
          <a:bodyPr>
            <a:normAutofit fontScale="90000"/>
          </a:bodyPr>
          <a:lstStyle/>
          <a:p>
            <a:r>
              <a:rPr lang="en-US" dirty="0"/>
              <a:t>Cultural Differentiation:  why are the California and Pacific Northwest nonagricultural peoples and the those of the Southwest so different?</a:t>
            </a:r>
          </a:p>
        </p:txBody>
      </p:sp>
      <p:sp>
        <p:nvSpPr>
          <p:cNvPr id="5" name="Content Placeholder 4">
            <a:extLst>
              <a:ext uri="{FF2B5EF4-FFF2-40B4-BE49-F238E27FC236}">
                <a16:creationId xmlns:a16="http://schemas.microsoft.com/office/drawing/2014/main" id="{FABF5555-9F7A-B6AB-40D8-1FCEA60F0A9D}"/>
              </a:ext>
            </a:extLst>
          </p:cNvPr>
          <p:cNvSpPr>
            <a:spLocks noGrp="1"/>
          </p:cNvSpPr>
          <p:nvPr>
            <p:ph sz="half" idx="1"/>
          </p:nvPr>
        </p:nvSpPr>
        <p:spPr>
          <a:xfrm>
            <a:off x="0" y="1503045"/>
            <a:ext cx="8881035" cy="4884495"/>
          </a:xfrm>
        </p:spPr>
        <p:txBody>
          <a:bodyPr>
            <a:normAutofit fontScale="62500" lnSpcReduction="20000"/>
          </a:bodyPr>
          <a:lstStyle/>
          <a:p>
            <a:r>
              <a:rPr lang="en-US" dirty="0"/>
              <a:t>Californians and Northwest Coast peoples both planted tobacco, </a:t>
            </a:r>
            <a:r>
              <a:rPr lang="en-US" dirty="0" err="1"/>
              <a:t>springbank</a:t>
            </a:r>
            <a:r>
              <a:rPr lang="en-US" dirty="0"/>
              <a:t> clover and Pacific silverweed for ritual purposes and special festivals.  Yet they comprehensively rejected the idea of planting everyday foodstuffs or treating crops as staples, unlike the maize, beans and squash farmers of the Great Basin and the American Southwest.  In other ways the northern and southern zones of Pacific North American peoples were profoundly different.  The peoples of the Canadian </a:t>
            </a:r>
            <a:r>
              <a:rPr lang="en-US" dirty="0" err="1"/>
              <a:t>Norhwest</a:t>
            </a:r>
            <a:r>
              <a:rPr lang="en-US" dirty="0"/>
              <a:t> Cost relied heavily on fishing.  Most Californians were proficient fishers and hunters, but many followed an ancient reliance on tree crops—especially nuts and acorns—as staple foods.</a:t>
            </a:r>
          </a:p>
          <a:p>
            <a:r>
              <a:rPr lang="en-US" dirty="0"/>
              <a:t>Marcel </a:t>
            </a:r>
            <a:r>
              <a:rPr lang="en-US" dirty="0" err="1"/>
              <a:t>Mauss</a:t>
            </a:r>
            <a:r>
              <a:rPr lang="en-US" dirty="0"/>
              <a:t> argued that people in past times appear to have traveled a great deal—more than they do today.  He was convinced that the entire Pacific Rim had once been a single realm of cultural exchange.  Therefore, </a:t>
            </a:r>
            <a:r>
              <a:rPr lang="en-US" dirty="0" err="1"/>
              <a:t>Mauss</a:t>
            </a:r>
            <a:r>
              <a:rPr lang="en-US" dirty="0"/>
              <a:t>’ answer to the question why some cultural traits do not spread, is that this is precisely how cultures define themselves against their neighbors. Cultures were, effectively, cultures of refusal.  This process tends to be quite self-conscious.  It extended even to technologies.  Athabascans in Alaska refused to adopt Inuit kayaks; Inuit refused to adopt Athabascan snowshoes.  “Societies,” wrote </a:t>
            </a:r>
            <a:r>
              <a:rPr lang="en-US" dirty="0" err="1"/>
              <a:t>Mauss</a:t>
            </a:r>
            <a:r>
              <a:rPr lang="en-US" dirty="0"/>
              <a:t>, “live by borrowing from each other, but they define themselves rather by the refusal of borrowing than by its acceptance.”  [Nathan </a:t>
            </a:r>
            <a:r>
              <a:rPr lang="en-US" dirty="0" err="1"/>
              <a:t>Schlanger</a:t>
            </a:r>
            <a:r>
              <a:rPr lang="en-US" dirty="0"/>
              <a:t>,, “Marcel </a:t>
            </a:r>
            <a:r>
              <a:rPr lang="en-US" dirty="0" err="1"/>
              <a:t>Mauss</a:t>
            </a:r>
            <a:r>
              <a:rPr lang="en-US" dirty="0"/>
              <a:t>:  Techniques, Technology, and Civilization,” 2006 in DE, pp. 273-278]</a:t>
            </a:r>
          </a:p>
          <a:p>
            <a:r>
              <a:rPr lang="en-US" dirty="0"/>
              <a:t>Photo, Wikipedia: </a:t>
            </a:r>
            <a:r>
              <a:rPr kumimoji="0" lang="en-US" altLang="en-US" sz="2800" b="1" i="0" u="none" strike="noStrike" cap="none" normalizeH="0" baseline="0" dirty="0">
                <a:ln>
                  <a:noFill/>
                </a:ln>
                <a:solidFill>
                  <a:srgbClr val="202122"/>
                </a:solidFill>
                <a:effectLst/>
                <a:latin typeface="Arial" panose="020B0604020202020204" pitchFamily="34" charset="0"/>
              </a:rPr>
              <a:t>Marcel </a:t>
            </a:r>
            <a:r>
              <a:rPr kumimoji="0" lang="en-US" altLang="en-US" sz="2800" b="1" i="0" u="none" strike="noStrike" cap="none" normalizeH="0" baseline="0" dirty="0" err="1">
                <a:ln>
                  <a:noFill/>
                </a:ln>
                <a:solidFill>
                  <a:srgbClr val="202122"/>
                </a:solidFill>
                <a:effectLst/>
                <a:latin typeface="Arial" panose="020B0604020202020204" pitchFamily="34" charset="0"/>
              </a:rPr>
              <a:t>Mauss</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(1872 –1950) was a French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Sociologist"/>
              </a:rPr>
              <a:t>sociologist</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and </a:t>
            </a:r>
            <a:r>
              <a:rPr kumimoji="0" lang="en-US" altLang="en-US" sz="2800" b="0" i="0" u="sng"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a:rPr>
              <a:t>anthropologist</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known as the "father of French ethnology".</a:t>
            </a:r>
            <a:r>
              <a:rPr kumimoji="0" lang="en-US" altLang="en-US" sz="2000" b="0" i="0" u="none" strike="noStrike" cap="none" normalizeH="0" baseline="30000" dirty="0">
                <a:ln>
                  <a:noFill/>
                </a:ln>
                <a:solidFill>
                  <a:srgbClr val="3366CC"/>
                </a:solidFill>
                <a:effectLst/>
                <a:latin typeface="Arial" panose="020B0604020202020204" pitchFamily="34" charset="0"/>
                <a:cs typeface="Arial" panose="020B0604020202020204" pitchFamily="34" charset="0"/>
              </a:rPr>
              <a:t>  </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The nephew of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Émile Durkheim"/>
              </a:rPr>
              <a:t>Émile Durkheim</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Mauss</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in his academic work, crossed the boundaries between sociology and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5" tooltip="Anthropology"/>
              </a:rPr>
              <a:t>anthropology</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a:ln>
                  <a:noFill/>
                </a:ln>
                <a:solidFill>
                  <a:schemeClr val="tx1"/>
                </a:solidFill>
                <a:effectLst/>
              </a:rPr>
              <a:t> </a:t>
            </a:r>
            <a:r>
              <a:rPr lang="en-US" b="0" i="0" dirty="0" err="1">
                <a:solidFill>
                  <a:srgbClr val="202122"/>
                </a:solidFill>
                <a:effectLst/>
                <a:latin typeface="Arial" panose="020B0604020202020204" pitchFamily="34" charset="0"/>
              </a:rPr>
              <a:t>Mauss</a:t>
            </a:r>
            <a:r>
              <a:rPr lang="en-US" b="0" i="0" dirty="0">
                <a:solidFill>
                  <a:srgbClr val="202122"/>
                </a:solidFill>
                <a:effectLst/>
                <a:latin typeface="Arial" panose="020B0604020202020204" pitchFamily="34" charset="0"/>
              </a:rPr>
              <a:t> had a significant influence upon </a:t>
            </a:r>
            <a:r>
              <a:rPr lang="en-US" b="0" i="0" u="none" strike="noStrike" dirty="0">
                <a:solidFill>
                  <a:srgbClr val="3366CC"/>
                </a:solidFill>
                <a:effectLst/>
                <a:latin typeface="Arial" panose="020B0604020202020204" pitchFamily="34" charset="0"/>
                <a:hlinkClick r:id="rId6" tooltip="Claude Lévi-Strauss"/>
              </a:rPr>
              <a:t>Claude Lévi-Strauss</a:t>
            </a:r>
            <a:r>
              <a:rPr lang="en-US" b="0" i="0" dirty="0">
                <a:solidFill>
                  <a:srgbClr val="202122"/>
                </a:solidFill>
                <a:effectLst/>
                <a:latin typeface="Arial" panose="020B0604020202020204" pitchFamily="34" charset="0"/>
              </a:rPr>
              <a:t>, the founder of </a:t>
            </a:r>
            <a:r>
              <a:rPr lang="en-US" b="0" i="0" u="none" strike="noStrike" dirty="0">
                <a:solidFill>
                  <a:srgbClr val="3366CC"/>
                </a:solidFill>
                <a:effectLst/>
                <a:latin typeface="Arial" panose="020B0604020202020204" pitchFamily="34" charset="0"/>
                <a:hlinkClick r:id="rId7" tooltip="Structural anthropology"/>
              </a:rPr>
              <a:t>structural anthropology</a:t>
            </a:r>
            <a:r>
              <a:rPr lang="en-US" b="0" i="0" dirty="0">
                <a:solidFill>
                  <a:srgbClr val="202122"/>
                </a:solidFill>
                <a:effectLst/>
                <a:latin typeface="Arial" panose="020B0604020202020204" pitchFamily="34" charset="0"/>
              </a:rPr>
              <a:t>.</a:t>
            </a:r>
            <a:endParaRPr lang="en-US" dirty="0"/>
          </a:p>
        </p:txBody>
      </p:sp>
      <p:pic>
        <p:nvPicPr>
          <p:cNvPr id="1026" name="Picture 2">
            <a:extLst>
              <a:ext uri="{FF2B5EF4-FFF2-40B4-BE49-F238E27FC236}">
                <a16:creationId xmlns:a16="http://schemas.microsoft.com/office/drawing/2014/main" id="{52B6A9E7-4B28-D05D-6C57-1352B8A450F2}"/>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8823522" y="917202"/>
            <a:ext cx="3368478"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0A6E8DE-219B-9EBC-D7A1-7635F86B19EF}"/>
              </a:ext>
            </a:extLst>
          </p:cNvPr>
          <p:cNvSpPr>
            <a:spLocks noChangeArrowheads="1"/>
          </p:cNvSpPr>
          <p:nvPr/>
        </p:nvSpPr>
        <p:spPr bwMode="auto">
          <a:xfrm flipH="1">
            <a:off x="-588646" y="215688"/>
            <a:ext cx="4572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078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CBFE-4C1A-D61A-7EF4-A843640E860D}"/>
              </a:ext>
            </a:extLst>
          </p:cNvPr>
          <p:cNvSpPr>
            <a:spLocks noGrp="1"/>
          </p:cNvSpPr>
          <p:nvPr>
            <p:ph type="title"/>
          </p:nvPr>
        </p:nvSpPr>
        <p:spPr>
          <a:xfrm>
            <a:off x="40005" y="1"/>
            <a:ext cx="12151995" cy="1034414"/>
          </a:xfrm>
        </p:spPr>
        <p:txBody>
          <a:bodyPr>
            <a:normAutofit fontScale="90000"/>
          </a:bodyPr>
          <a:lstStyle/>
          <a:p>
            <a:r>
              <a:rPr lang="en-US" dirty="0"/>
              <a:t>Chattel slavery among the Northwest Coast is absent among California societies </a:t>
            </a:r>
          </a:p>
        </p:txBody>
      </p:sp>
      <p:sp>
        <p:nvSpPr>
          <p:cNvPr id="3" name="Content Placeholder 2">
            <a:extLst>
              <a:ext uri="{FF2B5EF4-FFF2-40B4-BE49-F238E27FC236}">
                <a16:creationId xmlns:a16="http://schemas.microsoft.com/office/drawing/2014/main" id="{F36CF2FD-B73C-895D-A2DC-85BD5003C446}"/>
              </a:ext>
            </a:extLst>
          </p:cNvPr>
          <p:cNvSpPr>
            <a:spLocks noGrp="1"/>
          </p:cNvSpPr>
          <p:nvPr>
            <p:ph sz="half" idx="1"/>
          </p:nvPr>
        </p:nvSpPr>
        <p:spPr>
          <a:xfrm>
            <a:off x="0" y="1097280"/>
            <a:ext cx="6172200" cy="5292090"/>
          </a:xfrm>
        </p:spPr>
        <p:txBody>
          <a:bodyPr>
            <a:normAutofit fontScale="55000" lnSpcReduction="20000"/>
          </a:bodyPr>
          <a:lstStyle/>
          <a:p>
            <a:r>
              <a:rPr lang="en-US" dirty="0"/>
              <a:t>From the Klamath River northwards, there existed societies dominated by warrior aristocrats engaged in frequent inter-group raiding and in which, traditionally, a significant portion of the population consisted of chattel slaves.  But none of this was the case further south.  [DE, p. 177] The Northwest Coast group we know best are the Kwakwaka’wakw (Kwakiutl), among whom Franz Boas conducted fieldwork.  They became famous for the exuberant ornamentation of their art.  All the surrounding societies—including the Nootka, Haida and Tsimshian—appear to have shared the same broad ethos:  similarly dazzling material cultures and performances.  They also shared the same </a:t>
            </a:r>
            <a:r>
              <a:rPr lang="en-US" dirty="0" err="1"/>
              <a:t>asic</a:t>
            </a:r>
            <a:r>
              <a:rPr lang="en-US" dirty="0"/>
              <a:t> social structure, with hereditary ranks of nobles, commoners and slaves.  Throughout the region, a 1,500 m. strip of land from the Copper River delta to Cape Mendocino, intergroup raiding for slaves was endemic, and had been for as long as anyone could recall.  In all these societies of the Northwest Coast, nobles alone enjoyed the ritual prerogative to engage with guardian spirits, who conferred access to aristocratic titles, and the right to keep the slaves captured in raids.  “Take good care of your people,” went the elder’s advice to a young Nuu-chah-nulth (Nootka) chief.  “If your people don’t like you, you’re nothing.”  Slaves in the </a:t>
            </a:r>
            <a:r>
              <a:rPr lang="en-US" dirty="0" err="1"/>
              <a:t>Norhtwest</a:t>
            </a:r>
            <a:r>
              <a:rPr lang="en-US" dirty="0"/>
              <a:t> Coast were hewers of wood and drawers of water, but they were especially involved in the mass harvesting, cleaning and processing of salmon and other anadromous fish. Perhaps a quarter of the indigenous Northwest Coast population lived in bondage—which is about equivalent to proportions found in the Roman Empire or classical Athens, or indeed the cotton plantations of the American South.   What’s more, slavery in the Northwest Coast was a hereditary status; if you were a slave, your children were also fated to be so. </a:t>
            </a:r>
          </a:p>
        </p:txBody>
      </p:sp>
      <p:sp>
        <p:nvSpPr>
          <p:cNvPr id="4" name="Content Placeholder 3">
            <a:extLst>
              <a:ext uri="{FF2B5EF4-FFF2-40B4-BE49-F238E27FC236}">
                <a16:creationId xmlns:a16="http://schemas.microsoft.com/office/drawing/2014/main" id="{68CA8010-A94F-795A-A454-23B7C25C90BE}"/>
              </a:ext>
            </a:extLst>
          </p:cNvPr>
          <p:cNvSpPr>
            <a:spLocks noGrp="1"/>
          </p:cNvSpPr>
          <p:nvPr>
            <p:ph sz="half" idx="2"/>
          </p:nvPr>
        </p:nvSpPr>
        <p:spPr>
          <a:xfrm>
            <a:off x="6233159" y="1097280"/>
            <a:ext cx="6096001" cy="5480684"/>
          </a:xfrm>
        </p:spPr>
        <p:txBody>
          <a:bodyPr>
            <a:normAutofit fontScale="55000" lnSpcReduction="20000"/>
          </a:bodyPr>
          <a:lstStyle/>
          <a:p>
            <a:r>
              <a:rPr lang="en-US" dirty="0"/>
              <a:t>Current archeological and ethno-historical research suggests that the institution of slavery goes back a very long way indeed on the Northwest Coast, many centuries before European ships began </a:t>
            </a:r>
            <a:r>
              <a:rPr lang="en-US" dirty="0" err="1"/>
              <a:t>dockng</a:t>
            </a:r>
            <a:r>
              <a:rPr lang="en-US" dirty="0"/>
              <a:t> at Nootka Sound to trade in otter pelts and blankets.  “Capturing societies”  in the Americas considered slave-taking as a mode of subsistence in its own right, but not in the usual sense of producing calories.  Raiders </a:t>
            </a:r>
            <a:r>
              <a:rPr lang="en-US" dirty="0" err="1"/>
              <a:t>ialmost</a:t>
            </a:r>
            <a:r>
              <a:rPr lang="en-US" dirty="0"/>
              <a:t> invariably insisted that slaves were captured for their life force or “vitality”.[DE, pp.182-183,185,189]</a:t>
            </a:r>
          </a:p>
          <a:p>
            <a:r>
              <a:rPr lang="en-US" dirty="0"/>
              <a:t>The most striking difference between the indigenous societies of California and the Northwest Coast is the absence, in California, of formal ranks and the institution of potlatch [lavish feast of ostentatious superabundance and status-gaining generosity].  In California there were feasts and festivals, but since there was no title system, these lacked almost all the distinctive features of potlach:   the </a:t>
            </a:r>
            <a:r>
              <a:rPr lang="en-US" dirty="0" err="1"/>
              <a:t>divisin</a:t>
            </a:r>
            <a:r>
              <a:rPr lang="en-US" dirty="0"/>
              <a:t> between “high” and “low” forms of cuisine, the use of ranked seating orders and serving equipment, obligatory eating of oily foods, competitive gifting, self-aggrandizing speeches, or any other public manifestations of rivalry between nobles fighting over titular privilege.  Insofar as feast sponsors could be seen as self-aggrandizing, they themselves went to great lengths to downplay their roles.   There was an actual redistribution of resources that went on in California trade feasts and “deerskin dances”, and their well-documented importance </a:t>
            </a:r>
            <a:r>
              <a:rPr lang="en-US" dirty="0" err="1"/>
              <a:t>kn</a:t>
            </a:r>
            <a:r>
              <a:rPr lang="en-US" dirty="0"/>
              <a:t> promoting solidarity between groups from neighboring hamlets.  [DE, pp. 184-185]</a:t>
            </a:r>
          </a:p>
        </p:txBody>
      </p:sp>
    </p:spTree>
    <p:extLst>
      <p:ext uri="{BB962C8B-B14F-4D97-AF65-F5344CB8AC3E}">
        <p14:creationId xmlns:p14="http://schemas.microsoft.com/office/powerpoint/2010/main" val="304462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C419-F4D4-A8BD-157D-F9460E99C221}"/>
              </a:ext>
            </a:extLst>
          </p:cNvPr>
          <p:cNvSpPr>
            <a:spLocks noGrp="1"/>
          </p:cNvSpPr>
          <p:nvPr>
            <p:ph type="title"/>
          </p:nvPr>
        </p:nvSpPr>
        <p:spPr>
          <a:xfrm>
            <a:off x="-62865" y="-62864"/>
            <a:ext cx="12254865" cy="982980"/>
          </a:xfrm>
        </p:spPr>
        <p:txBody>
          <a:bodyPr>
            <a:normAutofit fontScale="90000"/>
          </a:bodyPr>
          <a:lstStyle/>
          <a:p>
            <a:r>
              <a:rPr lang="en-US" dirty="0" err="1"/>
              <a:t>Schismogenesis</a:t>
            </a:r>
            <a:r>
              <a:rPr lang="en-US" dirty="0"/>
              <a:t> between “Protestant* Foragers” and “Fisher Kings”</a:t>
            </a:r>
          </a:p>
        </p:txBody>
      </p:sp>
      <p:sp>
        <p:nvSpPr>
          <p:cNvPr id="3" name="Content Placeholder 2">
            <a:extLst>
              <a:ext uri="{FF2B5EF4-FFF2-40B4-BE49-F238E27FC236}">
                <a16:creationId xmlns:a16="http://schemas.microsoft.com/office/drawing/2014/main" id="{31EB6E8D-126C-CCC7-FD5B-E01367D5283A}"/>
              </a:ext>
            </a:extLst>
          </p:cNvPr>
          <p:cNvSpPr>
            <a:spLocks noGrp="1"/>
          </p:cNvSpPr>
          <p:nvPr>
            <p:ph sz="half" idx="1"/>
          </p:nvPr>
        </p:nvSpPr>
        <p:spPr>
          <a:xfrm>
            <a:off x="0" y="920116"/>
            <a:ext cx="8568707" cy="5189219"/>
          </a:xfrm>
        </p:spPr>
        <p:txBody>
          <a:bodyPr>
            <a:normAutofit fontScale="70000" lnSpcReduction="20000"/>
          </a:bodyPr>
          <a:lstStyle/>
          <a:p>
            <a:r>
              <a:rPr lang="en-US" dirty="0" err="1"/>
              <a:t>Schismogenesis</a:t>
            </a:r>
            <a:r>
              <a:rPr lang="en-US" dirty="0"/>
              <a:t>, you’ll recall, describes how societies in contact with each other end up joined within a common system of differences, even as they attempt to distinguish themselves from one another.  Perhaps the classic historical example would be the ancient Greek city-states of Athens and Sparta, in the fifth c. BCE.  As Marshall </a:t>
            </a:r>
            <a:r>
              <a:rPr lang="en-US" dirty="0" err="1"/>
              <a:t>Sahlins</a:t>
            </a:r>
            <a:r>
              <a:rPr lang="en-US" dirty="0"/>
              <a:t> [2004] put it:  “Dynamically interconnected, they were then reciprocally constituted…Athens was to Sparta as sea to land, cosmopolitan to xenophobic, commercial to autarkic, luxurious to frugal, democratic to oligarchic, urban to </a:t>
            </a:r>
            <a:r>
              <a:rPr lang="en-US" dirty="0" err="1"/>
              <a:t>villageois</a:t>
            </a:r>
            <a:r>
              <a:rPr lang="en-US" dirty="0"/>
              <a:t>, autochthonous to immigrant, </a:t>
            </a:r>
            <a:r>
              <a:rPr lang="en-US" dirty="0" err="1"/>
              <a:t>logomanic</a:t>
            </a:r>
            <a:r>
              <a:rPr lang="en-US" dirty="0"/>
              <a:t> to laconic:  one cannot finish enumerating the dichotomies…Athens and Sparta were antitypes.”  Each society performs a mirror image of the other.  In doing so, tit becomes an indispensable alter ego, the necessary and ever-present example of what one should never wish to be.  Might a similar logic apply to the history of foraging societies in California and on the Northwest Coast? [DE, p.180]</a:t>
            </a:r>
          </a:p>
          <a:p>
            <a:r>
              <a:rPr lang="en-US" dirty="0"/>
              <a:t>Picture, Wikipedia: </a:t>
            </a:r>
            <a:r>
              <a:rPr lang="en-US" b="0" i="0" dirty="0">
                <a:solidFill>
                  <a:srgbClr val="202122"/>
                </a:solidFill>
                <a:effectLst/>
                <a:latin typeface="Arial" panose="020B0604020202020204" pitchFamily="34" charset="0"/>
              </a:rPr>
              <a:t>The so-called </a:t>
            </a:r>
            <a:r>
              <a:rPr lang="en-US" b="0" i="0" u="none" strike="noStrike" dirty="0">
                <a:solidFill>
                  <a:srgbClr val="3366CC"/>
                </a:solidFill>
                <a:effectLst/>
                <a:latin typeface="Arial" panose="020B0604020202020204" pitchFamily="34" charset="0"/>
                <a:hlinkClick r:id="rId2" tooltip="Leonidas (sculpture)"/>
              </a:rPr>
              <a:t>Leonidas</a:t>
            </a:r>
            <a:r>
              <a:rPr lang="en-US" b="0" i="0" dirty="0">
                <a:solidFill>
                  <a:srgbClr val="202122"/>
                </a:solidFill>
                <a:effectLst/>
                <a:latin typeface="Arial" panose="020B0604020202020204" pitchFamily="34" charset="0"/>
              </a:rPr>
              <a:t> sculpture (5th century BC), </a:t>
            </a:r>
            <a:r>
              <a:rPr lang="en-US" b="0" i="0" u="sng" dirty="0">
                <a:solidFill>
                  <a:srgbClr val="FAA700"/>
                </a:solidFill>
                <a:effectLst/>
                <a:latin typeface="Arial" panose="020B0604020202020204" pitchFamily="34" charset="0"/>
                <a:hlinkClick r:id="rId3" tooltip="Archaeological Museum of Sparta"/>
              </a:rPr>
              <a:t>Archaeological Museum of Sparta</a:t>
            </a:r>
            <a:r>
              <a:rPr lang="en-US" b="0" i="0" dirty="0">
                <a:solidFill>
                  <a:srgbClr val="202122"/>
                </a:solidFill>
                <a:effectLst/>
                <a:latin typeface="Arial" panose="020B0604020202020204" pitchFamily="34" charset="0"/>
              </a:rPr>
              <a:t>, Greece.</a:t>
            </a:r>
          </a:p>
          <a:p>
            <a:r>
              <a:rPr lang="en-US" b="0" i="0" dirty="0">
                <a:solidFill>
                  <a:srgbClr val="202122"/>
                </a:solidFill>
                <a:effectLst/>
                <a:latin typeface="Arial" panose="020B0604020202020204" pitchFamily="34" charset="0"/>
              </a:rPr>
              <a:t>    20</a:t>
            </a:r>
            <a:r>
              <a:rPr lang="en-US" b="0" i="0" baseline="30000" dirty="0">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c. anthropologist Walter Goldschmidt [1913-2010] saw an uncanny resemblance  between the Puritan attitudes described by Max Weber [1864-1920] in “The Protestant Ethic and the Spirit of Capitalism” [1904,1905]  and the disapproval of wasteful pleasures and the glorification of work found among the northwest California indigenous peoples like the Yurok.  </a:t>
            </a:r>
            <a:r>
              <a:rPr lang="en-US" dirty="0">
                <a:solidFill>
                  <a:srgbClr val="202122"/>
                </a:solidFill>
                <a:latin typeface="Arial" panose="020B0604020202020204" pitchFamily="34" charset="0"/>
              </a:rPr>
              <a:t>[DE, pp. 177-178]</a:t>
            </a:r>
            <a:r>
              <a:rPr lang="en-US" b="0" i="0" dirty="0">
                <a:solidFill>
                  <a:srgbClr val="202122"/>
                </a:solidFill>
                <a:effectLst/>
                <a:latin typeface="Arial" panose="020B0604020202020204" pitchFamily="34" charset="0"/>
              </a:rPr>
              <a:t>     </a:t>
            </a:r>
          </a:p>
          <a:p>
            <a:pPr algn="just"/>
            <a:endParaRPr lang="en-US" dirty="0">
              <a:solidFill>
                <a:srgbClr val="202122"/>
              </a:solidFill>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en-US" dirty="0">
              <a:solidFill>
                <a:srgbClr val="202122"/>
              </a:solidFill>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en-US" dirty="0"/>
          </a:p>
        </p:txBody>
      </p:sp>
      <p:pic>
        <p:nvPicPr>
          <p:cNvPr id="2050" name="Picture 2">
            <a:extLst>
              <a:ext uri="{FF2B5EF4-FFF2-40B4-BE49-F238E27FC236}">
                <a16:creationId xmlns:a16="http://schemas.microsoft.com/office/drawing/2014/main" id="{C6C318A0-429E-2EBC-D8D5-62EEEEFD8A9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568707" y="965836"/>
            <a:ext cx="3623293" cy="52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8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DAA3-3890-AFD8-B543-7765B6D84F0D}"/>
              </a:ext>
            </a:extLst>
          </p:cNvPr>
          <p:cNvSpPr>
            <a:spLocks noGrp="1"/>
          </p:cNvSpPr>
          <p:nvPr>
            <p:ph type="title"/>
          </p:nvPr>
        </p:nvSpPr>
        <p:spPr>
          <a:xfrm>
            <a:off x="-57150" y="1"/>
            <a:ext cx="12249150" cy="994409"/>
          </a:xfrm>
        </p:spPr>
        <p:txBody>
          <a:bodyPr>
            <a:normAutofit fontScale="90000"/>
          </a:bodyPr>
          <a:lstStyle/>
          <a:p>
            <a:r>
              <a:rPr lang="en-US" dirty="0"/>
              <a:t>The profound ambivalence of Amerindian Caring Relationships.</a:t>
            </a:r>
          </a:p>
        </p:txBody>
      </p:sp>
      <p:sp>
        <p:nvSpPr>
          <p:cNvPr id="3" name="Content Placeholder 2">
            <a:extLst>
              <a:ext uri="{FF2B5EF4-FFF2-40B4-BE49-F238E27FC236}">
                <a16:creationId xmlns:a16="http://schemas.microsoft.com/office/drawing/2014/main" id="{64080E16-9AFD-ECA8-AECE-B39F17808940}"/>
              </a:ext>
            </a:extLst>
          </p:cNvPr>
          <p:cNvSpPr>
            <a:spLocks noGrp="1"/>
          </p:cNvSpPr>
          <p:nvPr>
            <p:ph sz="half" idx="1"/>
          </p:nvPr>
        </p:nvSpPr>
        <p:spPr>
          <a:xfrm>
            <a:off x="40005" y="1040130"/>
            <a:ext cx="6823709" cy="5234940"/>
          </a:xfrm>
        </p:spPr>
        <p:txBody>
          <a:bodyPr>
            <a:normAutofit fontScale="55000" lnSpcReduction="20000"/>
          </a:bodyPr>
          <a:lstStyle/>
          <a:p>
            <a:r>
              <a:rPr lang="en-US" dirty="0"/>
              <a:t>Amerindian societies typically referred to themselves as “human beings”; whereas, for instance, </a:t>
            </a:r>
            <a:r>
              <a:rPr lang="en-US" dirty="0" err="1"/>
              <a:t>Guaykuru</a:t>
            </a:r>
            <a:r>
              <a:rPr lang="en-US" dirty="0"/>
              <a:t> means the equivalent of barbarian, given the </a:t>
            </a:r>
            <a:r>
              <a:rPr lang="en-US" dirty="0" err="1"/>
              <a:t>Mbaya</a:t>
            </a:r>
            <a:r>
              <a:rPr lang="en-US" dirty="0"/>
              <a:t> people by the Guarani.  Almost all these societies took pride in their ability to adopt children or captives—even from among those whom they considered the most benighted of their neighbors—and, through care and education, turn them into what they </a:t>
            </a:r>
            <a:r>
              <a:rPr lang="en-US" dirty="0" err="1"/>
              <a:t>consideredto</a:t>
            </a:r>
            <a:r>
              <a:rPr lang="en-US" dirty="0"/>
              <a:t> be proper human beings.  Slaves, it follows were an anomaly:  people who were neither killed nor adopted, but who hovered somewhere in between; abruptly and violently suspended in the midpoint of a process that should normally lead from prey to  pet to family .  As such, the </a:t>
            </a:r>
            <a:r>
              <a:rPr lang="en-US" dirty="0" err="1"/>
              <a:t>daptive</a:t>
            </a:r>
            <a:r>
              <a:rPr lang="en-US" dirty="0"/>
              <a:t> as slave becomes trapped in the role of “caring for others” , a non-person whose work is largely directed towards enabling those others to become persons, warriors, princesses, “human beings” of a particularly valued and special kind.  [DE, p. 191]</a:t>
            </a:r>
          </a:p>
          <a:p>
            <a:r>
              <a:rPr lang="en-US" dirty="0" err="1"/>
              <a:t>Pictue</a:t>
            </a:r>
            <a:r>
              <a:rPr lang="en-US" dirty="0"/>
              <a:t>, Wikipedia:</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Debret's</a:t>
            </a:r>
            <a:r>
              <a:rPr lang="en-US" b="0" i="0" dirty="0">
                <a:solidFill>
                  <a:srgbClr val="000000"/>
                </a:solidFill>
                <a:effectLst/>
                <a:latin typeface="Arial" panose="020B0604020202020204" pitchFamily="34" charset="0"/>
              </a:rPr>
              <a:t> depiction of the </a:t>
            </a:r>
            <a:r>
              <a:rPr lang="en-US" b="0" i="0" dirty="0" err="1">
                <a:solidFill>
                  <a:srgbClr val="000000"/>
                </a:solidFill>
                <a:effectLst/>
                <a:latin typeface="Arial" panose="020B0604020202020204" pitchFamily="34" charset="0"/>
              </a:rPr>
              <a:t>Guaycuru</a:t>
            </a:r>
            <a:r>
              <a:rPr lang="en-US" b="0" i="0" dirty="0">
                <a:solidFill>
                  <a:srgbClr val="000000"/>
                </a:solidFill>
                <a:effectLst/>
                <a:latin typeface="Arial" panose="020B0604020202020204" pitchFamily="34" charset="0"/>
              </a:rPr>
              <a:t> cavalry during an attack. </a:t>
            </a:r>
            <a:r>
              <a:rPr lang="en-US" b="1" i="0" dirty="0" err="1">
                <a:solidFill>
                  <a:srgbClr val="202122"/>
                </a:solidFill>
                <a:effectLst/>
                <a:latin typeface="Arial" panose="020B0604020202020204" pitchFamily="34" charset="0"/>
              </a:rPr>
              <a:t>Guaycuru</a:t>
            </a:r>
            <a:r>
              <a:rPr lang="en-US" b="0" i="0" dirty="0">
                <a:solidFill>
                  <a:srgbClr val="202122"/>
                </a:solidFill>
                <a:effectLst/>
                <a:latin typeface="Arial" panose="020B0604020202020204" pitchFamily="34" charset="0"/>
              </a:rPr>
              <a:t> or </a:t>
            </a:r>
            <a:r>
              <a:rPr lang="en-US" b="1" i="0" dirty="0" err="1">
                <a:solidFill>
                  <a:srgbClr val="202122"/>
                </a:solidFill>
                <a:effectLst/>
                <a:latin typeface="Arial" panose="020B0604020202020204" pitchFamily="34" charset="0"/>
              </a:rPr>
              <a:t>Guaykuru</a:t>
            </a:r>
            <a:r>
              <a:rPr lang="en-US" b="0" i="0" dirty="0">
                <a:solidFill>
                  <a:srgbClr val="202122"/>
                </a:solidFill>
                <a:effectLst/>
                <a:latin typeface="Arial" panose="020B0604020202020204" pitchFamily="34" charset="0"/>
              </a:rPr>
              <a:t> is a generic term for several ethnic groups </a:t>
            </a:r>
            <a:r>
              <a:rPr lang="en-US" b="0" i="0" u="none" strike="noStrike" dirty="0">
                <a:solidFill>
                  <a:srgbClr val="3366CC"/>
                </a:solidFill>
                <a:effectLst/>
                <a:latin typeface="Arial" panose="020B0604020202020204" pitchFamily="34" charset="0"/>
                <a:hlinkClick r:id="rId2" tooltip="Indigenous peoples of the Americas"/>
              </a:rPr>
              <a:t>indigenous</a:t>
            </a:r>
            <a:r>
              <a:rPr lang="en-US" b="0" i="0" dirty="0">
                <a:solidFill>
                  <a:srgbClr val="202122"/>
                </a:solidFill>
                <a:effectLst/>
                <a:latin typeface="Arial" panose="020B0604020202020204" pitchFamily="34" charset="0"/>
              </a:rPr>
              <a:t> to the </a:t>
            </a:r>
            <a:r>
              <a:rPr lang="en-US" b="0" i="0" u="none" strike="noStrike" dirty="0">
                <a:solidFill>
                  <a:srgbClr val="3366CC"/>
                </a:solidFill>
                <a:effectLst/>
                <a:latin typeface="Arial" panose="020B0604020202020204" pitchFamily="34" charset="0"/>
                <a:hlinkClick r:id="rId3" tooltip="Gran Chaco"/>
              </a:rPr>
              <a:t>Gran Chaco</a:t>
            </a:r>
            <a:r>
              <a:rPr lang="en-US" b="0" i="0" dirty="0">
                <a:solidFill>
                  <a:srgbClr val="202122"/>
                </a:solidFill>
                <a:effectLst/>
                <a:latin typeface="Arial" panose="020B0604020202020204" pitchFamily="34" charset="0"/>
              </a:rPr>
              <a:t> region of </a:t>
            </a:r>
            <a:r>
              <a:rPr lang="en-US" b="0" i="0" u="none" strike="noStrike" dirty="0">
                <a:solidFill>
                  <a:srgbClr val="3366CC"/>
                </a:solidFill>
                <a:effectLst/>
                <a:latin typeface="Arial" panose="020B0604020202020204" pitchFamily="34" charset="0"/>
                <a:hlinkClick r:id="rId4" tooltip="South America"/>
              </a:rPr>
              <a:t>South America</a:t>
            </a:r>
            <a:r>
              <a:rPr lang="en-US" b="0" i="0" dirty="0">
                <a:solidFill>
                  <a:srgbClr val="202122"/>
                </a:solidFill>
                <a:effectLst/>
                <a:latin typeface="Arial" panose="020B0604020202020204" pitchFamily="34" charset="0"/>
              </a:rPr>
              <a:t>, speaking related </a:t>
            </a:r>
            <a:r>
              <a:rPr lang="en-US" b="0" i="0" u="sng" dirty="0" err="1">
                <a:solidFill>
                  <a:srgbClr val="3366CC"/>
                </a:solidFill>
                <a:effectLst/>
                <a:latin typeface="Arial" panose="020B0604020202020204" pitchFamily="34" charset="0"/>
                <a:hlinkClick r:id="rId5"/>
              </a:rPr>
              <a:t>Guaicuruan</a:t>
            </a:r>
            <a:r>
              <a:rPr lang="en-US" b="0" i="0" u="sng" dirty="0">
                <a:solidFill>
                  <a:srgbClr val="3366CC"/>
                </a:solidFill>
                <a:effectLst/>
                <a:latin typeface="Arial" panose="020B0604020202020204" pitchFamily="34" charset="0"/>
                <a:hlinkClick r:id="rId5"/>
              </a:rPr>
              <a:t> languages</a:t>
            </a:r>
            <a:r>
              <a:rPr lang="en-US" b="0" i="0" dirty="0">
                <a:solidFill>
                  <a:srgbClr val="202122"/>
                </a:solidFill>
                <a:effectLst/>
                <a:latin typeface="Arial" panose="020B0604020202020204" pitchFamily="34" charset="0"/>
              </a:rPr>
              <a:t>. In the 16th century, the time of first contact with </a:t>
            </a:r>
            <a:r>
              <a:rPr lang="en-US" b="0" i="0" u="none" strike="noStrike" dirty="0">
                <a:solidFill>
                  <a:srgbClr val="3366CC"/>
                </a:solidFill>
                <a:effectLst/>
                <a:latin typeface="Arial" panose="020B0604020202020204" pitchFamily="34" charset="0"/>
                <a:hlinkClick r:id="rId6" tooltip="Spanish Empire"/>
              </a:rPr>
              <a:t>Spanish</a:t>
            </a:r>
            <a:r>
              <a:rPr lang="en-US" b="0" i="0" dirty="0">
                <a:solidFill>
                  <a:srgbClr val="202122"/>
                </a:solidFill>
                <a:effectLst/>
                <a:latin typeface="Arial" panose="020B0604020202020204" pitchFamily="34" charset="0"/>
              </a:rPr>
              <a:t> explorers and colonists, the </a:t>
            </a:r>
            <a:r>
              <a:rPr lang="en-US" b="0" i="0" dirty="0" err="1">
                <a:solidFill>
                  <a:srgbClr val="202122"/>
                </a:solidFill>
                <a:effectLst/>
                <a:latin typeface="Arial" panose="020B0604020202020204" pitchFamily="34" charset="0"/>
              </a:rPr>
              <a:t>Guaycuru</a:t>
            </a:r>
            <a:r>
              <a:rPr lang="en-US" b="0" i="0" dirty="0">
                <a:solidFill>
                  <a:srgbClr val="202122"/>
                </a:solidFill>
                <a:effectLst/>
                <a:latin typeface="Arial" panose="020B0604020202020204" pitchFamily="34" charset="0"/>
              </a:rPr>
              <a:t> people lived in the present-day countries of </a:t>
            </a:r>
            <a:r>
              <a:rPr lang="en-US" b="0" i="0" u="none" strike="noStrike" dirty="0">
                <a:solidFill>
                  <a:srgbClr val="3366CC"/>
                </a:solidFill>
                <a:effectLst/>
                <a:latin typeface="Arial" panose="020B0604020202020204" pitchFamily="34" charset="0"/>
                <a:hlinkClick r:id="rId7" tooltip="Argentina"/>
              </a:rPr>
              <a:t>Argentina</a:t>
            </a:r>
            <a:r>
              <a:rPr lang="en-US" b="0" i="0" dirty="0">
                <a:solidFill>
                  <a:srgbClr val="202122"/>
                </a:solidFill>
                <a:effectLst/>
                <a:latin typeface="Arial" panose="020B0604020202020204" pitchFamily="34" charset="0"/>
              </a:rPr>
              <a:t> (north of </a:t>
            </a:r>
            <a:r>
              <a:rPr lang="en-US" b="0" i="0" u="none" strike="noStrike" dirty="0">
                <a:solidFill>
                  <a:srgbClr val="3366CC"/>
                </a:solidFill>
                <a:effectLst/>
                <a:latin typeface="Arial" panose="020B0604020202020204" pitchFamily="34" charset="0"/>
                <a:hlinkClick r:id="rId8" tooltip="Santa Fe Province"/>
              </a:rPr>
              <a:t>Santa Fe Province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9" tooltip="Paraguay"/>
              </a:rPr>
              <a:t>Paraguay</a:t>
            </a:r>
            <a:r>
              <a:rPr lang="en-US" b="0" i="0" dirty="0">
                <a:solidFill>
                  <a:srgbClr val="202122"/>
                </a:solidFill>
                <a:effectLst/>
                <a:latin typeface="Arial" panose="020B0604020202020204" pitchFamily="34" charset="0"/>
              </a:rPr>
              <a:t>, Bolivia, and </a:t>
            </a:r>
            <a:r>
              <a:rPr lang="en-US" b="0" i="0" u="none" strike="noStrike" dirty="0">
                <a:solidFill>
                  <a:srgbClr val="3366CC"/>
                </a:solidFill>
                <a:effectLst/>
                <a:latin typeface="Arial" panose="020B0604020202020204" pitchFamily="34" charset="0"/>
                <a:hlinkClick r:id="rId10" tooltip="Brazil"/>
              </a:rPr>
              <a:t>Brazil</a:t>
            </a:r>
            <a:r>
              <a:rPr lang="en-US" b="0" i="0" dirty="0">
                <a:solidFill>
                  <a:srgbClr val="202122"/>
                </a:solidFill>
                <a:effectLst/>
                <a:latin typeface="Arial" panose="020B0604020202020204" pitchFamily="34" charset="0"/>
              </a:rPr>
              <a:t> (south of </a:t>
            </a:r>
            <a:r>
              <a:rPr lang="en-US" b="0" i="0" u="none" strike="noStrike" dirty="0" err="1">
                <a:solidFill>
                  <a:srgbClr val="3366CC"/>
                </a:solidFill>
                <a:effectLst/>
                <a:latin typeface="Arial" panose="020B0604020202020204" pitchFamily="34" charset="0"/>
                <a:hlinkClick r:id="rId11" tooltip="Corumbá"/>
              </a:rPr>
              <a:t>Corumbá</a:t>
            </a:r>
            <a:r>
              <a:rPr lang="en-US" b="0" i="0" dirty="0">
                <a:solidFill>
                  <a:srgbClr val="202122"/>
                </a:solidFill>
                <a:effectLst/>
                <a:latin typeface="Arial" panose="020B0604020202020204" pitchFamily="34" charset="0"/>
              </a:rPr>
              <a:t>).</a:t>
            </a:r>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Abipón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Guaycuruans</a:t>
            </a:r>
            <a:r>
              <a:rPr lang="en-US" b="0" i="0" dirty="0">
                <a:solidFill>
                  <a:srgbClr val="202122"/>
                </a:solidFill>
                <a:effectLst/>
                <a:latin typeface="Arial" panose="020B0604020202020204" pitchFamily="34" charset="0"/>
              </a:rPr>
              <a:t> acquired horses from the Spanish in the late 16th century and within 50 years developed a horse culture similar to that of the </a:t>
            </a:r>
            <a:r>
              <a:rPr lang="en-US" b="0" i="0" u="none" strike="noStrike" dirty="0">
                <a:solidFill>
                  <a:srgbClr val="3366CC"/>
                </a:solidFill>
                <a:effectLst/>
                <a:latin typeface="Arial" panose="020B0604020202020204" pitchFamily="34" charset="0"/>
                <a:hlinkClick r:id="rId12" tooltip="Plains Indians"/>
              </a:rPr>
              <a:t>Plains Indians</a:t>
            </a:r>
            <a:r>
              <a:rPr lang="en-US" b="0" i="0" dirty="0">
                <a:solidFill>
                  <a:srgbClr val="202122"/>
                </a:solidFill>
                <a:effectLst/>
                <a:latin typeface="Arial" panose="020B0604020202020204" pitchFamily="34" charset="0"/>
              </a:rPr>
              <a:t> of North America. The mobility afforded by the horse facilitated </a:t>
            </a:r>
            <a:r>
              <a:rPr lang="en-US" b="0" i="0" dirty="0" err="1">
                <a:solidFill>
                  <a:srgbClr val="202122"/>
                </a:solidFill>
                <a:effectLst/>
                <a:latin typeface="Arial" panose="020B0604020202020204" pitchFamily="34" charset="0"/>
              </a:rPr>
              <a:t>Guaycuruan</a:t>
            </a:r>
            <a:r>
              <a:rPr lang="en-US" b="0" i="0" dirty="0">
                <a:solidFill>
                  <a:srgbClr val="202122"/>
                </a:solidFill>
                <a:effectLst/>
                <a:latin typeface="Arial" panose="020B0604020202020204" pitchFamily="34" charset="0"/>
              </a:rPr>
              <a:t> control over other peoples in the Chaco and made raiding the Spaniards and their Indian allies a profitable enterprise.  </a:t>
            </a:r>
            <a:endParaRPr lang="en-US" dirty="0"/>
          </a:p>
        </p:txBody>
      </p:sp>
      <p:pic>
        <p:nvPicPr>
          <p:cNvPr id="3074" name="Picture 2">
            <a:extLst>
              <a:ext uri="{FF2B5EF4-FFF2-40B4-BE49-F238E27FC236}">
                <a16:creationId xmlns:a16="http://schemas.microsoft.com/office/drawing/2014/main" id="{121438DD-BC2F-2EB1-A916-9FDE62F088EE}"/>
              </a:ext>
            </a:extLst>
          </p:cNvPr>
          <p:cNvPicPr>
            <a:picLocks noGrp="1" noChangeAspect="1" noChangeArrowheads="1"/>
          </p:cNvPicPr>
          <p:nvPr>
            <p:ph sz="half" idx="2"/>
          </p:nvPr>
        </p:nvPicPr>
        <p:blipFill>
          <a:blip r:embed="rId13">
            <a:extLst>
              <a:ext uri="{28A0092B-C50C-407E-A947-70E740481C1C}">
                <a14:useLocalDpi xmlns:a14="http://schemas.microsoft.com/office/drawing/2010/main" val="0"/>
              </a:ext>
            </a:extLst>
          </a:blip>
          <a:srcRect/>
          <a:stretch>
            <a:fillRect/>
          </a:stretch>
        </p:blipFill>
        <p:spPr bwMode="auto">
          <a:xfrm>
            <a:off x="6863714" y="994410"/>
            <a:ext cx="5385579" cy="353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86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130A-EC03-60C3-48F5-B3ACA8F6C208}"/>
              </a:ext>
            </a:extLst>
          </p:cNvPr>
          <p:cNvSpPr>
            <a:spLocks noGrp="1"/>
          </p:cNvSpPr>
          <p:nvPr>
            <p:ph type="title"/>
          </p:nvPr>
        </p:nvSpPr>
        <p:spPr>
          <a:xfrm>
            <a:off x="-1" y="1"/>
            <a:ext cx="12144375" cy="1097279"/>
          </a:xfrm>
        </p:spPr>
        <p:txBody>
          <a:bodyPr>
            <a:normAutofit fontScale="90000"/>
          </a:bodyPr>
          <a:lstStyle/>
          <a:p>
            <a:r>
              <a:rPr lang="en-US" dirty="0"/>
              <a:t>The rejection of slavery among groups between California and the Northwest Coast</a:t>
            </a:r>
          </a:p>
        </p:txBody>
      </p:sp>
      <p:sp>
        <p:nvSpPr>
          <p:cNvPr id="3" name="Content Placeholder 2">
            <a:extLst>
              <a:ext uri="{FF2B5EF4-FFF2-40B4-BE49-F238E27FC236}">
                <a16:creationId xmlns:a16="http://schemas.microsoft.com/office/drawing/2014/main" id="{75213841-86FF-901F-0DF9-2574A69A3D26}"/>
              </a:ext>
            </a:extLst>
          </p:cNvPr>
          <p:cNvSpPr>
            <a:spLocks noGrp="1"/>
          </p:cNvSpPr>
          <p:nvPr>
            <p:ph sz="half" idx="1"/>
          </p:nvPr>
        </p:nvSpPr>
        <p:spPr>
          <a:xfrm>
            <a:off x="-1" y="1097279"/>
            <a:ext cx="7006591" cy="5309236"/>
          </a:xfrm>
        </p:spPr>
        <p:txBody>
          <a:bodyPr>
            <a:normAutofit fontScale="62500" lnSpcReduction="20000"/>
          </a:bodyPr>
          <a:lstStyle/>
          <a:p>
            <a:r>
              <a:rPr lang="en-US" dirty="0"/>
              <a:t>A Yurok heroic protagonist </a:t>
            </a:r>
            <a:r>
              <a:rPr lang="en-US" dirty="0" err="1"/>
              <a:t>maks</a:t>
            </a:r>
            <a:r>
              <a:rPr lang="en-US" dirty="0"/>
              <a:t> his fame by defeating a maritime adventurer and brigand named “</a:t>
            </a:r>
            <a:r>
              <a:rPr lang="en-US" dirty="0" err="1"/>
              <a:t>Le’mekwelolmei</a:t>
            </a:r>
            <a:r>
              <a:rPr lang="en-US" dirty="0"/>
              <a:t>, who would pillage and enslave passing travelers.  After defeating him in combat, our hero rejects his appeal to join forces:  “No, I do not want to be like you, summoning boats to the shore, seizing them and their cargo, and making people slaves.  As long as you live you will neve be tyrannous again, but like other men…Stay in your home and keep what is yours and leave people alone.”  To the slaves who stood about nearly filling reh river bank, he said, “Go to  your homes.  You are free now.”  The people who had been enslaved surrounded him, weeping and thanking him and wanting to drag his boat back into the water.  “No, I will drag it myself,” he said, and then with one hand he </a:t>
            </a:r>
            <a:r>
              <a:rPr lang="en-US" dirty="0" err="1"/>
              <a:t>lifed</a:t>
            </a:r>
            <a:r>
              <a:rPr lang="en-US" dirty="0"/>
              <a:t> it to the river.  So the freed people all scattered, some down-river and some upriver to their homes.” </a:t>
            </a:r>
          </a:p>
          <a:p>
            <a:r>
              <a:rPr lang="en-US" dirty="0"/>
              <a:t>Picture, </a:t>
            </a:r>
            <a:r>
              <a:rPr lang="en-US" dirty="0" err="1"/>
              <a:t>Wikepedia</a:t>
            </a:r>
            <a:r>
              <a:rPr lang="en-US" dirty="0"/>
              <a:t>: </a:t>
            </a:r>
            <a:r>
              <a:rPr lang="en-US" b="0" i="0" dirty="0">
                <a:solidFill>
                  <a:srgbClr val="202122"/>
                </a:solidFill>
                <a:effectLst/>
                <a:latin typeface="Arial" panose="020B0604020202020204" pitchFamily="34" charset="0"/>
              </a:rPr>
              <a:t>Yurok Canoe on Trinity River Artist: Edward Sheriff Curtis Artist Bio: American, 1868 – 1952. The </a:t>
            </a:r>
            <a:r>
              <a:rPr lang="en-US" b="1" i="0" dirty="0">
                <a:solidFill>
                  <a:srgbClr val="202122"/>
                </a:solidFill>
                <a:effectLst/>
                <a:latin typeface="Arial" panose="020B0604020202020204" pitchFamily="34" charset="0"/>
              </a:rPr>
              <a:t>Yurok</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 tooltip="Karuk language"/>
              </a:rPr>
              <a:t>Karuk language</a:t>
            </a:r>
            <a:r>
              <a:rPr lang="en-US" b="0" i="0" dirty="0">
                <a:solidFill>
                  <a:srgbClr val="202122"/>
                </a:solidFill>
                <a:effectLst/>
                <a:latin typeface="Arial" panose="020B0604020202020204" pitchFamily="34" charset="0"/>
              </a:rPr>
              <a:t>: "downriver Indian”)</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are an </a:t>
            </a:r>
            <a:r>
              <a:rPr lang="en-US" b="0" i="0" u="sng" dirty="0">
                <a:solidFill>
                  <a:srgbClr val="3366CC"/>
                </a:solidFill>
                <a:effectLst/>
                <a:latin typeface="Arial" panose="020B0604020202020204" pitchFamily="34" charset="0"/>
                <a:hlinkClick r:id="rId3"/>
              </a:rPr>
              <a:t>Indigenous people</a:t>
            </a:r>
            <a:r>
              <a:rPr lang="en-US" b="0" i="0" dirty="0">
                <a:solidFill>
                  <a:srgbClr val="202122"/>
                </a:solidFill>
                <a:effectLst/>
                <a:latin typeface="Arial" panose="020B0604020202020204" pitchFamily="34" charset="0"/>
              </a:rPr>
              <a:t> from along the </a:t>
            </a:r>
            <a:r>
              <a:rPr lang="en-US" b="0" i="0" u="none" strike="noStrike" dirty="0">
                <a:solidFill>
                  <a:srgbClr val="3366CC"/>
                </a:solidFill>
                <a:effectLst/>
                <a:latin typeface="Arial" panose="020B0604020202020204" pitchFamily="34" charset="0"/>
                <a:hlinkClick r:id="rId4" tooltip="Klamath River"/>
              </a:rPr>
              <a:t>Klamath River</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West Coast of the United States"/>
              </a:rPr>
              <a:t>Pacific coast</a:t>
            </a:r>
            <a:r>
              <a:rPr lang="en-US" b="0" i="0" dirty="0">
                <a:solidFill>
                  <a:srgbClr val="202122"/>
                </a:solidFill>
                <a:effectLst/>
                <a:latin typeface="Arial" panose="020B0604020202020204" pitchFamily="34" charset="0"/>
              </a:rPr>
              <a:t>, whose homelands are located in present-day California stretching from </a:t>
            </a:r>
            <a:r>
              <a:rPr lang="en-US" b="0" i="0" u="none" strike="noStrike" dirty="0">
                <a:solidFill>
                  <a:srgbClr val="3366CC"/>
                </a:solidFill>
                <a:effectLst/>
                <a:latin typeface="Arial" panose="020B0604020202020204" pitchFamily="34" charset="0"/>
                <a:hlinkClick r:id="rId6" tooltip="Trinidad, California"/>
              </a:rPr>
              <a:t>Trinidad</a:t>
            </a:r>
            <a:r>
              <a:rPr lang="en-US" b="0" i="0" dirty="0">
                <a:solidFill>
                  <a:srgbClr val="202122"/>
                </a:solidFill>
                <a:effectLst/>
                <a:latin typeface="Arial" panose="020B0604020202020204" pitchFamily="34" charset="0"/>
              </a:rPr>
              <a:t> in the south to </a:t>
            </a:r>
            <a:r>
              <a:rPr lang="en-US" b="0" i="0" u="none" strike="noStrike" dirty="0">
                <a:solidFill>
                  <a:srgbClr val="3366CC"/>
                </a:solidFill>
                <a:effectLst/>
                <a:latin typeface="Arial" panose="020B0604020202020204" pitchFamily="34" charset="0"/>
                <a:hlinkClick r:id="rId7" tooltip="Crescent City, California"/>
              </a:rPr>
              <a:t>Crescent City</a:t>
            </a:r>
            <a:r>
              <a:rPr lang="en-US" b="0" i="0" dirty="0">
                <a:solidFill>
                  <a:srgbClr val="202122"/>
                </a:solidFill>
                <a:effectLst/>
                <a:latin typeface="Arial" panose="020B0604020202020204" pitchFamily="34" charset="0"/>
              </a:rPr>
              <a:t> in the north.</a:t>
            </a:r>
            <a:r>
              <a:rPr lang="en-US" b="0" i="0" baseline="30000" dirty="0">
                <a:solidFill>
                  <a:srgbClr val="3366CC"/>
                </a:solidFill>
                <a:effectLst/>
                <a:latin typeface="Arial" panose="020B0604020202020204" pitchFamily="34" charset="0"/>
              </a:rPr>
              <a:t>   </a:t>
            </a:r>
            <a:endParaRPr lang="en-US" baseline="30000" dirty="0">
              <a:solidFill>
                <a:srgbClr val="3366CC"/>
              </a:solidFill>
              <a:latin typeface="Arial" panose="020B0604020202020204" pitchFamily="34" charset="0"/>
            </a:endParaRPr>
          </a:p>
          <a:p>
            <a:r>
              <a:rPr lang="en-US" sz="3400" baseline="30000" dirty="0">
                <a:solidFill>
                  <a:srgbClr val="3366CC"/>
                </a:solidFill>
                <a:latin typeface="Arial" panose="020B0604020202020204" pitchFamily="34" charset="0"/>
              </a:rPr>
              <a:t>The </a:t>
            </a:r>
            <a:r>
              <a:rPr lang="en-US" sz="3400" baseline="30000" dirty="0" err="1">
                <a:solidFill>
                  <a:srgbClr val="3366CC"/>
                </a:solidFill>
                <a:latin typeface="Arial" panose="020B0604020202020204" pitchFamily="34" charset="0"/>
              </a:rPr>
              <a:t>Yurkok</a:t>
            </a:r>
            <a:r>
              <a:rPr lang="en-US" sz="3400" baseline="30000" dirty="0">
                <a:solidFill>
                  <a:srgbClr val="3366CC"/>
                </a:solidFill>
                <a:latin typeface="Arial" panose="020B0604020202020204" pitchFamily="34" charset="0"/>
              </a:rPr>
              <a:t> did hold a small number of slaves, mainly debt peons or captives not yet ransomed by their relatives.  But their legends evince a strong disapproval</a:t>
            </a:r>
            <a:r>
              <a:rPr lang="en-US" baseline="30000" dirty="0">
                <a:solidFill>
                  <a:srgbClr val="3366CC"/>
                </a:solidFill>
                <a:latin typeface="Arial" panose="020B0604020202020204" pitchFamily="34" charset="0"/>
              </a:rPr>
              <a:t>. </a:t>
            </a:r>
            <a:endParaRPr lang="en-US" dirty="0"/>
          </a:p>
        </p:txBody>
      </p:sp>
      <p:pic>
        <p:nvPicPr>
          <p:cNvPr id="4098" name="Picture 2">
            <a:extLst>
              <a:ext uri="{FF2B5EF4-FFF2-40B4-BE49-F238E27FC236}">
                <a16:creationId xmlns:a16="http://schemas.microsoft.com/office/drawing/2014/main" id="{67A50F60-0C56-F02A-8352-4F691C280A60}"/>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6962774" y="1158015"/>
            <a:ext cx="5181600" cy="386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8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5C88-391A-9A1E-0535-A3082A9FEE7B}"/>
              </a:ext>
            </a:extLst>
          </p:cNvPr>
          <p:cNvSpPr>
            <a:spLocks noGrp="1"/>
          </p:cNvSpPr>
          <p:nvPr>
            <p:ph type="title"/>
          </p:nvPr>
        </p:nvSpPr>
        <p:spPr>
          <a:xfrm>
            <a:off x="0" y="1"/>
            <a:ext cx="12192000" cy="1057274"/>
          </a:xfrm>
        </p:spPr>
        <p:txBody>
          <a:bodyPr>
            <a:normAutofit fontScale="90000"/>
          </a:bodyPr>
          <a:lstStyle/>
          <a:p>
            <a:r>
              <a:rPr lang="en-US" dirty="0"/>
              <a:t>The Presence of Freedom Among the Commoners of the Nootka explains the existence of slavery among them</a:t>
            </a:r>
          </a:p>
        </p:txBody>
      </p:sp>
      <p:sp>
        <p:nvSpPr>
          <p:cNvPr id="3" name="Content Placeholder 2">
            <a:extLst>
              <a:ext uri="{FF2B5EF4-FFF2-40B4-BE49-F238E27FC236}">
                <a16:creationId xmlns:a16="http://schemas.microsoft.com/office/drawing/2014/main" id="{5494704D-A456-0397-4631-1208C23AE86C}"/>
              </a:ext>
            </a:extLst>
          </p:cNvPr>
          <p:cNvSpPr>
            <a:spLocks noGrp="1"/>
          </p:cNvSpPr>
          <p:nvPr>
            <p:ph sz="half" idx="1"/>
          </p:nvPr>
        </p:nvSpPr>
        <p:spPr>
          <a:xfrm>
            <a:off x="-1" y="1057274"/>
            <a:ext cx="7218045" cy="5286375"/>
          </a:xfrm>
        </p:spPr>
        <p:txBody>
          <a:bodyPr>
            <a:normAutofit fontScale="70000" lnSpcReduction="20000"/>
          </a:bodyPr>
          <a:lstStyle/>
          <a:p>
            <a:pPr marL="0" indent="0">
              <a:buNone/>
            </a:pPr>
            <a:r>
              <a:rPr lang="en-US" dirty="0"/>
              <a:t>Title-holding aristocrats, locked in rivalry with one another, simply lacked the means to compel their own subjects to support their endless games of magnificence.  They were forced to look abroad.  One incident from Western Vancouver Island (Susan </a:t>
            </a:r>
            <a:r>
              <a:rPr lang="en-US" dirty="0" err="1"/>
              <a:t>Golla</a:t>
            </a:r>
            <a:r>
              <a:rPr lang="en-US" dirty="0"/>
              <a:t>, 1987 Ph. D. diss.]:  High rank was a birthright but a noble could not rest on his laurels.  He had to “keep up” his name through generous feasting, </a:t>
            </a:r>
            <a:r>
              <a:rPr lang="en-US" dirty="0" err="1"/>
              <a:t>potlatching</a:t>
            </a:r>
            <a:r>
              <a:rPr lang="en-US" dirty="0"/>
              <a:t>, and general open-handedness.  Otherwise he ran the risk not only of losing face, but in extreme cases actually losing his position, or even his life.  Swadesh tells of a despotic [Nootka] chief who was murdered for “robbing” his commoners by demanding all of his fishermen’s catch, rather than the usual tributary portion.  His successor outdid himself in generosity, saying when he caught a whale, “You people cut it up and everyone take one chunk; just leave the little dorsal fin for me.” [DE, p. 198]</a:t>
            </a:r>
          </a:p>
          <a:p>
            <a:r>
              <a:rPr lang="en-US" dirty="0"/>
              <a:t>Picture, Wikipedia: </a:t>
            </a:r>
            <a:r>
              <a:rPr lang="en-US" b="0" i="0" dirty="0">
                <a:solidFill>
                  <a:srgbClr val="202122"/>
                </a:solidFill>
                <a:effectLst/>
                <a:latin typeface="Arial" panose="020B0604020202020204" pitchFamily="34" charset="0"/>
              </a:rPr>
              <a:t>Nootka eagle mask with moveable wings, Ethnological Museum, Berlin, Germany. </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The </a:t>
            </a: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Nuu-chah-nulth</a:t>
            </a:r>
            <a:r>
              <a:rPr lang="en-US" altLang="en-US" dirty="0">
                <a:solidFill>
                  <a:srgbClr val="202122"/>
                </a:solidFill>
                <a:latin typeface="Arial" panose="020B0604020202020204" pitchFamily="34" charset="0"/>
                <a:cs typeface="Arial" panose="020B0604020202020204" pitchFamily="34" charset="0"/>
              </a:rPr>
              <a:t>,</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also formerly referred to as the Nootka, </a:t>
            </a:r>
            <a:r>
              <a:rPr kumimoji="0" lang="en-US" altLang="en-US" sz="28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Nutka</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Aht</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Nuuchahnulth</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or </a:t>
            </a:r>
            <a:r>
              <a:rPr kumimoji="0" lang="en-US" altLang="en-US" sz="28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Tahkaht</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lang="en-US" b="0" i="0" dirty="0">
                <a:solidFill>
                  <a:srgbClr val="202122"/>
                </a:solidFill>
                <a:effectLst/>
                <a:latin typeface="Arial" panose="020B0604020202020204" pitchFamily="34" charset="0"/>
              </a:rPr>
              <a:t>The term Nuu-chah-nulth is used to describe fifteen related tribes whose traditional home is on the west coast of </a:t>
            </a:r>
            <a:r>
              <a:rPr lang="en-US" b="0" i="0" u="none" strike="noStrike" dirty="0">
                <a:solidFill>
                  <a:srgbClr val="3366CC"/>
                </a:solidFill>
                <a:effectLst/>
                <a:latin typeface="Arial" panose="020B0604020202020204" pitchFamily="34" charset="0"/>
                <a:hlinkClick r:id="rId2" tooltip="Vancouver Island"/>
              </a:rPr>
              <a:t>Vancouver Island</a:t>
            </a:r>
            <a:r>
              <a:rPr lang="en-US" u="none" strike="noStrike" dirty="0">
                <a:solidFill>
                  <a:srgbClr val="202122"/>
                </a:solidFill>
                <a:latin typeface="Arial" panose="020B0604020202020204" pitchFamily="34" charset="0"/>
              </a:rPr>
              <a:t>] </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are one of the </a:t>
            </a:r>
            <a:r>
              <a:rPr kumimoji="0" lang="en-US" altLang="en-US" sz="3400" b="0" i="0" u="none" strike="noStrike" cap="none" normalizeH="0" dirty="0">
                <a:ln>
                  <a:noFill/>
                </a:ln>
                <a:solidFill>
                  <a:srgbClr val="3366CC"/>
                </a:solidFill>
                <a:effectLst/>
                <a:latin typeface="Arial" panose="020B0604020202020204" pitchFamily="34" charset="0"/>
                <a:cs typeface="Arial" panose="020B0604020202020204" pitchFamily="34" charset="0"/>
                <a:hlinkClick r:id="rId3" tooltip="Indigenous peoples of the Pacific Northwest Coast"/>
              </a:rPr>
              <a:t>Indigenous</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Indigenous peoples of the Pacific Northwest Coast"/>
              </a:rPr>
              <a:t> peoples of the Pacific Northwest Coast</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in Canada.</a:t>
            </a:r>
            <a:r>
              <a:rPr kumimoji="0" lang="en-US" altLang="en-US" sz="800" b="0" i="0" u="none" strike="noStrike" cap="none" normalizeH="0" baseline="0" dirty="0">
                <a:ln>
                  <a:noFill/>
                </a:ln>
                <a:solidFill>
                  <a:schemeClr val="tx1"/>
                </a:solidFill>
                <a:effectLst/>
              </a:rPr>
              <a:t> </a:t>
            </a:r>
          </a:p>
          <a:p>
            <a:endParaRPr kumimoji="0" lang="en-US" altLang="en-US" sz="800" b="0" i="0" u="none" strike="noStrike" cap="none" normalizeH="0" baseline="0" dirty="0">
              <a:ln>
                <a:noFill/>
              </a:ln>
              <a:solidFill>
                <a:schemeClr val="tx1"/>
              </a:solidFill>
              <a:effectLst/>
            </a:endParaRPr>
          </a:p>
          <a:p>
            <a:endParaRPr lang="en-US" dirty="0"/>
          </a:p>
        </p:txBody>
      </p:sp>
      <p:pic>
        <p:nvPicPr>
          <p:cNvPr id="5122" name="Picture 2">
            <a:extLst>
              <a:ext uri="{FF2B5EF4-FFF2-40B4-BE49-F238E27FC236}">
                <a16:creationId xmlns:a16="http://schemas.microsoft.com/office/drawing/2014/main" id="{29964606-E5CE-098C-B0F9-08741074442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169860" y="1057275"/>
            <a:ext cx="4969359"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525036A-7C6A-BAE6-F9BE-01780BF7A5B6}"/>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785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DF6A-D045-D481-2FE3-21D457C46CBD}"/>
              </a:ext>
            </a:extLst>
          </p:cNvPr>
          <p:cNvSpPr>
            <a:spLocks noGrp="1"/>
          </p:cNvSpPr>
          <p:nvPr>
            <p:ph type="title"/>
          </p:nvPr>
        </p:nvSpPr>
        <p:spPr>
          <a:xfrm>
            <a:off x="0" y="-40005"/>
            <a:ext cx="12192000" cy="1091565"/>
          </a:xfrm>
        </p:spPr>
        <p:txBody>
          <a:bodyPr>
            <a:normAutofit fontScale="90000"/>
          </a:bodyPr>
          <a:lstStyle/>
          <a:p>
            <a:r>
              <a:rPr lang="en-US" dirty="0" err="1"/>
              <a:t>Schismogenesis</a:t>
            </a:r>
            <a:r>
              <a:rPr lang="en-US" dirty="0"/>
              <a:t> among the Californian Indigenous People was Conscious</a:t>
            </a:r>
          </a:p>
        </p:txBody>
      </p:sp>
      <p:sp>
        <p:nvSpPr>
          <p:cNvPr id="3" name="Content Placeholder 2">
            <a:extLst>
              <a:ext uri="{FF2B5EF4-FFF2-40B4-BE49-F238E27FC236}">
                <a16:creationId xmlns:a16="http://schemas.microsoft.com/office/drawing/2014/main" id="{FC33E82E-2524-EE02-60DE-AC095EDAF6FF}"/>
              </a:ext>
            </a:extLst>
          </p:cNvPr>
          <p:cNvSpPr>
            <a:spLocks noGrp="1"/>
          </p:cNvSpPr>
          <p:nvPr>
            <p:ph sz="half" idx="1"/>
          </p:nvPr>
        </p:nvSpPr>
        <p:spPr>
          <a:xfrm>
            <a:off x="0" y="965835"/>
            <a:ext cx="7063740" cy="5429250"/>
          </a:xfrm>
        </p:spPr>
        <p:txBody>
          <a:bodyPr>
            <a:normAutofit fontScale="70000" lnSpcReduction="20000"/>
          </a:bodyPr>
          <a:lstStyle/>
          <a:p>
            <a:r>
              <a:rPr lang="en-US" dirty="0"/>
              <a:t>The California foragers were building their communities as a kind of mirror image, a conscious inversion of those of the on the Northwest Pacific Coast.  Native Californians seem to have been well-aware of he kinds of values they were rejecting.  They even institutionalized them in the figure of the clown, whose public antics of sloth, gluttony and </a:t>
            </a:r>
            <a:r>
              <a:rPr lang="en-US" dirty="0" err="1"/>
              <a:t>megalomania..seem</a:t>
            </a:r>
            <a:r>
              <a:rPr lang="en-US" dirty="0"/>
              <a:t> to parody the most coveted values of a </a:t>
            </a:r>
            <a:r>
              <a:rPr lang="en-US" dirty="0" err="1"/>
              <a:t>prosimate</a:t>
            </a:r>
            <a:r>
              <a:rPr lang="en-US" dirty="0"/>
              <a:t> civilization (natives of the nearby Northwest).  In the previous slide we saw an example of a Nootka mask.  Californian art entirely avoids the use of masks.  Artistic traditions of the Northwest Coast are all about spectacle and deception.  What mattered in California spirituality was the cultivation of the inner self through discipline, earnest training, and hard work.   [DE, pp.. 200-201]</a:t>
            </a:r>
          </a:p>
          <a:p>
            <a:r>
              <a:rPr lang="en-US" dirty="0"/>
              <a:t>Picture, Wikipedia:  </a:t>
            </a:r>
            <a:r>
              <a:rPr lang="en-US" b="0" i="0" u="none" strike="noStrike" dirty="0">
                <a:solidFill>
                  <a:srgbClr val="3366CC"/>
                </a:solidFill>
                <a:effectLst/>
                <a:latin typeface="Arial" panose="020B0604020202020204" pitchFamily="34" charset="0"/>
                <a:hlinkClick r:id="rId2" tooltip="Ledger art"/>
              </a:rPr>
              <a:t>Ledger artwork</a:t>
            </a:r>
            <a:r>
              <a:rPr lang="en-US" b="0" i="0" dirty="0">
                <a:solidFill>
                  <a:srgbClr val="202122"/>
                </a:solidFill>
                <a:effectLst/>
                <a:latin typeface="Arial" panose="020B0604020202020204" pitchFamily="34" charset="0"/>
              </a:rPr>
              <a:t> by </a:t>
            </a:r>
            <a:r>
              <a:rPr lang="en-US" b="0" i="0" u="none" strike="noStrike" dirty="0">
                <a:solidFill>
                  <a:srgbClr val="3366CC"/>
                </a:solidFill>
                <a:effectLst/>
                <a:latin typeface="Arial" panose="020B0604020202020204" pitchFamily="34" charset="0"/>
                <a:hlinkClick r:id="rId3" tooltip="Lakota people"/>
              </a:rPr>
              <a:t>Lakota</a:t>
            </a:r>
            <a:r>
              <a:rPr lang="en-US" b="0" i="0" dirty="0">
                <a:solidFill>
                  <a:srgbClr val="202122"/>
                </a:solidFill>
                <a:effectLst/>
                <a:latin typeface="Arial" panose="020B0604020202020204" pitchFamily="34" charset="0"/>
              </a:rPr>
              <a:t> artist </a:t>
            </a:r>
            <a:r>
              <a:rPr lang="en-US" b="0" i="0" u="none" strike="noStrike" dirty="0">
                <a:solidFill>
                  <a:srgbClr val="3366CC"/>
                </a:solidFill>
                <a:effectLst/>
                <a:latin typeface="Arial" panose="020B0604020202020204" pitchFamily="34" charset="0"/>
                <a:hlinkClick r:id="rId4" tooltip="Black Hawk (artist)"/>
              </a:rPr>
              <a:t>Black Hawk</a:t>
            </a:r>
            <a:r>
              <a:rPr lang="en-US" b="0" i="0" dirty="0">
                <a:solidFill>
                  <a:srgbClr val="202122"/>
                </a:solidFill>
                <a:effectLst/>
                <a:latin typeface="Arial" panose="020B0604020202020204" pitchFamily="34" charset="0"/>
              </a:rPr>
              <a:t> representing a dream of a thunder being. c.1880. The </a:t>
            </a:r>
            <a:r>
              <a:rPr lang="en-US" b="1" i="0" dirty="0" err="1">
                <a:solidFill>
                  <a:srgbClr val="202122"/>
                </a:solidFill>
                <a:effectLst/>
                <a:latin typeface="Arial" panose="020B0604020202020204" pitchFamily="34" charset="0"/>
              </a:rPr>
              <a:t>heyoka</a:t>
            </a:r>
            <a:r>
              <a:rPr lang="en-US" b="0" i="0" dirty="0">
                <a:solidFill>
                  <a:srgbClr val="202122"/>
                </a:solidFill>
                <a:effectLst/>
                <a:latin typeface="Arial" panose="020B0604020202020204" pitchFamily="34" charset="0"/>
              </a:rPr>
              <a:t> (</a:t>
            </a:r>
            <a:r>
              <a:rPr lang="en-US" b="1" i="1" dirty="0" err="1">
                <a:solidFill>
                  <a:srgbClr val="202122"/>
                </a:solidFill>
                <a:effectLst/>
                <a:latin typeface="Arial" panose="020B0604020202020204" pitchFamily="34" charset="0"/>
              </a:rPr>
              <a:t>heyókȟa</a:t>
            </a:r>
            <a:r>
              <a:rPr lang="en-US" b="0" i="0" dirty="0">
                <a:solidFill>
                  <a:srgbClr val="202122"/>
                </a:solidFill>
                <a:effectLst/>
                <a:latin typeface="Arial" panose="020B0604020202020204" pitchFamily="34" charset="0"/>
              </a:rPr>
              <a:t>, also spelled "</a:t>
            </a:r>
            <a:r>
              <a:rPr lang="en-US" b="0" i="0" dirty="0" err="1">
                <a:solidFill>
                  <a:srgbClr val="202122"/>
                </a:solidFill>
                <a:effectLst/>
                <a:latin typeface="Arial" panose="020B0604020202020204" pitchFamily="34" charset="0"/>
              </a:rPr>
              <a:t>haokah</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heyokha</a:t>
            </a:r>
            <a:r>
              <a:rPr lang="en-US" b="0" i="0" dirty="0">
                <a:solidFill>
                  <a:srgbClr val="202122"/>
                </a:solidFill>
                <a:effectLst/>
                <a:latin typeface="Arial" panose="020B0604020202020204" pitchFamily="34" charset="0"/>
              </a:rPr>
              <a:t>") is a kind of sacred clown in the culture of the </a:t>
            </a:r>
            <a:r>
              <a:rPr lang="en-US" b="0" i="0" u="sng" dirty="0">
                <a:solidFill>
                  <a:srgbClr val="3366CC"/>
                </a:solidFill>
                <a:effectLst/>
                <a:latin typeface="Arial" panose="020B0604020202020204" pitchFamily="34" charset="0"/>
                <a:hlinkClick r:id="rId5"/>
              </a:rPr>
              <a:t>Sioux</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Lakota people"/>
              </a:rPr>
              <a:t>Lakota</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6" tooltip="Dakota people"/>
              </a:rPr>
              <a:t>Dakota</a:t>
            </a:r>
            <a:r>
              <a:rPr lang="en-US" b="0" i="0" dirty="0">
                <a:solidFill>
                  <a:srgbClr val="202122"/>
                </a:solidFill>
                <a:effectLst/>
                <a:latin typeface="Arial" panose="020B0604020202020204" pitchFamily="34" charset="0"/>
              </a:rPr>
              <a:t> people) of the </a:t>
            </a:r>
            <a:r>
              <a:rPr lang="en-US" b="0" i="0" u="none" strike="noStrike" dirty="0">
                <a:solidFill>
                  <a:srgbClr val="3366CC"/>
                </a:solidFill>
                <a:effectLst/>
                <a:latin typeface="Arial" panose="020B0604020202020204" pitchFamily="34" charset="0"/>
                <a:hlinkClick r:id="rId7" tooltip="Great Plains"/>
              </a:rPr>
              <a:t>Great Plains</a:t>
            </a:r>
            <a:r>
              <a:rPr lang="en-US" b="0" i="0" dirty="0">
                <a:solidFill>
                  <a:srgbClr val="202122"/>
                </a:solidFill>
                <a:effectLst/>
                <a:latin typeface="Arial" panose="020B0604020202020204" pitchFamily="34" charset="0"/>
              </a:rPr>
              <a:t> of North America. The </a:t>
            </a:r>
            <a:r>
              <a:rPr lang="en-US" b="0" i="0" dirty="0" err="1">
                <a:solidFill>
                  <a:srgbClr val="202122"/>
                </a:solidFill>
                <a:effectLst/>
                <a:latin typeface="Arial" panose="020B0604020202020204" pitchFamily="34" charset="0"/>
              </a:rPr>
              <a:t>heyoka</a:t>
            </a:r>
            <a:r>
              <a:rPr lang="en-US" b="0" i="0" dirty="0">
                <a:solidFill>
                  <a:srgbClr val="202122"/>
                </a:solidFill>
                <a:effectLst/>
                <a:latin typeface="Arial" panose="020B0604020202020204" pitchFamily="34" charset="0"/>
              </a:rPr>
              <a:t> is a contrarian, </a:t>
            </a:r>
            <a:r>
              <a:rPr lang="en-US" b="0" i="0" u="none" strike="noStrike" dirty="0">
                <a:solidFill>
                  <a:srgbClr val="3366CC"/>
                </a:solidFill>
                <a:effectLst/>
                <a:latin typeface="Arial" panose="020B0604020202020204" pitchFamily="34" charset="0"/>
                <a:hlinkClick r:id="rId8" tooltip="Jester"/>
              </a:rPr>
              <a:t>jester</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9" tooltip="Satire"/>
              </a:rPr>
              <a:t>satirist</a:t>
            </a:r>
            <a:r>
              <a:rPr lang="en-US" b="0" i="0" dirty="0">
                <a:solidFill>
                  <a:srgbClr val="202122"/>
                </a:solidFill>
                <a:effectLst/>
                <a:latin typeface="Arial" panose="020B0604020202020204" pitchFamily="34" charset="0"/>
              </a:rPr>
              <a:t>, who speaks, moves and reacts in an opposite fashion to the people around them.  This will have to serve as an image of an indigenous clown, though the purposes which it served different indigenous societies varied.</a:t>
            </a:r>
            <a:endParaRPr lang="en-US" dirty="0"/>
          </a:p>
        </p:txBody>
      </p:sp>
      <p:pic>
        <p:nvPicPr>
          <p:cNvPr id="6146" name="Picture 2">
            <a:extLst>
              <a:ext uri="{FF2B5EF4-FFF2-40B4-BE49-F238E27FC236}">
                <a16:creationId xmlns:a16="http://schemas.microsoft.com/office/drawing/2014/main" id="{0E6D0E61-0232-CD0D-5910-511177607610}"/>
              </a:ext>
            </a:extLst>
          </p:cNvPr>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bwMode="auto">
          <a:xfrm>
            <a:off x="7010400" y="965835"/>
            <a:ext cx="5181600" cy="321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452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2431</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Cultural Differentiation:  why are the California and Pacific Northwest nonagricultural peoples and the those of the Southwest so different?</vt:lpstr>
      <vt:lpstr>Chattel slavery among the Northwest Coast is absent among California societies </vt:lpstr>
      <vt:lpstr>Schismogenesis between “Protestant* Foragers” and “Fisher Kings”</vt:lpstr>
      <vt:lpstr>The profound ambivalence of Amerindian Caring Relationships.</vt:lpstr>
      <vt:lpstr>The rejection of slavery among groups between California and the Northwest Coast</vt:lpstr>
      <vt:lpstr>The Presence of Freedom Among the Commoners of the Nootka explains the existence of slavery among them</vt:lpstr>
      <vt:lpstr>Schismogenesis among the Californian Indigenous People was Conscious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Differentiation</dc:title>
  <dc:creator>Norman Klein</dc:creator>
  <cp:lastModifiedBy>OLLI</cp:lastModifiedBy>
  <cp:revision>12</cp:revision>
  <dcterms:created xsi:type="dcterms:W3CDTF">2023-02-13T18:00:52Z</dcterms:created>
  <dcterms:modified xsi:type="dcterms:W3CDTF">2023-02-16T15:57:09Z</dcterms:modified>
</cp:coreProperties>
</file>