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1"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42" autoAdjust="0"/>
    <p:restoredTop sz="94660"/>
  </p:normalViewPr>
  <p:slideViewPr>
    <p:cSldViewPr snapToGrid="0">
      <p:cViewPr varScale="1">
        <p:scale>
          <a:sx n="122" d="100"/>
          <a:sy n="122" d="100"/>
        </p:scale>
        <p:origin x="102"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E77A3-C7B0-0340-AC15-134059BA04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45FD8C-BD64-B7D0-0259-109DC2791E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4710B9-318A-4FDD-F5F5-893FB36B7FA4}"/>
              </a:ext>
            </a:extLst>
          </p:cNvPr>
          <p:cNvSpPr>
            <a:spLocks noGrp="1"/>
          </p:cNvSpPr>
          <p:nvPr>
            <p:ph type="dt" sz="half" idx="10"/>
          </p:nvPr>
        </p:nvSpPr>
        <p:spPr/>
        <p:txBody>
          <a:bodyPr/>
          <a:lstStyle/>
          <a:p>
            <a:fld id="{890624FB-971C-4C89-93AB-7B639FAB07F4}" type="datetimeFigureOut">
              <a:rPr lang="en-US" smtClean="0"/>
              <a:t>2/16/2023</a:t>
            </a:fld>
            <a:endParaRPr lang="en-US"/>
          </a:p>
        </p:txBody>
      </p:sp>
      <p:sp>
        <p:nvSpPr>
          <p:cNvPr id="5" name="Footer Placeholder 4">
            <a:extLst>
              <a:ext uri="{FF2B5EF4-FFF2-40B4-BE49-F238E27FC236}">
                <a16:creationId xmlns:a16="http://schemas.microsoft.com/office/drawing/2014/main" id="{16F72599-E0F2-B1CE-2349-FA3A1F5CA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10DF7A-3D57-DE5A-93D8-081CBADF2246}"/>
              </a:ext>
            </a:extLst>
          </p:cNvPr>
          <p:cNvSpPr>
            <a:spLocks noGrp="1"/>
          </p:cNvSpPr>
          <p:nvPr>
            <p:ph type="sldNum" sz="quarter" idx="12"/>
          </p:nvPr>
        </p:nvSpPr>
        <p:spPr/>
        <p:txBody>
          <a:bodyPr/>
          <a:lstStyle/>
          <a:p>
            <a:fld id="{BBCA8B20-37A8-4014-B1BE-638D2CC33800}" type="slidenum">
              <a:rPr lang="en-US" smtClean="0"/>
              <a:t>‹#›</a:t>
            </a:fld>
            <a:endParaRPr lang="en-US"/>
          </a:p>
        </p:txBody>
      </p:sp>
    </p:spTree>
    <p:extLst>
      <p:ext uri="{BB962C8B-B14F-4D97-AF65-F5344CB8AC3E}">
        <p14:creationId xmlns:p14="http://schemas.microsoft.com/office/powerpoint/2010/main" val="1439859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DEB63-B221-A00C-1442-D98E4042F2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0C6E8F-B67B-3415-B85A-CBAE2A9646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CD3ECF-6EE7-DEC5-48FE-7A8F6FA98FFD}"/>
              </a:ext>
            </a:extLst>
          </p:cNvPr>
          <p:cNvSpPr>
            <a:spLocks noGrp="1"/>
          </p:cNvSpPr>
          <p:nvPr>
            <p:ph type="dt" sz="half" idx="10"/>
          </p:nvPr>
        </p:nvSpPr>
        <p:spPr/>
        <p:txBody>
          <a:bodyPr/>
          <a:lstStyle/>
          <a:p>
            <a:fld id="{890624FB-971C-4C89-93AB-7B639FAB07F4}" type="datetimeFigureOut">
              <a:rPr lang="en-US" smtClean="0"/>
              <a:t>2/16/2023</a:t>
            </a:fld>
            <a:endParaRPr lang="en-US"/>
          </a:p>
        </p:txBody>
      </p:sp>
      <p:sp>
        <p:nvSpPr>
          <p:cNvPr id="5" name="Footer Placeholder 4">
            <a:extLst>
              <a:ext uri="{FF2B5EF4-FFF2-40B4-BE49-F238E27FC236}">
                <a16:creationId xmlns:a16="http://schemas.microsoft.com/office/drawing/2014/main" id="{9A36DF1F-8908-E182-253D-AB21C90D54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FEBA3-D582-D819-13D1-776EEE65F8B6}"/>
              </a:ext>
            </a:extLst>
          </p:cNvPr>
          <p:cNvSpPr>
            <a:spLocks noGrp="1"/>
          </p:cNvSpPr>
          <p:nvPr>
            <p:ph type="sldNum" sz="quarter" idx="12"/>
          </p:nvPr>
        </p:nvSpPr>
        <p:spPr/>
        <p:txBody>
          <a:bodyPr/>
          <a:lstStyle/>
          <a:p>
            <a:fld id="{BBCA8B20-37A8-4014-B1BE-638D2CC33800}" type="slidenum">
              <a:rPr lang="en-US" smtClean="0"/>
              <a:t>‹#›</a:t>
            </a:fld>
            <a:endParaRPr lang="en-US"/>
          </a:p>
        </p:txBody>
      </p:sp>
    </p:spTree>
    <p:extLst>
      <p:ext uri="{BB962C8B-B14F-4D97-AF65-F5344CB8AC3E}">
        <p14:creationId xmlns:p14="http://schemas.microsoft.com/office/powerpoint/2010/main" val="641360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DEA8C-A6C7-FA1D-3A0A-8EEA166F17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799F7-7910-CD1B-D882-6EDDA6345F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627E1E-BAF2-BA3F-57B8-15F98A5DA141}"/>
              </a:ext>
            </a:extLst>
          </p:cNvPr>
          <p:cNvSpPr>
            <a:spLocks noGrp="1"/>
          </p:cNvSpPr>
          <p:nvPr>
            <p:ph type="dt" sz="half" idx="10"/>
          </p:nvPr>
        </p:nvSpPr>
        <p:spPr/>
        <p:txBody>
          <a:bodyPr/>
          <a:lstStyle/>
          <a:p>
            <a:fld id="{890624FB-971C-4C89-93AB-7B639FAB07F4}" type="datetimeFigureOut">
              <a:rPr lang="en-US" smtClean="0"/>
              <a:t>2/16/2023</a:t>
            </a:fld>
            <a:endParaRPr lang="en-US"/>
          </a:p>
        </p:txBody>
      </p:sp>
      <p:sp>
        <p:nvSpPr>
          <p:cNvPr id="5" name="Footer Placeholder 4">
            <a:extLst>
              <a:ext uri="{FF2B5EF4-FFF2-40B4-BE49-F238E27FC236}">
                <a16:creationId xmlns:a16="http://schemas.microsoft.com/office/drawing/2014/main" id="{AF92D6B5-BEC8-F169-176B-9DA6B4501F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1CD489-B1D2-0B14-10FC-D835B0BE350E}"/>
              </a:ext>
            </a:extLst>
          </p:cNvPr>
          <p:cNvSpPr>
            <a:spLocks noGrp="1"/>
          </p:cNvSpPr>
          <p:nvPr>
            <p:ph type="sldNum" sz="quarter" idx="12"/>
          </p:nvPr>
        </p:nvSpPr>
        <p:spPr/>
        <p:txBody>
          <a:bodyPr/>
          <a:lstStyle/>
          <a:p>
            <a:fld id="{BBCA8B20-37A8-4014-B1BE-638D2CC33800}" type="slidenum">
              <a:rPr lang="en-US" smtClean="0"/>
              <a:t>‹#›</a:t>
            </a:fld>
            <a:endParaRPr lang="en-US"/>
          </a:p>
        </p:txBody>
      </p:sp>
    </p:spTree>
    <p:extLst>
      <p:ext uri="{BB962C8B-B14F-4D97-AF65-F5344CB8AC3E}">
        <p14:creationId xmlns:p14="http://schemas.microsoft.com/office/powerpoint/2010/main" val="2279749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2500F-0EE0-EAEC-BB88-614E87264A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EFE40B-298A-B942-6134-0B67FCA651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8867A-4D43-550A-AAB9-5CDEE02FDC8F}"/>
              </a:ext>
            </a:extLst>
          </p:cNvPr>
          <p:cNvSpPr>
            <a:spLocks noGrp="1"/>
          </p:cNvSpPr>
          <p:nvPr>
            <p:ph type="dt" sz="half" idx="10"/>
          </p:nvPr>
        </p:nvSpPr>
        <p:spPr/>
        <p:txBody>
          <a:bodyPr/>
          <a:lstStyle/>
          <a:p>
            <a:fld id="{890624FB-971C-4C89-93AB-7B639FAB07F4}" type="datetimeFigureOut">
              <a:rPr lang="en-US" smtClean="0"/>
              <a:t>2/16/2023</a:t>
            </a:fld>
            <a:endParaRPr lang="en-US"/>
          </a:p>
        </p:txBody>
      </p:sp>
      <p:sp>
        <p:nvSpPr>
          <p:cNvPr id="5" name="Footer Placeholder 4">
            <a:extLst>
              <a:ext uri="{FF2B5EF4-FFF2-40B4-BE49-F238E27FC236}">
                <a16:creationId xmlns:a16="http://schemas.microsoft.com/office/drawing/2014/main" id="{97BD3639-A1E6-A152-93AC-01E72BBA1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31BFA-2A0E-F0C5-BEA1-3FA847DC42B2}"/>
              </a:ext>
            </a:extLst>
          </p:cNvPr>
          <p:cNvSpPr>
            <a:spLocks noGrp="1"/>
          </p:cNvSpPr>
          <p:nvPr>
            <p:ph type="sldNum" sz="quarter" idx="12"/>
          </p:nvPr>
        </p:nvSpPr>
        <p:spPr/>
        <p:txBody>
          <a:bodyPr/>
          <a:lstStyle/>
          <a:p>
            <a:fld id="{BBCA8B20-37A8-4014-B1BE-638D2CC33800}" type="slidenum">
              <a:rPr lang="en-US" smtClean="0"/>
              <a:t>‹#›</a:t>
            </a:fld>
            <a:endParaRPr lang="en-US"/>
          </a:p>
        </p:txBody>
      </p:sp>
    </p:spTree>
    <p:extLst>
      <p:ext uri="{BB962C8B-B14F-4D97-AF65-F5344CB8AC3E}">
        <p14:creationId xmlns:p14="http://schemas.microsoft.com/office/powerpoint/2010/main" val="3991556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32EF2-C4DB-54CF-55ED-3EAD3A9C65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F76DC3-1943-3048-98F4-3EB33B448D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B32864-A016-ACB8-6A74-39471084E4A1}"/>
              </a:ext>
            </a:extLst>
          </p:cNvPr>
          <p:cNvSpPr>
            <a:spLocks noGrp="1"/>
          </p:cNvSpPr>
          <p:nvPr>
            <p:ph type="dt" sz="half" idx="10"/>
          </p:nvPr>
        </p:nvSpPr>
        <p:spPr/>
        <p:txBody>
          <a:bodyPr/>
          <a:lstStyle/>
          <a:p>
            <a:fld id="{890624FB-971C-4C89-93AB-7B639FAB07F4}" type="datetimeFigureOut">
              <a:rPr lang="en-US" smtClean="0"/>
              <a:t>2/16/2023</a:t>
            </a:fld>
            <a:endParaRPr lang="en-US"/>
          </a:p>
        </p:txBody>
      </p:sp>
      <p:sp>
        <p:nvSpPr>
          <p:cNvPr id="5" name="Footer Placeholder 4">
            <a:extLst>
              <a:ext uri="{FF2B5EF4-FFF2-40B4-BE49-F238E27FC236}">
                <a16:creationId xmlns:a16="http://schemas.microsoft.com/office/drawing/2014/main" id="{A2FD92E5-AF39-9DB5-78D4-193A62358C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294EC9-9123-7289-31A1-FD1584361B3A}"/>
              </a:ext>
            </a:extLst>
          </p:cNvPr>
          <p:cNvSpPr>
            <a:spLocks noGrp="1"/>
          </p:cNvSpPr>
          <p:nvPr>
            <p:ph type="sldNum" sz="quarter" idx="12"/>
          </p:nvPr>
        </p:nvSpPr>
        <p:spPr/>
        <p:txBody>
          <a:bodyPr/>
          <a:lstStyle/>
          <a:p>
            <a:fld id="{BBCA8B20-37A8-4014-B1BE-638D2CC33800}" type="slidenum">
              <a:rPr lang="en-US" smtClean="0"/>
              <a:t>‹#›</a:t>
            </a:fld>
            <a:endParaRPr lang="en-US"/>
          </a:p>
        </p:txBody>
      </p:sp>
    </p:spTree>
    <p:extLst>
      <p:ext uri="{BB962C8B-B14F-4D97-AF65-F5344CB8AC3E}">
        <p14:creationId xmlns:p14="http://schemas.microsoft.com/office/powerpoint/2010/main" val="3609280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95A4F-8068-ECDB-9156-3F084C66E0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0F682E-32AD-B4B0-BDB0-816D5A56E4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39FF32-9E1E-9D62-F474-48C5D1AC76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0F52BA-85CE-E214-1226-37765A9D9FBB}"/>
              </a:ext>
            </a:extLst>
          </p:cNvPr>
          <p:cNvSpPr>
            <a:spLocks noGrp="1"/>
          </p:cNvSpPr>
          <p:nvPr>
            <p:ph type="dt" sz="half" idx="10"/>
          </p:nvPr>
        </p:nvSpPr>
        <p:spPr/>
        <p:txBody>
          <a:bodyPr/>
          <a:lstStyle/>
          <a:p>
            <a:fld id="{890624FB-971C-4C89-93AB-7B639FAB07F4}" type="datetimeFigureOut">
              <a:rPr lang="en-US" smtClean="0"/>
              <a:t>2/16/2023</a:t>
            </a:fld>
            <a:endParaRPr lang="en-US"/>
          </a:p>
        </p:txBody>
      </p:sp>
      <p:sp>
        <p:nvSpPr>
          <p:cNvPr id="6" name="Footer Placeholder 5">
            <a:extLst>
              <a:ext uri="{FF2B5EF4-FFF2-40B4-BE49-F238E27FC236}">
                <a16:creationId xmlns:a16="http://schemas.microsoft.com/office/drawing/2014/main" id="{08DDCA3B-0E07-173F-F69D-D18A31AE09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44C199-BFB8-0194-EB47-226BDBD45B22}"/>
              </a:ext>
            </a:extLst>
          </p:cNvPr>
          <p:cNvSpPr>
            <a:spLocks noGrp="1"/>
          </p:cNvSpPr>
          <p:nvPr>
            <p:ph type="sldNum" sz="quarter" idx="12"/>
          </p:nvPr>
        </p:nvSpPr>
        <p:spPr/>
        <p:txBody>
          <a:bodyPr/>
          <a:lstStyle/>
          <a:p>
            <a:fld id="{BBCA8B20-37A8-4014-B1BE-638D2CC33800}" type="slidenum">
              <a:rPr lang="en-US" smtClean="0"/>
              <a:t>‹#›</a:t>
            </a:fld>
            <a:endParaRPr lang="en-US"/>
          </a:p>
        </p:txBody>
      </p:sp>
    </p:spTree>
    <p:extLst>
      <p:ext uri="{BB962C8B-B14F-4D97-AF65-F5344CB8AC3E}">
        <p14:creationId xmlns:p14="http://schemas.microsoft.com/office/powerpoint/2010/main" val="873652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6ACDA-D244-8F1F-D387-B29BE6A27B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C713F6-B1EF-34EB-3E3F-8769E90F44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13A589-3D14-8F1E-10D3-22745B6811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2FF777-F0AB-4717-8087-3A0C790111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720678-EFDD-8AEF-D7C8-D1C578CA2D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E5114F-3F18-0E8E-6AD4-8A9AF818C32C}"/>
              </a:ext>
            </a:extLst>
          </p:cNvPr>
          <p:cNvSpPr>
            <a:spLocks noGrp="1"/>
          </p:cNvSpPr>
          <p:nvPr>
            <p:ph type="dt" sz="half" idx="10"/>
          </p:nvPr>
        </p:nvSpPr>
        <p:spPr/>
        <p:txBody>
          <a:bodyPr/>
          <a:lstStyle/>
          <a:p>
            <a:fld id="{890624FB-971C-4C89-93AB-7B639FAB07F4}" type="datetimeFigureOut">
              <a:rPr lang="en-US" smtClean="0"/>
              <a:t>2/16/2023</a:t>
            </a:fld>
            <a:endParaRPr lang="en-US"/>
          </a:p>
        </p:txBody>
      </p:sp>
      <p:sp>
        <p:nvSpPr>
          <p:cNvPr id="8" name="Footer Placeholder 7">
            <a:extLst>
              <a:ext uri="{FF2B5EF4-FFF2-40B4-BE49-F238E27FC236}">
                <a16:creationId xmlns:a16="http://schemas.microsoft.com/office/drawing/2014/main" id="{180DAA1C-4776-A23B-9996-D7ED97DBF4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2BCEA6-3B09-ACE3-220A-320B9A31B552}"/>
              </a:ext>
            </a:extLst>
          </p:cNvPr>
          <p:cNvSpPr>
            <a:spLocks noGrp="1"/>
          </p:cNvSpPr>
          <p:nvPr>
            <p:ph type="sldNum" sz="quarter" idx="12"/>
          </p:nvPr>
        </p:nvSpPr>
        <p:spPr/>
        <p:txBody>
          <a:bodyPr/>
          <a:lstStyle/>
          <a:p>
            <a:fld id="{BBCA8B20-37A8-4014-B1BE-638D2CC33800}" type="slidenum">
              <a:rPr lang="en-US" smtClean="0"/>
              <a:t>‹#›</a:t>
            </a:fld>
            <a:endParaRPr lang="en-US"/>
          </a:p>
        </p:txBody>
      </p:sp>
    </p:spTree>
    <p:extLst>
      <p:ext uri="{BB962C8B-B14F-4D97-AF65-F5344CB8AC3E}">
        <p14:creationId xmlns:p14="http://schemas.microsoft.com/office/powerpoint/2010/main" val="2723313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2C157-7ED7-8584-7BE1-66E9318167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3640FF-B24C-AAD5-3E77-D65C32E01BC0}"/>
              </a:ext>
            </a:extLst>
          </p:cNvPr>
          <p:cNvSpPr>
            <a:spLocks noGrp="1"/>
          </p:cNvSpPr>
          <p:nvPr>
            <p:ph type="dt" sz="half" idx="10"/>
          </p:nvPr>
        </p:nvSpPr>
        <p:spPr/>
        <p:txBody>
          <a:bodyPr/>
          <a:lstStyle/>
          <a:p>
            <a:fld id="{890624FB-971C-4C89-93AB-7B639FAB07F4}" type="datetimeFigureOut">
              <a:rPr lang="en-US" smtClean="0"/>
              <a:t>2/16/2023</a:t>
            </a:fld>
            <a:endParaRPr lang="en-US"/>
          </a:p>
        </p:txBody>
      </p:sp>
      <p:sp>
        <p:nvSpPr>
          <p:cNvPr id="4" name="Footer Placeholder 3">
            <a:extLst>
              <a:ext uri="{FF2B5EF4-FFF2-40B4-BE49-F238E27FC236}">
                <a16:creationId xmlns:a16="http://schemas.microsoft.com/office/drawing/2014/main" id="{CC02CA42-496B-E516-431E-38B57820A7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94A6E0-6C96-6C5F-64FF-574AA3740F93}"/>
              </a:ext>
            </a:extLst>
          </p:cNvPr>
          <p:cNvSpPr>
            <a:spLocks noGrp="1"/>
          </p:cNvSpPr>
          <p:nvPr>
            <p:ph type="sldNum" sz="quarter" idx="12"/>
          </p:nvPr>
        </p:nvSpPr>
        <p:spPr/>
        <p:txBody>
          <a:bodyPr/>
          <a:lstStyle/>
          <a:p>
            <a:fld id="{BBCA8B20-37A8-4014-B1BE-638D2CC33800}" type="slidenum">
              <a:rPr lang="en-US" smtClean="0"/>
              <a:t>‹#›</a:t>
            </a:fld>
            <a:endParaRPr lang="en-US"/>
          </a:p>
        </p:txBody>
      </p:sp>
    </p:spTree>
    <p:extLst>
      <p:ext uri="{BB962C8B-B14F-4D97-AF65-F5344CB8AC3E}">
        <p14:creationId xmlns:p14="http://schemas.microsoft.com/office/powerpoint/2010/main" val="1767872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3B8FD4-4714-AC11-C319-AC99367B7C7C}"/>
              </a:ext>
            </a:extLst>
          </p:cNvPr>
          <p:cNvSpPr>
            <a:spLocks noGrp="1"/>
          </p:cNvSpPr>
          <p:nvPr>
            <p:ph type="dt" sz="half" idx="10"/>
          </p:nvPr>
        </p:nvSpPr>
        <p:spPr/>
        <p:txBody>
          <a:bodyPr/>
          <a:lstStyle/>
          <a:p>
            <a:fld id="{890624FB-971C-4C89-93AB-7B639FAB07F4}" type="datetimeFigureOut">
              <a:rPr lang="en-US" smtClean="0"/>
              <a:t>2/16/2023</a:t>
            </a:fld>
            <a:endParaRPr lang="en-US"/>
          </a:p>
        </p:txBody>
      </p:sp>
      <p:sp>
        <p:nvSpPr>
          <p:cNvPr id="3" name="Footer Placeholder 2">
            <a:extLst>
              <a:ext uri="{FF2B5EF4-FFF2-40B4-BE49-F238E27FC236}">
                <a16:creationId xmlns:a16="http://schemas.microsoft.com/office/drawing/2014/main" id="{DD467F39-F5C7-EFDA-8E2E-2675476301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52C579-2FB7-4814-97B3-4224BD6014ED}"/>
              </a:ext>
            </a:extLst>
          </p:cNvPr>
          <p:cNvSpPr>
            <a:spLocks noGrp="1"/>
          </p:cNvSpPr>
          <p:nvPr>
            <p:ph type="sldNum" sz="quarter" idx="12"/>
          </p:nvPr>
        </p:nvSpPr>
        <p:spPr/>
        <p:txBody>
          <a:bodyPr/>
          <a:lstStyle/>
          <a:p>
            <a:fld id="{BBCA8B20-37A8-4014-B1BE-638D2CC33800}" type="slidenum">
              <a:rPr lang="en-US" smtClean="0"/>
              <a:t>‹#›</a:t>
            </a:fld>
            <a:endParaRPr lang="en-US"/>
          </a:p>
        </p:txBody>
      </p:sp>
    </p:spTree>
    <p:extLst>
      <p:ext uri="{BB962C8B-B14F-4D97-AF65-F5344CB8AC3E}">
        <p14:creationId xmlns:p14="http://schemas.microsoft.com/office/powerpoint/2010/main" val="165440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5D746-8227-ED75-D194-C7427EB17C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0D5B49-ECC9-BF5D-D8F8-5B902E67ED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CC9015-1391-3D53-F625-BB199EF5D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DA7CDC-4199-E3E3-0477-0CD3FC31DC36}"/>
              </a:ext>
            </a:extLst>
          </p:cNvPr>
          <p:cNvSpPr>
            <a:spLocks noGrp="1"/>
          </p:cNvSpPr>
          <p:nvPr>
            <p:ph type="dt" sz="half" idx="10"/>
          </p:nvPr>
        </p:nvSpPr>
        <p:spPr/>
        <p:txBody>
          <a:bodyPr/>
          <a:lstStyle/>
          <a:p>
            <a:fld id="{890624FB-971C-4C89-93AB-7B639FAB07F4}" type="datetimeFigureOut">
              <a:rPr lang="en-US" smtClean="0"/>
              <a:t>2/16/2023</a:t>
            </a:fld>
            <a:endParaRPr lang="en-US"/>
          </a:p>
        </p:txBody>
      </p:sp>
      <p:sp>
        <p:nvSpPr>
          <p:cNvPr id="6" name="Footer Placeholder 5">
            <a:extLst>
              <a:ext uri="{FF2B5EF4-FFF2-40B4-BE49-F238E27FC236}">
                <a16:creationId xmlns:a16="http://schemas.microsoft.com/office/drawing/2014/main" id="{28898BC0-8B71-1CDB-748A-79093C3015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6232C1-A06A-72AA-1806-AA20CC800DBC}"/>
              </a:ext>
            </a:extLst>
          </p:cNvPr>
          <p:cNvSpPr>
            <a:spLocks noGrp="1"/>
          </p:cNvSpPr>
          <p:nvPr>
            <p:ph type="sldNum" sz="quarter" idx="12"/>
          </p:nvPr>
        </p:nvSpPr>
        <p:spPr/>
        <p:txBody>
          <a:bodyPr/>
          <a:lstStyle/>
          <a:p>
            <a:fld id="{BBCA8B20-37A8-4014-B1BE-638D2CC33800}" type="slidenum">
              <a:rPr lang="en-US" smtClean="0"/>
              <a:t>‹#›</a:t>
            </a:fld>
            <a:endParaRPr lang="en-US"/>
          </a:p>
        </p:txBody>
      </p:sp>
    </p:spTree>
    <p:extLst>
      <p:ext uri="{BB962C8B-B14F-4D97-AF65-F5344CB8AC3E}">
        <p14:creationId xmlns:p14="http://schemas.microsoft.com/office/powerpoint/2010/main" val="30649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3259-0F78-6DC0-7A7D-313D881ABD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51FF4F-11BB-FF52-7B6F-3357FDB852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2B01C8-237A-58A9-A844-616C71FB74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A5B04A-1FE0-B93A-585F-3F1912074675}"/>
              </a:ext>
            </a:extLst>
          </p:cNvPr>
          <p:cNvSpPr>
            <a:spLocks noGrp="1"/>
          </p:cNvSpPr>
          <p:nvPr>
            <p:ph type="dt" sz="half" idx="10"/>
          </p:nvPr>
        </p:nvSpPr>
        <p:spPr/>
        <p:txBody>
          <a:bodyPr/>
          <a:lstStyle/>
          <a:p>
            <a:fld id="{890624FB-971C-4C89-93AB-7B639FAB07F4}" type="datetimeFigureOut">
              <a:rPr lang="en-US" smtClean="0"/>
              <a:t>2/16/2023</a:t>
            </a:fld>
            <a:endParaRPr lang="en-US"/>
          </a:p>
        </p:txBody>
      </p:sp>
      <p:sp>
        <p:nvSpPr>
          <p:cNvPr id="6" name="Footer Placeholder 5">
            <a:extLst>
              <a:ext uri="{FF2B5EF4-FFF2-40B4-BE49-F238E27FC236}">
                <a16:creationId xmlns:a16="http://schemas.microsoft.com/office/drawing/2014/main" id="{38DA6AF5-5951-22C4-7F61-EF1201B84C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8421B7-A886-3BDF-7011-DB243ED2D380}"/>
              </a:ext>
            </a:extLst>
          </p:cNvPr>
          <p:cNvSpPr>
            <a:spLocks noGrp="1"/>
          </p:cNvSpPr>
          <p:nvPr>
            <p:ph type="sldNum" sz="quarter" idx="12"/>
          </p:nvPr>
        </p:nvSpPr>
        <p:spPr/>
        <p:txBody>
          <a:bodyPr/>
          <a:lstStyle/>
          <a:p>
            <a:fld id="{BBCA8B20-37A8-4014-B1BE-638D2CC33800}" type="slidenum">
              <a:rPr lang="en-US" smtClean="0"/>
              <a:t>‹#›</a:t>
            </a:fld>
            <a:endParaRPr lang="en-US"/>
          </a:p>
        </p:txBody>
      </p:sp>
    </p:spTree>
    <p:extLst>
      <p:ext uri="{BB962C8B-B14F-4D97-AF65-F5344CB8AC3E}">
        <p14:creationId xmlns:p14="http://schemas.microsoft.com/office/powerpoint/2010/main" val="3286796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4DF77F-D4AC-B760-9F81-BC1FC70A95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27141D-601D-97D1-EE0E-E5AFFE2567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51354-4EA6-39CE-C7BA-9E833C49DA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0624FB-971C-4C89-93AB-7B639FAB07F4}" type="datetimeFigureOut">
              <a:rPr lang="en-US" smtClean="0"/>
              <a:t>2/16/2023</a:t>
            </a:fld>
            <a:endParaRPr lang="en-US"/>
          </a:p>
        </p:txBody>
      </p:sp>
      <p:sp>
        <p:nvSpPr>
          <p:cNvPr id="5" name="Footer Placeholder 4">
            <a:extLst>
              <a:ext uri="{FF2B5EF4-FFF2-40B4-BE49-F238E27FC236}">
                <a16:creationId xmlns:a16="http://schemas.microsoft.com/office/drawing/2014/main" id="{42FF8DE2-33FA-FAB6-5DF5-9DCB0FCA51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7E6C2F-54E8-C483-21FC-CE63D8565A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A8B20-37A8-4014-B1BE-638D2CC33800}" type="slidenum">
              <a:rPr lang="en-US" smtClean="0"/>
              <a:t>‹#›</a:t>
            </a:fld>
            <a:endParaRPr lang="en-US"/>
          </a:p>
        </p:txBody>
      </p:sp>
    </p:spTree>
    <p:extLst>
      <p:ext uri="{BB962C8B-B14F-4D97-AF65-F5344CB8AC3E}">
        <p14:creationId xmlns:p14="http://schemas.microsoft.com/office/powerpoint/2010/main" val="2289904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en.wikipedia.org/wiki/Match_cut" TargetMode="Externa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Ethnologist" TargetMode="External"/><Relationship Id="rId7" Type="http://schemas.openxmlformats.org/officeDocument/2006/relationships/image" Target="../media/image8.jpeg"/><Relationship Id="rId2" Type="http://schemas.openxmlformats.org/officeDocument/2006/relationships/hyperlink" Target="https://en.wikipedia.org/wiki/Anthropologist" TargetMode="External"/><Relationship Id="rId1" Type="http://schemas.openxmlformats.org/officeDocument/2006/relationships/slideLayout" Target="../slideLayouts/slideLayout4.xml"/><Relationship Id="rId6" Type="http://schemas.openxmlformats.org/officeDocument/2006/relationships/hyperlink" Target="https://en.wikipedia.org/wiki/Coll%C3%A8ge_de_France" TargetMode="External"/><Relationship Id="rId5" Type="http://schemas.openxmlformats.org/officeDocument/2006/relationships/hyperlink" Target="https://en.wikipedia.org/wiki/Structural_anthropology" TargetMode="External"/><Relationship Id="rId4" Type="http://schemas.openxmlformats.org/officeDocument/2006/relationships/hyperlink" Target="https://en.wikipedia.org/wiki/Structuralism"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Historical_particularism" TargetMode="External"/><Relationship Id="rId2" Type="http://schemas.openxmlformats.org/officeDocument/2006/relationships/hyperlink" Target="https://en.wikipedia.org/wiki/Anthropology" TargetMode="Externa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hyperlink" Target="https://en.wikipedia.org/wiki/Brooklyn_Museum" TargetMode="External"/><Relationship Id="rId4" Type="http://schemas.openxmlformats.org/officeDocument/2006/relationships/hyperlink" Target="https://en.wikipedia.org/wiki/Cultural_relativism"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en.wikipedia.org/wiki/Fieldwork" TargetMode="External"/><Relationship Id="rId13" Type="http://schemas.openxmlformats.org/officeDocument/2006/relationships/hyperlink" Target="https://en.wikipedia.org/wiki/Shoshone" TargetMode="External"/><Relationship Id="rId3" Type="http://schemas.openxmlformats.org/officeDocument/2006/relationships/hyperlink" Target="https://en.wikipedia.org/wiki/United_States" TargetMode="External"/><Relationship Id="rId7" Type="http://schemas.openxmlformats.org/officeDocument/2006/relationships/hyperlink" Target="https://en.wikipedia.org/wiki/Ethnographic" TargetMode="External"/><Relationship Id="rId12" Type="http://schemas.openxmlformats.org/officeDocument/2006/relationships/hyperlink" Target="https://en.wikipedia.org/wiki/Mandan_(people)" TargetMode="External"/><Relationship Id="rId2" Type="http://schemas.openxmlformats.org/officeDocument/2006/relationships/hyperlink" Target="https://en.wikipedia.org/wiki/Austria" TargetMode="External"/><Relationship Id="rId1" Type="http://schemas.openxmlformats.org/officeDocument/2006/relationships/slideLayout" Target="../slideLayouts/slideLayout4.xml"/><Relationship Id="rId6" Type="http://schemas.openxmlformats.org/officeDocument/2006/relationships/hyperlink" Target="https://en.wikipedia.org/wiki/Great_Plains" TargetMode="External"/><Relationship Id="rId11" Type="http://schemas.openxmlformats.org/officeDocument/2006/relationships/hyperlink" Target="https://en.wikipedia.org/wiki/Hidatsa" TargetMode="External"/><Relationship Id="rId5" Type="http://schemas.openxmlformats.org/officeDocument/2006/relationships/hyperlink" Target="https://en.wikipedia.org/wiki/Indigenous_peoples_of_the_Americas" TargetMode="External"/><Relationship Id="rId10" Type="http://schemas.openxmlformats.org/officeDocument/2006/relationships/hyperlink" Target="https://en.wikipedia.org/wiki/Arikaree" TargetMode="External"/><Relationship Id="rId4" Type="http://schemas.openxmlformats.org/officeDocument/2006/relationships/hyperlink" Target="https://en.wikipedia.org/wiki/Anthropologist" TargetMode="External"/><Relationship Id="rId9" Type="http://schemas.openxmlformats.org/officeDocument/2006/relationships/hyperlink" Target="https://en.wikipedia.org/wiki/Absarokee" TargetMode="External"/><Relationship Id="rId14" Type="http://schemas.openxmlformats.org/officeDocument/2006/relationships/hyperlink" Target="https://en.wikipedia.org/wiki/Robert_Lowie#cite_note-5"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en.wikipedia.org/wiki/Paraguay" TargetMode="External"/><Relationship Id="rId13" Type="http://schemas.openxmlformats.org/officeDocument/2006/relationships/hyperlink" Target="https://en.wikipedia.org/wiki/Tribal_chief" TargetMode="External"/><Relationship Id="rId3" Type="http://schemas.openxmlformats.org/officeDocument/2006/relationships/hyperlink" Target="https://en.wikipedia.org/wiki/Ethnography" TargetMode="External"/><Relationship Id="rId7" Type="http://schemas.openxmlformats.org/officeDocument/2006/relationships/hyperlink" Target="https://en.wikipedia.org/wiki/Guayakis" TargetMode="External"/><Relationship Id="rId12" Type="http://schemas.openxmlformats.org/officeDocument/2006/relationships/hyperlink" Target="https://en.wikipedia.org/wiki/Power_(sociology)" TargetMode="External"/><Relationship Id="rId2" Type="http://schemas.openxmlformats.org/officeDocument/2006/relationships/hyperlink" Target="https://en.wikipedia.org/wiki/Anthropology" TargetMode="External"/><Relationship Id="rId1" Type="http://schemas.openxmlformats.org/officeDocument/2006/relationships/slideLayout" Target="../slideLayouts/slideLayout4.xml"/><Relationship Id="rId6" Type="http://schemas.openxmlformats.org/officeDocument/2006/relationships/hyperlink" Target="https://en.wikipedia.org/wiki/Fieldwork" TargetMode="External"/><Relationship Id="rId11" Type="http://schemas.openxmlformats.org/officeDocument/2006/relationships/hyperlink" Target="https://en.wikipedia.org/wiki/Indigenous_peoples_of_the_Americas" TargetMode="External"/><Relationship Id="rId5" Type="http://schemas.openxmlformats.org/officeDocument/2006/relationships/hyperlink" Target="https://en.wikipedia.org/wiki/Political_anthropology" TargetMode="External"/><Relationship Id="rId10" Type="http://schemas.openxmlformats.org/officeDocument/2006/relationships/hyperlink" Target="https://en.wikipedia.org/wiki/Anarchism" TargetMode="External"/><Relationship Id="rId4" Type="http://schemas.openxmlformats.org/officeDocument/2006/relationships/hyperlink" Target="https://en.wikipedia.org/wiki/Ethnology" TargetMode="External"/><Relationship Id="rId9" Type="http://schemas.openxmlformats.org/officeDocument/2006/relationships/hyperlink" Target="https://en.wikipedia.org/wiki/Stateless_society" TargetMode="External"/><Relationship Id="rId14" Type="http://schemas.openxmlformats.org/officeDocument/2006/relationships/image" Target="../media/image12.jpeg"/></Relationships>
</file>

<file path=ppt/slides/_rels/slide16.xml.rels><?xml version="1.0" encoding="UTF-8" standalone="yes"?>
<Relationships xmlns="http://schemas.openxmlformats.org/package/2006/relationships"><Relationship Id="rId8" Type="http://schemas.openxmlformats.org/officeDocument/2006/relationships/hyperlink" Target="https://en.wikipedia.org/wiki/Museum_of_Fine_Arts,_Boston" TargetMode="External"/><Relationship Id="rId3" Type="http://schemas.openxmlformats.org/officeDocument/2006/relationships/hyperlink" Target="https://en.wikipedia.org/wiki/Akkadian_language" TargetMode="External"/><Relationship Id="rId7" Type="http://schemas.openxmlformats.org/officeDocument/2006/relationships/hyperlink" Target="https://en.wikipedia.org/wiki/Giovanni_Francesco_Barbieri" TargetMode="External"/><Relationship Id="rId2" Type="http://schemas.openxmlformats.org/officeDocument/2006/relationships/hyperlink" Target="https://en.wikipedia.org/wiki/Shammuramat" TargetMode="External"/><Relationship Id="rId1" Type="http://schemas.openxmlformats.org/officeDocument/2006/relationships/slideLayout" Target="../slideLayouts/slideLayout4.xml"/><Relationship Id="rId6" Type="http://schemas.openxmlformats.org/officeDocument/2006/relationships/hyperlink" Target="https://en.wikipedia.org/wiki/Adad-nirari_III" TargetMode="External"/><Relationship Id="rId5" Type="http://schemas.openxmlformats.org/officeDocument/2006/relationships/hyperlink" Target="https://en.wikipedia.org/wiki/Neo-Assyrian_Empire" TargetMode="External"/><Relationship Id="rId4" Type="http://schemas.openxmlformats.org/officeDocument/2006/relationships/hyperlink" Target="https://en.wikipedia.org/wiki/Shamshi-Adad_V" TargetMode="External"/><Relationship Id="rId9"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hyperlink" Target="https://en.wikipedia.org/wiki/Innu" TargetMode="External"/><Relationship Id="rId3" Type="http://schemas.openxmlformats.org/officeDocument/2006/relationships/hyperlink" Target="https://en.wikipedia.org/wiki/Feminist_movement" TargetMode="External"/><Relationship Id="rId7" Type="http://schemas.openxmlformats.org/officeDocument/2006/relationships/hyperlink" Target="https://en.wikipedia.org/wiki/Nunavik" TargetMode="External"/><Relationship Id="rId12" Type="http://schemas.openxmlformats.org/officeDocument/2006/relationships/image" Target="../media/image14.jpeg"/><Relationship Id="rId2" Type="http://schemas.openxmlformats.org/officeDocument/2006/relationships/hyperlink" Target="https://en.wikipedia.org/wiki/Marxism" TargetMode="External"/><Relationship Id="rId1" Type="http://schemas.openxmlformats.org/officeDocument/2006/relationships/slideLayout" Target="../slideLayouts/slideLayout4.xml"/><Relationship Id="rId6" Type="http://schemas.openxmlformats.org/officeDocument/2006/relationships/hyperlink" Target="https://en.wikipedia.org/wiki/Clusivity" TargetMode="External"/><Relationship Id="rId11" Type="http://schemas.openxmlformats.org/officeDocument/2006/relationships/hyperlink" Target="https://en.wikipedia.org/wiki/Gulf_of_Saint_Lawrence" TargetMode="External"/><Relationship Id="rId5" Type="http://schemas.openxmlformats.org/officeDocument/2006/relationships/hyperlink" Target="https://en.wikipedia.org/wiki/Historical_country" TargetMode="External"/><Relationship Id="rId10" Type="http://schemas.openxmlformats.org/officeDocument/2006/relationships/hyperlink" Target="https://en.wikipedia.org/wiki/Neenoilno" TargetMode="External"/><Relationship Id="rId4" Type="http://schemas.openxmlformats.org/officeDocument/2006/relationships/hyperlink" Target="https://en.wikipedia.org/wiki/Indigenous_people_of_the_Subarctic" TargetMode="External"/><Relationship Id="rId9" Type="http://schemas.openxmlformats.org/officeDocument/2006/relationships/hyperlink" Target="https://en.wikipedia.org/wiki/First_Nations_in_Canada"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Jesuit_Missions_amongst_the_Huron" TargetMode="External"/><Relationship Id="rId2" Type="http://schemas.openxmlformats.org/officeDocument/2006/relationships/hyperlink" Target="https://en.wikipedia.org/wiki/Paris" TargetMode="Externa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hyperlink" Target="https://en.wikipedia.org/wiki/New_France" TargetMode="External"/><Relationship Id="rId4" Type="http://schemas.openxmlformats.org/officeDocument/2006/relationships/hyperlink" Target="https://en.wikipedia.org/wiki/Relations_des_J%C3%A9suites_de_la_Nouvelle-Franc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Bovinae" TargetMode="External"/><Relationship Id="rId7" Type="http://schemas.openxmlformats.org/officeDocument/2006/relationships/image" Target="../media/image2.jpeg"/><Relationship Id="rId2" Type="http://schemas.openxmlformats.org/officeDocument/2006/relationships/hyperlink" Target="https://en.wikipedia.org/wiki/Figurative_art" TargetMode="External"/><Relationship Id="rId1" Type="http://schemas.openxmlformats.org/officeDocument/2006/relationships/slideLayout" Target="../slideLayouts/slideLayout4.xml"/><Relationship Id="rId6" Type="http://schemas.openxmlformats.org/officeDocument/2006/relationships/hyperlink" Target="https://en.wikipedia.org/wiki/Kalimantan" TargetMode="External"/><Relationship Id="rId5" Type="http://schemas.openxmlformats.org/officeDocument/2006/relationships/hyperlink" Target="https://en.wikipedia.org/wiki/East_Kalimantan" TargetMode="External"/><Relationship Id="rId4" Type="http://schemas.openxmlformats.org/officeDocument/2006/relationships/hyperlink" Target="https://en.wikipedia.org/wiki/Lubang_Jeriji_Sal%C3%A9h"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Feminist" TargetMode="External"/><Relationship Id="rId2" Type="http://schemas.openxmlformats.org/officeDocument/2006/relationships/hyperlink" Target="https://en.wikipedia.org/wiki/Anthropologist" TargetMode="External"/><Relationship Id="rId1" Type="http://schemas.openxmlformats.org/officeDocument/2006/relationships/slideLayout" Target="../slideLayouts/slideLayout4.xml"/><Relationship Id="rId5" Type="http://schemas.openxmlformats.org/officeDocument/2006/relationships/hyperlink" Target="https://en.wikipedia.org/wiki/Federal_Bureau_of_Investigation" TargetMode="External"/><Relationship Id="rId4" Type="http://schemas.openxmlformats.org/officeDocument/2006/relationships/hyperlink" Target="https://en.wikipedia.org/wiki/Marxist"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en.wikipedia.org/wiki/Neoclassical_economics" TargetMode="External"/><Relationship Id="rId3" Type="http://schemas.openxmlformats.org/officeDocument/2006/relationships/hyperlink" Target="https://en.wikipedia.org/wiki/Anthropology" TargetMode="External"/><Relationship Id="rId7" Type="http://schemas.openxmlformats.org/officeDocument/2006/relationships/hyperlink" Target="https://en.wikipedia.org/wiki/Economics" TargetMode="External"/><Relationship Id="rId2" Type="http://schemas.openxmlformats.org/officeDocument/2006/relationships/hyperlink" Target="https://en.wikipedia.org/wiki/Cultural_anthropologist" TargetMode="External"/><Relationship Id="rId1" Type="http://schemas.openxmlformats.org/officeDocument/2006/relationships/slideLayout" Target="../slideLayouts/slideLayout4.xml"/><Relationship Id="rId6" Type="http://schemas.openxmlformats.org/officeDocument/2006/relationships/hyperlink" Target="https://en.wikipedia.org/wiki/Original_affluent_society" TargetMode="External"/><Relationship Id="rId5" Type="http://schemas.openxmlformats.org/officeDocument/2006/relationships/hyperlink" Target="https://en.wikipedia.org/wiki/Formalist%E2%80%93substantivist_debate" TargetMode="External"/><Relationship Id="rId4" Type="http://schemas.openxmlformats.org/officeDocument/2006/relationships/hyperlink" Target="https://en.wikipedia.org/wiki/University_of_Chicago" TargetMode="External"/><Relationship Id="rId9" Type="http://schemas.openxmlformats.org/officeDocument/2006/relationships/image" Target="../media/image16.jpeg"/></Relationships>
</file>

<file path=ppt/slides/_rels/slide22.xml.rels><?xml version="1.0" encoding="UTF-8" standalone="yes"?>
<Relationships xmlns="http://schemas.openxmlformats.org/package/2006/relationships"><Relationship Id="rId8" Type="http://schemas.openxmlformats.org/officeDocument/2006/relationships/hyperlink" Target="https://en.wikipedia.org/wiki/Band_society" TargetMode="External"/><Relationship Id="rId3" Type="http://schemas.openxmlformats.org/officeDocument/2006/relationships/hyperlink" Target="https://en.wikipedia.org/wiki/Kalahari_Desert" TargetMode="External"/><Relationship Id="rId7" Type="http://schemas.openxmlformats.org/officeDocument/2006/relationships/hyperlink" Target="https://en.wikipedia.org/wiki/Botswana" TargetMode="External"/><Relationship Id="rId2" Type="http://schemas.openxmlformats.org/officeDocument/2006/relationships/hyperlink" Target="https://en.wikipedia.org/wiki/San_people" TargetMode="External"/><Relationship Id="rId1" Type="http://schemas.openxmlformats.org/officeDocument/2006/relationships/slideLayout" Target="../slideLayouts/slideLayout4.xml"/><Relationship Id="rId6" Type="http://schemas.openxmlformats.org/officeDocument/2006/relationships/hyperlink" Target="https://en.wikipedia.org/wiki/Angola" TargetMode="External"/><Relationship Id="rId5" Type="http://schemas.openxmlformats.org/officeDocument/2006/relationships/hyperlink" Target="https://en.wikipedia.org/wiki/Namibia" TargetMode="External"/><Relationship Id="rId4" Type="http://schemas.openxmlformats.org/officeDocument/2006/relationships/hyperlink" Target="https://en.wikipedia.org/wiki/Ovamboland" TargetMode="External"/><Relationship Id="rId9" Type="http://schemas.openxmlformats.org/officeDocument/2006/relationships/image" Target="../media/image17.jpeg"/></Relationships>
</file>

<file path=ppt/slides/_rels/slide23.xml.rels><?xml version="1.0" encoding="UTF-8" standalone="yes"?>
<Relationships xmlns="http://schemas.openxmlformats.org/package/2006/relationships"><Relationship Id="rId8" Type="http://schemas.openxmlformats.org/officeDocument/2006/relationships/hyperlink" Target="https://en.wikipedia.org/wiki/Earthwork_(archaeology)" TargetMode="External"/><Relationship Id="rId13" Type="http://schemas.openxmlformats.org/officeDocument/2006/relationships/hyperlink" Target="https://en.wikipedia.org/wiki/Watson_Brake" TargetMode="External"/><Relationship Id="rId18" Type="http://schemas.openxmlformats.org/officeDocument/2006/relationships/hyperlink" Target="https://en.wikipedia.org/wiki/Hot_Springs,_Arkansas" TargetMode="External"/><Relationship Id="rId26" Type="http://schemas.openxmlformats.org/officeDocument/2006/relationships/hyperlink" Target="https://en.wikipedia.org/wiki/Tchefuncte_site#Tchefuncte_culture" TargetMode="External"/><Relationship Id="rId3" Type="http://schemas.openxmlformats.org/officeDocument/2006/relationships/hyperlink" Target="https://en.wikipedia.org/wiki/Pre-Columbian" TargetMode="External"/><Relationship Id="rId21" Type="http://schemas.openxmlformats.org/officeDocument/2006/relationships/hyperlink" Target="https://en.wikipedia.org/wiki/Galena" TargetMode="External"/><Relationship Id="rId7" Type="http://schemas.openxmlformats.org/officeDocument/2006/relationships/hyperlink" Target="https://en.wikipedia.org/wiki/Poverty_Point" TargetMode="External"/><Relationship Id="rId12" Type="http://schemas.openxmlformats.org/officeDocument/2006/relationships/hyperlink" Target="https://en.wikipedia.org/wiki/Mississippi_River" TargetMode="External"/><Relationship Id="rId17" Type="http://schemas.openxmlformats.org/officeDocument/2006/relationships/hyperlink" Target="https://en.wikipedia.org/wiki/Iron" TargetMode="External"/><Relationship Id="rId25" Type="http://schemas.openxmlformats.org/officeDocument/2006/relationships/hyperlink" Target="https://en.wikipedia.org/wiki/Poverty_Point_culture#cite_note-FAGAN418-10" TargetMode="External"/><Relationship Id="rId2" Type="http://schemas.openxmlformats.org/officeDocument/2006/relationships/hyperlink" Target="https://en.wikipedia.org/wiki/Archaeologist" TargetMode="External"/><Relationship Id="rId16" Type="http://schemas.openxmlformats.org/officeDocument/2006/relationships/hyperlink" Target="https://en.wikipedia.org/wiki/Plumb_bob" TargetMode="External"/><Relationship Id="rId20" Type="http://schemas.openxmlformats.org/officeDocument/2006/relationships/hyperlink" Target="https://en.wikipedia.org/wiki/Copper" TargetMode="External"/><Relationship Id="rId29" Type="http://schemas.openxmlformats.org/officeDocument/2006/relationships/hyperlink" Target="https://en.wikipedia.org/wiki/Woodland_period" TargetMode="External"/><Relationship Id="rId1" Type="http://schemas.openxmlformats.org/officeDocument/2006/relationships/slideLayout" Target="../slideLayouts/slideLayout4.xml"/><Relationship Id="rId6" Type="http://schemas.openxmlformats.org/officeDocument/2006/relationships/hyperlink" Target="https://en.wikipedia.org/wiki/New_World_Archaeology_Foundation" TargetMode="External"/><Relationship Id="rId11" Type="http://schemas.openxmlformats.org/officeDocument/2006/relationships/hyperlink" Target="https://en.wikipedia.org/wiki/Indigenous_peoples_of_the_Americas" TargetMode="External"/><Relationship Id="rId24" Type="http://schemas.openxmlformats.org/officeDocument/2006/relationships/hyperlink" Target="https://en.wikipedia.org/wiki/Soapstone" TargetMode="External"/><Relationship Id="rId5" Type="http://schemas.openxmlformats.org/officeDocument/2006/relationships/hyperlink" Target="https://en.wikipedia.org/wiki/Brigham_Young_University" TargetMode="External"/><Relationship Id="rId15" Type="http://schemas.openxmlformats.org/officeDocument/2006/relationships/hyperlink" Target="https://en.wikipedia.org/wiki/Flint" TargetMode="External"/><Relationship Id="rId23" Type="http://schemas.openxmlformats.org/officeDocument/2006/relationships/hyperlink" Target="https://en.wikipedia.org/wiki/Quartz" TargetMode="External"/><Relationship Id="rId28" Type="http://schemas.openxmlformats.org/officeDocument/2006/relationships/hyperlink" Target="https://en.wikipedia.org/wiki/Tchula_period" TargetMode="External"/><Relationship Id="rId10" Type="http://schemas.openxmlformats.org/officeDocument/2006/relationships/hyperlink" Target="https://en.wikipedia.org/wiki/Archaeological_culture" TargetMode="External"/><Relationship Id="rId19" Type="http://schemas.openxmlformats.org/officeDocument/2006/relationships/hyperlink" Target="https://en.wikipedia.org/wiki/Slate" TargetMode="External"/><Relationship Id="rId31" Type="http://schemas.openxmlformats.org/officeDocument/2006/relationships/image" Target="../media/image18.jpeg"/><Relationship Id="rId4" Type="http://schemas.openxmlformats.org/officeDocument/2006/relationships/hyperlink" Target="https://en.wikipedia.org/wiki/Mesoamerica" TargetMode="External"/><Relationship Id="rId9" Type="http://schemas.openxmlformats.org/officeDocument/2006/relationships/hyperlink" Target="https://en.wikipedia.org/wiki/Louisiana" TargetMode="External"/><Relationship Id="rId14" Type="http://schemas.openxmlformats.org/officeDocument/2006/relationships/hyperlink" Target="https://en.wikipedia.org/wiki/Ouachita_Parish,_Louisiana" TargetMode="External"/><Relationship Id="rId22" Type="http://schemas.openxmlformats.org/officeDocument/2006/relationships/hyperlink" Target="https://en.wikipedia.org/wiki/Jasper" TargetMode="External"/><Relationship Id="rId27" Type="http://schemas.openxmlformats.org/officeDocument/2006/relationships/hyperlink" Target="https://en.wikipedia.org/w/index.php?title=Lake_Cormorant_culture&amp;action=edit&amp;redlink=1" TargetMode="External"/><Relationship Id="rId30" Type="http://schemas.openxmlformats.org/officeDocument/2006/relationships/hyperlink" Target="https://en.wikipedia.org/wiki/Lapidary"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en.wikipedia.org/wiki/Hakk%C5%8Dda_Mountains" TargetMode="External"/><Relationship Id="rId7" Type="http://schemas.openxmlformats.org/officeDocument/2006/relationships/image" Target="../media/image19.jpeg"/><Relationship Id="rId2" Type="http://schemas.openxmlformats.org/officeDocument/2006/relationships/hyperlink" Target="https://en.wikipedia.org/wiki/Fluvial_terrace" TargetMode="External"/><Relationship Id="rId1" Type="http://schemas.openxmlformats.org/officeDocument/2006/relationships/slideLayout" Target="../slideLayouts/slideLayout4.xml"/><Relationship Id="rId6" Type="http://schemas.openxmlformats.org/officeDocument/2006/relationships/hyperlink" Target="https://en.wikipedia.org/wiki/Neoglaciation" TargetMode="External"/><Relationship Id="rId5" Type="http://schemas.openxmlformats.org/officeDocument/2006/relationships/hyperlink" Target="https://en.wikipedia.org/wiki/Subsistence_economy" TargetMode="External"/><Relationship Id="rId4" Type="http://schemas.openxmlformats.org/officeDocument/2006/relationships/hyperlink" Target="https://en.wikipedia.org/wiki/Longhouse"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en.wikipedia.org/wiki/Holocene" TargetMode="External"/><Relationship Id="rId3" Type="http://schemas.openxmlformats.org/officeDocument/2006/relationships/hyperlink" Target="https://en.wikipedia.org/wiki/Mesolithic" TargetMode="External"/><Relationship Id="rId7" Type="http://schemas.openxmlformats.org/officeDocument/2006/relationships/hyperlink" Target="https://en.wikipedia.org/wiki/Antler" TargetMode="External"/><Relationship Id="rId2" Type="http://schemas.openxmlformats.org/officeDocument/2006/relationships/hyperlink" Target="https://en.wikipedia.org/wiki/Lascaux_Caves" TargetMode="External"/><Relationship Id="rId1" Type="http://schemas.openxmlformats.org/officeDocument/2006/relationships/slideLayout" Target="../slideLayouts/slideLayout4.xml"/><Relationship Id="rId6" Type="http://schemas.openxmlformats.org/officeDocument/2006/relationships/hyperlink" Target="https://en.wikipedia.org/wiki/Late_Glacial_Interstadial" TargetMode="External"/><Relationship Id="rId5" Type="http://schemas.openxmlformats.org/officeDocument/2006/relationships/hyperlink" Target="https://en.wikipedia.org/wiki/Totem_pole" TargetMode="External"/><Relationship Id="rId4" Type="http://schemas.openxmlformats.org/officeDocument/2006/relationships/hyperlink" Target="https://en.wikipedia.org/wiki/Ice_age" TargetMode="External"/><Relationship Id="rId9" Type="http://schemas.openxmlformats.org/officeDocument/2006/relationships/image" Target="../media/image20.jpeg"/></Relationships>
</file>

<file path=ppt/slides/_rels/slide26.xml.rels><?xml version="1.0" encoding="UTF-8" standalone="yes"?>
<Relationships xmlns="http://schemas.openxmlformats.org/package/2006/relationships"><Relationship Id="rId8" Type="http://schemas.openxmlformats.org/officeDocument/2006/relationships/hyperlink" Target="https://en.wikipedia.org/wiki/Political_philosophy" TargetMode="External"/><Relationship Id="rId13" Type="http://schemas.openxmlformats.org/officeDocument/2006/relationships/hyperlink" Target="https://en.wikipedia.org/wiki/Classical_republicanism" TargetMode="External"/><Relationship Id="rId18" Type="http://schemas.openxmlformats.org/officeDocument/2006/relationships/hyperlink" Target="https://en.wikipedia.org/wiki/Two_Treatises_of_Government" TargetMode="External"/><Relationship Id="rId3" Type="http://schemas.openxmlformats.org/officeDocument/2006/relationships/hyperlink" Target="https://en.wikipedia.org/wiki/Liberalism" TargetMode="External"/><Relationship Id="rId21" Type="http://schemas.openxmlformats.org/officeDocument/2006/relationships/hyperlink" Target="https://en.wikipedia.org/wiki/Property" TargetMode="External"/><Relationship Id="rId7" Type="http://schemas.openxmlformats.org/officeDocument/2006/relationships/hyperlink" Target="https://en.wikipedia.org/wiki/Epistemology" TargetMode="External"/><Relationship Id="rId12" Type="http://schemas.openxmlformats.org/officeDocument/2006/relationships/hyperlink" Target="https://en.wikipedia.org/wiki/American_Revolution" TargetMode="External"/><Relationship Id="rId17" Type="http://schemas.openxmlformats.org/officeDocument/2006/relationships/hyperlink" Target="https://en.wikipedia.org/wiki/Manual_labour" TargetMode="External"/><Relationship Id="rId2" Type="http://schemas.openxmlformats.org/officeDocument/2006/relationships/hyperlink" Target="https://en.wikipedia.org/wiki/Age_of_Enlightenment" TargetMode="External"/><Relationship Id="rId16" Type="http://schemas.openxmlformats.org/officeDocument/2006/relationships/hyperlink" Target="https://en.wikipedia.org/wiki/Natural_rights_and_legal_rights" TargetMode="External"/><Relationship Id="rId20" Type="http://schemas.openxmlformats.org/officeDocument/2006/relationships/hyperlink" Target="https://en.wikipedia.org/wiki/Labor_theory_of_property" TargetMode="External"/><Relationship Id="rId1" Type="http://schemas.openxmlformats.org/officeDocument/2006/relationships/slideLayout" Target="../slideLayouts/slideLayout4.xml"/><Relationship Id="rId6" Type="http://schemas.openxmlformats.org/officeDocument/2006/relationships/hyperlink" Target="https://en.wikipedia.org/wiki/Social_contract" TargetMode="External"/><Relationship Id="rId11" Type="http://schemas.openxmlformats.org/officeDocument/2006/relationships/hyperlink" Target="https://en.wikipedia.org/wiki/Scottish_Enlightenment" TargetMode="External"/><Relationship Id="rId5" Type="http://schemas.openxmlformats.org/officeDocument/2006/relationships/hyperlink" Target="https://en.wikipedia.org/wiki/Francis_Bacon" TargetMode="External"/><Relationship Id="rId15" Type="http://schemas.openxmlformats.org/officeDocument/2006/relationships/hyperlink" Target="https://en.wikipedia.org/wiki/United_States_Declaration_of_Independence" TargetMode="External"/><Relationship Id="rId23" Type="http://schemas.openxmlformats.org/officeDocument/2006/relationships/image" Target="../media/image21.jpeg"/><Relationship Id="rId10" Type="http://schemas.openxmlformats.org/officeDocument/2006/relationships/hyperlink" Target="https://en.wikipedia.org/wiki/Jean-Jacques_Rousseau" TargetMode="External"/><Relationship Id="rId19" Type="http://schemas.openxmlformats.org/officeDocument/2006/relationships/hyperlink" Target="https://en.wikipedia.org/wiki/Labor_theory_of_value" TargetMode="External"/><Relationship Id="rId4" Type="http://schemas.openxmlformats.org/officeDocument/2006/relationships/hyperlink" Target="https://en.wikipedia.org/wiki/Empiricism" TargetMode="External"/><Relationship Id="rId9" Type="http://schemas.openxmlformats.org/officeDocument/2006/relationships/hyperlink" Target="https://en.wikipedia.org/wiki/Voltaire" TargetMode="External"/><Relationship Id="rId14" Type="http://schemas.openxmlformats.org/officeDocument/2006/relationships/hyperlink" Target="https://en.wikipedia.org/wiki/Liberal_theory" TargetMode="External"/><Relationship Id="rId22" Type="http://schemas.openxmlformats.org/officeDocument/2006/relationships/hyperlink" Target="https://en.wikipedia.org/wiki/Karl_Marx"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hyperlink" Target="https://en.wikipedia.org/wiki/Caloosahatchee_culture" TargetMode="External"/><Relationship Id="rId3" Type="http://schemas.openxmlformats.org/officeDocument/2006/relationships/hyperlink" Target="https://en.wikipedia.org/wiki/Paleo-Indians" TargetMode="External"/><Relationship Id="rId7" Type="http://schemas.openxmlformats.org/officeDocument/2006/relationships/hyperlink" Target="https://en.wikipedia.org/wiki/Glades_culture" TargetMode="External"/><Relationship Id="rId2" Type="http://schemas.openxmlformats.org/officeDocument/2006/relationships/hyperlink" Target="https://en.wikipedia.org/wiki/Florida_Museum_of_Natural_History" TargetMode="External"/><Relationship Id="rId1" Type="http://schemas.openxmlformats.org/officeDocument/2006/relationships/slideLayout" Target="../slideLayouts/slideLayout4.xml"/><Relationship Id="rId6" Type="http://schemas.openxmlformats.org/officeDocument/2006/relationships/hyperlink" Target="https://en.wikipedia.org/wiki/Horr%27s_Island_archaeological_site" TargetMode="External"/><Relationship Id="rId5" Type="http://schemas.openxmlformats.org/officeDocument/2006/relationships/hyperlink" Target="https://en.wikipedia.org/wiki/Mound" TargetMode="External"/><Relationship Id="rId10" Type="http://schemas.openxmlformats.org/officeDocument/2006/relationships/image" Target="../media/image23.jpeg"/><Relationship Id="rId4" Type="http://schemas.openxmlformats.org/officeDocument/2006/relationships/hyperlink" Target="https://en.wikipedia.org/wiki/Middens" TargetMode="External"/><Relationship Id="rId9" Type="http://schemas.openxmlformats.org/officeDocument/2006/relationships/hyperlink" Target="https://en.wikipedia.org/wiki/Yamasee"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en.wikipedia.org/wiki/Rain_shadow" TargetMode="External"/><Relationship Id="rId3" Type="http://schemas.openxmlformats.org/officeDocument/2006/relationships/hyperlink" Target="https://en.wikipedia.org/wiki/Vitus_Bering" TargetMode="External"/><Relationship Id="rId7" Type="http://schemas.openxmlformats.org/officeDocument/2006/relationships/hyperlink" Target="https://en.wikipedia.org/wiki/Glacier" TargetMode="External"/><Relationship Id="rId2" Type="http://schemas.openxmlformats.org/officeDocument/2006/relationships/hyperlink" Target="https://en.wikipedia.org/wiki/Eric_Hult%C3%A9n" TargetMode="External"/><Relationship Id="rId1" Type="http://schemas.openxmlformats.org/officeDocument/2006/relationships/slideLayout" Target="../slideLayouts/slideLayout4.xml"/><Relationship Id="rId6" Type="http://schemas.openxmlformats.org/officeDocument/2006/relationships/hyperlink" Target="https://en.wikipedia.org/wiki/Northeast_China" TargetMode="External"/><Relationship Id="rId5" Type="http://schemas.openxmlformats.org/officeDocument/2006/relationships/hyperlink" Target="https://en.wikipedia.org/wiki/North_China" TargetMode="External"/><Relationship Id="rId10" Type="http://schemas.openxmlformats.org/officeDocument/2006/relationships/image" Target="../media/image24.png"/><Relationship Id="rId4" Type="http://schemas.openxmlformats.org/officeDocument/2006/relationships/hyperlink" Target="https://en.wikipedia.org/wiki/Siberia" TargetMode="External"/><Relationship Id="rId9" Type="http://schemas.openxmlformats.org/officeDocument/2006/relationships/hyperlink" Target="https://en.wikipedia.org/wiki/Steppe"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Navajo" TargetMode="External"/><Relationship Id="rId13" Type="http://schemas.openxmlformats.org/officeDocument/2006/relationships/hyperlink" Target="https://en.wikipedia.org/wiki/Public_Opinion" TargetMode="External"/><Relationship Id="rId3" Type="http://schemas.openxmlformats.org/officeDocument/2006/relationships/hyperlink" Target="https://en.wikipedia.org/wiki/Primatology" TargetMode="External"/><Relationship Id="rId7" Type="http://schemas.openxmlformats.org/officeDocument/2006/relationships/hyperlink" Target="https://en.wikipedia.org/wiki/University_of_Southern_California" TargetMode="External"/><Relationship Id="rId12" Type="http://schemas.openxmlformats.org/officeDocument/2006/relationships/hyperlink" Target="https://en.wikipedia.org/wiki/Egalitarianism" TargetMode="External"/><Relationship Id="rId2" Type="http://schemas.openxmlformats.org/officeDocument/2006/relationships/hyperlink" Target="https://en.wikipedia.org/wiki/Cultural_anthropologist" TargetMode="External"/><Relationship Id="rId1" Type="http://schemas.openxmlformats.org/officeDocument/2006/relationships/slideLayout" Target="../slideLayouts/slideLayout4.xml"/><Relationship Id="rId6" Type="http://schemas.openxmlformats.org/officeDocument/2006/relationships/hyperlink" Target="https://en.wikipedia.org/wiki/Jane_Goodall_Research_Center" TargetMode="External"/><Relationship Id="rId11" Type="http://schemas.openxmlformats.org/officeDocument/2006/relationships/hyperlink" Target="https://en.wikipedia.org/wiki/Mora%C4%8Da_River" TargetMode="External"/><Relationship Id="rId5" Type="http://schemas.openxmlformats.org/officeDocument/2006/relationships/hyperlink" Target="https://en.wikipedia.org/wiki/Evolution_of_morality" TargetMode="External"/><Relationship Id="rId10" Type="http://schemas.openxmlformats.org/officeDocument/2006/relationships/hyperlink" Target="https://en.wikipedia.org/wiki/Tribes_of_Montenegro" TargetMode="External"/><Relationship Id="rId4" Type="http://schemas.openxmlformats.org/officeDocument/2006/relationships/hyperlink" Target="https://en.wikipedia.org/wiki/Altruism_(biology)" TargetMode="External"/><Relationship Id="rId9" Type="http://schemas.openxmlformats.org/officeDocument/2006/relationships/hyperlink" Target="https://en.wikipedia.org/wiki/Rovca"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en.wikipedia.org/wiki/Antoine-Simon_Le_Page_du_Pratz" TargetMode="External"/><Relationship Id="rId2" Type="http://schemas.openxmlformats.org/officeDocument/2006/relationships/hyperlink" Target="https://en.wikipedia.org/wiki/Tattooed_Arm" TargetMode="Externa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en.wikipedia.org/wiki/Arrernte_(area)" TargetMode="External"/><Relationship Id="rId7" Type="http://schemas.openxmlformats.org/officeDocument/2006/relationships/image" Target="../media/image27.jpeg"/><Relationship Id="rId2" Type="http://schemas.openxmlformats.org/officeDocument/2006/relationships/hyperlink" Target="https://en.wikipedia.org/wiki/Indigenous_Australians" TargetMode="External"/><Relationship Id="rId1" Type="http://schemas.openxmlformats.org/officeDocument/2006/relationships/slideLayout" Target="../slideLayouts/slideLayout4.xml"/><Relationship Id="rId6" Type="http://schemas.openxmlformats.org/officeDocument/2006/relationships/hyperlink" Target="https://en.wikipedia.org/wiki/Northern_Territory" TargetMode="External"/><Relationship Id="rId5" Type="http://schemas.openxmlformats.org/officeDocument/2006/relationships/hyperlink" Target="https://en.wikipedia.org/wiki/Central_Australia" TargetMode="External"/><Relationship Id="rId4" Type="http://schemas.openxmlformats.org/officeDocument/2006/relationships/hyperlink" Target="https://en.wikipedia.org/wiki/Alice_Spring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en.wikipedia.org/wiki/Gravettian"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hyperlink" Target="https://en.wikipedia.org/wiki/Anthropomorphic" TargetMode="External"/><Relationship Id="rId3" Type="http://schemas.openxmlformats.org/officeDocument/2006/relationships/hyperlink" Target="https://en.wikipedia.org/wiki/Neolithic" TargetMode="External"/><Relationship Id="rId7" Type="http://schemas.openxmlformats.org/officeDocument/2006/relationships/hyperlink" Target="https://en.wikipedia.org/wiki/Megalith" TargetMode="External"/><Relationship Id="rId2" Type="http://schemas.openxmlformats.org/officeDocument/2006/relationships/hyperlink" Target="https://en.wikipedia.org/wiki/Human_settlement" TargetMode="External"/><Relationship Id="rId1" Type="http://schemas.openxmlformats.org/officeDocument/2006/relationships/slideLayout" Target="../slideLayouts/slideLayout4.xml"/><Relationship Id="rId6" Type="http://schemas.openxmlformats.org/officeDocument/2006/relationships/hyperlink" Target="https://en.wikipedia.org/wiki/Pre-Pottery_Neolithic" TargetMode="External"/><Relationship Id="rId5" Type="http://schemas.openxmlformats.org/officeDocument/2006/relationships/hyperlink" Target="https://en.wikipedia.org/wiki/Southeastern_Anatolia_Region" TargetMode="External"/><Relationship Id="rId4" Type="http://schemas.openxmlformats.org/officeDocument/2006/relationships/hyperlink" Target="https://en.wikipedia.org/wiki/Archaeological_site" TargetMode="External"/><Relationship Id="rId9"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hyperlink" Target="https://en.wikipedia.org/wiki/Robert_Lowie" TargetMode="External"/><Relationship Id="rId13" Type="http://schemas.openxmlformats.org/officeDocument/2006/relationships/hyperlink" Target="https://en.wikipedia.org/wiki/Trickster" TargetMode="External"/><Relationship Id="rId3" Type="http://schemas.openxmlformats.org/officeDocument/2006/relationships/hyperlink" Target="https://en.wikipedia.org/wiki/Adolph_Moses_Radin" TargetMode="External"/><Relationship Id="rId7" Type="http://schemas.openxmlformats.org/officeDocument/2006/relationships/hyperlink" Target="https://en.wikipedia.org/wiki/Edward_Sapir" TargetMode="External"/><Relationship Id="rId12" Type="http://schemas.openxmlformats.org/officeDocument/2006/relationships/hyperlink" Target="https://en.wikipedia.org/wiki/Brandeis_University" TargetMode="External"/><Relationship Id="rId17" Type="http://schemas.openxmlformats.org/officeDocument/2006/relationships/image" Target="../media/image6.jpeg"/><Relationship Id="rId2" Type="http://schemas.openxmlformats.org/officeDocument/2006/relationships/hyperlink" Target="https://en.wikipedia.org/wiki/Max_Radin" TargetMode="External"/><Relationship Id="rId16" Type="http://schemas.openxmlformats.org/officeDocument/2006/relationships/hyperlink" Target="https://en.wikipedia.org/wiki/C._G._Jung" TargetMode="External"/><Relationship Id="rId1" Type="http://schemas.openxmlformats.org/officeDocument/2006/relationships/slideLayout" Target="../slideLayouts/slideLayout4.xml"/><Relationship Id="rId6" Type="http://schemas.openxmlformats.org/officeDocument/2006/relationships/hyperlink" Target="https://en.wikipedia.org/wiki/Columbia_University" TargetMode="External"/><Relationship Id="rId11" Type="http://schemas.openxmlformats.org/officeDocument/2006/relationships/hyperlink" Target="https://en.wikipedia.org/wiki/Bollingen_Foundation" TargetMode="External"/><Relationship Id="rId5" Type="http://schemas.openxmlformats.org/officeDocument/2006/relationships/hyperlink" Target="https://en.wikipedia.org/wiki/Franz_Boas" TargetMode="External"/><Relationship Id="rId15" Type="http://schemas.openxmlformats.org/officeDocument/2006/relationships/hyperlink" Target="https://en.wikipedia.org/wiki/Karl_Ker%C3%A9nyi" TargetMode="External"/><Relationship Id="rId10" Type="http://schemas.openxmlformats.org/officeDocument/2006/relationships/hyperlink" Target="https://en.wikipedia.org/wiki/Ho-Chunk" TargetMode="External"/><Relationship Id="rId4" Type="http://schemas.openxmlformats.org/officeDocument/2006/relationships/hyperlink" Target="https://en.wikipedia.org/wiki/%C5%81%C3%B3d%C5%BA" TargetMode="External"/><Relationship Id="rId9" Type="http://schemas.openxmlformats.org/officeDocument/2006/relationships/hyperlink" Target="https://en.wikipedia.org/wiki/Fieldwork" TargetMode="External"/><Relationship Id="rId14" Type="http://schemas.openxmlformats.org/officeDocument/2006/relationships/hyperlink" Target="https://en.wikipedia.org/wiki/Greek_myth"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650F4A-15E2-C36E-A2AC-003A004EA30E}"/>
              </a:ext>
            </a:extLst>
          </p:cNvPr>
          <p:cNvSpPr>
            <a:spLocks noGrp="1"/>
          </p:cNvSpPr>
          <p:nvPr>
            <p:ph type="title"/>
          </p:nvPr>
        </p:nvSpPr>
        <p:spPr>
          <a:xfrm>
            <a:off x="-40005" y="-45719"/>
            <a:ext cx="12232005" cy="920114"/>
          </a:xfrm>
        </p:spPr>
        <p:txBody>
          <a:bodyPr>
            <a:normAutofit fontScale="90000"/>
          </a:bodyPr>
          <a:lstStyle/>
          <a:p>
            <a:r>
              <a:rPr lang="en-US" dirty="0"/>
              <a:t>There was no Mitochondrial Eve—the putative common ancestor of our entire species</a:t>
            </a:r>
          </a:p>
        </p:txBody>
      </p:sp>
      <p:sp>
        <p:nvSpPr>
          <p:cNvPr id="5" name="Content Placeholder 4">
            <a:extLst>
              <a:ext uri="{FF2B5EF4-FFF2-40B4-BE49-F238E27FC236}">
                <a16:creationId xmlns:a16="http://schemas.microsoft.com/office/drawing/2014/main" id="{D477537E-8B9F-1710-4A21-A66B79CFF6C7}"/>
              </a:ext>
            </a:extLst>
          </p:cNvPr>
          <p:cNvSpPr>
            <a:spLocks noGrp="1"/>
          </p:cNvSpPr>
          <p:nvPr>
            <p:ph sz="half" idx="1"/>
          </p:nvPr>
        </p:nvSpPr>
        <p:spPr>
          <a:xfrm>
            <a:off x="-1" y="905509"/>
            <a:ext cx="8663940" cy="5506721"/>
          </a:xfrm>
        </p:spPr>
        <p:txBody>
          <a:bodyPr>
            <a:normAutofit fontScale="85000" lnSpcReduction="20000"/>
          </a:bodyPr>
          <a:lstStyle/>
          <a:p>
            <a:r>
              <a:rPr lang="en-US" b="0" i="0" dirty="0">
                <a:solidFill>
                  <a:srgbClr val="202122"/>
                </a:solidFill>
                <a:effectLst/>
                <a:latin typeface="Arial" panose="020B0604020202020204" pitchFamily="34" charset="0"/>
              </a:rPr>
              <a:t>Because there was no Garden of Eden and no single Eve, insights into our distant past can be only partial, though sometimes helpful, such as feminist theories that see </a:t>
            </a:r>
            <a:r>
              <a:rPr lang="en-US" b="0" i="0" dirty="0" err="1">
                <a:solidFill>
                  <a:srgbClr val="202122"/>
                </a:solidFill>
                <a:effectLst/>
                <a:latin typeface="Arial" panose="020B0604020202020204" pitchFamily="34" charset="0"/>
              </a:rPr>
              <a:t>distinftly</a:t>
            </a:r>
            <a:r>
              <a:rPr lang="en-US" b="0" i="0" dirty="0">
                <a:solidFill>
                  <a:srgbClr val="202122"/>
                </a:solidFill>
                <a:effectLst/>
                <a:latin typeface="Arial" panose="020B0604020202020204" pitchFamily="34" charset="0"/>
              </a:rPr>
              <a:t> human sociability as originating in collective child-rearing practices.</a:t>
            </a:r>
          </a:p>
          <a:p>
            <a:r>
              <a:rPr lang="en-US" b="0" i="0" dirty="0">
                <a:solidFill>
                  <a:srgbClr val="202122"/>
                </a:solidFill>
                <a:effectLst/>
                <a:latin typeface="Arial" panose="020B0604020202020204" pitchFamily="34" charset="0"/>
              </a:rPr>
              <a:t>One can infer that our earlies ancestor’s social organization </a:t>
            </a:r>
            <a:r>
              <a:rPr lang="en-US" dirty="0">
                <a:solidFill>
                  <a:srgbClr val="202122"/>
                </a:solidFill>
                <a:latin typeface="Arial" panose="020B0604020202020204" pitchFamily="34" charset="0"/>
              </a:rPr>
              <a:t>was extraordinarily diverse.  Early humans inhabited a wide range of natural environments, from coastlands and tropical forest to mountains and savannahs.  They were far, far more physically diverse than humans are today; and presumably their social differences were even greater </a:t>
            </a:r>
            <a:r>
              <a:rPr lang="en-US" dirty="0" err="1">
                <a:solidFill>
                  <a:srgbClr val="202122"/>
                </a:solidFill>
                <a:latin typeface="Arial" panose="020B0604020202020204" pitchFamily="34" charset="0"/>
              </a:rPr>
              <a:t>thantheir</a:t>
            </a:r>
            <a:r>
              <a:rPr lang="en-US" dirty="0">
                <a:solidFill>
                  <a:srgbClr val="202122"/>
                </a:solidFill>
                <a:latin typeface="Arial" panose="020B0604020202020204" pitchFamily="34" charset="0"/>
              </a:rPr>
              <a:t> physical differences.  In other words, the was no “original” form of human society.  Searching for one can </a:t>
            </a:r>
            <a:r>
              <a:rPr lang="en-US" dirty="0" err="1">
                <a:solidFill>
                  <a:srgbClr val="202122"/>
                </a:solidFill>
                <a:latin typeface="Arial" panose="020B0604020202020204" pitchFamily="34" charset="0"/>
              </a:rPr>
              <a:t>onl</a:t>
            </a:r>
            <a:r>
              <a:rPr lang="en-US" dirty="0">
                <a:solidFill>
                  <a:srgbClr val="202122"/>
                </a:solidFill>
                <a:latin typeface="Arial" panose="020B0604020202020204" pitchFamily="34" charset="0"/>
              </a:rPr>
              <a:t> be a matter of myth-making—e.g., the “killer ape” fantasies of the 1960s, e.g. Kubrick’s film picture to right.  [DE, p.81] </a:t>
            </a:r>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Picture, </a:t>
            </a:r>
            <a:r>
              <a:rPr lang="en-US" b="0" i="0" dirty="0" err="1">
                <a:solidFill>
                  <a:srgbClr val="202122"/>
                </a:solidFill>
                <a:effectLst/>
                <a:latin typeface="Arial" panose="020B0604020202020204" pitchFamily="34" charset="0"/>
              </a:rPr>
              <a:t>Wikepedia</a:t>
            </a:r>
            <a:r>
              <a:rPr lang="en-US" b="0" i="0" dirty="0">
                <a:solidFill>
                  <a:srgbClr val="202122"/>
                </a:solidFill>
                <a:effectLst/>
                <a:latin typeface="Arial" panose="020B0604020202020204" pitchFamily="34" charset="0"/>
              </a:rPr>
              <a:t>:  A bone-club and orbiting satellite are juxtaposed in the film's famous </a:t>
            </a:r>
            <a:r>
              <a:rPr lang="en-US" b="0" i="0" u="none" strike="noStrike" dirty="0">
                <a:solidFill>
                  <a:srgbClr val="3366CC"/>
                </a:solidFill>
                <a:effectLst/>
                <a:latin typeface="Arial" panose="020B0604020202020204" pitchFamily="34" charset="0"/>
                <a:hlinkClick r:id="rId2" tooltip="Match cut"/>
              </a:rPr>
              <a:t>match cut</a:t>
            </a:r>
            <a:r>
              <a:rPr lang="en-US" dirty="0">
                <a:solidFill>
                  <a:srgbClr val="3366CC"/>
                </a:solidFill>
                <a:latin typeface="Arial" panose="020B0604020202020204" pitchFamily="34" charset="0"/>
              </a:rPr>
              <a:t> from Stanley Kubrick’s 2001: A Space Odyssey [1968]</a:t>
            </a:r>
            <a:endParaRPr lang="en-US" dirty="0"/>
          </a:p>
        </p:txBody>
      </p:sp>
      <p:pic>
        <p:nvPicPr>
          <p:cNvPr id="1026" name="Picture 2">
            <a:extLst>
              <a:ext uri="{FF2B5EF4-FFF2-40B4-BE49-F238E27FC236}">
                <a16:creationId xmlns:a16="http://schemas.microsoft.com/office/drawing/2014/main" id="{538E9A13-E695-3EF1-D58C-545325486B6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663939" y="905510"/>
            <a:ext cx="3573780" cy="4169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049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86719-A97C-4C96-44F5-83B5E900B9B1}"/>
              </a:ext>
            </a:extLst>
          </p:cNvPr>
          <p:cNvSpPr>
            <a:spLocks noGrp="1"/>
          </p:cNvSpPr>
          <p:nvPr>
            <p:ph type="title"/>
          </p:nvPr>
        </p:nvSpPr>
        <p:spPr>
          <a:xfrm>
            <a:off x="-1" y="-51435"/>
            <a:ext cx="12192001" cy="1011556"/>
          </a:xfrm>
        </p:spPr>
        <p:txBody>
          <a:bodyPr>
            <a:normAutofit fontScale="90000"/>
          </a:bodyPr>
          <a:lstStyle/>
          <a:p>
            <a:r>
              <a:rPr lang="en-US" dirty="0"/>
              <a:t>Claude Levi-Strauss learns of social structure seasonal variation among the Nambikwara in Brazil’s Mato Grasso</a:t>
            </a:r>
          </a:p>
        </p:txBody>
      </p:sp>
      <p:sp>
        <p:nvSpPr>
          <p:cNvPr id="3" name="Content Placeholder 2">
            <a:extLst>
              <a:ext uri="{FF2B5EF4-FFF2-40B4-BE49-F238E27FC236}">
                <a16:creationId xmlns:a16="http://schemas.microsoft.com/office/drawing/2014/main" id="{D2FB6814-170F-037B-5359-15D554BB7438}"/>
              </a:ext>
            </a:extLst>
          </p:cNvPr>
          <p:cNvSpPr>
            <a:spLocks noGrp="1"/>
          </p:cNvSpPr>
          <p:nvPr>
            <p:ph sz="half" idx="1"/>
          </p:nvPr>
        </p:nvSpPr>
        <p:spPr>
          <a:xfrm>
            <a:off x="0" y="960120"/>
            <a:ext cx="7010400" cy="5177791"/>
          </a:xfrm>
        </p:spPr>
        <p:txBody>
          <a:bodyPr>
            <a:normAutofit fontScale="70000" lnSpcReduction="20000"/>
          </a:bodyPr>
          <a:lstStyle/>
          <a:p>
            <a:r>
              <a:rPr lang="en-US" dirty="0"/>
              <a:t>Claude Levi-Strauss took seriously that early humans were our intellectual equals. His “The Savage Mind” [1962, 1966] states that mythological thought is a kind of “neolithic science.”   Writing on the Nambikwara, part-time hunters, part-time foragers, in 1944, he observed that the chiefs brokered between two entirely different social and ethical systems, which obtained at different times of the year.  During the rainy season the Nambikwara occupied villages and practiced horticulture; during the rest of the year they dispersed into small foraging bands.  In the latter the chiefs made their reputations giving orders during “nomadic adventures”.  In the wet season of abundance the chiefs relied on gentle persuasion.  They mediated disputes and never imposed anything on anyone.  [DE, pp. 99-100]. </a:t>
            </a:r>
          </a:p>
          <a:p>
            <a:r>
              <a:rPr lang="en-US" dirty="0"/>
              <a:t>Picture {2005], </a:t>
            </a:r>
            <a:r>
              <a:rPr lang="en-US" dirty="0" err="1"/>
              <a:t>Wikepedia</a:t>
            </a:r>
            <a:r>
              <a:rPr lang="en-US" dirty="0"/>
              <a:t>:  </a:t>
            </a:r>
            <a:r>
              <a:rPr kumimoji="0" lang="en-US" altLang="en-US" sz="28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Claude Lévi-Strauss</a:t>
            </a:r>
            <a:r>
              <a:rPr lang="en-US" altLang="en-US" dirty="0">
                <a:solidFill>
                  <a:srgbClr val="202122"/>
                </a:solidFill>
                <a:latin typeface="Arial" panose="020B0604020202020204" pitchFamily="34" charset="0"/>
                <a:cs typeface="Arial" panose="020B0604020202020204" pitchFamily="34" charset="0"/>
              </a:rPr>
              <a:t> [</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1908- 2009] was a French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2" tooltip="Anthropologist"/>
              </a:rPr>
              <a:t>anthropologist</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and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3" tooltip="Ethnologist"/>
              </a:rPr>
              <a:t>ethnologist</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whose work was key in the development of the theories of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4" tooltip="Structuralism"/>
              </a:rPr>
              <a:t>structuralism</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and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5" tooltip="Structural anthropology"/>
              </a:rPr>
              <a:t>structural anthropology</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a:t>
            </a:r>
            <a:r>
              <a:rPr kumimoji="0" lang="en-US" altLang="en-US" sz="2000" b="0" i="0" u="none" strike="noStrike" cap="none" normalizeH="0" baseline="30000" dirty="0">
                <a:ln>
                  <a:noFill/>
                </a:ln>
                <a:solidFill>
                  <a:srgbClr val="3366CC"/>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He held the chair of Social Anthropology at the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6" tooltip="Collège de France"/>
              </a:rPr>
              <a:t>Collège de France</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between 1959 and 1982.</a:t>
            </a:r>
            <a:r>
              <a:rPr kumimoji="0" lang="en-US" altLang="en-US" sz="800" b="0" i="0" u="none" strike="noStrike" cap="none" normalizeH="0" baseline="0" dirty="0">
                <a:ln>
                  <a:noFill/>
                </a:ln>
                <a:solidFill>
                  <a:schemeClr val="tx1"/>
                </a:solidFill>
                <a:effectLst/>
              </a:rPr>
              <a:t> </a:t>
            </a:r>
            <a:endParaRPr kumimoji="0" lang="en-US" altLang="en-US" sz="5400" b="0" i="0" u="none" strike="noStrike" cap="none" normalizeH="0" baseline="0" dirty="0">
              <a:ln>
                <a:noFill/>
              </a:ln>
              <a:solidFill>
                <a:schemeClr val="tx1"/>
              </a:solidFill>
              <a:effectLst/>
              <a:latin typeface="Arial" panose="020B0604020202020204" pitchFamily="34" charset="0"/>
            </a:endParaRPr>
          </a:p>
          <a:p>
            <a:endParaRPr lang="en-US" dirty="0"/>
          </a:p>
        </p:txBody>
      </p:sp>
      <p:pic>
        <p:nvPicPr>
          <p:cNvPr id="4098" name="Picture 2">
            <a:extLst>
              <a:ext uri="{FF2B5EF4-FFF2-40B4-BE49-F238E27FC236}">
                <a16:creationId xmlns:a16="http://schemas.microsoft.com/office/drawing/2014/main" id="{E044538E-D707-3F46-84EE-625EAE93BC5C}"/>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7010400" y="1006396"/>
            <a:ext cx="5181600" cy="34409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6FE6E6F1-5990-5002-2AD4-C10287BCADD9}"/>
              </a:ext>
            </a:extLst>
          </p:cNvPr>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4">
            <a:extLst>
              <a:ext uri="{FF2B5EF4-FFF2-40B4-BE49-F238E27FC236}">
                <a16:creationId xmlns:a16="http://schemas.microsoft.com/office/drawing/2014/main" id="{3319B9F0-0172-4AEB-3E8C-A702F1F04FA4}"/>
              </a:ext>
            </a:extLst>
          </p:cNvPr>
          <p:cNvSpPr>
            <a:spLocks noChangeArrowheads="1"/>
          </p:cNvSpPr>
          <p:nvPr/>
        </p:nvSpPr>
        <p:spPr bwMode="auto">
          <a:xfrm>
            <a:off x="152400" y="1963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41921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3D8B7-DC94-F8E4-691D-76D4EB6ABF3D}"/>
              </a:ext>
            </a:extLst>
          </p:cNvPr>
          <p:cNvSpPr>
            <a:spLocks noGrp="1"/>
          </p:cNvSpPr>
          <p:nvPr>
            <p:ph type="title"/>
          </p:nvPr>
        </p:nvSpPr>
        <p:spPr>
          <a:xfrm>
            <a:off x="0" y="1"/>
            <a:ext cx="12192000" cy="1365884"/>
          </a:xfrm>
        </p:spPr>
        <p:txBody>
          <a:bodyPr>
            <a:normAutofit fontScale="90000"/>
          </a:bodyPr>
          <a:lstStyle/>
          <a:p>
            <a:r>
              <a:rPr lang="en-US" dirty="0"/>
              <a:t>There is evidence for both “extreme individuals” and “seasonal variations of social life in the Paleolithic Period, in the Ice Age and Beyond in the Neolithic</a:t>
            </a:r>
          </a:p>
        </p:txBody>
      </p:sp>
      <p:sp>
        <p:nvSpPr>
          <p:cNvPr id="3" name="Content Placeholder 2">
            <a:extLst>
              <a:ext uri="{FF2B5EF4-FFF2-40B4-BE49-F238E27FC236}">
                <a16:creationId xmlns:a16="http://schemas.microsoft.com/office/drawing/2014/main" id="{55D22298-27A4-9722-7738-7DA1F52D4130}"/>
              </a:ext>
            </a:extLst>
          </p:cNvPr>
          <p:cNvSpPr>
            <a:spLocks noGrp="1"/>
          </p:cNvSpPr>
          <p:nvPr>
            <p:ph sz="half" idx="1"/>
          </p:nvPr>
        </p:nvSpPr>
        <p:spPr>
          <a:xfrm>
            <a:off x="0" y="1417320"/>
            <a:ext cx="6172200" cy="4977765"/>
          </a:xfrm>
        </p:spPr>
        <p:txBody>
          <a:bodyPr>
            <a:normAutofit fontScale="70000" lnSpcReduction="20000"/>
          </a:bodyPr>
          <a:lstStyle/>
          <a:p>
            <a:r>
              <a:rPr lang="en-US" dirty="0"/>
              <a:t>In the great rock shelters of the French </a:t>
            </a:r>
            <a:r>
              <a:rPr lang="en-US" dirty="0" err="1"/>
              <a:t>Kperigord</a:t>
            </a:r>
            <a:r>
              <a:rPr lang="en-US" dirty="0"/>
              <a:t> and the Cantabrian coast [sites of the great cave rock art] there is a deep record of human activity which formed part of an annual round of seasonal congregation and dispersal.  </a:t>
            </a:r>
          </a:p>
          <a:p>
            <a:r>
              <a:rPr lang="en-US" dirty="0"/>
              <a:t>Picture, </a:t>
            </a:r>
            <a:r>
              <a:rPr lang="en-US" dirty="0" err="1"/>
              <a:t>Wikepedia</a:t>
            </a:r>
            <a:r>
              <a:rPr lang="en-US" dirty="0"/>
              <a:t>:  In the famous Neolithic monuments of Salisbury Plain in England, Stonehenge is the last in a long sequence of ceremonial structures in both wood and stone, erected over the course of centuries, as people converged on the plain from remote corners of the British Isles at significant times of the year.  Plausibly many of these structures were monuments to the ancestors of a Neolithic aristocracy, and many were dismantled a few generations after construction.  The builders of Stonehenge appeared to be neither forages nor herders, but something in between.  If Stonehenge was a shrine to exalted founders of a ruling clan, they would have been kings of courts and kingdoms existing for only a few months of the year, otherwise dispersed into small communities of nut gatherers and stock herders. [DW, pp. 105-106]</a:t>
            </a:r>
          </a:p>
        </p:txBody>
      </p:sp>
      <p:pic>
        <p:nvPicPr>
          <p:cNvPr id="5122" name="Picture 2">
            <a:extLst>
              <a:ext uri="{FF2B5EF4-FFF2-40B4-BE49-F238E27FC236}">
                <a16:creationId xmlns:a16="http://schemas.microsoft.com/office/drawing/2014/main" id="{E2A06145-7AF9-78A5-46D6-8A60A97C4B9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40463" y="1705968"/>
            <a:ext cx="5951537" cy="4463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017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D57F2-B010-47AF-1190-D9DA98043922}"/>
              </a:ext>
            </a:extLst>
          </p:cNvPr>
          <p:cNvSpPr>
            <a:spLocks noGrp="1"/>
          </p:cNvSpPr>
          <p:nvPr>
            <p:ph type="title"/>
          </p:nvPr>
        </p:nvSpPr>
        <p:spPr>
          <a:xfrm>
            <a:off x="0" y="1"/>
            <a:ext cx="12150090" cy="1045844"/>
          </a:xfrm>
        </p:spPr>
        <p:txBody>
          <a:bodyPr>
            <a:normAutofit fontScale="90000"/>
          </a:bodyPr>
          <a:lstStyle/>
          <a:p>
            <a:r>
              <a:rPr lang="en-US" dirty="0"/>
              <a:t>The Double Morphology of Marcel </a:t>
            </a:r>
            <a:r>
              <a:rPr lang="en-US" dirty="0" err="1"/>
              <a:t>Mauss</a:t>
            </a:r>
            <a:r>
              <a:rPr lang="en-US" dirty="0"/>
              <a:t> and Henri </a:t>
            </a:r>
            <a:r>
              <a:rPr lang="en-US" dirty="0" err="1"/>
              <a:t>Beuchart</a:t>
            </a:r>
            <a:r>
              <a:rPr lang="en-US" dirty="0"/>
              <a:t> in “Seasonal Variations of the Eskimo” [1903]</a:t>
            </a:r>
          </a:p>
        </p:txBody>
      </p:sp>
      <p:sp>
        <p:nvSpPr>
          <p:cNvPr id="3" name="Content Placeholder 2">
            <a:extLst>
              <a:ext uri="{FF2B5EF4-FFF2-40B4-BE49-F238E27FC236}">
                <a16:creationId xmlns:a16="http://schemas.microsoft.com/office/drawing/2014/main" id="{5F4E12B8-FFED-EB1D-392A-3473F085FFCB}"/>
              </a:ext>
            </a:extLst>
          </p:cNvPr>
          <p:cNvSpPr>
            <a:spLocks noGrp="1"/>
          </p:cNvSpPr>
          <p:nvPr>
            <p:ph sz="half" idx="1"/>
          </p:nvPr>
        </p:nvSpPr>
        <p:spPr>
          <a:xfrm>
            <a:off x="41910" y="943200"/>
            <a:ext cx="6130290" cy="5914799"/>
          </a:xfrm>
        </p:spPr>
        <p:txBody>
          <a:bodyPr>
            <a:normAutofit/>
          </a:bodyPr>
          <a:lstStyle/>
          <a:p>
            <a:r>
              <a:rPr lang="en-US" dirty="0"/>
              <a:t>The circumpolar Inuit have two social structures, one in summer and one in winter, and that in parallel they have two systems of law and religion.  In the summer </a:t>
            </a:r>
            <a:r>
              <a:rPr lang="en-US" dirty="0" err="1"/>
              <a:t>tey</a:t>
            </a:r>
            <a:r>
              <a:rPr lang="en-US" dirty="0"/>
              <a:t> disperse into bands to pursue fish, caribou and reindeer under the authority of </a:t>
            </a:r>
            <a:r>
              <a:rPr lang="en-US" dirty="0" err="1"/>
              <a:t>of</a:t>
            </a:r>
            <a:r>
              <a:rPr lang="en-US" dirty="0"/>
              <a:t> a single male elder…But in the abundant winter of seal and walrus they gather together in great meeting houses where the virtues of equality, altruism and collective life prevail.  </a:t>
            </a:r>
          </a:p>
          <a:p>
            <a:r>
              <a:rPr lang="en-US" dirty="0"/>
              <a:t>Picture, </a:t>
            </a:r>
            <a:r>
              <a:rPr lang="en-US" dirty="0" err="1"/>
              <a:t>Wikepedia</a:t>
            </a:r>
            <a:r>
              <a:rPr lang="en-US" dirty="0"/>
              <a:t>:  </a:t>
            </a:r>
            <a:r>
              <a:rPr lang="en-US" b="0" i="0" dirty="0">
                <a:solidFill>
                  <a:srgbClr val="202122"/>
                </a:solidFill>
                <a:effectLst/>
                <a:latin typeface="Arial" panose="020B0604020202020204" pitchFamily="34" charset="0"/>
              </a:rPr>
              <a:t>Group of Inuit building an igloo</a:t>
            </a:r>
            <a:endParaRPr lang="en-US" dirty="0"/>
          </a:p>
        </p:txBody>
      </p:sp>
      <p:pic>
        <p:nvPicPr>
          <p:cNvPr id="6146" name="Picture 2">
            <a:extLst>
              <a:ext uri="{FF2B5EF4-FFF2-40B4-BE49-F238E27FC236}">
                <a16:creationId xmlns:a16="http://schemas.microsoft.com/office/drawing/2014/main" id="{EE2508F5-7953-2B33-3850-7220A4D8192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311202"/>
            <a:ext cx="5181600" cy="3380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155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95FB0-32D2-8083-76AA-D26B713D5634}"/>
              </a:ext>
            </a:extLst>
          </p:cNvPr>
          <p:cNvSpPr>
            <a:spLocks noGrp="1"/>
          </p:cNvSpPr>
          <p:nvPr>
            <p:ph type="title"/>
          </p:nvPr>
        </p:nvSpPr>
        <p:spPr>
          <a:xfrm>
            <a:off x="40005" y="40005"/>
            <a:ext cx="12151995" cy="1365885"/>
          </a:xfrm>
        </p:spPr>
        <p:txBody>
          <a:bodyPr>
            <a:normAutofit fontScale="90000"/>
          </a:bodyPr>
          <a:lstStyle/>
          <a:p>
            <a:r>
              <a:rPr lang="en-US" dirty="0"/>
              <a:t>German-American ethnologist Franz Boas finds Kwakiutl, indigenous hunter-gatherers of Canada’s Northwest Coast most hierarchical in the winter</a:t>
            </a:r>
          </a:p>
        </p:txBody>
      </p:sp>
      <p:sp>
        <p:nvSpPr>
          <p:cNvPr id="4" name="Content Placeholder 3">
            <a:extLst>
              <a:ext uri="{FF2B5EF4-FFF2-40B4-BE49-F238E27FC236}">
                <a16:creationId xmlns:a16="http://schemas.microsoft.com/office/drawing/2014/main" id="{4A20541F-4B14-C31E-36A5-1511F2EDDF30}"/>
              </a:ext>
            </a:extLst>
          </p:cNvPr>
          <p:cNvSpPr>
            <a:spLocks noGrp="1"/>
          </p:cNvSpPr>
          <p:nvPr>
            <p:ph sz="half" idx="2"/>
          </p:nvPr>
        </p:nvSpPr>
        <p:spPr>
          <a:xfrm>
            <a:off x="4003200" y="1405890"/>
            <a:ext cx="8255475" cy="5412104"/>
          </a:xfrm>
        </p:spPr>
        <p:txBody>
          <a:bodyPr>
            <a:normAutofit fontScale="77500" lnSpcReduction="20000"/>
          </a:bodyPr>
          <a:lstStyle/>
          <a:p>
            <a:r>
              <a:rPr lang="en-US" dirty="0"/>
              <a:t>In winter plank-built palaces sprang to life along the coastline of British Columbia, with hereditary nobles holding court over compatriots classified as commoners and sales, and hosting the great banquets known as potlatch.  Yet these aristocratic courts broke apart for the summer work of the fishing season, reverting to smaller clan formations—still ranked, but with entirely different and much less formal structures.  In this case, people actually adopted different names in summer and winter—literally becoming someone else, depending on the time of year.  [DE, p. 108].</a:t>
            </a:r>
          </a:p>
          <a:p>
            <a:r>
              <a:rPr lang="en-US" b="1" i="0" dirty="0">
                <a:solidFill>
                  <a:srgbClr val="202122"/>
                </a:solidFill>
                <a:effectLst/>
                <a:latin typeface="Arial" panose="020B0604020202020204" pitchFamily="34" charset="0"/>
              </a:rPr>
              <a:t>Franz Uri Boas</a:t>
            </a:r>
            <a:r>
              <a:rPr lang="en-US" b="1" i="0" baseline="30000" dirty="0">
                <a:solidFill>
                  <a:srgbClr val="3366CC"/>
                </a:solidFill>
                <a:effectLst/>
                <a:latin typeface="Arial" panose="020B0604020202020204" pitchFamily="34" charset="0"/>
              </a:rPr>
              <a:t> </a:t>
            </a:r>
            <a:r>
              <a:rPr lang="en-US" b="0" i="0" dirty="0">
                <a:solidFill>
                  <a:srgbClr val="202122"/>
                </a:solidFill>
                <a:effectLst/>
                <a:latin typeface="Arial" panose="020B0604020202020204" pitchFamily="34" charset="0"/>
              </a:rPr>
              <a:t>(July 9, 1858 – December 21, 1942) was a German-American anthropologist and a pioneer of modern </a:t>
            </a:r>
            <a:r>
              <a:rPr lang="en-US" b="0" i="0" u="sng" dirty="0">
                <a:solidFill>
                  <a:srgbClr val="3366CC"/>
                </a:solidFill>
                <a:effectLst/>
                <a:latin typeface="Arial" panose="020B0604020202020204" pitchFamily="34" charset="0"/>
                <a:hlinkClick r:id="rId2"/>
              </a:rPr>
              <a:t>anthropology</a:t>
            </a:r>
            <a:r>
              <a:rPr lang="en-US" b="0" i="0" dirty="0">
                <a:solidFill>
                  <a:srgbClr val="202122"/>
                </a:solidFill>
                <a:effectLst/>
                <a:latin typeface="Arial" panose="020B0604020202020204" pitchFamily="34" charset="0"/>
              </a:rPr>
              <a:t> who has been called the "Father of American Anthropology". His work is associated with the movements known as </a:t>
            </a:r>
            <a:r>
              <a:rPr lang="en-US" b="0" i="0" u="none" strike="noStrike" dirty="0">
                <a:solidFill>
                  <a:srgbClr val="3366CC"/>
                </a:solidFill>
                <a:effectLst/>
                <a:latin typeface="Arial" panose="020B0604020202020204" pitchFamily="34" charset="0"/>
                <a:hlinkClick r:id="rId3" tooltip="Historical particularism"/>
              </a:rPr>
              <a:t>historical particularism</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4" tooltip="Cultural relativism"/>
              </a:rPr>
              <a:t>cultural relativism</a:t>
            </a:r>
            <a:endParaRPr lang="en-US" dirty="0"/>
          </a:p>
          <a:p>
            <a:r>
              <a:rPr lang="en-US" b="0" i="0" dirty="0">
                <a:solidFill>
                  <a:srgbClr val="202122"/>
                </a:solidFill>
                <a:effectLst/>
                <a:latin typeface="Arial" panose="020B0604020202020204" pitchFamily="34" charset="0"/>
              </a:rPr>
              <a:t>Picture, </a:t>
            </a:r>
            <a:r>
              <a:rPr lang="en-US" dirty="0" err="1">
                <a:solidFill>
                  <a:srgbClr val="202122"/>
                </a:solidFill>
                <a:latin typeface="Arial" panose="020B0604020202020204" pitchFamily="34" charset="0"/>
              </a:rPr>
              <a:t>Wikepedia</a:t>
            </a:r>
            <a:r>
              <a:rPr lang="en-US" dirty="0">
                <a:solidFill>
                  <a:srgbClr val="202122"/>
                </a:solidFill>
                <a:latin typeface="Arial" panose="020B0604020202020204" pitchFamily="34" charset="0"/>
              </a:rPr>
              <a:t>:  </a:t>
            </a:r>
            <a:r>
              <a:rPr lang="en-US" b="0" i="0" dirty="0">
                <a:solidFill>
                  <a:srgbClr val="202122"/>
                </a:solidFill>
                <a:effectLst/>
                <a:latin typeface="Arial" panose="020B0604020202020204" pitchFamily="34" charset="0"/>
              </a:rPr>
              <a:t>Speaker Figure, 19th century, </a:t>
            </a:r>
            <a:r>
              <a:rPr lang="en-US" b="0" i="0" u="sng" dirty="0">
                <a:solidFill>
                  <a:srgbClr val="FAA700"/>
                </a:solidFill>
                <a:effectLst/>
                <a:latin typeface="Arial" panose="020B0604020202020204" pitchFamily="34" charset="0"/>
                <a:hlinkClick r:id="rId5" tooltip="Brooklyn Museum"/>
              </a:rPr>
              <a:t>Brooklyn Museum</a:t>
            </a:r>
            <a:r>
              <a:rPr lang="en-US" b="0" i="0" dirty="0">
                <a:solidFill>
                  <a:srgbClr val="202122"/>
                </a:solidFill>
                <a:effectLst/>
                <a:latin typeface="Arial" panose="020B0604020202020204" pitchFamily="34" charset="0"/>
              </a:rPr>
              <a:t>, the figure represents a speaker at a potlatch. An orator standing behind the figure would have spoken through its mouth, announcing the names of arriving guests.</a:t>
            </a:r>
            <a:endParaRPr lang="en-US" dirty="0"/>
          </a:p>
        </p:txBody>
      </p:sp>
      <p:pic>
        <p:nvPicPr>
          <p:cNvPr id="7170" name="Picture 2">
            <a:extLst>
              <a:ext uri="{FF2B5EF4-FFF2-40B4-BE49-F238E27FC236}">
                <a16:creationId xmlns:a16="http://schemas.microsoft.com/office/drawing/2014/main" id="{3AC0B886-38EA-CA61-CCCC-80CCDEE81557}"/>
              </a:ext>
            </a:extLst>
          </p:cNvPr>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bwMode="auto">
          <a:xfrm>
            <a:off x="40005" y="1672925"/>
            <a:ext cx="3904481" cy="502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492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FF173-D180-1F3F-1153-04A65AE98465}"/>
              </a:ext>
            </a:extLst>
          </p:cNvPr>
          <p:cNvSpPr>
            <a:spLocks noGrp="1"/>
          </p:cNvSpPr>
          <p:nvPr>
            <p:ph type="title"/>
          </p:nvPr>
        </p:nvSpPr>
        <p:spPr>
          <a:xfrm>
            <a:off x="0" y="1"/>
            <a:ext cx="12192000" cy="1468754"/>
          </a:xfrm>
        </p:spPr>
        <p:txBody>
          <a:bodyPr>
            <a:normAutofit fontScale="90000"/>
          </a:bodyPr>
          <a:lstStyle/>
          <a:p>
            <a:r>
              <a:rPr lang="en-US" dirty="0"/>
              <a:t>Plains Indians, conscious political actors, were keenly aware of the possibilities and dangers of authoritarian power, Robert Lowie discovered </a:t>
            </a:r>
          </a:p>
        </p:txBody>
      </p:sp>
      <p:sp>
        <p:nvSpPr>
          <p:cNvPr id="3" name="Content Placeholder 2">
            <a:extLst>
              <a:ext uri="{FF2B5EF4-FFF2-40B4-BE49-F238E27FC236}">
                <a16:creationId xmlns:a16="http://schemas.microsoft.com/office/drawing/2014/main" id="{960CE230-7584-78DE-D06D-FC3766D2886D}"/>
              </a:ext>
            </a:extLst>
          </p:cNvPr>
          <p:cNvSpPr>
            <a:spLocks noGrp="1"/>
          </p:cNvSpPr>
          <p:nvPr>
            <p:ph sz="half" idx="1"/>
          </p:nvPr>
        </p:nvSpPr>
        <p:spPr>
          <a:xfrm>
            <a:off x="0" y="1508760"/>
            <a:ext cx="6600824" cy="4932045"/>
          </a:xfrm>
        </p:spPr>
        <p:txBody>
          <a:bodyPr>
            <a:normAutofit fontScale="55000" lnSpcReduction="20000"/>
          </a:bodyPr>
          <a:lstStyle/>
          <a:p>
            <a:r>
              <a:rPr lang="en-US" dirty="0"/>
              <a:t>Plains nations were one-time farmers who had largely abandoned cereal agriculture after re-domesticating escaped Spanish horses and adopting a largely nomadic mode of life.  In late summer and early autumn bands of Cheyenne and Lakota would congregate in large settlements to make logistical preparations for the buffalo hunt.  At this most sensitive time of the year </a:t>
            </a:r>
            <a:r>
              <a:rPr lang="en-US" dirty="0" err="1"/>
              <a:t>dthey</a:t>
            </a:r>
            <a:r>
              <a:rPr lang="en-US" dirty="0"/>
              <a:t> appointed a police force that exercised full coercive powers.  This unequivocal authoritarianism operated on a strictly </a:t>
            </a:r>
            <a:r>
              <a:rPr lang="en-US" dirty="0" err="1"/>
              <a:t>sesonal</a:t>
            </a:r>
            <a:r>
              <a:rPr lang="en-US" dirty="0"/>
              <a:t> and temporary basis.  Once the hunting season—and the collective Sun Dance rituals that followed—were complete, such authoritarianism </a:t>
            </a:r>
            <a:r>
              <a:rPr lang="en-US" dirty="0" err="1"/>
              <a:t>gae</a:t>
            </a:r>
            <a:r>
              <a:rPr lang="en-US" dirty="0"/>
              <a:t> way to what he called “anarchic” forms of organization, smaller bands…They were also careful to rotate which clan or warrior clubs got to wield the coercive authority during the hunt:  anyone holding sovereignty one year would be subject </a:t>
            </a:r>
            <a:r>
              <a:rPr lang="en-US" dirty="0" err="1"/>
              <a:t>ot</a:t>
            </a:r>
            <a:r>
              <a:rPr lang="en-US" dirty="0"/>
              <a:t> the authority of others in the next. </a:t>
            </a:r>
          </a:p>
          <a:p>
            <a:r>
              <a:rPr lang="en-US" b="1" i="0" dirty="0">
                <a:solidFill>
                  <a:srgbClr val="202122"/>
                </a:solidFill>
                <a:effectLst/>
                <a:latin typeface="Arial" panose="020B0604020202020204" pitchFamily="34" charset="0"/>
              </a:rPr>
              <a:t>Robert Harry Lowie</a:t>
            </a:r>
            <a:r>
              <a:rPr lang="en-US" b="0" i="0" dirty="0">
                <a:solidFill>
                  <a:srgbClr val="202122"/>
                </a:solidFill>
                <a:effectLst/>
                <a:latin typeface="Arial" panose="020B0604020202020204" pitchFamily="34" charset="0"/>
              </a:rPr>
              <a:t> (born </a:t>
            </a:r>
            <a:r>
              <a:rPr lang="en-US" b="0" i="1" dirty="0">
                <a:solidFill>
                  <a:srgbClr val="202122"/>
                </a:solidFill>
                <a:effectLst/>
                <a:latin typeface="Arial" panose="020B0604020202020204" pitchFamily="34" charset="0"/>
              </a:rPr>
              <a:t>Robert Heinrich Löwe</a:t>
            </a:r>
            <a:r>
              <a:rPr lang="en-US" dirty="0">
                <a:solidFill>
                  <a:srgbClr val="202122"/>
                </a:solidFill>
                <a:latin typeface="Arial" panose="020B0604020202020204" pitchFamily="34" charset="0"/>
              </a:rPr>
              <a:t>,</a:t>
            </a:r>
            <a:r>
              <a:rPr lang="en-US" b="0" i="0" dirty="0">
                <a:solidFill>
                  <a:srgbClr val="202122"/>
                </a:solidFill>
                <a:effectLst/>
                <a:latin typeface="Arial" panose="020B0604020202020204" pitchFamily="34" charset="0"/>
              </a:rPr>
              <a:t>1883–1957) was an </a:t>
            </a:r>
            <a:r>
              <a:rPr lang="en-US" b="0" i="0" u="none" strike="noStrike" dirty="0">
                <a:solidFill>
                  <a:srgbClr val="3366CC"/>
                </a:solidFill>
                <a:effectLst/>
                <a:latin typeface="Arial" panose="020B0604020202020204" pitchFamily="34" charset="0"/>
                <a:hlinkClick r:id="rId2" tooltip="Austria"/>
              </a:rPr>
              <a:t>Austrian</a:t>
            </a:r>
            <a:r>
              <a:rPr lang="en-US" b="0" i="0" dirty="0">
                <a:solidFill>
                  <a:srgbClr val="202122"/>
                </a:solidFill>
                <a:effectLst/>
                <a:latin typeface="Arial" panose="020B0604020202020204" pitchFamily="34" charset="0"/>
              </a:rPr>
              <a:t>-born </a:t>
            </a:r>
            <a:r>
              <a:rPr lang="en-US" b="0" i="0" u="none" strike="noStrike" dirty="0">
                <a:solidFill>
                  <a:srgbClr val="3366CC"/>
                </a:solidFill>
                <a:effectLst/>
                <a:latin typeface="Arial" panose="020B0604020202020204" pitchFamily="34" charset="0"/>
                <a:hlinkClick r:id="rId3" tooltip="United States"/>
              </a:rPr>
              <a:t>American</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4" tooltip="Anthropologist"/>
              </a:rPr>
              <a:t>anthropologist</a:t>
            </a:r>
            <a:r>
              <a:rPr lang="en-US" b="0" i="0" dirty="0">
                <a:solidFill>
                  <a:srgbClr val="202122"/>
                </a:solidFill>
                <a:effectLst/>
                <a:latin typeface="Arial" panose="020B0604020202020204" pitchFamily="34" charset="0"/>
              </a:rPr>
              <a:t>. An expert on </a:t>
            </a:r>
            <a:r>
              <a:rPr lang="en-US" b="0" i="0" u="none" strike="noStrike" dirty="0">
                <a:solidFill>
                  <a:srgbClr val="3366CC"/>
                </a:solidFill>
                <a:effectLst/>
                <a:latin typeface="Arial" panose="020B0604020202020204" pitchFamily="34" charset="0"/>
                <a:hlinkClick r:id="rId5" tooltip="Indigenous peoples of the Americas"/>
              </a:rPr>
              <a:t>Indigenous peoples of the Americas</a:t>
            </a:r>
            <a:r>
              <a:rPr lang="en-US" b="0" i="0" dirty="0">
                <a:solidFill>
                  <a:srgbClr val="202122"/>
                </a:solidFill>
                <a:effectLst/>
                <a:latin typeface="Arial" panose="020B0604020202020204" pitchFamily="34" charset="0"/>
              </a:rPr>
              <a:t>, he was instrumental in the development of modern anthropology and has been described as one of the key figures in the history of anthropology…Lowie undertook several expeditions to the </a:t>
            </a:r>
            <a:r>
              <a:rPr lang="en-US" b="0" i="0" u="none" strike="noStrike" dirty="0">
                <a:solidFill>
                  <a:srgbClr val="3366CC"/>
                </a:solidFill>
                <a:effectLst/>
                <a:latin typeface="Arial" panose="020B0604020202020204" pitchFamily="34" charset="0"/>
                <a:hlinkClick r:id="rId6" tooltip="Great Plains"/>
              </a:rPr>
              <a:t>Great Plains</a:t>
            </a:r>
            <a:r>
              <a:rPr lang="en-US" b="0" i="0" u="none" strike="noStrike" dirty="0">
                <a:solidFill>
                  <a:srgbClr val="3366CC"/>
                </a:solidFill>
                <a:effectLst/>
                <a:latin typeface="Arial" panose="020B0604020202020204" pitchFamily="34" charset="0"/>
              </a:rPr>
              <a:t> and Montana and Wyoming</a:t>
            </a:r>
            <a:r>
              <a:rPr lang="en-US" b="0" i="0" dirty="0">
                <a:solidFill>
                  <a:srgbClr val="202122"/>
                </a:solidFill>
                <a:effectLst/>
                <a:latin typeface="Arial" panose="020B0604020202020204" pitchFamily="34" charset="0"/>
              </a:rPr>
              <a:t>, where he conducted </a:t>
            </a:r>
            <a:r>
              <a:rPr lang="en-US" b="0" i="0" u="none" strike="noStrike" dirty="0">
                <a:solidFill>
                  <a:srgbClr val="3366CC"/>
                </a:solidFill>
                <a:effectLst/>
                <a:latin typeface="Arial" panose="020B0604020202020204" pitchFamily="34" charset="0"/>
                <a:hlinkClick r:id="rId7" tooltip="Ethnographic"/>
              </a:rPr>
              <a:t>ethnographic</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8" tooltip="Fieldwork"/>
              </a:rPr>
              <a:t>fieldwork</a:t>
            </a:r>
            <a:r>
              <a:rPr lang="en-US" b="0" i="0" dirty="0">
                <a:solidFill>
                  <a:srgbClr val="202122"/>
                </a:solidFill>
                <a:effectLst/>
                <a:latin typeface="Arial" panose="020B0604020202020204" pitchFamily="34" charset="0"/>
              </a:rPr>
              <a:t> at the </a:t>
            </a:r>
            <a:r>
              <a:rPr lang="en-US" b="0" i="0" u="none" strike="noStrike" dirty="0">
                <a:solidFill>
                  <a:srgbClr val="3366CC"/>
                </a:solidFill>
                <a:effectLst/>
                <a:latin typeface="Arial" panose="020B0604020202020204" pitchFamily="34" charset="0"/>
                <a:hlinkClick r:id="rId9" tooltip="Absarokee"/>
              </a:rPr>
              <a:t>Absarokee</a:t>
            </a:r>
            <a:r>
              <a:rPr lang="en-US" b="0" i="0" dirty="0">
                <a:solidFill>
                  <a:srgbClr val="202122"/>
                </a:solidFill>
                <a:effectLst/>
                <a:latin typeface="Arial" panose="020B0604020202020204" pitchFamily="34" charset="0"/>
              </a:rPr>
              <a:t> (Crow, 1907, 1910–1916, 1931), </a:t>
            </a:r>
            <a:r>
              <a:rPr lang="en-US" b="0" i="0" u="none" strike="noStrike" dirty="0" err="1">
                <a:solidFill>
                  <a:srgbClr val="3366CC"/>
                </a:solidFill>
                <a:effectLst/>
                <a:latin typeface="Arial" panose="020B0604020202020204" pitchFamily="34" charset="0"/>
                <a:hlinkClick r:id="rId10" tooltip="Arikaree"/>
              </a:rPr>
              <a:t>Arikaree</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11" tooltip="Hidatsa"/>
              </a:rPr>
              <a:t>Hidatsa</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12" tooltip="Mandan (people)"/>
              </a:rPr>
              <a:t>Mandan</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13" tooltip="Shoshone"/>
              </a:rPr>
              <a:t>Shoshone</a:t>
            </a:r>
            <a:r>
              <a:rPr lang="en-US" b="0" i="0" dirty="0">
                <a:solidFill>
                  <a:srgbClr val="202122"/>
                </a:solidFill>
                <a:effectLst/>
                <a:latin typeface="Arial" panose="020B0604020202020204" pitchFamily="34" charset="0"/>
              </a:rPr>
              <a:t> (1906, 1912–1916).</a:t>
            </a:r>
            <a:r>
              <a:rPr lang="en-US" b="0" i="0" u="none" strike="noStrike" baseline="30000" dirty="0">
                <a:solidFill>
                  <a:srgbClr val="3366CC"/>
                </a:solidFill>
                <a:effectLst/>
                <a:latin typeface="Arial" panose="020B0604020202020204" pitchFamily="34" charset="0"/>
                <a:hlinkClick r:id="rId14"/>
              </a:rPr>
              <a:t>[</a:t>
            </a:r>
            <a:endParaRPr lang="en-US" dirty="0"/>
          </a:p>
        </p:txBody>
      </p:sp>
      <p:sp>
        <p:nvSpPr>
          <p:cNvPr id="4" name="Content Placeholder 3">
            <a:extLst>
              <a:ext uri="{FF2B5EF4-FFF2-40B4-BE49-F238E27FC236}">
                <a16:creationId xmlns:a16="http://schemas.microsoft.com/office/drawing/2014/main" id="{50722EEF-F6F4-2436-D8B1-3F057E182130}"/>
              </a:ext>
            </a:extLst>
          </p:cNvPr>
          <p:cNvSpPr>
            <a:spLocks noGrp="1"/>
          </p:cNvSpPr>
          <p:nvPr>
            <p:ph sz="half" idx="2"/>
          </p:nvPr>
        </p:nvSpPr>
        <p:spPr>
          <a:xfrm>
            <a:off x="6600824" y="1508760"/>
            <a:ext cx="5591176" cy="4932045"/>
          </a:xfrm>
        </p:spPr>
        <p:txBody>
          <a:bodyPr>
            <a:normAutofit fontScale="55000" lnSpcReduction="20000"/>
          </a:bodyPr>
          <a:lstStyle/>
          <a:p>
            <a:r>
              <a:rPr lang="en-US" sz="2900" dirty="0"/>
              <a:t>Lowie in “Social Organization [1948]:  “In order to ensure a maximum kill, a police force—either coinciding with a military club, or appointed ad hoc, or serving by virtue of clan affiliation—issued orders and restrained the disobedient.  IN most of the tribes they not only confiscated game clandestinely procured, but whipped the offender, destroyed his property, and, in case of resistance, killed him.  The very same organization which in a murder case would merely use moral suasion turned into an inexorable State agency during a buffalo drive.  However…coercive measures extended considerably beyond the hunt:  the soldiers also forcibly restrained braves intent on </a:t>
            </a:r>
            <a:r>
              <a:rPr lang="en-US" sz="2900" dirty="0" err="1"/>
              <a:t>sarting</a:t>
            </a:r>
            <a:r>
              <a:rPr lang="en-US" sz="2900" dirty="0"/>
              <a:t> war parties that were deemed inopportune by the chief; directed mass migrations; </a:t>
            </a:r>
            <a:r>
              <a:rPr lang="en-US" sz="2900" dirty="0" err="1"/>
              <a:t>surpervised</a:t>
            </a:r>
            <a:r>
              <a:rPr lang="en-US" sz="2900" dirty="0"/>
              <a:t> the crowds at a major festival; and might otherwise maintain law and order.”  [DE, pp. 108-110]</a:t>
            </a:r>
          </a:p>
        </p:txBody>
      </p:sp>
    </p:spTree>
    <p:extLst>
      <p:ext uri="{BB962C8B-B14F-4D97-AF65-F5344CB8AC3E}">
        <p14:creationId xmlns:p14="http://schemas.microsoft.com/office/powerpoint/2010/main" val="211294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84BD6-5839-A5CC-D8D7-E78C8A5E4AD6}"/>
              </a:ext>
            </a:extLst>
          </p:cNvPr>
          <p:cNvSpPr>
            <a:spLocks noGrp="1"/>
          </p:cNvSpPr>
          <p:nvPr>
            <p:ph type="title"/>
          </p:nvPr>
        </p:nvSpPr>
        <p:spPr>
          <a:xfrm>
            <a:off x="0" y="1"/>
            <a:ext cx="12191999" cy="965834"/>
          </a:xfrm>
        </p:spPr>
        <p:txBody>
          <a:bodyPr>
            <a:normAutofit fontScale="90000"/>
          </a:bodyPr>
          <a:lstStyle/>
          <a:p>
            <a:r>
              <a:rPr lang="en-US" dirty="0"/>
              <a:t>Pierre </a:t>
            </a:r>
            <a:r>
              <a:rPr lang="en-US" dirty="0" err="1"/>
              <a:t>Clastres</a:t>
            </a:r>
            <a:r>
              <a:rPr lang="en-US" dirty="0"/>
              <a:t>, anarchist anthropologist student of Claude Levi-Strauss</a:t>
            </a:r>
          </a:p>
        </p:txBody>
      </p:sp>
      <p:sp>
        <p:nvSpPr>
          <p:cNvPr id="3" name="Content Placeholder 2">
            <a:extLst>
              <a:ext uri="{FF2B5EF4-FFF2-40B4-BE49-F238E27FC236}">
                <a16:creationId xmlns:a16="http://schemas.microsoft.com/office/drawing/2014/main" id="{BB721E27-2350-8C83-80D0-86AB3D3C64B3}"/>
              </a:ext>
            </a:extLst>
          </p:cNvPr>
          <p:cNvSpPr>
            <a:spLocks noGrp="1"/>
          </p:cNvSpPr>
          <p:nvPr>
            <p:ph sz="half" idx="1"/>
          </p:nvPr>
        </p:nvSpPr>
        <p:spPr>
          <a:xfrm>
            <a:off x="0" y="965835"/>
            <a:ext cx="9705600" cy="5892165"/>
          </a:xfrm>
        </p:spPr>
        <p:txBody>
          <a:bodyPr>
            <a:normAutofit fontScale="85000" lnSpcReduction="20000"/>
          </a:bodyPr>
          <a:lstStyle/>
          <a:p>
            <a:r>
              <a:rPr lang="en-US" dirty="0" err="1"/>
              <a:t>Clastres</a:t>
            </a:r>
            <a:r>
              <a:rPr lang="en-US" dirty="0"/>
              <a:t> maintained that Amazonian chiefs were calculating politicians forced to </a:t>
            </a:r>
            <a:r>
              <a:rPr lang="en-US" dirty="0" err="1"/>
              <a:t>manoeuvre</a:t>
            </a:r>
            <a:r>
              <a:rPr lang="en-US" dirty="0"/>
              <a:t> in a social environment apparently designed to ensure that they could never exercise real political power…Even where they did have special privileges, like the </a:t>
            </a:r>
            <a:r>
              <a:rPr lang="en-US" dirty="0" err="1"/>
              <a:t>Tupi</a:t>
            </a:r>
            <a:r>
              <a:rPr lang="en-US" dirty="0"/>
              <a:t> and Nambikwara chiefs, who were the only men in their villages allowed to </a:t>
            </a:r>
            <a:r>
              <a:rPr lang="en-US" dirty="0" err="1"/>
              <a:t>hage</a:t>
            </a:r>
            <a:r>
              <a:rPr lang="en-US" dirty="0"/>
              <a:t> multiple wives, the </a:t>
            </a:r>
            <a:r>
              <a:rPr lang="en-US" dirty="0" err="1"/>
              <a:t>prilege</a:t>
            </a:r>
            <a:r>
              <a:rPr lang="en-US" dirty="0"/>
              <a:t> was distinctly double-edged.  The wives were held to be necessary to prepare feasts for the village.  If any of those wives looked to other lovers, which it appears they ordinarily did, there was nothing much the </a:t>
            </a:r>
            <a:r>
              <a:rPr lang="en-US" dirty="0" err="1"/>
              <a:t>chie</a:t>
            </a:r>
            <a:r>
              <a:rPr lang="en-US" dirty="0"/>
              <a:t> could do about it, since he had to keep himself in </a:t>
            </a:r>
            <a:r>
              <a:rPr lang="en-US" dirty="0" err="1"/>
              <a:t>eberyone’s</a:t>
            </a:r>
            <a:r>
              <a:rPr lang="en-US" dirty="0"/>
              <a:t> good graces to remain chief.  [DE, p. 112].</a:t>
            </a:r>
          </a:p>
          <a:p>
            <a:endParaRPr lang="en-US" dirty="0"/>
          </a:p>
          <a:p>
            <a:r>
              <a:rPr lang="en-US" dirty="0"/>
              <a:t>Picture [</a:t>
            </a:r>
            <a:r>
              <a:rPr lang="en-US" dirty="0" err="1"/>
              <a:t>Wikepedia</a:t>
            </a:r>
            <a:r>
              <a:rPr lang="en-US" dirty="0"/>
              <a:t>]:  </a:t>
            </a:r>
            <a:r>
              <a:rPr lang="en-US" b="0" i="0" dirty="0">
                <a:solidFill>
                  <a:srgbClr val="202122"/>
                </a:solidFill>
                <a:effectLst/>
                <a:latin typeface="Arial" panose="020B0604020202020204" pitchFamily="34" charset="0"/>
              </a:rPr>
              <a:t>French anthropologist Pierre </a:t>
            </a:r>
            <a:r>
              <a:rPr lang="en-US" b="0" i="0" dirty="0" err="1">
                <a:solidFill>
                  <a:srgbClr val="202122"/>
                </a:solidFill>
                <a:effectLst/>
                <a:latin typeface="Arial" panose="020B0604020202020204" pitchFamily="34" charset="0"/>
              </a:rPr>
              <a:t>Clastres</a:t>
            </a:r>
            <a:r>
              <a:rPr lang="en-US" b="0" i="0" dirty="0">
                <a:solidFill>
                  <a:srgbClr val="202122"/>
                </a:solidFill>
                <a:effectLst/>
                <a:latin typeface="Arial" panose="020B0604020202020204" pitchFamily="34" charset="0"/>
              </a:rPr>
              <a:t> [1934-1977] a French </a:t>
            </a:r>
            <a:r>
              <a:rPr lang="en-US" b="0" i="0" u="none" strike="noStrike" dirty="0">
                <a:solidFill>
                  <a:srgbClr val="3366CC"/>
                </a:solidFill>
                <a:effectLst/>
                <a:latin typeface="Arial" panose="020B0604020202020204" pitchFamily="34" charset="0"/>
                <a:hlinkClick r:id="rId2" tooltip="Anthropology"/>
              </a:rPr>
              <a:t>anthropologist</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3" tooltip="Ethnography"/>
              </a:rPr>
              <a:t>ethnographer</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4" tooltip="Ethnology"/>
              </a:rPr>
              <a:t>ethnologist</a:t>
            </a:r>
            <a:r>
              <a:rPr lang="en-US" b="0" i="0" dirty="0">
                <a:solidFill>
                  <a:srgbClr val="202122"/>
                </a:solidFill>
                <a:effectLst/>
                <a:latin typeface="Arial" panose="020B0604020202020204" pitchFamily="34" charset="0"/>
              </a:rPr>
              <a:t>. He is best known for his contributions to the field of </a:t>
            </a:r>
            <a:r>
              <a:rPr lang="en-US" b="0" i="0" u="none" strike="noStrike" dirty="0">
                <a:solidFill>
                  <a:srgbClr val="3366CC"/>
                </a:solidFill>
                <a:effectLst/>
                <a:latin typeface="Arial" panose="020B0604020202020204" pitchFamily="34" charset="0"/>
                <a:hlinkClick r:id="rId5" tooltip="Political anthropology"/>
              </a:rPr>
              <a:t>political anthropology</a:t>
            </a:r>
            <a:r>
              <a:rPr lang="en-US" b="0" i="0" dirty="0">
                <a:solidFill>
                  <a:srgbClr val="202122"/>
                </a:solidFill>
                <a:effectLst/>
                <a:latin typeface="Arial" panose="020B0604020202020204" pitchFamily="34" charset="0"/>
              </a:rPr>
              <a:t>, with his </a:t>
            </a:r>
            <a:r>
              <a:rPr lang="en-US" b="0" i="0" u="none" strike="noStrike" dirty="0">
                <a:solidFill>
                  <a:srgbClr val="3366CC"/>
                </a:solidFill>
                <a:effectLst/>
                <a:latin typeface="Arial" panose="020B0604020202020204" pitchFamily="34" charset="0"/>
                <a:hlinkClick r:id="rId6" tooltip="Fieldwork"/>
              </a:rPr>
              <a:t>fieldwork</a:t>
            </a:r>
            <a:r>
              <a:rPr lang="en-US" b="0" i="0" dirty="0">
                <a:solidFill>
                  <a:srgbClr val="202122"/>
                </a:solidFill>
                <a:effectLst/>
                <a:latin typeface="Arial" panose="020B0604020202020204" pitchFamily="34" charset="0"/>
              </a:rPr>
              <a:t> among the </a:t>
            </a:r>
            <a:r>
              <a:rPr lang="en-US" b="0" i="0" u="none" strike="noStrike" dirty="0" err="1">
                <a:solidFill>
                  <a:srgbClr val="3366CC"/>
                </a:solidFill>
                <a:effectLst/>
                <a:latin typeface="Arial" panose="020B0604020202020204" pitchFamily="34" charset="0"/>
                <a:hlinkClick r:id="rId7" tooltip="Guayakis"/>
              </a:rPr>
              <a:t>Guayaki</a:t>
            </a:r>
            <a:r>
              <a:rPr lang="en-US" b="0" i="0" dirty="0">
                <a:solidFill>
                  <a:srgbClr val="202122"/>
                </a:solidFill>
                <a:effectLst/>
                <a:latin typeface="Arial" panose="020B0604020202020204" pitchFamily="34" charset="0"/>
              </a:rPr>
              <a:t> in </a:t>
            </a:r>
            <a:r>
              <a:rPr lang="en-US" b="0" i="0" u="none" strike="noStrike" dirty="0">
                <a:solidFill>
                  <a:srgbClr val="3366CC"/>
                </a:solidFill>
                <a:effectLst/>
                <a:latin typeface="Arial" panose="020B0604020202020204" pitchFamily="34" charset="0"/>
                <a:hlinkClick r:id="rId8" tooltip="Paraguay"/>
              </a:rPr>
              <a:t>Paraguay</a:t>
            </a:r>
            <a:r>
              <a:rPr lang="en-US" b="0" i="0" dirty="0">
                <a:solidFill>
                  <a:srgbClr val="202122"/>
                </a:solidFill>
                <a:effectLst/>
                <a:latin typeface="Arial" panose="020B0604020202020204" pitchFamily="34" charset="0"/>
              </a:rPr>
              <a:t> and his theory of </a:t>
            </a:r>
            <a:r>
              <a:rPr lang="en-US" b="0" i="0" u="none" strike="noStrike" dirty="0">
                <a:solidFill>
                  <a:srgbClr val="3366CC"/>
                </a:solidFill>
                <a:effectLst/>
                <a:latin typeface="Arial" panose="020B0604020202020204" pitchFamily="34" charset="0"/>
                <a:hlinkClick r:id="rId9" tooltip="Stateless society"/>
              </a:rPr>
              <a:t>stateless societies</a:t>
            </a:r>
            <a:r>
              <a:rPr lang="en-US" b="0" i="0" dirty="0">
                <a:solidFill>
                  <a:srgbClr val="202122"/>
                </a:solidFill>
                <a:effectLst/>
                <a:latin typeface="Arial" panose="020B0604020202020204" pitchFamily="34" charset="0"/>
              </a:rPr>
              <a:t>. An </a:t>
            </a:r>
            <a:r>
              <a:rPr lang="en-US" b="0" i="0" u="none" strike="noStrike" dirty="0">
                <a:solidFill>
                  <a:srgbClr val="3366CC"/>
                </a:solidFill>
                <a:effectLst/>
                <a:latin typeface="Arial" panose="020B0604020202020204" pitchFamily="34" charset="0"/>
                <a:hlinkClick r:id="rId10" tooltip="Anarchism"/>
              </a:rPr>
              <a:t>anarchist</a:t>
            </a:r>
            <a:r>
              <a:rPr lang="en-US" b="0" i="0" dirty="0">
                <a:solidFill>
                  <a:srgbClr val="202122"/>
                </a:solidFill>
                <a:effectLst/>
                <a:latin typeface="Arial" panose="020B0604020202020204" pitchFamily="34" charset="0"/>
              </a:rPr>
              <a:t> seeking an alternative to the hierarchized Western societies, he mostly researched </a:t>
            </a:r>
            <a:r>
              <a:rPr lang="en-US" b="0" i="0" u="none" strike="noStrike" dirty="0">
                <a:solidFill>
                  <a:srgbClr val="3366CC"/>
                </a:solidFill>
                <a:effectLst/>
                <a:latin typeface="Arial" panose="020B0604020202020204" pitchFamily="34" charset="0"/>
                <a:hlinkClick r:id="rId11" tooltip="Indigenous peoples of the Americas"/>
              </a:rPr>
              <a:t>Indigenous peoples of the Americas</a:t>
            </a:r>
            <a:r>
              <a:rPr lang="en-US" b="0" i="0" dirty="0">
                <a:solidFill>
                  <a:srgbClr val="202122"/>
                </a:solidFill>
                <a:effectLst/>
                <a:latin typeface="Arial" panose="020B0604020202020204" pitchFamily="34" charset="0"/>
              </a:rPr>
              <a:t> in which the </a:t>
            </a:r>
            <a:r>
              <a:rPr lang="en-US" b="0" i="0" u="none" strike="noStrike" dirty="0">
                <a:solidFill>
                  <a:srgbClr val="3366CC"/>
                </a:solidFill>
                <a:effectLst/>
                <a:latin typeface="Arial" panose="020B0604020202020204" pitchFamily="34" charset="0"/>
                <a:hlinkClick r:id="rId12" tooltip="Power (sociology)"/>
              </a:rPr>
              <a:t>power</a:t>
            </a:r>
            <a:r>
              <a:rPr lang="en-US" b="0" i="0" dirty="0">
                <a:solidFill>
                  <a:srgbClr val="202122"/>
                </a:solidFill>
                <a:effectLst/>
                <a:latin typeface="Arial" panose="020B0604020202020204" pitchFamily="34" charset="0"/>
              </a:rPr>
              <a:t> was not considered coercive and </a:t>
            </a:r>
            <a:r>
              <a:rPr lang="en-US" b="0" i="0" u="none" strike="noStrike" dirty="0">
                <a:solidFill>
                  <a:srgbClr val="3366CC"/>
                </a:solidFill>
                <a:effectLst/>
                <a:latin typeface="Arial" panose="020B0604020202020204" pitchFamily="34" charset="0"/>
                <a:hlinkClick r:id="rId13" tooltip="Tribal chief"/>
              </a:rPr>
              <a:t>chieftains</a:t>
            </a:r>
            <a:r>
              <a:rPr lang="en-US" b="0" i="0" dirty="0">
                <a:solidFill>
                  <a:srgbClr val="202122"/>
                </a:solidFill>
                <a:effectLst/>
                <a:latin typeface="Arial" panose="020B0604020202020204" pitchFamily="34" charset="0"/>
              </a:rPr>
              <a:t> were powerless.</a:t>
            </a:r>
            <a:endParaRPr lang="en-US" dirty="0"/>
          </a:p>
        </p:txBody>
      </p:sp>
      <p:pic>
        <p:nvPicPr>
          <p:cNvPr id="8194" name="Picture 2">
            <a:extLst>
              <a:ext uri="{FF2B5EF4-FFF2-40B4-BE49-F238E27FC236}">
                <a16:creationId xmlns:a16="http://schemas.microsoft.com/office/drawing/2014/main" id="{17AA7EE5-4E8F-16E8-EF13-6CFA593885BC}"/>
              </a:ext>
            </a:extLst>
          </p:cNvPr>
          <p:cNvPicPr>
            <a:picLocks noGrp="1" noChangeAspect="1" noChangeArrowheads="1"/>
          </p:cNvPicPr>
          <p:nvPr>
            <p:ph sz="half" idx="2"/>
          </p:nvPr>
        </p:nvPicPr>
        <p:blipFill>
          <a:blip r:embed="rId14">
            <a:extLst>
              <a:ext uri="{28A0092B-C50C-407E-A947-70E740481C1C}">
                <a14:useLocalDpi xmlns:a14="http://schemas.microsoft.com/office/drawing/2010/main" val="0"/>
              </a:ext>
            </a:extLst>
          </a:blip>
          <a:srcRect/>
          <a:stretch>
            <a:fillRect/>
          </a:stretch>
        </p:blipFill>
        <p:spPr bwMode="auto">
          <a:xfrm>
            <a:off x="9533067" y="1062990"/>
            <a:ext cx="3119967" cy="5679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147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07B93-F041-A493-CEE9-C2F32010FB34}"/>
              </a:ext>
            </a:extLst>
          </p:cNvPr>
          <p:cNvSpPr>
            <a:spLocks noGrp="1"/>
          </p:cNvSpPr>
          <p:nvPr>
            <p:ph type="title"/>
          </p:nvPr>
        </p:nvSpPr>
        <p:spPr>
          <a:xfrm>
            <a:off x="-45721" y="1"/>
            <a:ext cx="12167235" cy="1491614"/>
          </a:xfrm>
        </p:spPr>
        <p:txBody>
          <a:bodyPr>
            <a:normAutofit fontScale="90000"/>
          </a:bodyPr>
          <a:lstStyle/>
          <a:p>
            <a:r>
              <a:rPr lang="en-US" dirty="0"/>
              <a:t>The only consistent phenomenon is the very fact of alteration, and the consequent awareness of different social possibilities [DE, p. 115]</a:t>
            </a:r>
          </a:p>
        </p:txBody>
      </p:sp>
      <p:sp>
        <p:nvSpPr>
          <p:cNvPr id="3" name="Content Placeholder 2">
            <a:extLst>
              <a:ext uri="{FF2B5EF4-FFF2-40B4-BE49-F238E27FC236}">
                <a16:creationId xmlns:a16="http://schemas.microsoft.com/office/drawing/2014/main" id="{12800FEC-DA62-843C-D35C-BFD53BA2C617}"/>
              </a:ext>
            </a:extLst>
          </p:cNvPr>
          <p:cNvSpPr>
            <a:spLocks noGrp="1"/>
          </p:cNvSpPr>
          <p:nvPr>
            <p:ph sz="half" idx="1"/>
          </p:nvPr>
        </p:nvSpPr>
        <p:spPr>
          <a:xfrm>
            <a:off x="67263" y="1491615"/>
            <a:ext cx="6943137" cy="4897755"/>
          </a:xfrm>
        </p:spPr>
        <p:txBody>
          <a:bodyPr>
            <a:normAutofit fontScale="55000" lnSpcReduction="20000"/>
          </a:bodyPr>
          <a:lstStyle/>
          <a:p>
            <a:r>
              <a:rPr lang="en-US" dirty="0"/>
              <a:t>In the popular Babylonian </a:t>
            </a:r>
            <a:r>
              <a:rPr lang="en-US" dirty="0" err="1"/>
              <a:t>sory</a:t>
            </a:r>
            <a:r>
              <a:rPr lang="en-US" dirty="0"/>
              <a:t> of Semiramis, the eponymous servant girl convinces the Assyrian king to let her be ‘Queen for a Day’ during some annual festival, promptly has him arrested, declares herself empress and leads her new armies to conquer the world.  May Day came to be chosen as the date for the international workers’ holiday largely because so many British </a:t>
            </a:r>
            <a:r>
              <a:rPr lang="en-US" dirty="0" err="1"/>
              <a:t>kpeasant</a:t>
            </a:r>
            <a:r>
              <a:rPr lang="en-US" dirty="0"/>
              <a:t> </a:t>
            </a:r>
            <a:r>
              <a:rPr lang="en-US" dirty="0" err="1"/>
              <a:t>rebolts</a:t>
            </a:r>
            <a:r>
              <a:rPr lang="en-US" dirty="0"/>
              <a:t> had historically begun on that riotous festival.  Villagers who played at turning the world upside would periodically decide they actually preferred the world upside down, and took measures to keep it that way…For a great many societies, the festive year could be read as a veritable </a:t>
            </a:r>
            <a:r>
              <a:rPr lang="en-US" dirty="0" err="1"/>
              <a:t>encyclopaedia</a:t>
            </a:r>
            <a:r>
              <a:rPr lang="en-US" dirty="0"/>
              <a:t> of possible political forms.  [DE, pp. 117-118].</a:t>
            </a:r>
          </a:p>
          <a:p>
            <a:r>
              <a:rPr lang="en-US" b="0" i="0" dirty="0">
                <a:solidFill>
                  <a:srgbClr val="202122"/>
                </a:solidFill>
                <a:effectLst/>
                <a:latin typeface="Arial" panose="020B0604020202020204" pitchFamily="34" charset="0"/>
              </a:rPr>
              <a:t>The real and historical </a:t>
            </a:r>
            <a:r>
              <a:rPr lang="en-US" b="0" i="0" u="none" strike="noStrike" dirty="0" err="1">
                <a:solidFill>
                  <a:srgbClr val="3366CC"/>
                </a:solidFill>
                <a:effectLst/>
                <a:latin typeface="Arial" panose="020B0604020202020204" pitchFamily="34" charset="0"/>
                <a:hlinkClick r:id="rId2" tooltip="Shammuramat"/>
              </a:rPr>
              <a:t>Shammuramat</a:t>
            </a:r>
            <a:r>
              <a:rPr lang="en-US" b="0" i="0" dirty="0">
                <a:solidFill>
                  <a:srgbClr val="202122"/>
                </a:solidFill>
                <a:effectLst/>
                <a:latin typeface="Arial" panose="020B0604020202020204" pitchFamily="34" charset="0"/>
              </a:rPr>
              <a:t> (the original </a:t>
            </a:r>
            <a:r>
              <a:rPr lang="en-US" b="0" i="0" u="none" strike="noStrike" dirty="0">
                <a:solidFill>
                  <a:srgbClr val="3366CC"/>
                </a:solidFill>
                <a:effectLst/>
                <a:latin typeface="Arial" panose="020B0604020202020204" pitchFamily="34" charset="0"/>
                <a:hlinkClick r:id="rId3" tooltip="Akkadian language"/>
              </a:rPr>
              <a:t>Akkadian</a:t>
            </a:r>
            <a:r>
              <a:rPr lang="en-US" b="0" i="0" dirty="0">
                <a:solidFill>
                  <a:srgbClr val="202122"/>
                </a:solidFill>
                <a:effectLst/>
                <a:latin typeface="Arial" panose="020B0604020202020204" pitchFamily="34" charset="0"/>
              </a:rPr>
              <a:t> form of the name) was the Assyrian wife of </a:t>
            </a:r>
            <a:r>
              <a:rPr lang="en-US" b="0" i="0" u="none" strike="noStrike" dirty="0" err="1">
                <a:solidFill>
                  <a:srgbClr val="3366CC"/>
                </a:solidFill>
                <a:effectLst/>
                <a:latin typeface="Arial" panose="020B0604020202020204" pitchFamily="34" charset="0"/>
                <a:hlinkClick r:id="rId4" tooltip="Shamshi-Adad V"/>
              </a:rPr>
              <a:t>Shamshi</a:t>
            </a:r>
            <a:r>
              <a:rPr lang="en-US" b="0" i="0" u="none" strike="noStrike" dirty="0">
                <a:solidFill>
                  <a:srgbClr val="3366CC"/>
                </a:solidFill>
                <a:effectLst/>
                <a:latin typeface="Arial" panose="020B0604020202020204" pitchFamily="34" charset="0"/>
                <a:hlinkClick r:id="rId4" tooltip="Shamshi-Adad V"/>
              </a:rPr>
              <a:t>-Adad V</a:t>
            </a:r>
            <a:r>
              <a:rPr lang="en-US" b="0" i="0" dirty="0">
                <a:solidFill>
                  <a:srgbClr val="202122"/>
                </a:solidFill>
                <a:effectLst/>
                <a:latin typeface="Arial" panose="020B0604020202020204" pitchFamily="34" charset="0"/>
              </a:rPr>
              <a:t> (ruled 824 BC–811 BC). She was the ruler of the </a:t>
            </a:r>
            <a:r>
              <a:rPr lang="en-US" b="0" i="0" u="none" strike="noStrike" dirty="0">
                <a:solidFill>
                  <a:srgbClr val="3366CC"/>
                </a:solidFill>
                <a:effectLst/>
                <a:latin typeface="Arial" panose="020B0604020202020204" pitchFamily="34" charset="0"/>
                <a:hlinkClick r:id="rId5" tooltip="Neo-Assyrian Empire"/>
              </a:rPr>
              <a:t>Neo-Assyrian Empire</a:t>
            </a:r>
            <a:r>
              <a:rPr lang="en-US" b="0" i="0" dirty="0">
                <a:solidFill>
                  <a:srgbClr val="202122"/>
                </a:solidFill>
                <a:effectLst/>
                <a:latin typeface="Arial" panose="020B0604020202020204" pitchFamily="34" charset="0"/>
              </a:rPr>
              <a:t> as its regent for five years before her son </a:t>
            </a:r>
            <a:r>
              <a:rPr lang="en-US" b="0" i="0" u="none" strike="noStrike" dirty="0">
                <a:solidFill>
                  <a:srgbClr val="3366CC"/>
                </a:solidFill>
                <a:effectLst/>
                <a:latin typeface="Arial" panose="020B0604020202020204" pitchFamily="34" charset="0"/>
                <a:hlinkClick r:id="rId6" tooltip="Adad-nirari III"/>
              </a:rPr>
              <a:t>Adad-</a:t>
            </a:r>
            <a:r>
              <a:rPr lang="en-US" b="0" i="0" u="none" strike="noStrike" dirty="0" err="1">
                <a:solidFill>
                  <a:srgbClr val="3366CC"/>
                </a:solidFill>
                <a:effectLst/>
                <a:latin typeface="Arial" panose="020B0604020202020204" pitchFamily="34" charset="0"/>
                <a:hlinkClick r:id="rId6" tooltip="Adad-nirari III"/>
              </a:rPr>
              <a:t>nirari</a:t>
            </a:r>
            <a:r>
              <a:rPr lang="en-US" b="0" i="0" u="none" strike="noStrike" dirty="0">
                <a:solidFill>
                  <a:srgbClr val="3366CC"/>
                </a:solidFill>
                <a:effectLst/>
                <a:latin typeface="Arial" panose="020B0604020202020204" pitchFamily="34" charset="0"/>
                <a:hlinkClick r:id="rId6" tooltip="Adad-nirari III"/>
              </a:rPr>
              <a:t> III</a:t>
            </a:r>
            <a:r>
              <a:rPr lang="en-US" b="0" i="0" dirty="0">
                <a:solidFill>
                  <a:srgbClr val="202122"/>
                </a:solidFill>
                <a:effectLst/>
                <a:latin typeface="Arial" panose="020B0604020202020204" pitchFamily="34" charset="0"/>
              </a:rPr>
              <a:t> came of age and took the reins of power. She ruled at a time of political uncertainty, which is one of the possible explanations for why Assyrians may have accepted the rule of a woman when it was not allowed by the cultural tradition. She conquered much of the Middle East and the Levant and stabilized and strengthened the empire after a destructive civil war. It has been speculated that being a woman who ruled successfully may have made the Assyrians regard her with particular reverence and that her achievements may have been retold over the generations until she was turned into that legendary figure.</a:t>
            </a:r>
            <a:endParaRPr lang="en-US" dirty="0"/>
          </a:p>
          <a:p>
            <a:r>
              <a:rPr lang="en-US" b="0" i="1" dirty="0">
                <a:solidFill>
                  <a:srgbClr val="202122"/>
                </a:solidFill>
                <a:effectLst/>
                <a:latin typeface="Arial" panose="020B0604020202020204" pitchFamily="34" charset="0"/>
              </a:rPr>
              <a:t>[Picture, </a:t>
            </a:r>
            <a:r>
              <a:rPr lang="en-US" b="0" i="1" dirty="0" err="1">
                <a:solidFill>
                  <a:srgbClr val="202122"/>
                </a:solidFill>
                <a:effectLst/>
                <a:latin typeface="Arial" panose="020B0604020202020204" pitchFamily="34" charset="0"/>
              </a:rPr>
              <a:t>Wikepedia</a:t>
            </a:r>
            <a:r>
              <a:rPr lang="en-US" b="0" i="1" dirty="0">
                <a:solidFill>
                  <a:srgbClr val="202122"/>
                </a:solidFill>
                <a:effectLst/>
                <a:latin typeface="Arial" panose="020B0604020202020204" pitchFamily="34" charset="0"/>
              </a:rPr>
              <a:t>]:  Semiramis hearing of the insurrection at Babylon</a:t>
            </a:r>
            <a:r>
              <a:rPr lang="en-US" b="0" i="0" dirty="0">
                <a:solidFill>
                  <a:srgbClr val="202122"/>
                </a:solidFill>
                <a:effectLst/>
                <a:latin typeface="Arial" panose="020B0604020202020204" pitchFamily="34" charset="0"/>
              </a:rPr>
              <a:t> by </a:t>
            </a:r>
            <a:r>
              <a:rPr lang="en-US" b="0" i="0" u="none" strike="noStrike" dirty="0">
                <a:solidFill>
                  <a:srgbClr val="3366CC"/>
                </a:solidFill>
                <a:effectLst/>
                <a:latin typeface="Arial" panose="020B0604020202020204" pitchFamily="34" charset="0"/>
                <a:hlinkClick r:id="rId7" tooltip="Giovanni Francesco Barbieri"/>
              </a:rPr>
              <a:t>Giovanni Francesco Barbieri</a:t>
            </a:r>
            <a:r>
              <a:rPr lang="en-US" b="0" i="0" dirty="0">
                <a:solidFill>
                  <a:srgbClr val="202122"/>
                </a:solidFill>
                <a:effectLst/>
                <a:latin typeface="Arial" panose="020B0604020202020204" pitchFamily="34" charset="0"/>
              </a:rPr>
              <a:t>, 1624 (</a:t>
            </a:r>
            <a:r>
              <a:rPr lang="en-US" b="0" i="0" u="none" strike="noStrike" dirty="0">
                <a:solidFill>
                  <a:srgbClr val="3366CC"/>
                </a:solidFill>
                <a:effectLst/>
                <a:latin typeface="Arial" panose="020B0604020202020204" pitchFamily="34" charset="0"/>
                <a:hlinkClick r:id="rId8" tooltip="Museum of Fine Arts, Boston"/>
              </a:rPr>
              <a:t>Museum of Fine Arts, Boston</a:t>
            </a:r>
            <a:r>
              <a:rPr lang="en-US" b="0" i="0" dirty="0">
                <a:solidFill>
                  <a:srgbClr val="202122"/>
                </a:solidFill>
                <a:effectLst/>
                <a:latin typeface="Arial" panose="020B0604020202020204" pitchFamily="34" charset="0"/>
              </a:rPr>
              <a:t>) </a:t>
            </a:r>
            <a:endParaRPr lang="en-US" dirty="0"/>
          </a:p>
        </p:txBody>
      </p:sp>
      <p:pic>
        <p:nvPicPr>
          <p:cNvPr id="9218" name="Picture 2">
            <a:extLst>
              <a:ext uri="{FF2B5EF4-FFF2-40B4-BE49-F238E27FC236}">
                <a16:creationId xmlns:a16="http://schemas.microsoft.com/office/drawing/2014/main" id="{9DD253A3-E7B6-3E02-DADF-E5C6C2B9AF53}"/>
              </a:ext>
            </a:extLst>
          </p:cNvPr>
          <p:cNvPicPr>
            <a:picLocks noGrp="1" noChangeAspect="1" noChangeArrowheads="1"/>
          </p:cNvPicPr>
          <p:nvPr>
            <p:ph sz="half" idx="2"/>
          </p:nvPr>
        </p:nvPicPr>
        <p:blipFill>
          <a:blip r:embed="rId9">
            <a:extLst>
              <a:ext uri="{28A0092B-C50C-407E-A947-70E740481C1C}">
                <a14:useLocalDpi xmlns:a14="http://schemas.microsoft.com/office/drawing/2010/main" val="0"/>
              </a:ext>
            </a:extLst>
          </a:blip>
          <a:srcRect/>
          <a:stretch>
            <a:fillRect/>
          </a:stretch>
        </p:blipFill>
        <p:spPr bwMode="auto">
          <a:xfrm>
            <a:off x="7010400" y="1614710"/>
            <a:ext cx="5114337" cy="3797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049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1BCA8-A5F3-FD79-5316-096DBB86EDE2}"/>
              </a:ext>
            </a:extLst>
          </p:cNvPr>
          <p:cNvSpPr>
            <a:spLocks noGrp="1"/>
          </p:cNvSpPr>
          <p:nvPr>
            <p:ph type="title"/>
          </p:nvPr>
        </p:nvSpPr>
        <p:spPr>
          <a:xfrm>
            <a:off x="0" y="1"/>
            <a:ext cx="12192000" cy="2017394"/>
          </a:xfrm>
        </p:spPr>
        <p:txBody>
          <a:bodyPr>
            <a:normAutofit fontScale="90000"/>
          </a:bodyPr>
          <a:lstStyle/>
          <a:p>
            <a:r>
              <a:rPr lang="en-US" dirty="0"/>
              <a:t>The proliferation of separate social and cultural universes—confined in space and relatively bounded—must have </a:t>
            </a:r>
            <a:r>
              <a:rPr lang="en-US" dirty="0" err="1"/>
              <a:t>contributed..to</a:t>
            </a:r>
            <a:r>
              <a:rPr lang="en-US" dirty="0"/>
              <a:t> the emergence of more durable and intransigent forms of domination.  </a:t>
            </a:r>
          </a:p>
        </p:txBody>
      </p:sp>
      <p:sp>
        <p:nvSpPr>
          <p:cNvPr id="3" name="Content Placeholder 2">
            <a:extLst>
              <a:ext uri="{FF2B5EF4-FFF2-40B4-BE49-F238E27FC236}">
                <a16:creationId xmlns:a16="http://schemas.microsoft.com/office/drawing/2014/main" id="{988D164C-AF35-77ED-46B1-8E99831AD9B1}"/>
              </a:ext>
            </a:extLst>
          </p:cNvPr>
          <p:cNvSpPr>
            <a:spLocks noGrp="1"/>
          </p:cNvSpPr>
          <p:nvPr>
            <p:ph sz="half" idx="1"/>
          </p:nvPr>
        </p:nvSpPr>
        <p:spPr>
          <a:xfrm>
            <a:off x="49530" y="2034540"/>
            <a:ext cx="6172200" cy="4334193"/>
          </a:xfrm>
        </p:spPr>
        <p:txBody>
          <a:bodyPr>
            <a:normAutofit fontScale="62500" lnSpcReduction="20000"/>
          </a:bodyPr>
          <a:lstStyle/>
          <a:p>
            <a:r>
              <a:rPr lang="en-US" dirty="0"/>
              <a:t>The mixed composition of so many foraging societies clearly indicates that the individuals were routinely on the move for a plethora of reasons, including taking the first available exit route if one’s personal freedoms were threatened at home.  Cultural porosity is also necessary for the kind of seasonal demographic pulses that made it possible for societies to alternate periodically between different political arrangements, forming massive </a:t>
            </a:r>
            <a:r>
              <a:rPr lang="en-US" dirty="0" err="1"/>
              <a:t>congreegations</a:t>
            </a:r>
            <a:r>
              <a:rPr lang="en-US" dirty="0"/>
              <a:t> at one time of year, then </a:t>
            </a:r>
            <a:r>
              <a:rPr lang="en-US" dirty="0" err="1"/>
              <a:t>disipersing</a:t>
            </a:r>
            <a:r>
              <a:rPr lang="en-US" dirty="0"/>
              <a:t> into a multitude of smaller units for the remainder…It is difficult to exercise arbitrary power in, say, January over someone you will be facing on equal terms again come July.  The hardening and multiplication of cultural boundaries can only have reduced such possibilities. [DE, p. 125]</a:t>
            </a:r>
          </a:p>
        </p:txBody>
      </p:sp>
      <p:sp>
        <p:nvSpPr>
          <p:cNvPr id="4" name="Content Placeholder 3">
            <a:extLst>
              <a:ext uri="{FF2B5EF4-FFF2-40B4-BE49-F238E27FC236}">
                <a16:creationId xmlns:a16="http://schemas.microsoft.com/office/drawing/2014/main" id="{8F704D5A-3232-0A41-8DD8-677820D99B90}"/>
              </a:ext>
            </a:extLst>
          </p:cNvPr>
          <p:cNvSpPr>
            <a:spLocks noGrp="1"/>
          </p:cNvSpPr>
          <p:nvPr>
            <p:ph sz="half" idx="2"/>
          </p:nvPr>
        </p:nvSpPr>
        <p:spPr>
          <a:xfrm>
            <a:off x="6221730" y="2034540"/>
            <a:ext cx="5181600" cy="4351338"/>
          </a:xfrm>
        </p:spPr>
        <p:txBody>
          <a:bodyPr>
            <a:normAutofit fontScale="62500" lnSpcReduction="20000"/>
          </a:bodyPr>
          <a:lstStyle/>
          <a:p>
            <a:r>
              <a:rPr lang="en-US" dirty="0"/>
              <a:t>Beginning in 12,000 BCE, during the postglacial Mesolithic huge areas with cultural differences begin to emerge.  The Neolithic continues these areas of cultural difference, which were still considerably larger than most modern nation states.  Only much later do we begin to encounter the kind of situation familiar to anthropologists of Amazonia and or Papua New Guinea, where a single river valley might contain speakers of half a dozen different languages, with entirely distinctive economic systems or cosmological beliefs…Overall the direction of history, -at least until very recently—would seem to be the very opposite of globalization.  It is one of increasingly local allegiances:  extraordinary cultural inventiveness, but much of it aimed at finding new ways for people to set themselves off against each other.  [DE, pp. 123-124] </a:t>
            </a:r>
          </a:p>
        </p:txBody>
      </p:sp>
    </p:spTree>
    <p:extLst>
      <p:ext uri="{BB962C8B-B14F-4D97-AF65-F5344CB8AC3E}">
        <p14:creationId xmlns:p14="http://schemas.microsoft.com/office/powerpoint/2010/main" val="201069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383AA-8335-CD80-9C21-C9EC5284DEE0}"/>
              </a:ext>
            </a:extLst>
          </p:cNvPr>
          <p:cNvSpPr>
            <a:spLocks noGrp="1"/>
          </p:cNvSpPr>
          <p:nvPr>
            <p:ph type="title"/>
          </p:nvPr>
        </p:nvSpPr>
        <p:spPr>
          <a:xfrm>
            <a:off x="-1" y="-40005"/>
            <a:ext cx="12132945" cy="1011555"/>
          </a:xfrm>
        </p:spPr>
        <p:txBody>
          <a:bodyPr>
            <a:normAutofit fontScale="90000"/>
          </a:bodyPr>
          <a:lstStyle/>
          <a:p>
            <a:r>
              <a:rPr lang="en-US" dirty="0"/>
              <a:t>What we call egalitarian societies are more interested in autonomy, says Eleanor Leacock, a feminist anthropologist</a:t>
            </a:r>
          </a:p>
        </p:txBody>
      </p:sp>
      <p:sp>
        <p:nvSpPr>
          <p:cNvPr id="3" name="Content Placeholder 2">
            <a:extLst>
              <a:ext uri="{FF2B5EF4-FFF2-40B4-BE49-F238E27FC236}">
                <a16:creationId xmlns:a16="http://schemas.microsoft.com/office/drawing/2014/main" id="{23AA5243-070B-0456-90A0-5CCFCE59C133}"/>
              </a:ext>
            </a:extLst>
          </p:cNvPr>
          <p:cNvSpPr>
            <a:spLocks noGrp="1"/>
          </p:cNvSpPr>
          <p:nvPr>
            <p:ph sz="half" idx="1"/>
          </p:nvPr>
        </p:nvSpPr>
        <p:spPr>
          <a:xfrm>
            <a:off x="-102871" y="971549"/>
            <a:ext cx="8157247" cy="5332095"/>
          </a:xfrm>
        </p:spPr>
        <p:txBody>
          <a:bodyPr>
            <a:normAutofit fontScale="70000" lnSpcReduction="20000"/>
          </a:bodyPr>
          <a:lstStyle/>
          <a:p>
            <a:pPr marL="0" indent="0">
              <a:buNone/>
            </a:pPr>
            <a:r>
              <a:rPr lang="en-US" b="1" i="0" dirty="0">
                <a:solidFill>
                  <a:srgbClr val="202122"/>
                </a:solidFill>
                <a:effectLst/>
                <a:latin typeface="Arial" panose="020B0604020202020204" pitchFamily="34" charset="0"/>
              </a:rPr>
              <a:t>Eleanor Burke Leacock</a:t>
            </a:r>
            <a:r>
              <a:rPr lang="en-US" b="0" i="0" dirty="0">
                <a:solidFill>
                  <a:srgbClr val="202122"/>
                </a:solidFill>
                <a:effectLst/>
                <a:latin typeface="Arial" panose="020B0604020202020204" pitchFamily="34" charset="0"/>
              </a:rPr>
              <a:t> (1922 – 1987) was an anthropologist and social theorist who made major contributions to the study of egalitarian societies, the evolution of the status of women in society, </a:t>
            </a:r>
            <a:r>
              <a:rPr lang="en-US" b="0" i="0" u="none" strike="noStrike" dirty="0">
                <a:solidFill>
                  <a:srgbClr val="3366CC"/>
                </a:solidFill>
                <a:effectLst/>
                <a:latin typeface="Arial" panose="020B0604020202020204" pitchFamily="34" charset="0"/>
                <a:hlinkClick r:id="rId2" tooltip="Marxism"/>
              </a:rPr>
              <a:t>Marxism</a:t>
            </a:r>
            <a:r>
              <a:rPr lang="en-US" b="0" i="0" dirty="0">
                <a:solidFill>
                  <a:srgbClr val="202122"/>
                </a:solidFill>
                <a:effectLst/>
                <a:latin typeface="Arial" panose="020B0604020202020204" pitchFamily="34" charset="0"/>
              </a:rPr>
              <a:t>, and the </a:t>
            </a:r>
            <a:r>
              <a:rPr lang="en-US" b="0" i="0" u="none" strike="noStrike" dirty="0">
                <a:solidFill>
                  <a:srgbClr val="3366CC"/>
                </a:solidFill>
                <a:effectLst/>
                <a:latin typeface="Arial" panose="020B0604020202020204" pitchFamily="34" charset="0"/>
                <a:hlinkClick r:id="rId3" tooltip="Feminist movement"/>
              </a:rPr>
              <a:t>feminist movement</a:t>
            </a:r>
            <a:r>
              <a:rPr lang="en-US" b="0" i="0" dirty="0">
                <a:solidFill>
                  <a:srgbClr val="202122"/>
                </a:solidFill>
                <a:effectLst/>
                <a:latin typeface="Arial" panose="020B0604020202020204" pitchFamily="34" charset="0"/>
              </a:rPr>
              <a:t>.</a:t>
            </a:r>
          </a:p>
          <a:p>
            <a:pPr marL="0" indent="0">
              <a:buNone/>
            </a:pPr>
            <a:r>
              <a:rPr lang="en-US" dirty="0">
                <a:solidFill>
                  <a:srgbClr val="202122"/>
                </a:solidFill>
                <a:latin typeface="Arial" panose="020B0604020202020204" pitchFamily="34" charset="0"/>
              </a:rPr>
              <a:t>    What matters to Montagnais-Naskapi women, for instance, is not so much whether men and women are seen to be of equal status but whether women are, individually and collectively, able to live their lives and make their own decisions without male interference.  In other words, if there is a value these women feel should be distributed equally, it is precisely what we would refer to as freedom.</a:t>
            </a:r>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Picture [</a:t>
            </a:r>
            <a:r>
              <a:rPr lang="en-US" b="0" i="0" dirty="0" err="1">
                <a:solidFill>
                  <a:srgbClr val="202122"/>
                </a:solidFill>
                <a:effectLst/>
                <a:latin typeface="Arial" panose="020B0604020202020204" pitchFamily="34" charset="0"/>
              </a:rPr>
              <a:t>Wikepedia</a:t>
            </a:r>
            <a:r>
              <a:rPr lang="en-US" b="0" i="0" dirty="0">
                <a:solidFill>
                  <a:srgbClr val="202122"/>
                </a:solidFill>
                <a:effectLst/>
                <a:latin typeface="Arial" panose="020B0604020202020204" pitchFamily="34" charset="0"/>
              </a:rPr>
              <a:t>]  Naskapi women, wearing woolen and deerskin clothing, 1908. The </a:t>
            </a:r>
            <a:r>
              <a:rPr lang="en-US" b="1" i="0" dirty="0">
                <a:solidFill>
                  <a:srgbClr val="202122"/>
                </a:solidFill>
                <a:effectLst/>
                <a:latin typeface="Arial" panose="020B0604020202020204" pitchFamily="34" charset="0"/>
              </a:rPr>
              <a:t>Naskapi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Nascapi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Naskapee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Nascapee</a:t>
            </a:r>
            <a:r>
              <a:rPr lang="en-US" b="0" i="0" dirty="0">
                <a:solidFill>
                  <a:srgbClr val="202122"/>
                </a:solidFill>
                <a:effectLst/>
                <a:latin typeface="Arial" panose="020B0604020202020204" pitchFamily="34" charset="0"/>
              </a:rPr>
              <a:t>) are an </a:t>
            </a:r>
            <a:r>
              <a:rPr lang="en-US" b="0" i="0" u="none" strike="noStrike" dirty="0">
                <a:solidFill>
                  <a:srgbClr val="3366CC"/>
                </a:solidFill>
                <a:effectLst/>
                <a:latin typeface="Arial" panose="020B0604020202020204" pitchFamily="34" charset="0"/>
                <a:hlinkClick r:id="rId4" tooltip="Indigenous people of the Subarctic"/>
              </a:rPr>
              <a:t>Indigenous people of the Subarctic</a:t>
            </a:r>
            <a:r>
              <a:rPr lang="en-US" b="0" i="0" dirty="0">
                <a:solidFill>
                  <a:srgbClr val="202122"/>
                </a:solidFill>
                <a:effectLst/>
                <a:latin typeface="Arial" panose="020B0604020202020204" pitchFamily="34" charset="0"/>
              </a:rPr>
              <a:t> native to the </a:t>
            </a:r>
            <a:r>
              <a:rPr lang="en-US" b="0" i="0" u="none" strike="noStrike" dirty="0">
                <a:solidFill>
                  <a:srgbClr val="3366CC"/>
                </a:solidFill>
                <a:effectLst/>
                <a:latin typeface="Arial" panose="020B0604020202020204" pitchFamily="34" charset="0"/>
                <a:hlinkClick r:id="rId5" tooltip="Historical country"/>
              </a:rPr>
              <a:t>historical country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St'aschinuw</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ᒋᑦ</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ᐊᔅᒋᓄᐤ</a:t>
            </a:r>
            <a:r>
              <a:rPr lang="en-US" b="0" i="0" dirty="0">
                <a:solidFill>
                  <a:srgbClr val="202122"/>
                </a:solidFill>
                <a:effectLst/>
                <a:latin typeface="Arial" panose="020B0604020202020204" pitchFamily="34" charset="0"/>
              </a:rPr>
              <a:t>, meaning 'our </a:t>
            </a:r>
            <a:r>
              <a:rPr lang="en-US" b="0" i="0" u="sng" dirty="0">
                <a:solidFill>
                  <a:srgbClr val="3366CC"/>
                </a:solidFill>
                <a:effectLst/>
                <a:latin typeface="Arial" panose="020B0604020202020204" pitchFamily="34" charset="0"/>
                <a:hlinkClick r:id="rId6"/>
              </a:rPr>
              <a:t>[inclusive]</a:t>
            </a:r>
            <a:r>
              <a:rPr lang="en-US" b="0" i="0" dirty="0">
                <a:solidFill>
                  <a:srgbClr val="202122"/>
                </a:solidFill>
                <a:effectLst/>
                <a:latin typeface="Arial" panose="020B0604020202020204" pitchFamily="34" charset="0"/>
              </a:rPr>
              <a:t> land'), which is located in northern Quebec and Labrador, </a:t>
            </a:r>
            <a:r>
              <a:rPr lang="en-US" b="0" i="0" dirty="0" err="1">
                <a:solidFill>
                  <a:srgbClr val="202122"/>
                </a:solidFill>
                <a:effectLst/>
                <a:latin typeface="Arial" panose="020B0604020202020204" pitchFamily="34" charset="0"/>
              </a:rPr>
              <a:t>neighbouring</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7" tooltip="Nunavik"/>
              </a:rPr>
              <a:t>Nunavik</a:t>
            </a:r>
            <a:r>
              <a:rPr lang="en-US" b="0" i="0" dirty="0">
                <a:solidFill>
                  <a:srgbClr val="202122"/>
                </a:solidFill>
                <a:effectLst/>
                <a:latin typeface="Arial" panose="020B0604020202020204" pitchFamily="34" charset="0"/>
              </a:rPr>
              <a:t>. They are closely related to </a:t>
            </a:r>
            <a:r>
              <a:rPr lang="en-US" b="0" i="0" u="none" strike="noStrike" dirty="0">
                <a:solidFill>
                  <a:srgbClr val="3366CC"/>
                </a:solidFill>
                <a:effectLst/>
                <a:latin typeface="Arial" panose="020B0604020202020204" pitchFamily="34" charset="0"/>
                <a:hlinkClick r:id="rId8" tooltip="Innu"/>
              </a:rPr>
              <a:t>Innu</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9" tooltip="First Nations in Canada"/>
              </a:rPr>
              <a:t>Nation</a:t>
            </a:r>
            <a:r>
              <a:rPr lang="en-US" b="0" i="0" dirty="0">
                <a:solidFill>
                  <a:srgbClr val="202122"/>
                </a:solidFill>
                <a:effectLst/>
                <a:latin typeface="Arial" panose="020B0604020202020204" pitchFamily="34" charset="0"/>
              </a:rPr>
              <a:t>, who call their homeland </a:t>
            </a:r>
            <a:r>
              <a:rPr lang="en-US" b="0" i="1" dirty="0" err="1">
                <a:solidFill>
                  <a:srgbClr val="202122"/>
                </a:solidFill>
                <a:effectLst/>
                <a:latin typeface="Arial" panose="020B0604020202020204" pitchFamily="34" charset="0"/>
              </a:rPr>
              <a:t>Nitassinan</a:t>
            </a:r>
            <a:r>
              <a:rPr lang="en-US" b="0" i="0" dirty="0">
                <a:solidFill>
                  <a:srgbClr val="202122"/>
                </a:solidFill>
                <a:effectLst/>
                <a:latin typeface="Arial" panose="020B0604020202020204" pitchFamily="34" charset="0"/>
              </a:rPr>
              <a:t>.  Innu people are frequently divided into two groups, the </a:t>
            </a:r>
            <a:r>
              <a:rPr lang="en-US" b="0" i="0" u="none" strike="noStrike" dirty="0" err="1">
                <a:solidFill>
                  <a:srgbClr val="3366CC"/>
                </a:solidFill>
                <a:effectLst/>
                <a:latin typeface="Arial" panose="020B0604020202020204" pitchFamily="34" charset="0"/>
                <a:hlinkClick r:id="rId10" tooltip="Neenoilno"/>
              </a:rPr>
              <a:t>Neenoilno</a:t>
            </a:r>
            <a:r>
              <a:rPr lang="en-US" b="0" i="0" dirty="0">
                <a:solidFill>
                  <a:srgbClr val="202122"/>
                </a:solidFill>
                <a:effectLst/>
                <a:latin typeface="Arial" panose="020B0604020202020204" pitchFamily="34" charset="0"/>
              </a:rPr>
              <a:t> (called </a:t>
            </a:r>
            <a:r>
              <a:rPr lang="en-US" b="0" i="1" dirty="0">
                <a:solidFill>
                  <a:srgbClr val="202122"/>
                </a:solidFill>
                <a:effectLst/>
                <a:latin typeface="Arial" panose="020B0604020202020204" pitchFamily="34" charset="0"/>
              </a:rPr>
              <a:t>Montagnais</a:t>
            </a:r>
            <a:r>
              <a:rPr lang="en-US" b="0" i="0" dirty="0">
                <a:solidFill>
                  <a:srgbClr val="202122"/>
                </a:solidFill>
                <a:effectLst/>
                <a:latin typeface="Arial" panose="020B0604020202020204" pitchFamily="34" charset="0"/>
              </a:rPr>
              <a:t> by French people) who live along the north shore of the </a:t>
            </a:r>
            <a:r>
              <a:rPr lang="en-US" b="0" i="0" u="none" strike="noStrike" dirty="0">
                <a:solidFill>
                  <a:srgbClr val="3366CC"/>
                </a:solidFill>
                <a:effectLst/>
                <a:latin typeface="Arial" panose="020B0604020202020204" pitchFamily="34" charset="0"/>
                <a:hlinkClick r:id="rId11" tooltip="Gulf of Saint Lawrence"/>
              </a:rPr>
              <a:t>Gulf of Saint Lawrence</a:t>
            </a:r>
            <a:r>
              <a:rPr lang="en-US" b="0" i="0" dirty="0">
                <a:solidFill>
                  <a:srgbClr val="202122"/>
                </a:solidFill>
                <a:effectLst/>
                <a:latin typeface="Arial" panose="020B0604020202020204" pitchFamily="34" charset="0"/>
              </a:rPr>
              <a:t>, in Quebec, and the less numerous Naskapi who live farther north. </a:t>
            </a:r>
          </a:p>
          <a:p>
            <a:endParaRPr lang="en-US" dirty="0"/>
          </a:p>
        </p:txBody>
      </p:sp>
      <p:pic>
        <p:nvPicPr>
          <p:cNvPr id="1026" name="Picture 2">
            <a:extLst>
              <a:ext uri="{FF2B5EF4-FFF2-40B4-BE49-F238E27FC236}">
                <a16:creationId xmlns:a16="http://schemas.microsoft.com/office/drawing/2014/main" id="{B9030774-0516-4466-6CF8-1FB79A1F0A2E}"/>
              </a:ext>
            </a:extLst>
          </p:cNvPr>
          <p:cNvPicPr>
            <a:picLocks noGrp="1" noChangeAspect="1" noChangeArrowheads="1"/>
          </p:cNvPicPr>
          <p:nvPr>
            <p:ph sz="half" idx="2"/>
          </p:nvPr>
        </p:nvPicPr>
        <p:blipFill>
          <a:blip r:embed="rId12">
            <a:extLst>
              <a:ext uri="{28A0092B-C50C-407E-A947-70E740481C1C}">
                <a14:useLocalDpi xmlns:a14="http://schemas.microsoft.com/office/drawing/2010/main" val="0"/>
              </a:ext>
            </a:extLst>
          </a:blip>
          <a:srcRect/>
          <a:stretch>
            <a:fillRect/>
          </a:stretch>
        </p:blipFill>
        <p:spPr bwMode="auto">
          <a:xfrm>
            <a:off x="8054377" y="1219457"/>
            <a:ext cx="4114642" cy="4332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447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79A1C-0174-4A93-CE17-48AB8CD48D19}"/>
              </a:ext>
            </a:extLst>
          </p:cNvPr>
          <p:cNvSpPr>
            <a:spLocks noGrp="1"/>
          </p:cNvSpPr>
          <p:nvPr>
            <p:ph type="title"/>
          </p:nvPr>
        </p:nvSpPr>
        <p:spPr>
          <a:xfrm>
            <a:off x="-1" y="1"/>
            <a:ext cx="12121515" cy="421316"/>
          </a:xfrm>
        </p:spPr>
        <p:txBody>
          <a:bodyPr>
            <a:normAutofit fontScale="90000"/>
          </a:bodyPr>
          <a:lstStyle/>
          <a:p>
            <a:r>
              <a:rPr lang="en-US" dirty="0"/>
              <a:t>Distinguishing formal from substantive freedom</a:t>
            </a:r>
          </a:p>
        </p:txBody>
      </p:sp>
      <p:sp>
        <p:nvSpPr>
          <p:cNvPr id="3" name="Content Placeholder 2">
            <a:extLst>
              <a:ext uri="{FF2B5EF4-FFF2-40B4-BE49-F238E27FC236}">
                <a16:creationId xmlns:a16="http://schemas.microsoft.com/office/drawing/2014/main" id="{CABD59A4-6175-5134-419B-0E132F56FA3D}"/>
              </a:ext>
            </a:extLst>
          </p:cNvPr>
          <p:cNvSpPr>
            <a:spLocks noGrp="1"/>
          </p:cNvSpPr>
          <p:nvPr>
            <p:ph sz="half" idx="1"/>
          </p:nvPr>
        </p:nvSpPr>
        <p:spPr>
          <a:xfrm>
            <a:off x="-1" y="493066"/>
            <a:ext cx="8695011" cy="5896303"/>
          </a:xfrm>
        </p:spPr>
        <p:txBody>
          <a:bodyPr>
            <a:normAutofit fontScale="70000" lnSpcReduction="20000"/>
          </a:bodyPr>
          <a:lstStyle/>
          <a:p>
            <a:r>
              <a:rPr lang="en-US" b="1" i="0" dirty="0">
                <a:solidFill>
                  <a:srgbClr val="202122"/>
                </a:solidFill>
                <a:effectLst/>
                <a:latin typeface="Arial" panose="020B0604020202020204" pitchFamily="34" charset="0"/>
              </a:rPr>
              <a:t>Charles </a:t>
            </a:r>
            <a:r>
              <a:rPr lang="en-US" b="1" i="0" dirty="0" err="1">
                <a:solidFill>
                  <a:srgbClr val="202122"/>
                </a:solidFill>
                <a:effectLst/>
                <a:latin typeface="Arial" panose="020B0604020202020204" pitchFamily="34" charset="0"/>
              </a:rPr>
              <a:t>Lallemant</a:t>
            </a:r>
            <a:r>
              <a:rPr lang="en-US" b="0" i="0" dirty="0">
                <a:solidFill>
                  <a:srgbClr val="202122"/>
                </a:solidFill>
                <a:effectLst/>
                <a:latin typeface="Arial" panose="020B0604020202020204" pitchFamily="34" charset="0"/>
              </a:rPr>
              <a:t> (or </a:t>
            </a:r>
            <a:r>
              <a:rPr lang="en-US" b="0" i="0" dirty="0" err="1">
                <a:solidFill>
                  <a:srgbClr val="202122"/>
                </a:solidFill>
                <a:effectLst/>
                <a:latin typeface="Arial" panose="020B0604020202020204" pitchFamily="34" charset="0"/>
              </a:rPr>
              <a:t>Lalemant</a:t>
            </a:r>
            <a:r>
              <a:rPr lang="en-US" b="0" i="0" dirty="0">
                <a:solidFill>
                  <a:srgbClr val="202122"/>
                </a:solidFill>
                <a:effectLst/>
                <a:latin typeface="Arial" panose="020B0604020202020204" pitchFamily="34" charset="0"/>
              </a:rPr>
              <a:t>), (November 17, 1587 – November 18, 1674) was a French Jesuit. He was born in </a:t>
            </a:r>
            <a:r>
              <a:rPr lang="en-US" b="0" i="0" u="none" strike="noStrike" dirty="0">
                <a:solidFill>
                  <a:srgbClr val="3366CC"/>
                </a:solidFill>
                <a:effectLst/>
                <a:latin typeface="Arial" panose="020B0604020202020204" pitchFamily="34" charset="0"/>
                <a:hlinkClick r:id="rId2" tooltip="Paris"/>
              </a:rPr>
              <a:t>Paris</a:t>
            </a:r>
            <a:r>
              <a:rPr lang="en-US" b="0" i="0" dirty="0">
                <a:solidFill>
                  <a:srgbClr val="202122"/>
                </a:solidFill>
                <a:effectLst/>
                <a:latin typeface="Arial" panose="020B0604020202020204" pitchFamily="34" charset="0"/>
              </a:rPr>
              <a:t> in 1587 and later became the first Superior of the </a:t>
            </a:r>
            <a:r>
              <a:rPr lang="en-US" b="0" i="0" u="none" strike="noStrike" dirty="0">
                <a:solidFill>
                  <a:srgbClr val="3366CC"/>
                </a:solidFill>
                <a:effectLst/>
                <a:latin typeface="Arial" panose="020B0604020202020204" pitchFamily="34" charset="0"/>
                <a:hlinkClick r:id="rId3" tooltip="Jesuit Missions amongst the Huron"/>
              </a:rPr>
              <a:t>Jesuit Missions amongst the Huron</a:t>
            </a:r>
            <a:r>
              <a:rPr lang="en-US" b="0" i="0" dirty="0">
                <a:solidFill>
                  <a:srgbClr val="202122"/>
                </a:solidFill>
                <a:effectLst/>
                <a:latin typeface="Arial" panose="020B0604020202020204" pitchFamily="34" charset="0"/>
              </a:rPr>
              <a:t> in Canada. His letter to his brother, dated 1 August 1626, inaugurated the series </a:t>
            </a:r>
            <a:r>
              <a:rPr lang="en-US" b="0" i="1" u="none" strike="noStrike" dirty="0">
                <a:solidFill>
                  <a:srgbClr val="3366CC"/>
                </a:solidFill>
                <a:effectLst/>
                <a:latin typeface="Arial" panose="020B0604020202020204" pitchFamily="34" charset="0"/>
                <a:hlinkClick r:id="rId4" tooltip="Relations des Jésuites de la Nouvelle-France"/>
              </a:rPr>
              <a:t>Relations des </a:t>
            </a:r>
            <a:r>
              <a:rPr lang="en-US" b="0" i="1" u="none" strike="noStrike" dirty="0" err="1">
                <a:solidFill>
                  <a:srgbClr val="3366CC"/>
                </a:solidFill>
                <a:effectLst/>
                <a:latin typeface="Arial" panose="020B0604020202020204" pitchFamily="34" charset="0"/>
                <a:hlinkClick r:id="rId4" tooltip="Relations des Jésuites de la Nouvelle-France"/>
              </a:rPr>
              <a:t>Jésuites</a:t>
            </a:r>
            <a:r>
              <a:rPr lang="en-US" b="0" i="1" u="none" strike="noStrike" dirty="0">
                <a:solidFill>
                  <a:srgbClr val="3366CC"/>
                </a:solidFill>
                <a:effectLst/>
                <a:latin typeface="Arial" panose="020B0604020202020204" pitchFamily="34" charset="0"/>
                <a:hlinkClick r:id="rId4" tooltip="Relations des Jésuites de la Nouvelle-France"/>
              </a:rPr>
              <a:t> de la Nouvelle-France</a:t>
            </a:r>
            <a:r>
              <a:rPr lang="en-US" b="0" i="0" dirty="0">
                <a:solidFill>
                  <a:srgbClr val="202122"/>
                </a:solidFill>
                <a:effectLst/>
                <a:latin typeface="Arial" panose="020B0604020202020204" pitchFamily="34" charset="0"/>
              </a:rPr>
              <a:t> about the missionary work in the North American colonies of </a:t>
            </a:r>
            <a:r>
              <a:rPr lang="en-US" b="0" i="0" u="none" strike="noStrike" dirty="0">
                <a:solidFill>
                  <a:srgbClr val="3366CC"/>
                </a:solidFill>
                <a:effectLst/>
                <a:latin typeface="Arial" panose="020B0604020202020204" pitchFamily="34" charset="0"/>
                <a:hlinkClick r:id="rId5" tooltip="New France"/>
              </a:rPr>
              <a:t>New France</a:t>
            </a:r>
            <a:r>
              <a:rPr lang="en-US" b="0" i="0" dirty="0">
                <a:solidFill>
                  <a:srgbClr val="202122"/>
                </a:solidFill>
                <a:effectLst/>
                <a:latin typeface="Arial" panose="020B0604020202020204" pitchFamily="34" charset="0"/>
              </a:rPr>
              <a:t>.  </a:t>
            </a:r>
            <a:r>
              <a:rPr lang="en-US" dirty="0">
                <a:solidFill>
                  <a:srgbClr val="202122"/>
                </a:solidFill>
                <a:latin typeface="Arial" panose="020B0604020202020204" pitchFamily="34" charset="0"/>
              </a:rPr>
              <a:t>Father </a:t>
            </a:r>
            <a:r>
              <a:rPr lang="en-US" dirty="0" err="1">
                <a:solidFill>
                  <a:srgbClr val="202122"/>
                </a:solidFill>
                <a:latin typeface="Arial" panose="020B0604020202020204" pitchFamily="34" charset="0"/>
              </a:rPr>
              <a:t>Lallemant</a:t>
            </a:r>
            <a:r>
              <a:rPr lang="en-US" dirty="0">
                <a:solidFill>
                  <a:srgbClr val="202122"/>
                </a:solidFill>
                <a:latin typeface="Arial" panose="020B0604020202020204" pitchFamily="34" charset="0"/>
              </a:rPr>
              <a:t> wrote his brother that the Wendat, the Montagnais-</a:t>
            </a:r>
            <a:r>
              <a:rPr lang="en-US" dirty="0" err="1">
                <a:solidFill>
                  <a:srgbClr val="202122"/>
                </a:solidFill>
                <a:latin typeface="Arial" panose="020B0604020202020204" pitchFamily="34" charset="0"/>
              </a:rPr>
              <a:t>Neskapi’s</a:t>
            </a:r>
            <a:r>
              <a:rPr lang="en-US" dirty="0">
                <a:solidFill>
                  <a:srgbClr val="202122"/>
                </a:solidFill>
                <a:latin typeface="Arial" panose="020B0604020202020204" pitchFamily="34" charset="0"/>
              </a:rPr>
              <a:t> neighbors, were a free people, each of whom “considers himself of as much consequence as the </a:t>
            </a:r>
            <a:r>
              <a:rPr lang="en-US" dirty="0" err="1">
                <a:solidFill>
                  <a:srgbClr val="202122"/>
                </a:solidFill>
                <a:latin typeface="Arial" panose="020B0604020202020204" pitchFamily="34" charset="0"/>
              </a:rPr>
              <a:t>others,and</a:t>
            </a:r>
            <a:r>
              <a:rPr lang="en-US" dirty="0">
                <a:solidFill>
                  <a:srgbClr val="202122"/>
                </a:solidFill>
                <a:latin typeface="Arial" panose="020B0604020202020204" pitchFamily="34" charset="0"/>
              </a:rPr>
              <a:t> </a:t>
            </a:r>
            <a:r>
              <a:rPr lang="en-US" dirty="0" err="1">
                <a:solidFill>
                  <a:srgbClr val="202122"/>
                </a:solidFill>
                <a:latin typeface="Arial" panose="020B0604020202020204" pitchFamily="34" charset="0"/>
              </a:rPr>
              <a:t>tey</a:t>
            </a:r>
            <a:r>
              <a:rPr lang="en-US" dirty="0">
                <a:solidFill>
                  <a:srgbClr val="202122"/>
                </a:solidFill>
                <a:latin typeface="Arial" panose="020B0604020202020204" pitchFamily="34" charset="0"/>
              </a:rPr>
              <a:t> submit to their chiefs only in so far as it pleases them” [chiefs among the Wendat had no power other than persuasion, hence </a:t>
            </a:r>
            <a:r>
              <a:rPr lang="en-US" dirty="0" err="1">
                <a:solidFill>
                  <a:srgbClr val="202122"/>
                </a:solidFill>
                <a:latin typeface="Arial" panose="020B0604020202020204" pitchFamily="34" charset="0"/>
              </a:rPr>
              <a:t>Kandiaronk’s</a:t>
            </a:r>
            <a:r>
              <a:rPr lang="en-US" dirty="0">
                <a:solidFill>
                  <a:srgbClr val="202122"/>
                </a:solidFill>
                <a:latin typeface="Arial" panose="020B0604020202020204" pitchFamily="34" charset="0"/>
              </a:rPr>
              <a:t> prodigious rhetorical skills referred to earlier].  Equality in societies such as the Wendat was a direct consequence of individual liberty.  However, liberties are not really liberties if one cannot act on them…In the United States, for instance, the freedoms which form our moral basis are largely formal freedoms. American citizens </a:t>
            </a:r>
            <a:r>
              <a:rPr lang="en-US" dirty="0" err="1">
                <a:solidFill>
                  <a:srgbClr val="202122"/>
                </a:solidFill>
                <a:latin typeface="Arial" panose="020B0604020202020204" pitchFamily="34" charset="0"/>
              </a:rPr>
              <a:t>hae</a:t>
            </a:r>
            <a:r>
              <a:rPr lang="en-US" dirty="0">
                <a:solidFill>
                  <a:srgbClr val="202122"/>
                </a:solidFill>
                <a:latin typeface="Arial" panose="020B0604020202020204" pitchFamily="34" charset="0"/>
              </a:rPr>
              <a:t> the right </a:t>
            </a:r>
            <a:r>
              <a:rPr lang="en-US" dirty="0" err="1">
                <a:solidFill>
                  <a:srgbClr val="202122"/>
                </a:solidFill>
                <a:latin typeface="Arial" panose="020B0604020202020204" pitchFamily="34" charset="0"/>
              </a:rPr>
              <a:t>ot</a:t>
            </a:r>
            <a:r>
              <a:rPr lang="en-US" dirty="0">
                <a:solidFill>
                  <a:srgbClr val="202122"/>
                </a:solidFill>
                <a:latin typeface="Arial" panose="020B0604020202020204" pitchFamily="34" charset="0"/>
              </a:rPr>
              <a:t> </a:t>
            </a:r>
            <a:r>
              <a:rPr lang="en-US" dirty="0" err="1">
                <a:solidFill>
                  <a:srgbClr val="202122"/>
                </a:solidFill>
                <a:latin typeface="Arial" panose="020B0604020202020204" pitchFamily="34" charset="0"/>
              </a:rPr>
              <a:t>tragel</a:t>
            </a:r>
            <a:r>
              <a:rPr lang="en-US" dirty="0">
                <a:solidFill>
                  <a:srgbClr val="202122"/>
                </a:solidFill>
                <a:latin typeface="Arial" panose="020B0604020202020204" pitchFamily="34" charset="0"/>
              </a:rPr>
              <a:t> wherever they like—provided, of course, they </a:t>
            </a:r>
            <a:r>
              <a:rPr lang="en-US" dirty="0" err="1">
                <a:solidFill>
                  <a:srgbClr val="202122"/>
                </a:solidFill>
                <a:latin typeface="Arial" panose="020B0604020202020204" pitchFamily="34" charset="0"/>
              </a:rPr>
              <a:t>hage</a:t>
            </a:r>
            <a:r>
              <a:rPr lang="en-US" dirty="0">
                <a:solidFill>
                  <a:srgbClr val="202122"/>
                </a:solidFill>
                <a:latin typeface="Arial" panose="020B0604020202020204" pitchFamily="34" charset="0"/>
              </a:rPr>
              <a:t> the money for transport and accommodation.  They are </a:t>
            </a:r>
            <a:r>
              <a:rPr lang="en-US" dirty="0" err="1">
                <a:solidFill>
                  <a:srgbClr val="202122"/>
                </a:solidFill>
                <a:latin typeface="Arial" panose="020B0604020202020204" pitchFamily="34" charset="0"/>
              </a:rPr>
              <a:t>ree</a:t>
            </a:r>
            <a:r>
              <a:rPr lang="en-US" dirty="0">
                <a:solidFill>
                  <a:srgbClr val="202122"/>
                </a:solidFill>
                <a:latin typeface="Arial" panose="020B0604020202020204" pitchFamily="34" charset="0"/>
              </a:rPr>
              <a:t> from ever having to obey the arbitrary orders of superiors—unless, of course, they have to get a job…What the Wendat and Nuer are concerned with were not so much formal freedoms as substantive ones.  They were less interested in the right to travel than in the possibility of actually doing so (hence the matter was typically framed as an obligation to provide hospitality to strangers).  Mutual aid—what contemporary European </a:t>
            </a:r>
            <a:r>
              <a:rPr lang="en-US" dirty="0" err="1">
                <a:solidFill>
                  <a:srgbClr val="202122"/>
                </a:solidFill>
                <a:latin typeface="Arial" panose="020B0604020202020204" pitchFamily="34" charset="0"/>
              </a:rPr>
              <a:t>obserbers</a:t>
            </a:r>
            <a:r>
              <a:rPr lang="en-US" dirty="0">
                <a:solidFill>
                  <a:srgbClr val="202122"/>
                </a:solidFill>
                <a:latin typeface="Arial" panose="020B0604020202020204" pitchFamily="34" charset="0"/>
              </a:rPr>
              <a:t> often referred to as “communism”—was seen as the necessary condition for individual autonomy.  [DE, p. 130-131]. [Picture, </a:t>
            </a:r>
            <a:r>
              <a:rPr lang="en-US" dirty="0" err="1">
                <a:solidFill>
                  <a:srgbClr val="202122"/>
                </a:solidFill>
                <a:latin typeface="Arial" panose="020B0604020202020204" pitchFamily="34" charset="0"/>
              </a:rPr>
              <a:t>Wikepedia</a:t>
            </a:r>
            <a:r>
              <a:rPr lang="en-US" dirty="0">
                <a:solidFill>
                  <a:srgbClr val="202122"/>
                </a:solidFill>
                <a:latin typeface="Arial" panose="020B0604020202020204" pitchFamily="34" charset="0"/>
              </a:rPr>
              <a:t>].   </a:t>
            </a:r>
            <a:endParaRPr lang="en-US" dirty="0"/>
          </a:p>
        </p:txBody>
      </p:sp>
      <p:pic>
        <p:nvPicPr>
          <p:cNvPr id="2050" name="Picture 2">
            <a:extLst>
              <a:ext uri="{FF2B5EF4-FFF2-40B4-BE49-F238E27FC236}">
                <a16:creationId xmlns:a16="http://schemas.microsoft.com/office/drawing/2014/main" id="{E0F593F9-1E6F-4332-9D28-D9D4EC2E15A4}"/>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8695011" y="421317"/>
            <a:ext cx="3584028" cy="5896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969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78DE0-5C58-5B2C-83B6-34593E240857}"/>
              </a:ext>
            </a:extLst>
          </p:cNvPr>
          <p:cNvSpPr>
            <a:spLocks noGrp="1"/>
          </p:cNvSpPr>
          <p:nvPr>
            <p:ph type="title"/>
          </p:nvPr>
        </p:nvSpPr>
        <p:spPr>
          <a:xfrm>
            <a:off x="0" y="1"/>
            <a:ext cx="12192000" cy="1548764"/>
          </a:xfrm>
        </p:spPr>
        <p:txBody>
          <a:bodyPr>
            <a:normAutofit fontScale="90000"/>
          </a:bodyPr>
          <a:lstStyle/>
          <a:p>
            <a:r>
              <a:rPr lang="en-US" dirty="0"/>
              <a:t>The sapient paradox, the idea of a Paleolithic Revolution, was an illusion; as soon as homo sapiens emerged, we started doing human things</a:t>
            </a:r>
          </a:p>
        </p:txBody>
      </p:sp>
      <p:sp>
        <p:nvSpPr>
          <p:cNvPr id="3" name="Content Placeholder 2">
            <a:extLst>
              <a:ext uri="{FF2B5EF4-FFF2-40B4-BE49-F238E27FC236}">
                <a16:creationId xmlns:a16="http://schemas.microsoft.com/office/drawing/2014/main" id="{4FBF07FF-0599-F984-D257-2635224683AF}"/>
              </a:ext>
            </a:extLst>
          </p:cNvPr>
          <p:cNvSpPr>
            <a:spLocks noGrp="1"/>
          </p:cNvSpPr>
          <p:nvPr>
            <p:ph sz="half" idx="1"/>
          </p:nvPr>
        </p:nvSpPr>
        <p:spPr>
          <a:xfrm>
            <a:off x="85725" y="1548765"/>
            <a:ext cx="6372225" cy="4823460"/>
          </a:xfrm>
        </p:spPr>
        <p:txBody>
          <a:bodyPr>
            <a:normAutofit fontScale="70000" lnSpcReduction="20000"/>
          </a:bodyPr>
          <a:lstStyle/>
          <a:p>
            <a:r>
              <a:rPr lang="en-US" dirty="0"/>
              <a:t>Europe came late to the party.  Even after its initial colonization by modern </a:t>
            </a:r>
            <a:r>
              <a:rPr lang="en-US" dirty="0" err="1"/>
              <a:t>hmans</a:t>
            </a:r>
            <a:r>
              <a:rPr lang="en-US" dirty="0"/>
              <a:t>—starting around 45,000 BCE—the continent was still thinly populated, and the new arrivals coexisted there, albeit fairly briefly, with more established Neanderthal populations.  We have to picture our ancestors moving between relatively enclosed environments, dispersing and gathering, tracking the seasonal movements of mammoth, bison and deer herds.  [DW, pp. 84-85].</a:t>
            </a:r>
          </a:p>
          <a:p>
            <a:r>
              <a:rPr lang="en-US" dirty="0"/>
              <a:t>Our current evidence is based on where the research has been funded, as well as where it is preserved.  Currently rock shelters in South Africa containing hafted tools and expressive use of shell and ochre dates back to 80,000 BCE. [DE, p. 83</a:t>
            </a:r>
          </a:p>
          <a:p>
            <a:r>
              <a:rPr lang="en-US" b="0" i="0" dirty="0">
                <a:solidFill>
                  <a:srgbClr val="202122"/>
                </a:solidFill>
                <a:effectLst/>
                <a:latin typeface="Arial" panose="020B0604020202020204" pitchFamily="34" charset="0"/>
              </a:rPr>
              <a:t>Picture, </a:t>
            </a:r>
            <a:r>
              <a:rPr lang="en-US" b="0" i="0" dirty="0" err="1">
                <a:solidFill>
                  <a:srgbClr val="202122"/>
                </a:solidFill>
                <a:effectLst/>
                <a:latin typeface="Arial" panose="020B0604020202020204" pitchFamily="34" charset="0"/>
              </a:rPr>
              <a:t>Wikepedia</a:t>
            </a:r>
            <a:r>
              <a:rPr lang="en-US" b="0" i="0" dirty="0">
                <a:solidFill>
                  <a:srgbClr val="202122"/>
                </a:solidFill>
                <a:effectLst/>
                <a:latin typeface="Arial" panose="020B0604020202020204" pitchFamily="34" charset="0"/>
              </a:rPr>
              <a:t>:  One of the oldest known </a:t>
            </a:r>
            <a:r>
              <a:rPr lang="en-US" b="0" i="0" u="none" strike="noStrike" dirty="0">
                <a:solidFill>
                  <a:srgbClr val="3366CC"/>
                </a:solidFill>
                <a:effectLst/>
                <a:latin typeface="Arial" panose="020B0604020202020204" pitchFamily="34" charset="0"/>
                <a:hlinkClick r:id="rId2" tooltip="Figurative art"/>
              </a:rPr>
              <a:t>figurative paintings</a:t>
            </a:r>
            <a:r>
              <a:rPr lang="en-US" b="0" i="0" dirty="0">
                <a:solidFill>
                  <a:srgbClr val="202122"/>
                </a:solidFill>
                <a:effectLst/>
                <a:latin typeface="Arial" panose="020B0604020202020204" pitchFamily="34" charset="0"/>
              </a:rPr>
              <a:t>, a depiction of an unknown </a:t>
            </a:r>
            <a:r>
              <a:rPr lang="en-US" b="0" i="0" u="none" strike="noStrike" dirty="0">
                <a:solidFill>
                  <a:srgbClr val="3366CC"/>
                </a:solidFill>
                <a:effectLst/>
                <a:latin typeface="Arial" panose="020B0604020202020204" pitchFamily="34" charset="0"/>
                <a:hlinkClick r:id="rId3" tooltip="Bovinae"/>
              </a:rPr>
              <a:t>bovine</a:t>
            </a:r>
            <a:r>
              <a:rPr lang="en-US" b="0" i="0" dirty="0">
                <a:solidFill>
                  <a:srgbClr val="202122"/>
                </a:solidFill>
                <a:effectLst/>
                <a:latin typeface="Arial" panose="020B0604020202020204" pitchFamily="34" charset="0"/>
              </a:rPr>
              <a:t>, was discovered in the </a:t>
            </a:r>
            <a:r>
              <a:rPr lang="en-US" b="0" i="0" u="none" strike="noStrike" dirty="0" err="1">
                <a:solidFill>
                  <a:srgbClr val="3366CC"/>
                </a:solidFill>
                <a:effectLst/>
                <a:latin typeface="Arial" panose="020B0604020202020204" pitchFamily="34" charset="0"/>
                <a:hlinkClick r:id="rId4" tooltip="Lubang Jeriji Saléh"/>
              </a:rPr>
              <a:t>Lubang</a:t>
            </a:r>
            <a:r>
              <a:rPr lang="en-US" b="0" i="0" u="none" strike="noStrike" dirty="0">
                <a:solidFill>
                  <a:srgbClr val="3366CC"/>
                </a:solidFill>
                <a:effectLst/>
                <a:latin typeface="Arial" panose="020B0604020202020204" pitchFamily="34" charset="0"/>
                <a:hlinkClick r:id="rId4" tooltip="Lubang Jeriji Saléh"/>
              </a:rPr>
              <a:t> </a:t>
            </a:r>
            <a:r>
              <a:rPr lang="en-US" b="0" i="0" u="none" strike="noStrike" dirty="0" err="1">
                <a:solidFill>
                  <a:srgbClr val="3366CC"/>
                </a:solidFill>
                <a:effectLst/>
                <a:latin typeface="Arial" panose="020B0604020202020204" pitchFamily="34" charset="0"/>
                <a:hlinkClick r:id="rId4" tooltip="Lubang Jeriji Saléh"/>
              </a:rPr>
              <a:t>Jeriji</a:t>
            </a:r>
            <a:r>
              <a:rPr lang="en-US" b="0" i="0" u="none" strike="noStrike" dirty="0">
                <a:solidFill>
                  <a:srgbClr val="3366CC"/>
                </a:solidFill>
                <a:effectLst/>
                <a:latin typeface="Arial" panose="020B0604020202020204" pitchFamily="34" charset="0"/>
                <a:hlinkClick r:id="rId4" tooltip="Lubang Jeriji Saléh"/>
              </a:rPr>
              <a:t> </a:t>
            </a:r>
            <a:r>
              <a:rPr lang="en-US" b="0" i="0" u="none" strike="noStrike" dirty="0" err="1">
                <a:solidFill>
                  <a:srgbClr val="3366CC"/>
                </a:solidFill>
                <a:effectLst/>
                <a:latin typeface="Arial" panose="020B0604020202020204" pitchFamily="34" charset="0"/>
                <a:hlinkClick r:id="rId4" tooltip="Lubang Jeriji Saléh"/>
              </a:rPr>
              <a:t>Saléh</a:t>
            </a:r>
            <a:r>
              <a:rPr lang="en-US" b="0" i="0" dirty="0">
                <a:solidFill>
                  <a:srgbClr val="202122"/>
                </a:solidFill>
                <a:effectLst/>
                <a:latin typeface="Arial" panose="020B0604020202020204" pitchFamily="34" charset="0"/>
              </a:rPr>
              <a:t> cave, </a:t>
            </a:r>
            <a:r>
              <a:rPr lang="en-US" b="0" i="0" u="none" strike="noStrike" dirty="0">
                <a:solidFill>
                  <a:srgbClr val="3366CC"/>
                </a:solidFill>
                <a:effectLst/>
                <a:latin typeface="Arial" panose="020B0604020202020204" pitchFamily="34" charset="0"/>
                <a:hlinkClick r:id="rId5" tooltip="East Kalimantan"/>
              </a:rPr>
              <a:t>East Kalimantan</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6" tooltip="Kalimantan"/>
              </a:rPr>
              <a:t>Indonesian </a:t>
            </a:r>
            <a:r>
              <a:rPr lang="en-US" b="0" i="0" u="none" strike="noStrike" dirty="0" err="1">
                <a:solidFill>
                  <a:srgbClr val="3366CC"/>
                </a:solidFill>
                <a:effectLst/>
                <a:latin typeface="Arial" panose="020B0604020202020204" pitchFamily="34" charset="0"/>
                <a:hlinkClick r:id="rId6" tooltip="Kalimantan"/>
              </a:rPr>
              <a:t>Borneo</a:t>
            </a:r>
            <a:r>
              <a:rPr lang="en-US" b="0" i="0" u="none" strike="noStrike" dirty="0" err="1">
                <a:solidFill>
                  <a:srgbClr val="3366CC"/>
                </a:solidFill>
                <a:effectLst/>
                <a:latin typeface="Arial" panose="020B0604020202020204" pitchFamily="34" charset="0"/>
              </a:rPr>
              <a:t>,</a:t>
            </a:r>
            <a:r>
              <a:rPr lang="en-US" b="0" i="0" dirty="0" err="1">
                <a:solidFill>
                  <a:srgbClr val="202122"/>
                </a:solidFill>
                <a:effectLst/>
                <a:latin typeface="Arial" panose="020B0604020202020204" pitchFamily="34" charset="0"/>
              </a:rPr>
              <a:t>and</a:t>
            </a:r>
            <a:r>
              <a:rPr lang="en-US" b="0" i="0" dirty="0">
                <a:solidFill>
                  <a:srgbClr val="202122"/>
                </a:solidFill>
                <a:effectLst/>
                <a:latin typeface="Arial" panose="020B0604020202020204" pitchFamily="34" charset="0"/>
              </a:rPr>
              <a:t> dated to be more than 40,000 (perhaps as old as 52,000) years old.</a:t>
            </a:r>
            <a:endParaRPr lang="en-US" dirty="0"/>
          </a:p>
          <a:p>
            <a:endParaRPr lang="en-US" dirty="0"/>
          </a:p>
        </p:txBody>
      </p:sp>
      <p:pic>
        <p:nvPicPr>
          <p:cNvPr id="2050" name="Picture 2">
            <a:extLst>
              <a:ext uri="{FF2B5EF4-FFF2-40B4-BE49-F238E27FC236}">
                <a16:creationId xmlns:a16="http://schemas.microsoft.com/office/drawing/2014/main" id="{A17F1596-D150-BDD2-5184-D93F033928E5}"/>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6600929" y="1694469"/>
            <a:ext cx="5605412" cy="3569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412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07552-73F0-697A-7308-E7B201D0965A}"/>
              </a:ext>
            </a:extLst>
          </p:cNvPr>
          <p:cNvSpPr>
            <a:spLocks noGrp="1"/>
          </p:cNvSpPr>
          <p:nvPr>
            <p:ph type="title"/>
          </p:nvPr>
        </p:nvSpPr>
        <p:spPr>
          <a:xfrm>
            <a:off x="0" y="-57149"/>
            <a:ext cx="12192000" cy="1040129"/>
          </a:xfrm>
        </p:spPr>
        <p:txBody>
          <a:bodyPr>
            <a:normAutofit fontScale="90000"/>
          </a:bodyPr>
          <a:lstStyle/>
          <a:p>
            <a:r>
              <a:rPr lang="en-US" dirty="0"/>
              <a:t>For feminist British anthropologist Kathleen Gough, among the Nuer, freedom was assumed for women and men</a:t>
            </a:r>
          </a:p>
        </p:txBody>
      </p:sp>
      <p:sp>
        <p:nvSpPr>
          <p:cNvPr id="3" name="Content Placeholder 2">
            <a:extLst>
              <a:ext uri="{FF2B5EF4-FFF2-40B4-BE49-F238E27FC236}">
                <a16:creationId xmlns:a16="http://schemas.microsoft.com/office/drawing/2014/main" id="{663FABC1-9B13-13E1-3305-5F272A843752}"/>
              </a:ext>
            </a:extLst>
          </p:cNvPr>
          <p:cNvSpPr>
            <a:spLocks noGrp="1"/>
          </p:cNvSpPr>
          <p:nvPr>
            <p:ph sz="half" idx="1"/>
          </p:nvPr>
        </p:nvSpPr>
        <p:spPr>
          <a:xfrm>
            <a:off x="40005" y="925830"/>
            <a:ext cx="6132195" cy="5497830"/>
          </a:xfrm>
        </p:spPr>
        <p:txBody>
          <a:bodyPr>
            <a:normAutofit fontScale="62500" lnSpcReduction="20000"/>
          </a:bodyPr>
          <a:lstStyle/>
          <a:p>
            <a:r>
              <a:rPr lang="en-US" b="1" i="0" dirty="0">
                <a:solidFill>
                  <a:srgbClr val="202122"/>
                </a:solidFill>
                <a:effectLst/>
                <a:latin typeface="Arial" panose="020B0604020202020204" pitchFamily="34" charset="0"/>
              </a:rPr>
              <a:t>Eleanor Kathleen Gough </a:t>
            </a:r>
            <a:r>
              <a:rPr lang="en-US" b="1" i="0" dirty="0" err="1">
                <a:solidFill>
                  <a:srgbClr val="202122"/>
                </a:solidFill>
                <a:effectLst/>
                <a:latin typeface="Arial" panose="020B0604020202020204" pitchFamily="34" charset="0"/>
              </a:rPr>
              <a:t>Aberle</a:t>
            </a:r>
            <a:r>
              <a:rPr lang="en-US" b="0" i="0" dirty="0">
                <a:solidFill>
                  <a:srgbClr val="202122"/>
                </a:solidFill>
                <a:effectLst/>
                <a:latin typeface="Arial" panose="020B0604020202020204" pitchFamily="34" charset="0"/>
              </a:rPr>
              <a:t> (1925 –1990) was a British </a:t>
            </a:r>
            <a:r>
              <a:rPr lang="en-US" b="0" i="0" u="none" strike="noStrike" dirty="0">
                <a:solidFill>
                  <a:srgbClr val="3366CC"/>
                </a:solidFill>
                <a:effectLst/>
                <a:latin typeface="Arial" panose="020B0604020202020204" pitchFamily="34" charset="0"/>
                <a:hlinkClick r:id="rId2" tooltip="Anthropologist"/>
              </a:rPr>
              <a:t>anthropologist</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3" tooltip="Feminist"/>
              </a:rPr>
              <a:t>feminist</a:t>
            </a:r>
            <a:r>
              <a:rPr lang="en-US" b="0" i="0" dirty="0">
                <a:solidFill>
                  <a:srgbClr val="202122"/>
                </a:solidFill>
                <a:effectLst/>
                <a:latin typeface="Arial" panose="020B0604020202020204" pitchFamily="34" charset="0"/>
              </a:rPr>
              <a:t> who was known for her work in South Asia and South-East Asia… In addition, some of her work included campaigning for: nuclear disarmament, the civil rights movement, women's rights, the third world and the end of the Vietnam War. She was known for her </a:t>
            </a:r>
            <a:r>
              <a:rPr lang="en-US" b="0" i="0" u="none" strike="noStrike" dirty="0">
                <a:solidFill>
                  <a:srgbClr val="3366CC"/>
                </a:solidFill>
                <a:effectLst/>
                <a:latin typeface="Arial" panose="020B0604020202020204" pitchFamily="34" charset="0"/>
                <a:hlinkClick r:id="rId4" tooltip="Marxist"/>
              </a:rPr>
              <a:t>Marxist</a:t>
            </a:r>
            <a:r>
              <a:rPr lang="en-US" b="0" i="0" dirty="0">
                <a:solidFill>
                  <a:srgbClr val="202122"/>
                </a:solidFill>
                <a:effectLst/>
                <a:latin typeface="Arial" panose="020B0604020202020204" pitchFamily="34" charset="0"/>
              </a:rPr>
              <a:t> leanings and was on an </a:t>
            </a:r>
            <a:r>
              <a:rPr lang="en-US" b="0" i="0" u="none" strike="noStrike" dirty="0">
                <a:solidFill>
                  <a:srgbClr val="3366CC"/>
                </a:solidFill>
                <a:effectLst/>
                <a:latin typeface="Arial" panose="020B0604020202020204" pitchFamily="34" charset="0"/>
                <a:hlinkClick r:id="rId5" tooltip="Federal Bureau of Investigation"/>
              </a:rPr>
              <a:t>FBI</a:t>
            </a:r>
            <a:r>
              <a:rPr lang="en-US" b="0" i="0" dirty="0">
                <a:solidFill>
                  <a:srgbClr val="202122"/>
                </a:solidFill>
                <a:effectLst/>
                <a:latin typeface="Arial" panose="020B0604020202020204" pitchFamily="34" charset="0"/>
              </a:rPr>
              <a:t> watchlist…Gough critiqued E.E. Evans-Pritchard’s 1940s assessment of the </a:t>
            </a:r>
            <a:r>
              <a:rPr lang="en-US" dirty="0">
                <a:solidFill>
                  <a:srgbClr val="202122"/>
                </a:solidFill>
                <a:latin typeface="Arial" panose="020B0604020202020204" pitchFamily="34" charset="0"/>
              </a:rPr>
              <a:t>South Sudanese </a:t>
            </a:r>
            <a:r>
              <a:rPr lang="en-US" b="0" i="0" dirty="0">
                <a:solidFill>
                  <a:srgbClr val="202122"/>
                </a:solidFill>
                <a:effectLst/>
                <a:latin typeface="Arial" panose="020B0604020202020204" pitchFamily="34" charset="0"/>
              </a:rPr>
              <a:t>Nuer as paradigm of egalitarian </a:t>
            </a:r>
            <a:r>
              <a:rPr lang="en-US" b="0" i="0" dirty="0" err="1">
                <a:solidFill>
                  <a:srgbClr val="202122"/>
                </a:solidFill>
                <a:effectLst/>
                <a:latin typeface="Arial" panose="020B0604020202020204" pitchFamily="34" charset="0"/>
              </a:rPr>
              <a:t>societies.k</a:t>
            </a:r>
            <a:r>
              <a:rPr lang="en-US" b="0" i="0" dirty="0">
                <a:solidFill>
                  <a:srgbClr val="202122"/>
                </a:solidFill>
                <a:effectLst/>
                <a:latin typeface="Arial" panose="020B0604020202020204" pitchFamily="34" charset="0"/>
              </a:rPr>
              <a:t>  In the 1960s she showed that you couldn’t really speak of equality of status when males </a:t>
            </a:r>
            <a:r>
              <a:rPr lang="en-US" dirty="0">
                <a:solidFill>
                  <a:srgbClr val="202122"/>
                </a:solidFill>
                <a:latin typeface="Arial" panose="020B0604020202020204" pitchFamily="34" charset="0"/>
              </a:rPr>
              <a:t>among the Nuer were divided between “aristocrats” (with ancestral connections to the territories where they lived) and “strangers” and lowly war captives taken by force in raids on other communities.  Gough noted that differences in rank implied differential access to women.  Only the aristocrats could easily assemble enough cattle to arrange what Nuer conserved a “proper” </a:t>
            </a:r>
            <a:r>
              <a:rPr lang="en-US" dirty="0" err="1">
                <a:solidFill>
                  <a:srgbClr val="202122"/>
                </a:solidFill>
                <a:latin typeface="Arial" panose="020B0604020202020204" pitchFamily="34" charset="0"/>
              </a:rPr>
              <a:t>marraige</a:t>
            </a:r>
            <a:r>
              <a:rPr lang="en-US" dirty="0">
                <a:solidFill>
                  <a:srgbClr val="202122"/>
                </a:solidFill>
                <a:latin typeface="Arial" panose="020B0604020202020204" pitchFamily="34" charset="0"/>
              </a:rPr>
              <a:t>, thereby allowing the male to claim paternity and thus be remembered after death as an ancestor.</a:t>
            </a:r>
            <a:endParaRPr lang="en-US" dirty="0"/>
          </a:p>
        </p:txBody>
      </p:sp>
      <p:sp>
        <p:nvSpPr>
          <p:cNvPr id="4" name="Content Placeholder 3">
            <a:extLst>
              <a:ext uri="{FF2B5EF4-FFF2-40B4-BE49-F238E27FC236}">
                <a16:creationId xmlns:a16="http://schemas.microsoft.com/office/drawing/2014/main" id="{B25CBBEB-6836-0B5C-E426-3D87C9E8A9B0}"/>
              </a:ext>
            </a:extLst>
          </p:cNvPr>
          <p:cNvSpPr>
            <a:spLocks noGrp="1"/>
          </p:cNvSpPr>
          <p:nvPr>
            <p:ph sz="half" idx="2"/>
          </p:nvPr>
        </p:nvSpPr>
        <p:spPr>
          <a:xfrm>
            <a:off x="5989319" y="925830"/>
            <a:ext cx="6242685" cy="5497830"/>
          </a:xfrm>
        </p:spPr>
        <p:txBody>
          <a:bodyPr>
            <a:normAutofit fontScale="62500" lnSpcReduction="20000"/>
          </a:bodyPr>
          <a:lstStyle/>
          <a:p>
            <a:r>
              <a:rPr lang="en-US" dirty="0"/>
              <a:t>While in everyday affairs, Gough found, women operated with much the same independence s men, the marriage system did efface women’s freedom to a degree.  If a man paid the forty cattle typically required for </a:t>
            </a:r>
            <a:r>
              <a:rPr lang="en-US" dirty="0" err="1"/>
              <a:t>bridewealth</a:t>
            </a:r>
            <a:r>
              <a:rPr lang="en-US" dirty="0"/>
              <a:t>, this meant above all that he not only had the right to claim paternity over a woman’s children but also acquired exclusive sexual access, which in turn usually meant the right to interfere in his wife’s affairs in other respects as well.   However, most Nuer women were not “properly” married.  In fact, the complexities of the system were such that a large proportion found themselves officially married to ghosts, or to other women (who could be declared male for genealogical purposes)—in which case, how they went about becoming pregnant and raising their children was nobody’s business but their own.  </a:t>
            </a:r>
            <a:r>
              <a:rPr lang="en-US" dirty="0" err="1"/>
              <a:t>Een</a:t>
            </a:r>
            <a:r>
              <a:rPr lang="en-US" dirty="0"/>
              <a:t> in sexual life, then, for women as for men, individual freedom was assumed unless there was some specific reason to </a:t>
            </a:r>
            <a:r>
              <a:rPr lang="en-US" dirty="0" err="1"/>
              <a:t>curail</a:t>
            </a:r>
            <a:r>
              <a:rPr lang="en-US" dirty="0"/>
              <a:t> it.    </a:t>
            </a:r>
          </a:p>
          <a:p>
            <a:r>
              <a:rPr lang="en-US" dirty="0"/>
              <a:t>The freedom to abandon one’s community, knowing one will be welcomed in faraway lands; the freedom to shift back and forth between social structures, depending on the time of year; the freedom to disobey authorities without consequence—all appear to have been simply assumed by our distant ancestors.  [DE, pp. 131-133]</a:t>
            </a:r>
          </a:p>
        </p:txBody>
      </p:sp>
    </p:spTree>
    <p:extLst>
      <p:ext uri="{BB962C8B-B14F-4D97-AF65-F5344CB8AC3E}">
        <p14:creationId xmlns:p14="http://schemas.microsoft.com/office/powerpoint/2010/main" val="2323280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DD15C-A043-A009-6217-F3A5EA530C99}"/>
              </a:ext>
            </a:extLst>
          </p:cNvPr>
          <p:cNvSpPr>
            <a:spLocks noGrp="1"/>
          </p:cNvSpPr>
          <p:nvPr>
            <p:ph type="title"/>
          </p:nvPr>
        </p:nvSpPr>
        <p:spPr>
          <a:xfrm>
            <a:off x="0" y="1"/>
            <a:ext cx="12150090" cy="994409"/>
          </a:xfrm>
        </p:spPr>
        <p:txBody>
          <a:bodyPr>
            <a:normAutofit fontScale="90000"/>
          </a:bodyPr>
          <a:lstStyle/>
          <a:p>
            <a:r>
              <a:rPr lang="en-US" dirty="0"/>
              <a:t>Marshall </a:t>
            </a:r>
            <a:r>
              <a:rPr lang="en-US" dirty="0" err="1"/>
              <a:t>Sahlin’s</a:t>
            </a:r>
            <a:r>
              <a:rPr lang="en-US" dirty="0"/>
              <a:t> 1968 </a:t>
            </a:r>
            <a:r>
              <a:rPr lang="en-US" dirty="0" err="1"/>
              <a:t>Rousseauian</a:t>
            </a:r>
            <a:r>
              <a:rPr lang="en-US" dirty="0"/>
              <a:t> essay of speculative prehistory, “The Original Affluent Society”</a:t>
            </a:r>
          </a:p>
        </p:txBody>
      </p:sp>
      <p:sp>
        <p:nvSpPr>
          <p:cNvPr id="3" name="Content Placeholder 2">
            <a:extLst>
              <a:ext uri="{FF2B5EF4-FFF2-40B4-BE49-F238E27FC236}">
                <a16:creationId xmlns:a16="http://schemas.microsoft.com/office/drawing/2014/main" id="{2A3CA4ED-E3FA-F16F-3F6F-6F90E63C4BE0}"/>
              </a:ext>
            </a:extLst>
          </p:cNvPr>
          <p:cNvSpPr>
            <a:spLocks noGrp="1"/>
          </p:cNvSpPr>
          <p:nvPr>
            <p:ph sz="half" idx="1"/>
          </p:nvPr>
        </p:nvSpPr>
        <p:spPr>
          <a:xfrm>
            <a:off x="40005" y="1051560"/>
            <a:ext cx="7750492" cy="5360670"/>
          </a:xfrm>
        </p:spPr>
        <p:txBody>
          <a:bodyPr>
            <a:normAutofit fontScale="55000" lnSpcReduction="20000"/>
          </a:bodyPr>
          <a:lstStyle/>
          <a:p>
            <a:r>
              <a:rPr lang="en-US" dirty="0"/>
              <a:t>Published in Jean-Paul </a:t>
            </a:r>
            <a:r>
              <a:rPr lang="en-US" dirty="0" err="1"/>
              <a:t>Satre’s</a:t>
            </a:r>
            <a:r>
              <a:rPr lang="en-US" dirty="0"/>
              <a:t> journal “Les Temps </a:t>
            </a:r>
            <a:r>
              <a:rPr lang="en-US" dirty="0" err="1"/>
              <a:t>modernes</a:t>
            </a:r>
            <a:r>
              <a:rPr lang="en-US" dirty="0"/>
              <a:t>”, </a:t>
            </a:r>
            <a:r>
              <a:rPr lang="en-US" dirty="0" err="1"/>
              <a:t>Sahlin’s</a:t>
            </a:r>
            <a:r>
              <a:rPr lang="en-US" dirty="0"/>
              <a:t> essay made the argument that, at least when it comes to working hours, the Victorian narrative of continual improvement is simply backwards.  Technological evolution has not liberated people from material necessity.  People are not working less.  All the evidence, he argued, suggests that over the course of human history the overall number of hours most people spend working tended instead to increase…People in earlier ages were not necessarily poorer than modern-day consumers…True, a forager might seem extremely poor by our standards—but to apply our standards was obviously ridiculous.  “Abundance” is not an absolute measure.  It refers to a situation where one has easy access to everything one feels one needs to live a happy and comfortable life.  By these standards, </a:t>
            </a:r>
            <a:r>
              <a:rPr lang="en-US" dirty="0" err="1"/>
              <a:t>Sahlins</a:t>
            </a:r>
            <a:r>
              <a:rPr lang="en-US" dirty="0"/>
              <a:t> argued, most </a:t>
            </a:r>
            <a:r>
              <a:rPr lang="en-US" dirty="0" err="1"/>
              <a:t>knwn</a:t>
            </a:r>
            <a:r>
              <a:rPr lang="en-US" dirty="0"/>
              <a:t> foragers are rich.  The fact that many hunter-gatherers, and even horticulturalists, only seem to have spent somewhere between two and four hours a day doing anything that could be construed as “work” was itself proof of how easy their needs were to satisfy.  [DE, pp. 135-136].</a:t>
            </a:r>
          </a:p>
          <a:p>
            <a:r>
              <a:rPr lang="en-US" dirty="0"/>
              <a:t>Picture [</a:t>
            </a:r>
            <a:r>
              <a:rPr lang="en-US" dirty="0" err="1"/>
              <a:t>Wikepedia</a:t>
            </a:r>
            <a:r>
              <a:rPr lang="en-US" dirty="0"/>
              <a:t>]:  </a:t>
            </a:r>
            <a:r>
              <a:rPr lang="en-US" b="0" i="0" dirty="0">
                <a:solidFill>
                  <a:srgbClr val="202122"/>
                </a:solidFill>
                <a:effectLst/>
                <a:latin typeface="Arial" panose="020B0604020202020204" pitchFamily="34" charset="0"/>
              </a:rPr>
              <a:t>Marshall David </a:t>
            </a:r>
            <a:r>
              <a:rPr lang="en-US" b="0" i="0" dirty="0" err="1">
                <a:solidFill>
                  <a:srgbClr val="202122"/>
                </a:solidFill>
                <a:effectLst/>
                <a:latin typeface="Arial" panose="020B0604020202020204" pitchFamily="34" charset="0"/>
              </a:rPr>
              <a:t>Sahlins</a:t>
            </a:r>
            <a:r>
              <a:rPr lang="en-US" b="0" i="0" dirty="0">
                <a:solidFill>
                  <a:srgbClr val="202122"/>
                </a:solidFill>
                <a:effectLst/>
                <a:latin typeface="Arial" panose="020B0604020202020204" pitchFamily="34" charset="0"/>
              </a:rPr>
              <a:t>, Scotland, University of St Andrews, June 2003. </a:t>
            </a:r>
            <a:r>
              <a:rPr lang="en-US" b="1" i="0" dirty="0">
                <a:solidFill>
                  <a:srgbClr val="202122"/>
                </a:solidFill>
                <a:effectLst/>
                <a:latin typeface="Arial" panose="020B0604020202020204" pitchFamily="34" charset="0"/>
              </a:rPr>
              <a:t>Marshall David </a:t>
            </a:r>
            <a:r>
              <a:rPr lang="en-US" b="1" i="0" dirty="0" err="1">
                <a:solidFill>
                  <a:srgbClr val="202122"/>
                </a:solidFill>
                <a:effectLst/>
                <a:latin typeface="Arial" panose="020B0604020202020204" pitchFamily="34" charset="0"/>
              </a:rPr>
              <a:t>Sahlins</a:t>
            </a:r>
            <a:r>
              <a:rPr lang="en-US" b="0" i="0" dirty="0">
                <a:solidFill>
                  <a:srgbClr val="202122"/>
                </a:solidFill>
                <a:effectLst/>
                <a:latin typeface="Arial" panose="020B0604020202020204" pitchFamily="34" charset="0"/>
              </a:rPr>
              <a:t> (1930 – 2021) was an American </a:t>
            </a:r>
            <a:r>
              <a:rPr lang="en-US" b="0" i="0" u="none" strike="noStrike" dirty="0">
                <a:solidFill>
                  <a:srgbClr val="3366CC"/>
                </a:solidFill>
                <a:effectLst/>
                <a:latin typeface="Arial" panose="020B0604020202020204" pitchFamily="34" charset="0"/>
                <a:hlinkClick r:id="rId2" tooltip="Cultural anthropologist"/>
              </a:rPr>
              <a:t>cultural anthropologist</a:t>
            </a:r>
            <a:r>
              <a:rPr lang="en-US" b="0" i="0" dirty="0">
                <a:solidFill>
                  <a:srgbClr val="202122"/>
                </a:solidFill>
                <a:effectLst/>
                <a:latin typeface="Arial" panose="020B0604020202020204" pitchFamily="34" charset="0"/>
              </a:rPr>
              <a:t> best known for his ethnographic work in the Pacific and for his contributions to anthropological theory. He was the Charles F. Grey Distinguished Service Professor Emeritus of </a:t>
            </a:r>
            <a:r>
              <a:rPr lang="en-US" b="0" i="0" u="none" strike="noStrike" dirty="0">
                <a:solidFill>
                  <a:srgbClr val="3366CC"/>
                </a:solidFill>
                <a:effectLst/>
                <a:latin typeface="Arial" panose="020B0604020202020204" pitchFamily="34" charset="0"/>
                <a:hlinkClick r:id="rId3" tooltip="Anthropology"/>
              </a:rPr>
              <a:t>Anthropology</a:t>
            </a:r>
            <a:r>
              <a:rPr lang="en-US" b="0" i="0" dirty="0">
                <a:solidFill>
                  <a:srgbClr val="202122"/>
                </a:solidFill>
                <a:effectLst/>
                <a:latin typeface="Arial" panose="020B0604020202020204" pitchFamily="34" charset="0"/>
              </a:rPr>
              <a:t> and of Social Sciences at the </a:t>
            </a:r>
            <a:r>
              <a:rPr lang="en-US" b="0" i="0" u="none" strike="noStrike" dirty="0">
                <a:solidFill>
                  <a:srgbClr val="3366CC"/>
                </a:solidFill>
                <a:effectLst/>
                <a:latin typeface="Arial" panose="020B0604020202020204" pitchFamily="34" charset="0"/>
                <a:hlinkClick r:id="rId4" tooltip="University of Chicago"/>
              </a:rPr>
              <a:t>University of Chicago</a:t>
            </a:r>
            <a:r>
              <a:rPr lang="en-US" b="0" i="0" dirty="0">
                <a:solidFill>
                  <a:srgbClr val="202122"/>
                </a:solidFill>
                <a:effectLst/>
                <a:latin typeface="Arial" panose="020B0604020202020204" pitchFamily="34" charset="0"/>
              </a:rPr>
              <a:t>…. </a:t>
            </a:r>
            <a:r>
              <a:rPr lang="en-US" b="0" i="1" dirty="0">
                <a:solidFill>
                  <a:srgbClr val="202122"/>
                </a:solidFill>
                <a:effectLst/>
                <a:latin typeface="Arial" panose="020B0604020202020204" pitchFamily="34" charset="0"/>
              </a:rPr>
              <a:t>Stone Age Economics</a:t>
            </a:r>
            <a:r>
              <a:rPr lang="en-US" b="0" i="0" dirty="0">
                <a:solidFill>
                  <a:srgbClr val="202122"/>
                </a:solidFill>
                <a:effectLst/>
                <a:latin typeface="Arial" panose="020B0604020202020204" pitchFamily="34" charset="0"/>
              </a:rPr>
              <a:t> (1972) collects some of </a:t>
            </a:r>
            <a:r>
              <a:rPr lang="en-US" b="0" i="0" dirty="0" err="1">
                <a:solidFill>
                  <a:srgbClr val="202122"/>
                </a:solidFill>
                <a:effectLst/>
                <a:latin typeface="Arial" panose="020B0604020202020204" pitchFamily="34" charset="0"/>
              </a:rPr>
              <a:t>Sahlins's</a:t>
            </a:r>
            <a:r>
              <a:rPr lang="en-US" b="0" i="0" dirty="0">
                <a:solidFill>
                  <a:srgbClr val="202122"/>
                </a:solidFill>
                <a:effectLst/>
                <a:latin typeface="Arial" panose="020B0604020202020204" pitchFamily="34" charset="0"/>
              </a:rPr>
              <a:t> key essays in </a:t>
            </a:r>
            <a:r>
              <a:rPr lang="en-US" b="0" i="0" u="none" strike="noStrike" dirty="0" err="1">
                <a:solidFill>
                  <a:srgbClr val="3366CC"/>
                </a:solidFill>
                <a:effectLst/>
                <a:latin typeface="Arial" panose="020B0604020202020204" pitchFamily="34" charset="0"/>
                <a:hlinkClick r:id="rId5" tooltip="Formalist–substantivist debate"/>
              </a:rPr>
              <a:t>substantivist</a:t>
            </a:r>
            <a:r>
              <a:rPr lang="en-US" b="0" i="0" u="none" strike="noStrike" dirty="0">
                <a:solidFill>
                  <a:srgbClr val="3366CC"/>
                </a:solidFill>
                <a:effectLst/>
                <a:latin typeface="Arial" panose="020B0604020202020204" pitchFamily="34" charset="0"/>
                <a:hlinkClick r:id="rId5" tooltip="Formalist–substantivist debate"/>
              </a:rPr>
              <a:t> economic anthropology</a:t>
            </a:r>
            <a:r>
              <a:rPr lang="en-US" b="0" i="0" dirty="0">
                <a:solidFill>
                  <a:srgbClr val="202122"/>
                </a:solidFill>
                <a:effectLst/>
                <a:latin typeface="Arial" panose="020B0604020202020204" pitchFamily="34" charset="0"/>
              </a:rPr>
              <a:t>. As opposed to "formalists," </a:t>
            </a:r>
            <a:r>
              <a:rPr lang="en-US" b="0" i="0" dirty="0" err="1">
                <a:solidFill>
                  <a:srgbClr val="202122"/>
                </a:solidFill>
                <a:effectLst/>
                <a:latin typeface="Arial" panose="020B0604020202020204" pitchFamily="34" charset="0"/>
              </a:rPr>
              <a:t>substantivists</a:t>
            </a:r>
            <a:r>
              <a:rPr lang="en-US" b="0" i="0" dirty="0">
                <a:solidFill>
                  <a:srgbClr val="202122"/>
                </a:solidFill>
                <a:effectLst/>
                <a:latin typeface="Arial" panose="020B0604020202020204" pitchFamily="34" charset="0"/>
              </a:rPr>
              <a:t> insist that economic life is produced through cultural rules that govern the production and distribution of goods, and therefore any understanding of economic life has to start from cultural principles, and not from the assumption that the economy is made up of independently acting, "economically rational" individuals. Perhaps </a:t>
            </a:r>
            <a:r>
              <a:rPr lang="en-US" b="0" i="0" dirty="0" err="1">
                <a:solidFill>
                  <a:srgbClr val="202122"/>
                </a:solidFill>
                <a:effectLst/>
                <a:latin typeface="Arial" panose="020B0604020202020204" pitchFamily="34" charset="0"/>
              </a:rPr>
              <a:t>Sahlins's</a:t>
            </a:r>
            <a:r>
              <a:rPr lang="en-US" b="0" i="0" dirty="0">
                <a:solidFill>
                  <a:srgbClr val="202122"/>
                </a:solidFill>
                <a:effectLst/>
                <a:latin typeface="Arial" panose="020B0604020202020204" pitchFamily="34" charset="0"/>
              </a:rPr>
              <a:t> most famous essay from the collection, "</a:t>
            </a:r>
            <a:r>
              <a:rPr lang="en-US" b="0" i="0" u="none" strike="noStrike" dirty="0">
                <a:solidFill>
                  <a:srgbClr val="3366CC"/>
                </a:solidFill>
                <a:effectLst/>
                <a:latin typeface="Arial" panose="020B0604020202020204" pitchFamily="34" charset="0"/>
                <a:hlinkClick r:id="rId6" tooltip="Original affluent society"/>
              </a:rPr>
              <a:t>The Original Affluent Society</a:t>
            </a:r>
            <a:r>
              <a:rPr lang="en-US" b="0" i="0" dirty="0">
                <a:solidFill>
                  <a:srgbClr val="202122"/>
                </a:solidFill>
                <a:effectLst/>
                <a:latin typeface="Arial" panose="020B0604020202020204" pitchFamily="34" charset="0"/>
              </a:rPr>
              <a:t>," elaborates on this theme through an extended meditation on "hunter-gatherer" societies. </a:t>
            </a:r>
            <a:r>
              <a:rPr lang="en-US" b="0" i="1" dirty="0">
                <a:solidFill>
                  <a:srgbClr val="202122"/>
                </a:solidFill>
                <a:effectLst/>
                <a:latin typeface="Arial" panose="020B0604020202020204" pitchFamily="34" charset="0"/>
              </a:rPr>
              <a:t>Stone Age Economics</a:t>
            </a:r>
            <a:r>
              <a:rPr lang="en-US" b="0" i="0" dirty="0">
                <a:solidFill>
                  <a:srgbClr val="202122"/>
                </a:solidFill>
                <a:effectLst/>
                <a:latin typeface="Arial" panose="020B0604020202020204" pitchFamily="34" charset="0"/>
              </a:rPr>
              <a:t> inaugurated </a:t>
            </a:r>
            <a:r>
              <a:rPr lang="en-US" b="0" i="0" dirty="0" err="1">
                <a:solidFill>
                  <a:srgbClr val="202122"/>
                </a:solidFill>
                <a:effectLst/>
                <a:latin typeface="Arial" panose="020B0604020202020204" pitchFamily="34" charset="0"/>
              </a:rPr>
              <a:t>Sahlins's</a:t>
            </a:r>
            <a:r>
              <a:rPr lang="en-US" b="0" i="0" dirty="0">
                <a:solidFill>
                  <a:srgbClr val="202122"/>
                </a:solidFill>
                <a:effectLst/>
                <a:latin typeface="Arial" panose="020B0604020202020204" pitchFamily="34" charset="0"/>
              </a:rPr>
              <a:t> persistent critique of the discipline of </a:t>
            </a:r>
            <a:r>
              <a:rPr lang="en-US" b="0" i="0" u="none" strike="noStrike" dirty="0">
                <a:solidFill>
                  <a:srgbClr val="3366CC"/>
                </a:solidFill>
                <a:effectLst/>
                <a:latin typeface="Arial" panose="020B0604020202020204" pitchFamily="34" charset="0"/>
                <a:hlinkClick r:id="rId7" tooltip="Economics"/>
              </a:rPr>
              <a:t>economics</a:t>
            </a:r>
            <a:r>
              <a:rPr lang="en-US" b="0" i="0" dirty="0">
                <a:solidFill>
                  <a:srgbClr val="202122"/>
                </a:solidFill>
                <a:effectLst/>
                <a:latin typeface="Arial" panose="020B0604020202020204" pitchFamily="34" charset="0"/>
              </a:rPr>
              <a:t>, particularly in its </a:t>
            </a:r>
            <a:r>
              <a:rPr lang="en-US" b="0" i="0" u="none" strike="noStrike" dirty="0">
                <a:solidFill>
                  <a:srgbClr val="3366CC"/>
                </a:solidFill>
                <a:effectLst/>
                <a:latin typeface="Arial" panose="020B0604020202020204" pitchFamily="34" charset="0"/>
                <a:hlinkClick r:id="rId8" tooltip="Neoclassical economics"/>
              </a:rPr>
              <a:t>Neoclassical</a:t>
            </a:r>
            <a:r>
              <a:rPr lang="en-US" b="0" i="0" dirty="0">
                <a:solidFill>
                  <a:srgbClr val="202122"/>
                </a:solidFill>
                <a:effectLst/>
                <a:latin typeface="Arial" panose="020B0604020202020204" pitchFamily="34" charset="0"/>
              </a:rPr>
              <a:t> form.</a:t>
            </a:r>
            <a:endParaRPr lang="en-US" dirty="0"/>
          </a:p>
        </p:txBody>
      </p:sp>
      <p:pic>
        <p:nvPicPr>
          <p:cNvPr id="3074" name="Picture 2">
            <a:extLst>
              <a:ext uri="{FF2B5EF4-FFF2-40B4-BE49-F238E27FC236}">
                <a16:creationId xmlns:a16="http://schemas.microsoft.com/office/drawing/2014/main" id="{BCAEADD4-33B3-2C9E-9BD2-F75DAA3EB9A6}"/>
              </a:ext>
            </a:extLst>
          </p:cNvPr>
          <p:cNvPicPr>
            <a:picLocks noGrp="1" noChangeAspect="1" noChangeArrowheads="1"/>
          </p:cNvPicPr>
          <p:nvPr>
            <p:ph sz="half" idx="2"/>
          </p:nvPr>
        </p:nvPicPr>
        <p:blipFill>
          <a:blip r:embed="rId9">
            <a:extLst>
              <a:ext uri="{28A0092B-C50C-407E-A947-70E740481C1C}">
                <a14:useLocalDpi xmlns:a14="http://schemas.microsoft.com/office/drawing/2010/main" val="0"/>
              </a:ext>
            </a:extLst>
          </a:blip>
          <a:srcRect/>
          <a:stretch>
            <a:fillRect/>
          </a:stretch>
        </p:blipFill>
        <p:spPr bwMode="auto">
          <a:xfrm>
            <a:off x="7790497" y="1051560"/>
            <a:ext cx="4359593" cy="4359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39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59050-BEBC-D681-E58C-F7B90F6DF765}"/>
              </a:ext>
            </a:extLst>
          </p:cNvPr>
          <p:cNvSpPr>
            <a:spLocks noGrp="1"/>
          </p:cNvSpPr>
          <p:nvPr>
            <p:ph type="title"/>
          </p:nvPr>
        </p:nvSpPr>
        <p:spPr>
          <a:xfrm>
            <a:off x="-40005" y="-62864"/>
            <a:ext cx="12232005" cy="937260"/>
          </a:xfrm>
        </p:spPr>
        <p:txBody>
          <a:bodyPr>
            <a:normAutofit fontScale="90000"/>
          </a:bodyPr>
          <a:lstStyle/>
          <a:p>
            <a:r>
              <a:rPr lang="en-US" dirty="0"/>
              <a:t>A !Kung informant:  “Why should we plant when there are so many </a:t>
            </a:r>
            <a:r>
              <a:rPr lang="en-US" dirty="0" err="1"/>
              <a:t>mongogngo</a:t>
            </a:r>
            <a:r>
              <a:rPr lang="en-US" dirty="0"/>
              <a:t> nuts in the world?”</a:t>
            </a:r>
          </a:p>
        </p:txBody>
      </p:sp>
      <p:sp>
        <p:nvSpPr>
          <p:cNvPr id="3" name="Content Placeholder 2">
            <a:extLst>
              <a:ext uri="{FF2B5EF4-FFF2-40B4-BE49-F238E27FC236}">
                <a16:creationId xmlns:a16="http://schemas.microsoft.com/office/drawing/2014/main" id="{B82A50DB-E4EE-6130-0363-3A9ECBD95244}"/>
              </a:ext>
            </a:extLst>
          </p:cNvPr>
          <p:cNvSpPr>
            <a:spLocks noGrp="1"/>
          </p:cNvSpPr>
          <p:nvPr>
            <p:ph sz="half" idx="1"/>
          </p:nvPr>
        </p:nvSpPr>
        <p:spPr>
          <a:xfrm>
            <a:off x="-1" y="874396"/>
            <a:ext cx="8109585" cy="5514974"/>
          </a:xfrm>
        </p:spPr>
        <p:txBody>
          <a:bodyPr>
            <a:normAutofit fontScale="62500" lnSpcReduction="20000"/>
          </a:bodyPr>
          <a:lstStyle/>
          <a:p>
            <a:pPr marL="0" indent="0">
              <a:buNone/>
            </a:pPr>
            <a:r>
              <a:rPr lang="en-US" dirty="0"/>
              <a:t>Marshall </a:t>
            </a:r>
            <a:r>
              <a:rPr lang="en-US" dirty="0" err="1"/>
              <a:t>Sahlins</a:t>
            </a:r>
            <a:r>
              <a:rPr lang="en-US" dirty="0"/>
              <a:t> concluded that what some prehistorians had assumed to be technical ignorance [about farming] was really a conscious social decision:  such foragers had “rejected the Neolithic Revolution in order to keep their leisure.”[Robert Braidwood, “Prehistoric Men”, 1957, p. 22, in DE, p. 138]</a:t>
            </a:r>
          </a:p>
          <a:p>
            <a:pPr marL="0" indent="0">
              <a:buNone/>
            </a:pPr>
            <a:r>
              <a:rPr lang="en-US" dirty="0"/>
              <a:t>     However, </a:t>
            </a:r>
            <a:r>
              <a:rPr lang="en-US" dirty="0" err="1"/>
              <a:t>Sahlins</a:t>
            </a:r>
            <a:r>
              <a:rPr lang="en-US" dirty="0"/>
              <a:t> acknowledges that, just as there might </a:t>
            </a:r>
            <a:r>
              <a:rPr lang="en-US" dirty="0" err="1"/>
              <a:t>hae</a:t>
            </a:r>
            <a:r>
              <a:rPr lang="en-US" dirty="0"/>
              <a:t> been many ways for free peoples to be free, there might have been more than just one way  for (original) affluent societies to be affluent.  Not all modern hunter-gatherers value leisure over hard work, just as not all share the easy-going attitudes towards personal possessions of the !Kung [of the Kalahari] or the </a:t>
            </a:r>
            <a:r>
              <a:rPr lang="en-US" dirty="0" err="1"/>
              <a:t>Hadza</a:t>
            </a:r>
            <a:r>
              <a:rPr lang="en-US" dirty="0"/>
              <a:t> [of Tanzania].  Foragers in northwestern California, for instance, were notorious for their cupidity, organizing much of their lives around the accumulation of shell money and sacred treasures and adhering to a stringent work ethic in order to do so.  The fisher-foragers of the Canadian Northwest Coast, on the other hand, lived in highly stratified societies where commoners and slaves were famously industrious.  [DE, p. 139] </a:t>
            </a:r>
          </a:p>
          <a:p>
            <a:r>
              <a:rPr lang="en-US" dirty="0"/>
              <a:t>Picture [</a:t>
            </a:r>
            <a:r>
              <a:rPr lang="en-US" dirty="0" err="1"/>
              <a:t>Wikepedia</a:t>
            </a:r>
            <a:r>
              <a:rPr lang="en-US" dirty="0"/>
              <a:t>]:  </a:t>
            </a:r>
            <a:r>
              <a:rPr lang="en-US" b="0" i="0" dirty="0" err="1">
                <a:solidFill>
                  <a:srgbClr val="202122"/>
                </a:solidFill>
                <a:effectLst/>
                <a:latin typeface="Arial" panose="020B0604020202020204" pitchFamily="34" charset="0"/>
              </a:rPr>
              <a:t>ǃKung</a:t>
            </a:r>
            <a:r>
              <a:rPr lang="en-US" b="0" i="0" dirty="0">
                <a:solidFill>
                  <a:srgbClr val="202122"/>
                </a:solidFill>
                <a:effectLst/>
                <a:latin typeface="Arial" panose="020B0604020202020204" pitchFamily="34" charset="0"/>
              </a:rPr>
              <a:t> woman making jewelry next to a child. The </a:t>
            </a:r>
            <a:r>
              <a:rPr lang="en-US" b="1" i="0" dirty="0" err="1">
                <a:solidFill>
                  <a:srgbClr val="202122"/>
                </a:solidFill>
                <a:effectLst/>
                <a:latin typeface="Arial" panose="020B0604020202020204" pitchFamily="34" charset="0"/>
              </a:rPr>
              <a:t>ǃKung</a:t>
            </a:r>
            <a:r>
              <a:rPr lang="en-US" b="0" i="0" dirty="0">
                <a:solidFill>
                  <a:srgbClr val="202122"/>
                </a:solidFill>
                <a:effectLst/>
                <a:latin typeface="Arial" panose="020B0604020202020204" pitchFamily="34" charset="0"/>
              </a:rPr>
              <a:t> are one of the </a:t>
            </a:r>
            <a:r>
              <a:rPr lang="en-US" b="0" i="0" u="none" strike="noStrike" dirty="0">
                <a:solidFill>
                  <a:srgbClr val="3366CC"/>
                </a:solidFill>
                <a:effectLst/>
                <a:latin typeface="Arial" panose="020B0604020202020204" pitchFamily="34" charset="0"/>
                <a:hlinkClick r:id="rId2" tooltip="San people"/>
              </a:rPr>
              <a:t>San peoples</a:t>
            </a:r>
            <a:r>
              <a:rPr lang="en-US" b="0" i="0" dirty="0">
                <a:solidFill>
                  <a:srgbClr val="202122"/>
                </a:solidFill>
                <a:effectLst/>
                <a:latin typeface="Arial" panose="020B0604020202020204" pitchFamily="34" charset="0"/>
              </a:rPr>
              <a:t> who live mostly on the western edge of the </a:t>
            </a:r>
            <a:r>
              <a:rPr lang="en-US" b="0" i="0" u="none" strike="noStrike" dirty="0">
                <a:solidFill>
                  <a:srgbClr val="3366CC"/>
                </a:solidFill>
                <a:effectLst/>
                <a:latin typeface="Arial" panose="020B0604020202020204" pitchFamily="34" charset="0"/>
                <a:hlinkClick r:id="rId3" tooltip="Kalahari Desert"/>
              </a:rPr>
              <a:t>Kalahari desert</a:t>
            </a:r>
            <a:r>
              <a:rPr lang="en-US" b="0" i="0" dirty="0">
                <a:solidFill>
                  <a:srgbClr val="202122"/>
                </a:solidFill>
                <a:effectLst/>
                <a:latin typeface="Arial" panose="020B0604020202020204" pitchFamily="34" charset="0"/>
              </a:rPr>
              <a:t>, </a:t>
            </a:r>
            <a:r>
              <a:rPr lang="en-US" b="0" i="0" u="none" strike="noStrike" dirty="0" err="1">
                <a:solidFill>
                  <a:srgbClr val="3366CC"/>
                </a:solidFill>
                <a:effectLst/>
                <a:latin typeface="Arial" panose="020B0604020202020204" pitchFamily="34" charset="0"/>
                <a:hlinkClick r:id="rId4" tooltip="Ovamboland"/>
              </a:rPr>
              <a:t>Ovamboland</a:t>
            </a:r>
            <a:r>
              <a:rPr lang="en-US" b="0" i="0" dirty="0">
                <a:solidFill>
                  <a:srgbClr val="202122"/>
                </a:solidFill>
                <a:effectLst/>
                <a:latin typeface="Arial" panose="020B0604020202020204" pitchFamily="34" charset="0"/>
              </a:rPr>
              <a:t> (northern </a:t>
            </a:r>
            <a:r>
              <a:rPr lang="en-US" b="0" i="0" u="none" strike="noStrike" dirty="0">
                <a:solidFill>
                  <a:srgbClr val="3366CC"/>
                </a:solidFill>
                <a:effectLst/>
                <a:latin typeface="Arial" panose="020B0604020202020204" pitchFamily="34" charset="0"/>
                <a:hlinkClick r:id="rId5" tooltip="Namibia"/>
              </a:rPr>
              <a:t>Namibia</a:t>
            </a:r>
            <a:r>
              <a:rPr lang="en-US" b="0" i="0" dirty="0">
                <a:solidFill>
                  <a:srgbClr val="202122"/>
                </a:solidFill>
                <a:effectLst/>
                <a:latin typeface="Arial" panose="020B0604020202020204" pitchFamily="34" charset="0"/>
              </a:rPr>
              <a:t> and southern </a:t>
            </a:r>
            <a:r>
              <a:rPr lang="en-US" b="0" i="0" u="none" strike="noStrike" dirty="0">
                <a:solidFill>
                  <a:srgbClr val="3366CC"/>
                </a:solidFill>
                <a:effectLst/>
                <a:latin typeface="Arial" panose="020B0604020202020204" pitchFamily="34" charset="0"/>
                <a:hlinkClick r:id="rId6" tooltip="Angola"/>
              </a:rPr>
              <a:t>Angola</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7" tooltip="Botswana"/>
              </a:rPr>
              <a:t>Botswana</a:t>
            </a:r>
            <a:r>
              <a:rPr lang="en-US" b="0" i="0" dirty="0">
                <a:solidFill>
                  <a:srgbClr val="202122"/>
                </a:solidFill>
                <a:effectLst/>
                <a:latin typeface="Arial" panose="020B0604020202020204" pitchFamily="34" charset="0"/>
              </a:rPr>
              <a:t>. The names </a:t>
            </a:r>
            <a:r>
              <a:rPr lang="en-US" b="0" i="1" dirty="0" err="1">
                <a:solidFill>
                  <a:srgbClr val="202122"/>
                </a:solidFill>
                <a:effectLst/>
                <a:latin typeface="Arial" panose="020B0604020202020204" pitchFamily="34" charset="0"/>
              </a:rPr>
              <a:t>ǃKung</a:t>
            </a:r>
            <a:r>
              <a:rPr lang="en-US" b="0" i="0" dirty="0">
                <a:solidFill>
                  <a:srgbClr val="202122"/>
                </a:solidFill>
                <a:effectLst/>
                <a:latin typeface="Arial" panose="020B0604020202020204" pitchFamily="34" charset="0"/>
              </a:rPr>
              <a:t> (</a:t>
            </a:r>
            <a:r>
              <a:rPr lang="en-US" b="0" i="1" dirty="0" err="1">
                <a:solidFill>
                  <a:srgbClr val="202122"/>
                </a:solidFill>
                <a:effectLst/>
                <a:latin typeface="Arial" panose="020B0604020202020204" pitchFamily="34" charset="0"/>
              </a:rPr>
              <a:t>ǃXun</a:t>
            </a:r>
            <a:r>
              <a:rPr lang="en-US" b="0" i="0" dirty="0">
                <a:solidFill>
                  <a:srgbClr val="202122"/>
                </a:solidFill>
                <a:effectLst/>
                <a:latin typeface="Arial" panose="020B0604020202020204" pitchFamily="34" charset="0"/>
              </a:rPr>
              <a:t>) and </a:t>
            </a:r>
            <a:r>
              <a:rPr lang="en-US" b="0" i="1" dirty="0">
                <a:solidFill>
                  <a:srgbClr val="202122"/>
                </a:solidFill>
                <a:effectLst/>
                <a:latin typeface="Arial" panose="020B0604020202020204" pitchFamily="34" charset="0"/>
              </a:rPr>
              <a:t>Ju</a:t>
            </a:r>
            <a:r>
              <a:rPr lang="en-US" b="0" i="0" dirty="0">
                <a:solidFill>
                  <a:srgbClr val="202122"/>
                </a:solidFill>
                <a:effectLst/>
                <a:latin typeface="Arial" panose="020B0604020202020204" pitchFamily="34" charset="0"/>
              </a:rPr>
              <a:t> are variant words for 'people', preferred by different </a:t>
            </a:r>
            <a:r>
              <a:rPr lang="en-US" b="0" i="0" dirty="0" err="1">
                <a:solidFill>
                  <a:srgbClr val="202122"/>
                </a:solidFill>
                <a:effectLst/>
                <a:latin typeface="Arial" panose="020B0604020202020204" pitchFamily="34" charset="0"/>
              </a:rPr>
              <a:t>ǃKung</a:t>
            </a:r>
            <a:r>
              <a:rPr lang="en-US" b="0" i="0" dirty="0">
                <a:solidFill>
                  <a:srgbClr val="202122"/>
                </a:solidFill>
                <a:effectLst/>
                <a:latin typeface="Arial" panose="020B0604020202020204" pitchFamily="34" charset="0"/>
              </a:rPr>
              <a:t> groups. This </a:t>
            </a:r>
            <a:r>
              <a:rPr lang="en-US" b="0" i="0" u="none" strike="noStrike" dirty="0">
                <a:solidFill>
                  <a:srgbClr val="3366CC"/>
                </a:solidFill>
                <a:effectLst/>
                <a:latin typeface="Arial" panose="020B0604020202020204" pitchFamily="34" charset="0"/>
                <a:hlinkClick r:id="rId8" tooltip="Band society"/>
              </a:rPr>
              <a:t>band level society</a:t>
            </a:r>
            <a:r>
              <a:rPr lang="en-US" b="0" i="0" dirty="0">
                <a:solidFill>
                  <a:srgbClr val="202122"/>
                </a:solidFill>
                <a:effectLst/>
                <a:latin typeface="Arial" panose="020B0604020202020204" pitchFamily="34" charset="0"/>
              </a:rPr>
              <a:t> used traditional methods of hunting and gathering for subsistence up until the 1970s.Today, the great majority of </a:t>
            </a:r>
            <a:r>
              <a:rPr lang="en-US" b="0" i="0" dirty="0" err="1">
                <a:solidFill>
                  <a:srgbClr val="202122"/>
                </a:solidFill>
                <a:effectLst/>
                <a:latin typeface="Arial" panose="020B0604020202020204" pitchFamily="34" charset="0"/>
              </a:rPr>
              <a:t>ǃKung</a:t>
            </a:r>
            <a:r>
              <a:rPr lang="en-US" b="0" i="0" dirty="0">
                <a:solidFill>
                  <a:srgbClr val="202122"/>
                </a:solidFill>
                <a:effectLst/>
                <a:latin typeface="Arial" panose="020B0604020202020204" pitchFamily="34" charset="0"/>
              </a:rPr>
              <a:t> people live in the villages of Bantu pastoralists and European ranchers. </a:t>
            </a:r>
            <a:endParaRPr lang="en-US" dirty="0"/>
          </a:p>
        </p:txBody>
      </p:sp>
      <p:pic>
        <p:nvPicPr>
          <p:cNvPr id="4098" name="Picture 2">
            <a:extLst>
              <a:ext uri="{FF2B5EF4-FFF2-40B4-BE49-F238E27FC236}">
                <a16:creationId xmlns:a16="http://schemas.microsoft.com/office/drawing/2014/main" id="{945CC004-B173-43A4-9A00-E34A0E9696C4}"/>
              </a:ext>
            </a:extLst>
          </p:cNvPr>
          <p:cNvPicPr>
            <a:picLocks noGrp="1" noChangeAspect="1" noChangeArrowheads="1"/>
          </p:cNvPicPr>
          <p:nvPr>
            <p:ph sz="half" idx="2"/>
          </p:nvPr>
        </p:nvPicPr>
        <p:blipFill>
          <a:blip r:embed="rId9">
            <a:extLst>
              <a:ext uri="{28A0092B-C50C-407E-A947-70E740481C1C}">
                <a14:useLocalDpi xmlns:a14="http://schemas.microsoft.com/office/drawing/2010/main" val="0"/>
              </a:ext>
            </a:extLst>
          </a:blip>
          <a:srcRect/>
          <a:stretch>
            <a:fillRect/>
          </a:stretch>
        </p:blipFill>
        <p:spPr bwMode="auto">
          <a:xfrm>
            <a:off x="8011794" y="1490503"/>
            <a:ext cx="4116281" cy="3087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160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37B02-E199-09B7-CF24-B73C3547EDAA}"/>
              </a:ext>
            </a:extLst>
          </p:cNvPr>
          <p:cNvSpPr>
            <a:spLocks noGrp="1"/>
          </p:cNvSpPr>
          <p:nvPr>
            <p:ph type="title"/>
          </p:nvPr>
        </p:nvSpPr>
        <p:spPr>
          <a:xfrm>
            <a:off x="-51435" y="-45719"/>
            <a:ext cx="12132945" cy="1142999"/>
          </a:xfrm>
        </p:spPr>
        <p:txBody>
          <a:bodyPr/>
          <a:lstStyle/>
          <a:p>
            <a:r>
              <a:rPr lang="en-US" dirty="0"/>
              <a:t>Poverty Point</a:t>
            </a:r>
          </a:p>
        </p:txBody>
      </p:sp>
      <p:sp>
        <p:nvSpPr>
          <p:cNvPr id="3" name="Content Placeholder 2">
            <a:extLst>
              <a:ext uri="{FF2B5EF4-FFF2-40B4-BE49-F238E27FC236}">
                <a16:creationId xmlns:a16="http://schemas.microsoft.com/office/drawing/2014/main" id="{473231D3-64D7-0827-0325-B1950F5FC588}"/>
              </a:ext>
            </a:extLst>
          </p:cNvPr>
          <p:cNvSpPr>
            <a:spLocks noGrp="1"/>
          </p:cNvSpPr>
          <p:nvPr>
            <p:ph sz="half" idx="1"/>
          </p:nvPr>
        </p:nvSpPr>
        <p:spPr>
          <a:xfrm>
            <a:off x="-51435" y="1097281"/>
            <a:ext cx="7602855" cy="5372100"/>
          </a:xfrm>
        </p:spPr>
        <p:txBody>
          <a:bodyPr>
            <a:normAutofit fontScale="47500" lnSpcReduction="20000"/>
          </a:bodyPr>
          <a:lstStyle/>
          <a:p>
            <a:r>
              <a:rPr lang="en-US" dirty="0"/>
              <a:t>Lack of an agricultural base does not seem to have stopped those who gathered on Poverty Point from creating something that to us would appear very much like little cities which, at least during certain times of year hosted a rich and influential intellectual life….John Edward Clark [</a:t>
            </a:r>
            <a:r>
              <a:rPr lang="en-US" b="0" i="0" dirty="0">
                <a:solidFill>
                  <a:srgbClr val="202122"/>
                </a:solidFill>
                <a:effectLst/>
                <a:latin typeface="Arial" panose="020B0604020202020204" pitchFamily="34" charset="0"/>
              </a:rPr>
              <a:t>(born 1952)</a:t>
            </a:r>
            <a:r>
              <a:rPr lang="en-US" b="0" i="0" baseline="30000" dirty="0">
                <a:solidFill>
                  <a:srgbClr val="3366CC"/>
                </a:solidFill>
                <a:effectLst/>
                <a:latin typeface="Arial" panose="020B0604020202020204" pitchFamily="34" charset="0"/>
              </a:rPr>
              <a:t> </a:t>
            </a:r>
            <a:r>
              <a:rPr lang="en-US" b="0" i="0" dirty="0">
                <a:solidFill>
                  <a:srgbClr val="202122"/>
                </a:solidFill>
                <a:effectLst/>
                <a:latin typeface="Arial" panose="020B0604020202020204" pitchFamily="34" charset="0"/>
              </a:rPr>
              <a:t>is an American </a:t>
            </a:r>
            <a:r>
              <a:rPr lang="en-US" b="0" i="0" u="none" strike="noStrike" dirty="0">
                <a:solidFill>
                  <a:srgbClr val="3366CC"/>
                </a:solidFill>
                <a:effectLst/>
                <a:latin typeface="Arial" panose="020B0604020202020204" pitchFamily="34" charset="0"/>
                <a:hlinkClick r:id="rId2" tooltip="Archaeologist"/>
              </a:rPr>
              <a:t>archaeologist</a:t>
            </a:r>
            <a:r>
              <a:rPr lang="en-US" b="0" i="0" dirty="0">
                <a:solidFill>
                  <a:srgbClr val="202122"/>
                </a:solidFill>
                <a:effectLst/>
                <a:latin typeface="Arial" panose="020B0604020202020204" pitchFamily="34" charset="0"/>
              </a:rPr>
              <a:t> and academic researcher of </a:t>
            </a:r>
            <a:r>
              <a:rPr lang="en-US" b="0" i="0" u="none" strike="noStrike" dirty="0">
                <a:solidFill>
                  <a:srgbClr val="3366CC"/>
                </a:solidFill>
                <a:effectLst/>
                <a:latin typeface="Arial" panose="020B0604020202020204" pitchFamily="34" charset="0"/>
                <a:hlinkClick r:id="rId3" tooltip="Pre-Columbian"/>
              </a:rPr>
              <a:t>pre-Columbian</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4" tooltip="Mesoamerica"/>
              </a:rPr>
              <a:t>Mesoamerican</a:t>
            </a:r>
            <a:r>
              <a:rPr lang="en-US" b="0" i="0" dirty="0">
                <a:solidFill>
                  <a:srgbClr val="202122"/>
                </a:solidFill>
                <a:effectLst/>
                <a:latin typeface="Arial" panose="020B0604020202020204" pitchFamily="34" charset="0"/>
              </a:rPr>
              <a:t> cultures. As of 2008 he holds a position as professor of anthropology at </a:t>
            </a:r>
            <a:r>
              <a:rPr lang="en-US" b="0" i="0" u="none" strike="noStrike" dirty="0">
                <a:solidFill>
                  <a:srgbClr val="3366CC"/>
                </a:solidFill>
                <a:effectLst/>
                <a:latin typeface="Arial" panose="020B0604020202020204" pitchFamily="34" charset="0"/>
                <a:hlinkClick r:id="rId5" tooltip="Brigham Young University"/>
              </a:rPr>
              <a:t>Brigham Young University</a:t>
            </a:r>
            <a:r>
              <a:rPr lang="en-US" b="0" i="0" dirty="0">
                <a:solidFill>
                  <a:srgbClr val="202122"/>
                </a:solidFill>
                <a:effectLst/>
                <a:latin typeface="Arial" panose="020B0604020202020204" pitchFamily="34" charset="0"/>
              </a:rPr>
              <a:t> (BYU), and is also the director of the </a:t>
            </a:r>
            <a:r>
              <a:rPr lang="en-US" b="0" i="0" u="none" strike="noStrike" dirty="0">
                <a:solidFill>
                  <a:srgbClr val="3366CC"/>
                </a:solidFill>
                <a:effectLst/>
                <a:latin typeface="Arial" panose="020B0604020202020204" pitchFamily="34" charset="0"/>
                <a:hlinkClick r:id="rId6" tooltip="New World Archaeology Foundation"/>
              </a:rPr>
              <a:t>New World Archaeology Foundation</a:t>
            </a:r>
            <a:r>
              <a:rPr lang="en-US" u="none" strike="noStrike" dirty="0">
                <a:solidFill>
                  <a:srgbClr val="202122"/>
                </a:solidFill>
                <a:latin typeface="Arial" panose="020B0604020202020204" pitchFamily="34" charset="0"/>
              </a:rPr>
              <a:t>], an </a:t>
            </a:r>
            <a:r>
              <a:rPr lang="en-US" dirty="0"/>
              <a:t>authority on the re-Columbian societies of Mesoamerica, published in 2004 findings that indicated that the various configurations of the mounds and ridges throughout the great valley of the Mississippi adhered to </a:t>
            </a:r>
            <a:r>
              <a:rPr lang="en-US" dirty="0" err="1"/>
              <a:t>strikinging</a:t>
            </a:r>
            <a:r>
              <a:rPr lang="en-US" dirty="0"/>
              <a:t> uniform geometric principles.</a:t>
            </a:r>
          </a:p>
          <a:p>
            <a:r>
              <a:rPr lang="en-US" dirty="0" err="1"/>
              <a:t>Picture,Wikepedia</a:t>
            </a:r>
            <a:r>
              <a:rPr lang="en-US" dirty="0"/>
              <a:t>:   </a:t>
            </a:r>
            <a:r>
              <a:rPr lang="en-US" b="0" i="0" dirty="0">
                <a:solidFill>
                  <a:srgbClr val="202122"/>
                </a:solidFill>
                <a:effectLst/>
                <a:latin typeface="Arial" panose="020B0604020202020204" pitchFamily="34" charset="0"/>
              </a:rPr>
              <a:t>Aerial view of the </a:t>
            </a:r>
            <a:r>
              <a:rPr lang="en-US" b="0" i="0" u="none" strike="noStrike" dirty="0">
                <a:solidFill>
                  <a:srgbClr val="3366CC"/>
                </a:solidFill>
                <a:effectLst/>
                <a:latin typeface="Arial" panose="020B0604020202020204" pitchFamily="34" charset="0"/>
                <a:hlinkClick r:id="rId7" tooltip="Poverty Point"/>
              </a:rPr>
              <a:t>Poverty Point</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8" tooltip="Earthwork (archaeology)"/>
              </a:rPr>
              <a:t>earthworks</a:t>
            </a:r>
            <a:r>
              <a:rPr lang="en-US" b="0" i="0" dirty="0">
                <a:solidFill>
                  <a:srgbClr val="202122"/>
                </a:solidFill>
                <a:effectLst/>
                <a:latin typeface="Arial" panose="020B0604020202020204" pitchFamily="34" charset="0"/>
              </a:rPr>
              <a:t>, built by the prehistoric Poverty Point culture, located in present-day </a:t>
            </a:r>
            <a:r>
              <a:rPr lang="en-US" b="0" i="0" u="none" strike="noStrike" dirty="0">
                <a:solidFill>
                  <a:srgbClr val="3366CC"/>
                </a:solidFill>
                <a:effectLst/>
                <a:latin typeface="Arial" panose="020B0604020202020204" pitchFamily="34" charset="0"/>
                <a:hlinkClick r:id="rId9" tooltip="Louisiana"/>
              </a:rPr>
              <a:t>Louisiana</a:t>
            </a:r>
            <a:r>
              <a:rPr lang="en-US" u="none" strike="noStrike" dirty="0">
                <a:solidFill>
                  <a:srgbClr val="202122"/>
                </a:solidFill>
                <a:latin typeface="Arial" panose="020B0604020202020204" pitchFamily="34" charset="0"/>
              </a:rPr>
              <a:t> </a:t>
            </a:r>
            <a:r>
              <a:rPr lang="en-US" b="0" i="0" dirty="0">
                <a:solidFill>
                  <a:srgbClr val="202122"/>
                </a:solidFill>
                <a:effectLst/>
                <a:latin typeface="Arial" panose="020B0604020202020204" pitchFamily="34" charset="0"/>
              </a:rPr>
              <a:t>[</a:t>
            </a:r>
            <a:r>
              <a:rPr lang="en-US" b="0" i="0" dirty="0" err="1">
                <a:solidFill>
                  <a:srgbClr val="202122"/>
                </a:solidFill>
                <a:effectLst/>
                <a:latin typeface="Arial" panose="020B0604020202020204" pitchFamily="34" charset="0"/>
              </a:rPr>
              <a:t>Wikepedia</a:t>
            </a:r>
            <a:r>
              <a:rPr lang="en-US" b="0" i="0" dirty="0">
                <a:solidFill>
                  <a:srgbClr val="202122"/>
                </a:solidFill>
                <a:effectLst/>
                <a:latin typeface="Arial" panose="020B0604020202020204" pitchFamily="34" charset="0"/>
              </a:rPr>
              <a:t>]. The </a:t>
            </a:r>
            <a:r>
              <a:rPr lang="en-US" b="1" i="0" dirty="0">
                <a:solidFill>
                  <a:srgbClr val="202122"/>
                </a:solidFill>
                <a:effectLst/>
                <a:latin typeface="Arial" panose="020B0604020202020204" pitchFamily="34" charset="0"/>
              </a:rPr>
              <a:t>Poverty Point culture</a:t>
            </a:r>
            <a:r>
              <a:rPr lang="en-US" b="0" i="0" dirty="0">
                <a:solidFill>
                  <a:srgbClr val="202122"/>
                </a:solidFill>
                <a:effectLst/>
                <a:latin typeface="Arial" panose="020B0604020202020204" pitchFamily="34" charset="0"/>
              </a:rPr>
              <a:t> is the </a:t>
            </a:r>
            <a:r>
              <a:rPr lang="en-US" b="0" i="0" u="none" strike="noStrike" dirty="0">
                <a:solidFill>
                  <a:srgbClr val="3366CC"/>
                </a:solidFill>
                <a:effectLst/>
                <a:latin typeface="Arial" panose="020B0604020202020204" pitchFamily="34" charset="0"/>
                <a:hlinkClick r:id="rId10" tooltip="Archaeological culture"/>
              </a:rPr>
              <a:t>archaeological culture</a:t>
            </a:r>
            <a:r>
              <a:rPr lang="en-US" b="0" i="0" dirty="0">
                <a:solidFill>
                  <a:srgbClr val="202122"/>
                </a:solidFill>
                <a:effectLst/>
                <a:latin typeface="Arial" panose="020B0604020202020204" pitchFamily="34" charset="0"/>
              </a:rPr>
              <a:t> of a prehistoric </a:t>
            </a:r>
            <a:r>
              <a:rPr lang="en-US" b="0" i="0" u="none" strike="noStrike" dirty="0">
                <a:solidFill>
                  <a:srgbClr val="3366CC"/>
                </a:solidFill>
                <a:effectLst/>
                <a:latin typeface="Arial" panose="020B0604020202020204" pitchFamily="34" charset="0"/>
                <a:hlinkClick r:id="rId11" tooltip="Indigenous peoples of the Americas"/>
              </a:rPr>
              <a:t>indigenous peoples</a:t>
            </a:r>
            <a:r>
              <a:rPr lang="en-US" b="0" i="0" dirty="0">
                <a:solidFill>
                  <a:srgbClr val="202122"/>
                </a:solidFill>
                <a:effectLst/>
                <a:latin typeface="Arial" panose="020B0604020202020204" pitchFamily="34" charset="0"/>
              </a:rPr>
              <a:t> who inhabited a portion of North America's lower </a:t>
            </a:r>
            <a:r>
              <a:rPr lang="en-US" b="0" i="0" u="none" strike="noStrike" dirty="0">
                <a:solidFill>
                  <a:srgbClr val="3366CC"/>
                </a:solidFill>
                <a:effectLst/>
                <a:latin typeface="Arial" panose="020B0604020202020204" pitchFamily="34" charset="0"/>
                <a:hlinkClick r:id="rId12" tooltip="Mississippi River"/>
              </a:rPr>
              <a:t>Mississippi Valley</a:t>
            </a:r>
            <a:r>
              <a:rPr lang="en-US" b="0" i="0" dirty="0">
                <a:solidFill>
                  <a:srgbClr val="202122"/>
                </a:solidFill>
                <a:effectLst/>
                <a:latin typeface="Arial" panose="020B0604020202020204" pitchFamily="34" charset="0"/>
              </a:rPr>
              <a:t> and surrounding Gulf coast from about 1730 – 1350 BC. Preceding the Poverty Point Culture is the </a:t>
            </a:r>
            <a:r>
              <a:rPr lang="en-US" b="0" i="0" u="none" strike="noStrike" dirty="0">
                <a:solidFill>
                  <a:srgbClr val="3366CC"/>
                </a:solidFill>
                <a:effectLst/>
                <a:latin typeface="Arial" panose="020B0604020202020204" pitchFamily="34" charset="0"/>
                <a:hlinkClick r:id="rId13" tooltip="Watson Brake"/>
              </a:rPr>
              <a:t>Watson Brake</a:t>
            </a:r>
            <a:r>
              <a:rPr lang="en-US" b="0" i="0" dirty="0">
                <a:solidFill>
                  <a:srgbClr val="202122"/>
                </a:solidFill>
                <a:effectLst/>
                <a:latin typeface="Arial" panose="020B0604020202020204" pitchFamily="34" charset="0"/>
              </a:rPr>
              <a:t> site in present-day </a:t>
            </a:r>
            <a:r>
              <a:rPr lang="en-US" b="0" i="0" u="none" strike="noStrike" dirty="0">
                <a:solidFill>
                  <a:srgbClr val="3366CC"/>
                </a:solidFill>
                <a:effectLst/>
                <a:latin typeface="Arial" panose="020B0604020202020204" pitchFamily="34" charset="0"/>
                <a:hlinkClick r:id="rId14" tooltip="Ouachita Parish, Louisiana"/>
              </a:rPr>
              <a:t>Ouachita Parish, Louisiana</a:t>
            </a:r>
            <a:r>
              <a:rPr lang="en-US" b="0" i="0" dirty="0">
                <a:solidFill>
                  <a:srgbClr val="202122"/>
                </a:solidFill>
                <a:effectLst/>
                <a:latin typeface="Arial" panose="020B0604020202020204" pitchFamily="34" charset="0"/>
              </a:rPr>
              <a:t>, where eleven earthwork mounds were built beginning about 3500 BC. Crude human figures, forming another category of artifacts, are thought to have been used for religious purposes. Points made of imported gray Midwestern </a:t>
            </a:r>
            <a:r>
              <a:rPr lang="en-US" b="0" i="0" u="none" strike="noStrike" dirty="0">
                <a:solidFill>
                  <a:srgbClr val="3366CC"/>
                </a:solidFill>
                <a:effectLst/>
                <a:latin typeface="Arial" panose="020B0604020202020204" pitchFamily="34" charset="0"/>
                <a:hlinkClick r:id="rId15" tooltip="Flint"/>
              </a:rPr>
              <a:t>flint</a:t>
            </a:r>
            <a:r>
              <a:rPr lang="en-US" b="0" i="0" dirty="0">
                <a:solidFill>
                  <a:srgbClr val="202122"/>
                </a:solidFill>
                <a:effectLst/>
                <a:latin typeface="Arial" panose="020B0604020202020204" pitchFamily="34" charset="0"/>
              </a:rPr>
              <a:t> were also found. In addition, </a:t>
            </a:r>
            <a:r>
              <a:rPr lang="en-US" b="0" i="0" u="none" strike="noStrike" dirty="0">
                <a:solidFill>
                  <a:srgbClr val="3366CC"/>
                </a:solidFill>
                <a:effectLst/>
                <a:latin typeface="Arial" panose="020B0604020202020204" pitchFamily="34" charset="0"/>
                <a:hlinkClick r:id="rId16" tooltip="Plumb bob"/>
              </a:rPr>
              <a:t>plummets</a:t>
            </a:r>
            <a:r>
              <a:rPr lang="en-US" b="0" i="0" dirty="0">
                <a:solidFill>
                  <a:srgbClr val="202122"/>
                </a:solidFill>
                <a:effectLst/>
                <a:latin typeface="Arial" panose="020B0604020202020204" pitchFamily="34" charset="0"/>
              </a:rPr>
              <a:t> were fashioned out of heavy </a:t>
            </a:r>
            <a:r>
              <a:rPr lang="en-US" b="0" i="0" u="none" strike="noStrike" dirty="0">
                <a:solidFill>
                  <a:srgbClr val="3366CC"/>
                </a:solidFill>
                <a:effectLst/>
                <a:latin typeface="Arial" panose="020B0604020202020204" pitchFamily="34" charset="0"/>
                <a:hlinkClick r:id="rId17" tooltip="Iron"/>
              </a:rPr>
              <a:t>iron</a:t>
            </a:r>
            <a:r>
              <a:rPr lang="en-US" b="0" i="0" dirty="0">
                <a:solidFill>
                  <a:srgbClr val="202122"/>
                </a:solidFill>
                <a:effectLst/>
                <a:latin typeface="Arial" panose="020B0604020202020204" pitchFamily="34" charset="0"/>
              </a:rPr>
              <a:t> ore imported from </a:t>
            </a:r>
            <a:r>
              <a:rPr lang="en-US" b="0" i="0" u="none" strike="noStrike" dirty="0">
                <a:solidFill>
                  <a:srgbClr val="3366CC"/>
                </a:solidFill>
                <a:effectLst/>
                <a:latin typeface="Arial" panose="020B0604020202020204" pitchFamily="34" charset="0"/>
                <a:hlinkClick r:id="rId18" tooltip="Hot Springs, Arkansas"/>
              </a:rPr>
              <a:t>Hot Springs, Arkansas</a:t>
            </a:r>
            <a:r>
              <a:rPr lang="en-US" b="0" i="0" dirty="0">
                <a:solidFill>
                  <a:srgbClr val="202122"/>
                </a:solidFill>
                <a:effectLst/>
                <a:latin typeface="Arial" panose="020B0604020202020204" pitchFamily="34" charset="0"/>
              </a:rPr>
              <a:t>; they served as weights for fish nets. Many of the raw materials used, such as </a:t>
            </a:r>
            <a:r>
              <a:rPr lang="en-US" b="0" i="0" u="none" strike="noStrike" dirty="0">
                <a:solidFill>
                  <a:srgbClr val="3366CC"/>
                </a:solidFill>
                <a:effectLst/>
                <a:latin typeface="Arial" panose="020B0604020202020204" pitchFamily="34" charset="0"/>
                <a:hlinkClick r:id="rId19" tooltip="Slate"/>
              </a:rPr>
              <a:t>slate</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20" tooltip="Copper"/>
              </a:rPr>
              <a:t>copper</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21" tooltip="Galena"/>
              </a:rPr>
              <a:t>galena</a:t>
            </a:r>
            <a:r>
              <a:rPr lang="en-US" b="0" i="0" dirty="0">
                <a:solidFill>
                  <a:srgbClr val="202122"/>
                </a:solidFill>
                <a:effectLst/>
                <a:latin typeface="Arial" panose="020B0604020202020204" pitchFamily="34" charset="0"/>
              </a:rPr>
              <a:t>, </a:t>
            </a:r>
            <a:r>
              <a:rPr lang="en-US" b="0" i="0" u="sng" dirty="0">
                <a:solidFill>
                  <a:srgbClr val="3366CC"/>
                </a:solidFill>
                <a:effectLst/>
                <a:latin typeface="Arial" panose="020B0604020202020204" pitchFamily="34" charset="0"/>
                <a:hlinkClick r:id="rId22"/>
              </a:rPr>
              <a:t>jasper</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23" tooltip="Quartz"/>
              </a:rPr>
              <a:t>quartz</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24" tooltip="Soapstone"/>
              </a:rPr>
              <a:t>soapstone</a:t>
            </a:r>
            <a:r>
              <a:rPr lang="en-US" b="0" i="0" dirty="0">
                <a:solidFill>
                  <a:srgbClr val="202122"/>
                </a:solidFill>
                <a:effectLst/>
                <a:latin typeface="Arial" panose="020B0604020202020204" pitchFamily="34" charset="0"/>
              </a:rPr>
              <a:t>, were from as far as 620 miles (1,000 km) away, attesting to the distant reach of the trading culture.</a:t>
            </a:r>
            <a:r>
              <a:rPr lang="en-US" b="0" i="0" u="none" strike="noStrike" baseline="30000" dirty="0">
                <a:solidFill>
                  <a:srgbClr val="3366CC"/>
                </a:solidFill>
                <a:effectLst/>
                <a:latin typeface="Arial" panose="020B0604020202020204" pitchFamily="34" charset="0"/>
                <a:hlinkClick r:id="rId25"/>
              </a:rPr>
              <a:t>[</a:t>
            </a:r>
            <a:r>
              <a:rPr lang="en-US" b="0" i="0" dirty="0">
                <a:solidFill>
                  <a:srgbClr val="202122"/>
                </a:solidFill>
                <a:effectLst/>
                <a:latin typeface="Arial" panose="020B0604020202020204" pitchFamily="34" charset="0"/>
              </a:rPr>
              <a:t>The Poverty Point culture developed a tradition of making high-quality, stylized, carved and polished miniature stone beads. Other early cultures in eastern North America rarely used stone to make their beads, opting for softer materials such as shell or bone. The beads depict animals common to the Poverty Point culture's environment, such as owls, dogs, locusts, and turkey vultures. Poverty Point culture was followed by the </a:t>
            </a:r>
            <a:r>
              <a:rPr lang="en-US" b="0" i="0" u="none" strike="noStrike" dirty="0">
                <a:solidFill>
                  <a:srgbClr val="3366CC"/>
                </a:solidFill>
                <a:effectLst/>
                <a:latin typeface="Arial" panose="020B0604020202020204" pitchFamily="34" charset="0"/>
                <a:hlinkClick r:id="rId26" tooltip="Tchefuncte site"/>
              </a:rPr>
              <a:t>Tchefuncte</a:t>
            </a:r>
            <a:r>
              <a:rPr lang="en-US" b="0" i="0" dirty="0">
                <a:solidFill>
                  <a:srgbClr val="202122"/>
                </a:solidFill>
                <a:effectLst/>
                <a:latin typeface="Arial" panose="020B0604020202020204" pitchFamily="34" charset="0"/>
              </a:rPr>
              <a:t> and </a:t>
            </a:r>
            <a:r>
              <a:rPr lang="en-US" b="0" i="0" u="none" strike="noStrike" dirty="0">
                <a:solidFill>
                  <a:srgbClr val="DD3333"/>
                </a:solidFill>
                <a:effectLst/>
                <a:latin typeface="Arial" panose="020B0604020202020204" pitchFamily="34" charset="0"/>
                <a:hlinkClick r:id="rId27" tooltip="Lake Cormorant culture (page does not exist)"/>
              </a:rPr>
              <a:t>Lake Cormorant</a:t>
            </a:r>
            <a:r>
              <a:rPr lang="en-US" b="0" i="0" dirty="0">
                <a:solidFill>
                  <a:srgbClr val="202122"/>
                </a:solidFill>
                <a:effectLst/>
                <a:latin typeface="Arial" panose="020B0604020202020204" pitchFamily="34" charset="0"/>
              </a:rPr>
              <a:t> cultures of the </a:t>
            </a:r>
            <a:r>
              <a:rPr lang="en-US" b="0" i="0" u="none" strike="noStrike" dirty="0">
                <a:solidFill>
                  <a:srgbClr val="3366CC"/>
                </a:solidFill>
                <a:effectLst/>
                <a:latin typeface="Arial" panose="020B0604020202020204" pitchFamily="34" charset="0"/>
                <a:hlinkClick r:id="rId28" tooltip="Tchula period"/>
              </a:rPr>
              <a:t>Tchula period</a:t>
            </a:r>
            <a:r>
              <a:rPr lang="en-US" b="0" i="0" dirty="0">
                <a:solidFill>
                  <a:srgbClr val="202122"/>
                </a:solidFill>
                <a:effectLst/>
                <a:latin typeface="Arial" panose="020B0604020202020204" pitchFamily="34" charset="0"/>
              </a:rPr>
              <a:t>, a local manifestation of the Early </a:t>
            </a:r>
            <a:r>
              <a:rPr lang="en-US" b="0" i="0" u="none" strike="noStrike" dirty="0">
                <a:solidFill>
                  <a:srgbClr val="3366CC"/>
                </a:solidFill>
                <a:effectLst/>
                <a:latin typeface="Arial" panose="020B0604020202020204" pitchFamily="34" charset="0"/>
                <a:hlinkClick r:id="rId29" tooltip="Woodland period"/>
              </a:rPr>
              <a:t>Woodland period</a:t>
            </a:r>
            <a:r>
              <a:rPr lang="en-US" b="0" i="0" dirty="0">
                <a:solidFill>
                  <a:srgbClr val="202122"/>
                </a:solidFill>
                <a:effectLst/>
                <a:latin typeface="Arial" panose="020B0604020202020204" pitchFamily="34" charset="0"/>
              </a:rPr>
              <a:t>. These descendant cultures differed from Poverty Point culture in trading over shorter distances, creating less massive public projects, completely adopting ceramics for storage and cooking, and lacking a </a:t>
            </a:r>
            <a:r>
              <a:rPr lang="en-US" b="0" i="0" u="none" strike="noStrike" dirty="0">
                <a:solidFill>
                  <a:srgbClr val="3366CC"/>
                </a:solidFill>
                <a:effectLst/>
                <a:latin typeface="Arial" panose="020B0604020202020204" pitchFamily="34" charset="0"/>
                <a:hlinkClick r:id="rId30" tooltip="Lapidary"/>
              </a:rPr>
              <a:t>lapidary</a:t>
            </a:r>
            <a:r>
              <a:rPr lang="en-US" b="0" i="0" dirty="0">
                <a:solidFill>
                  <a:srgbClr val="202122"/>
                </a:solidFill>
                <a:effectLst/>
                <a:latin typeface="Arial" panose="020B0604020202020204" pitchFamily="34" charset="0"/>
              </a:rPr>
              <a:t> (stone-carving) industry.</a:t>
            </a:r>
          </a:p>
          <a:p>
            <a:r>
              <a:rPr lang="en-US" dirty="0">
                <a:solidFill>
                  <a:srgbClr val="202122"/>
                </a:solidFill>
                <a:latin typeface="Arial" panose="020B0604020202020204" pitchFamily="34" charset="0"/>
              </a:rPr>
              <a:t>The lack of agricultural base did not seem to </a:t>
            </a:r>
            <a:r>
              <a:rPr lang="en-US" dirty="0" err="1">
                <a:solidFill>
                  <a:srgbClr val="202122"/>
                </a:solidFill>
                <a:latin typeface="Arial" panose="020B0604020202020204" pitchFamily="34" charset="0"/>
              </a:rPr>
              <a:t>hae</a:t>
            </a:r>
            <a:r>
              <a:rPr lang="en-US" dirty="0">
                <a:solidFill>
                  <a:srgbClr val="202122"/>
                </a:solidFill>
                <a:latin typeface="Arial" panose="020B0604020202020204" pitchFamily="34" charset="0"/>
              </a:rPr>
              <a:t> stopped those who gathered on Poverty Point from creating something that to us would appear very much like little cities which at least during certain times of the year, hosted a </a:t>
            </a:r>
            <a:r>
              <a:rPr lang="en-US" dirty="0" err="1">
                <a:solidFill>
                  <a:srgbClr val="202122"/>
                </a:solidFill>
                <a:latin typeface="Arial" panose="020B0604020202020204" pitchFamily="34" charset="0"/>
              </a:rPr>
              <a:t>ridh</a:t>
            </a:r>
            <a:r>
              <a:rPr lang="en-US" dirty="0">
                <a:solidFill>
                  <a:srgbClr val="202122"/>
                </a:solidFill>
                <a:latin typeface="Arial" panose="020B0604020202020204" pitchFamily="34" charset="0"/>
              </a:rPr>
              <a:t> and influential intellectual life., including the knowledge of geometric and mathematical techniques for making accurate spatial measurements.  DE, p. 144]</a:t>
            </a:r>
            <a:endParaRPr lang="en-US" dirty="0"/>
          </a:p>
        </p:txBody>
      </p:sp>
      <p:pic>
        <p:nvPicPr>
          <p:cNvPr id="1026" name="Picture 2">
            <a:extLst>
              <a:ext uri="{FF2B5EF4-FFF2-40B4-BE49-F238E27FC236}">
                <a16:creationId xmlns:a16="http://schemas.microsoft.com/office/drawing/2014/main" id="{C62ECBC4-2E90-5F79-7242-37554780F2BF}"/>
              </a:ext>
            </a:extLst>
          </p:cNvPr>
          <p:cNvPicPr>
            <a:picLocks noGrp="1" noChangeAspect="1" noChangeArrowheads="1"/>
          </p:cNvPicPr>
          <p:nvPr>
            <p:ph sz="half" idx="2"/>
          </p:nvPr>
        </p:nvPicPr>
        <p:blipFill>
          <a:blip r:embed="rId31">
            <a:extLst>
              <a:ext uri="{28A0092B-C50C-407E-A947-70E740481C1C}">
                <a14:useLocalDpi xmlns:a14="http://schemas.microsoft.com/office/drawing/2010/main" val="0"/>
              </a:ext>
            </a:extLst>
          </a:blip>
          <a:srcRect/>
          <a:stretch>
            <a:fillRect/>
          </a:stretch>
        </p:blipFill>
        <p:spPr bwMode="auto">
          <a:xfrm>
            <a:off x="7551420" y="1219041"/>
            <a:ext cx="4668176" cy="2935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254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FA55A-EEAA-2605-3CEA-81E57AEC0F59}"/>
              </a:ext>
            </a:extLst>
          </p:cNvPr>
          <p:cNvSpPr>
            <a:spLocks noGrp="1"/>
          </p:cNvSpPr>
          <p:nvPr>
            <p:ph type="title"/>
          </p:nvPr>
        </p:nvSpPr>
        <p:spPr>
          <a:xfrm>
            <a:off x="0" y="1"/>
            <a:ext cx="12192000" cy="857249"/>
          </a:xfrm>
        </p:spPr>
        <p:txBody>
          <a:bodyPr>
            <a:normAutofit fontScale="90000"/>
          </a:bodyPr>
          <a:lstStyle/>
          <a:p>
            <a:r>
              <a:rPr lang="en-US" dirty="0" err="1"/>
              <a:t>Jomon</a:t>
            </a:r>
            <a:r>
              <a:rPr lang="en-US" dirty="0"/>
              <a:t> Period Japan, Pre-rice cultivation introduction from Korea, 14,000-300 BCE, at </a:t>
            </a:r>
            <a:r>
              <a:rPr lang="en-US" dirty="0" err="1"/>
              <a:t>Sannai</a:t>
            </a:r>
            <a:r>
              <a:rPr lang="en-US" dirty="0"/>
              <a:t> Maruyama</a:t>
            </a:r>
          </a:p>
        </p:txBody>
      </p:sp>
      <p:sp>
        <p:nvSpPr>
          <p:cNvPr id="3" name="Content Placeholder 2">
            <a:extLst>
              <a:ext uri="{FF2B5EF4-FFF2-40B4-BE49-F238E27FC236}">
                <a16:creationId xmlns:a16="http://schemas.microsoft.com/office/drawing/2014/main" id="{33D3D5D0-0F9A-145A-B338-7AEDB8A9A5EC}"/>
              </a:ext>
            </a:extLst>
          </p:cNvPr>
          <p:cNvSpPr>
            <a:spLocks noGrp="1"/>
          </p:cNvSpPr>
          <p:nvPr>
            <p:ph sz="half" idx="1"/>
          </p:nvPr>
        </p:nvSpPr>
        <p:spPr>
          <a:xfrm>
            <a:off x="0" y="925830"/>
            <a:ext cx="6931022" cy="5589905"/>
          </a:xfrm>
        </p:spPr>
        <p:txBody>
          <a:bodyPr>
            <a:normAutofit fontScale="55000" lnSpcReduction="20000"/>
          </a:bodyPr>
          <a:lstStyle/>
          <a:p>
            <a:r>
              <a:rPr lang="en-US" dirty="0"/>
              <a:t>Across the Japanese archipelago, between 14,000 and 300 BCE, centennial cycles of settlement nucleation and </a:t>
            </a:r>
            <a:r>
              <a:rPr lang="en-US" dirty="0" err="1"/>
              <a:t>ispersal</a:t>
            </a:r>
            <a:r>
              <a:rPr lang="en-US" dirty="0"/>
              <a:t> came and went; monuments shot up in wood and stone, and then were pulled down again or abandoned; elaborate ritual traditions, including opulent burials, flourished and declined; specialized crafts waxed and waned, including remarkable accomplishments in the arts of pottery, wood and lacquer.  [DE, kp. 146].</a:t>
            </a:r>
          </a:p>
          <a:p>
            <a:r>
              <a:rPr lang="en-US" dirty="0"/>
              <a:t>Picture, Wikipedia:  </a:t>
            </a:r>
            <a:r>
              <a:rPr lang="en-US" b="0" i="0" dirty="0">
                <a:solidFill>
                  <a:srgbClr val="202122"/>
                </a:solidFill>
                <a:effectLst/>
                <a:latin typeface="Arial" panose="020B0604020202020204" pitchFamily="34" charset="0"/>
              </a:rPr>
              <a:t>Reconstruction of a </a:t>
            </a:r>
            <a:r>
              <a:rPr lang="en-US" b="0" i="0" dirty="0" err="1">
                <a:solidFill>
                  <a:srgbClr val="202122"/>
                </a:solidFill>
                <a:effectLst/>
                <a:latin typeface="Arial" panose="020B0604020202020204" pitchFamily="34" charset="0"/>
              </a:rPr>
              <a:t>Jōmon</a:t>
            </a:r>
            <a:r>
              <a:rPr lang="en-US" b="0" i="0" dirty="0">
                <a:solidFill>
                  <a:srgbClr val="202122"/>
                </a:solidFill>
                <a:effectLst/>
                <a:latin typeface="Arial" panose="020B0604020202020204" pitchFamily="34" charset="0"/>
              </a:rPr>
              <a:t> period longhouse at </a:t>
            </a:r>
            <a:r>
              <a:rPr lang="en-US" b="0" i="0" dirty="0" err="1">
                <a:solidFill>
                  <a:srgbClr val="202122"/>
                </a:solidFill>
                <a:effectLst/>
                <a:latin typeface="Arial" panose="020B0604020202020204" pitchFamily="34" charset="0"/>
              </a:rPr>
              <a:t>Sannai</a:t>
            </a:r>
            <a:r>
              <a:rPr lang="en-US" b="0" i="0" dirty="0">
                <a:solidFill>
                  <a:srgbClr val="202122"/>
                </a:solidFill>
                <a:effectLst/>
                <a:latin typeface="Arial" panose="020B0604020202020204" pitchFamily="34" charset="0"/>
              </a:rPr>
              <a:t>-Maruyama. Only a few longhouses were found; they may have been meeting halls or workshops…The </a:t>
            </a:r>
            <a:r>
              <a:rPr lang="en-US" b="0" i="0" dirty="0" err="1">
                <a:solidFill>
                  <a:srgbClr val="202122"/>
                </a:solidFill>
                <a:effectLst/>
                <a:latin typeface="Arial" panose="020B0604020202020204" pitchFamily="34" charset="0"/>
              </a:rPr>
              <a:t>Sannai</a:t>
            </a:r>
            <a:r>
              <a:rPr lang="en-US" b="0" i="0" dirty="0">
                <a:solidFill>
                  <a:srgbClr val="202122"/>
                </a:solidFill>
                <a:effectLst/>
                <a:latin typeface="Arial" panose="020B0604020202020204" pitchFamily="34" charset="0"/>
              </a:rPr>
              <a:t>-Maruyama settlement was occupied from the middle of the Early </a:t>
            </a:r>
            <a:r>
              <a:rPr lang="en-US" b="0" i="0" dirty="0" err="1">
                <a:solidFill>
                  <a:srgbClr val="202122"/>
                </a:solidFill>
                <a:effectLst/>
                <a:latin typeface="Arial" panose="020B0604020202020204" pitchFamily="34" charset="0"/>
              </a:rPr>
              <a:t>Jōmon</a:t>
            </a:r>
            <a:r>
              <a:rPr lang="en-US" b="0" i="0" dirty="0">
                <a:solidFill>
                  <a:srgbClr val="202122"/>
                </a:solidFill>
                <a:effectLst/>
                <a:latin typeface="Arial" panose="020B0604020202020204" pitchFamily="34" charset="0"/>
              </a:rPr>
              <a:t> period to the end of the Middle </a:t>
            </a:r>
            <a:r>
              <a:rPr lang="en-US" b="0" i="0" dirty="0" err="1">
                <a:solidFill>
                  <a:srgbClr val="202122"/>
                </a:solidFill>
                <a:effectLst/>
                <a:latin typeface="Arial" panose="020B0604020202020204" pitchFamily="34" charset="0"/>
              </a:rPr>
              <a:t>Jōmon</a:t>
            </a:r>
            <a:r>
              <a:rPr lang="en-US" b="0" i="0" dirty="0">
                <a:solidFill>
                  <a:srgbClr val="202122"/>
                </a:solidFill>
                <a:effectLst/>
                <a:latin typeface="Arial" panose="020B0604020202020204" pitchFamily="34" charset="0"/>
              </a:rPr>
              <a:t> period (3900 – 2200 BC), and is the largest the </a:t>
            </a:r>
            <a:r>
              <a:rPr lang="en-US" b="0" i="0" dirty="0" err="1">
                <a:solidFill>
                  <a:srgbClr val="202122"/>
                </a:solidFill>
                <a:effectLst/>
                <a:latin typeface="Arial" panose="020B0604020202020204" pitchFamily="34" charset="0"/>
              </a:rPr>
              <a:t>Jōmon</a:t>
            </a:r>
            <a:r>
              <a:rPr lang="en-US" b="0" i="0" dirty="0">
                <a:solidFill>
                  <a:srgbClr val="202122"/>
                </a:solidFill>
                <a:effectLst/>
                <a:latin typeface="Arial" panose="020B0604020202020204" pitchFamily="34" charset="0"/>
              </a:rPr>
              <a:t> settlement yet discovered in Japan. It is located on a 20 meter high </a:t>
            </a:r>
            <a:r>
              <a:rPr lang="en-US" b="0" i="0" u="none" strike="noStrike" dirty="0">
                <a:solidFill>
                  <a:srgbClr val="3366CC"/>
                </a:solidFill>
                <a:effectLst/>
                <a:latin typeface="Arial" panose="020B0604020202020204" pitchFamily="34" charset="0"/>
                <a:hlinkClick r:id="rId2" tooltip="Fluvial terrace"/>
              </a:rPr>
              <a:t>fluvial terrace</a:t>
            </a:r>
            <a:r>
              <a:rPr lang="en-US" b="0" i="0" dirty="0">
                <a:solidFill>
                  <a:srgbClr val="202122"/>
                </a:solidFill>
                <a:effectLst/>
                <a:latin typeface="Arial" panose="020B0604020202020204" pitchFamily="34" charset="0"/>
              </a:rPr>
              <a:t> on the right bank of the </a:t>
            </a:r>
            <a:r>
              <a:rPr lang="en-US" b="0" i="0" dirty="0" err="1">
                <a:solidFill>
                  <a:srgbClr val="202122"/>
                </a:solidFill>
                <a:effectLst/>
                <a:latin typeface="Arial" panose="020B0604020202020204" pitchFamily="34" charset="0"/>
              </a:rPr>
              <a:t>Okidate</a:t>
            </a:r>
            <a:r>
              <a:rPr lang="en-US" b="0" i="0" dirty="0">
                <a:solidFill>
                  <a:srgbClr val="202122"/>
                </a:solidFill>
                <a:effectLst/>
                <a:latin typeface="Arial" panose="020B0604020202020204" pitchFamily="34" charset="0"/>
              </a:rPr>
              <a:t> River, at the tip of a ridge extending southwest from the </a:t>
            </a:r>
            <a:r>
              <a:rPr lang="en-US" b="0" i="0" u="none" strike="noStrike" dirty="0" err="1">
                <a:solidFill>
                  <a:srgbClr val="3366CC"/>
                </a:solidFill>
                <a:effectLst/>
                <a:latin typeface="Arial" panose="020B0604020202020204" pitchFamily="34" charset="0"/>
                <a:hlinkClick r:id="rId3" tooltip="Hakkōda Mountains"/>
              </a:rPr>
              <a:t>Hakkōda</a:t>
            </a:r>
            <a:r>
              <a:rPr lang="en-US" b="0" i="0" u="none" strike="noStrike" dirty="0">
                <a:solidFill>
                  <a:srgbClr val="3366CC"/>
                </a:solidFill>
                <a:effectLst/>
                <a:latin typeface="Arial" panose="020B0604020202020204" pitchFamily="34" charset="0"/>
                <a:hlinkClick r:id="rId3" tooltip="Hakkōda Mountains"/>
              </a:rPr>
              <a:t> Mountains</a:t>
            </a:r>
            <a:r>
              <a:rPr lang="en-US" b="0" i="0" dirty="0">
                <a:solidFill>
                  <a:srgbClr val="202122"/>
                </a:solidFill>
                <a:effectLst/>
                <a:latin typeface="Arial" panose="020B0604020202020204" pitchFamily="34" charset="0"/>
              </a:rPr>
              <a:t>…</a:t>
            </a:r>
            <a:r>
              <a:rPr lang="en-US" dirty="0">
                <a:solidFill>
                  <a:srgbClr val="202122"/>
                </a:solidFill>
                <a:latin typeface="Arial" panose="020B0604020202020204" pitchFamily="34" charset="0"/>
              </a:rPr>
              <a:t>For the first 1,000 years the area was inhabited by hunter-gatherers eating nuts, fish and plants.  </a:t>
            </a:r>
            <a:r>
              <a:rPr lang="en-US" b="0" i="0" dirty="0">
                <a:solidFill>
                  <a:srgbClr val="202122"/>
                </a:solidFill>
                <a:effectLst/>
                <a:latin typeface="Arial" panose="020B0604020202020204" pitchFamily="34" charset="0"/>
              </a:rPr>
              <a:t>Around 2900 BC, the inhabitants became more sedentary. They began to store food above ground in elevated buildings rather than in pits. Also, </a:t>
            </a:r>
            <a:r>
              <a:rPr lang="en-US" b="0" i="0" u="none" strike="noStrike" dirty="0">
                <a:solidFill>
                  <a:srgbClr val="3366CC"/>
                </a:solidFill>
                <a:effectLst/>
                <a:latin typeface="Arial" panose="020B0604020202020204" pitchFamily="34" charset="0"/>
                <a:hlinkClick r:id="rId4" tooltip="Longhouse"/>
              </a:rPr>
              <a:t>longhouses</a:t>
            </a:r>
            <a:r>
              <a:rPr lang="en-US" b="0" i="0" dirty="0">
                <a:solidFill>
                  <a:srgbClr val="202122"/>
                </a:solidFill>
                <a:effectLst/>
                <a:latin typeface="Arial" panose="020B0604020202020204" pitchFamily="34" charset="0"/>
              </a:rPr>
              <a:t> began showing up around this time. Long houses were large, oval-shaped structures. The longest one found at the site was 32 meters (105 feet) long. Scholars believe longhouses were used for meeting places, workshops, or living space…The settlement of </a:t>
            </a:r>
            <a:r>
              <a:rPr lang="en-US" b="0" i="0" dirty="0" err="1">
                <a:solidFill>
                  <a:srgbClr val="202122"/>
                </a:solidFill>
                <a:effectLst/>
                <a:latin typeface="Arial" panose="020B0604020202020204" pitchFamily="34" charset="0"/>
              </a:rPr>
              <a:t>Sannai</a:t>
            </a:r>
            <a:r>
              <a:rPr lang="en-US" b="0" i="0" dirty="0">
                <a:solidFill>
                  <a:srgbClr val="202122"/>
                </a:solidFill>
                <a:effectLst/>
                <a:latin typeface="Arial" panose="020B0604020202020204" pitchFamily="34" charset="0"/>
              </a:rPr>
              <a:t>-Maruyama ended around 2300 BC due to unknown reasons. Its abandonment was likely due to the population's </a:t>
            </a:r>
            <a:r>
              <a:rPr lang="en-US" b="0" i="0" u="none" strike="noStrike" dirty="0">
                <a:solidFill>
                  <a:srgbClr val="3366CC"/>
                </a:solidFill>
                <a:effectLst/>
                <a:latin typeface="Arial" panose="020B0604020202020204" pitchFamily="34" charset="0"/>
                <a:hlinkClick r:id="rId5" tooltip="Subsistence economy"/>
              </a:rPr>
              <a:t>subsistence economy</a:t>
            </a:r>
            <a:r>
              <a:rPr lang="en-US" b="0" i="0" dirty="0">
                <a:solidFill>
                  <a:srgbClr val="202122"/>
                </a:solidFill>
                <a:effectLst/>
                <a:latin typeface="Arial" panose="020B0604020202020204" pitchFamily="34" charset="0"/>
              </a:rPr>
              <a:t> being unable to result in sustained growth, with its end being spurred on by the reduced amount of natural resources during the </a:t>
            </a:r>
            <a:r>
              <a:rPr lang="en-US" b="0" i="0" u="none" strike="noStrike" dirty="0">
                <a:solidFill>
                  <a:srgbClr val="3366CC"/>
                </a:solidFill>
                <a:effectLst/>
                <a:latin typeface="Arial" panose="020B0604020202020204" pitchFamily="34" charset="0"/>
                <a:hlinkClick r:id="rId6" tooltip="Neoglaciation"/>
              </a:rPr>
              <a:t>neoglaciation</a:t>
            </a:r>
            <a:r>
              <a:rPr lang="en-US" b="0" i="0" dirty="0">
                <a:solidFill>
                  <a:srgbClr val="202122"/>
                </a:solidFill>
                <a:effectLst/>
                <a:latin typeface="Arial" panose="020B0604020202020204" pitchFamily="34" charset="0"/>
              </a:rPr>
              <a:t>… A decrease in temperature by 2.6 °C (4.7 °F) influenced the collapse of the settlement and civilizations in other parts of the world.</a:t>
            </a:r>
          </a:p>
          <a:p>
            <a:r>
              <a:rPr lang="en-US" dirty="0">
                <a:solidFill>
                  <a:srgbClr val="202122"/>
                </a:solidFill>
                <a:latin typeface="Arial" panose="020B0604020202020204" pitchFamily="34" charset="0"/>
              </a:rPr>
              <a:t>Japanese </a:t>
            </a:r>
            <a:r>
              <a:rPr lang="en-US" dirty="0" err="1">
                <a:solidFill>
                  <a:srgbClr val="202122"/>
                </a:solidFill>
                <a:latin typeface="Arial" panose="020B0604020202020204" pitchFamily="34" charset="0"/>
              </a:rPr>
              <a:t>arhceologists</a:t>
            </a:r>
            <a:r>
              <a:rPr lang="en-US" dirty="0">
                <a:solidFill>
                  <a:srgbClr val="202122"/>
                </a:solidFill>
                <a:latin typeface="Arial" panose="020B0604020202020204" pitchFamily="34" charset="0"/>
              </a:rPr>
              <a:t>, surveying thousands of years worth of </a:t>
            </a:r>
            <a:r>
              <a:rPr lang="en-US" dirty="0" err="1">
                <a:solidFill>
                  <a:srgbClr val="202122"/>
                </a:solidFill>
                <a:latin typeface="Arial" panose="020B0604020202020204" pitchFamily="34" charset="0"/>
              </a:rPr>
              <a:t>Jomon</a:t>
            </a:r>
            <a:r>
              <a:rPr lang="en-US" dirty="0">
                <a:solidFill>
                  <a:srgbClr val="202122"/>
                </a:solidFill>
                <a:latin typeface="Arial" panose="020B0604020202020204" pitchFamily="34" charset="0"/>
              </a:rPr>
              <a:t> sites, have discovered all sorts of treasures, but they are yet to find indisputable evidence that those treasures were monopolized by any sort of aristocracy, or ruling elite. [DE, p. 157]</a:t>
            </a:r>
            <a:endParaRPr lang="en-US" dirty="0"/>
          </a:p>
        </p:txBody>
      </p:sp>
      <p:pic>
        <p:nvPicPr>
          <p:cNvPr id="1026" name="Picture 2">
            <a:extLst>
              <a:ext uri="{FF2B5EF4-FFF2-40B4-BE49-F238E27FC236}">
                <a16:creationId xmlns:a16="http://schemas.microsoft.com/office/drawing/2014/main" id="{0E2950F9-6935-14A0-3891-77B81A69D90F}"/>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6965949" y="1628775"/>
            <a:ext cx="5264151" cy="3948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64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4CF0B-7DB2-957F-0406-51F74BA2A92C}"/>
              </a:ext>
            </a:extLst>
          </p:cNvPr>
          <p:cNvSpPr>
            <a:spLocks noGrp="1"/>
          </p:cNvSpPr>
          <p:nvPr>
            <p:ph type="title"/>
          </p:nvPr>
        </p:nvSpPr>
        <p:spPr>
          <a:xfrm>
            <a:off x="0" y="1"/>
            <a:ext cx="12192000" cy="1491614"/>
          </a:xfrm>
        </p:spPr>
        <p:txBody>
          <a:bodyPr>
            <a:normAutofit fontScale="90000"/>
          </a:bodyPr>
          <a:lstStyle/>
          <a:p>
            <a:r>
              <a:rPr lang="en-US" dirty="0" err="1"/>
              <a:t>Shigir</a:t>
            </a:r>
            <a:r>
              <a:rPr lang="en-US" dirty="0"/>
              <a:t> Idol, 17 ft. sculpture, c. 8000 BCE, Example of tradition of large-scale wooden forager art preserved in a peat-bog off Lake </a:t>
            </a:r>
            <a:r>
              <a:rPr lang="en-US" dirty="0" err="1"/>
              <a:t>Shigirskoe</a:t>
            </a:r>
            <a:r>
              <a:rPr lang="en-US" dirty="0"/>
              <a:t> in the middle Urals</a:t>
            </a:r>
          </a:p>
        </p:txBody>
      </p:sp>
      <p:sp>
        <p:nvSpPr>
          <p:cNvPr id="3" name="Content Placeholder 2">
            <a:extLst>
              <a:ext uri="{FF2B5EF4-FFF2-40B4-BE49-F238E27FC236}">
                <a16:creationId xmlns:a16="http://schemas.microsoft.com/office/drawing/2014/main" id="{193BDB50-9CAB-96A2-14B4-A0B2F5973918}"/>
              </a:ext>
            </a:extLst>
          </p:cNvPr>
          <p:cNvSpPr>
            <a:spLocks noGrp="1"/>
          </p:cNvSpPr>
          <p:nvPr>
            <p:ph sz="half" idx="1"/>
          </p:nvPr>
        </p:nvSpPr>
        <p:spPr>
          <a:xfrm>
            <a:off x="-47812" y="1491615"/>
            <a:ext cx="10076317" cy="4959222"/>
          </a:xfrm>
        </p:spPr>
        <p:txBody>
          <a:bodyPr>
            <a:normAutofit fontScale="70000" lnSpcReduction="20000"/>
          </a:bodyPr>
          <a:lstStyle/>
          <a:p>
            <a:r>
              <a:rPr lang="en-US" b="0" i="0" dirty="0">
                <a:solidFill>
                  <a:srgbClr val="202122"/>
                </a:solidFill>
                <a:effectLst/>
                <a:latin typeface="Arial" panose="020B0604020202020204" pitchFamily="34" charset="0"/>
              </a:rPr>
              <a:t>The discovery upended scholars' views on when humans began making ritual art, as opposed to the kind of realistic art seen in the </a:t>
            </a:r>
            <a:r>
              <a:rPr lang="en-US" b="0" i="0" u="none" strike="noStrike" dirty="0">
                <a:solidFill>
                  <a:srgbClr val="3366CC"/>
                </a:solidFill>
                <a:effectLst/>
                <a:latin typeface="Arial" panose="020B0604020202020204" pitchFamily="34" charset="0"/>
                <a:hlinkClick r:id="rId2" tooltip="Lascaux Caves"/>
              </a:rPr>
              <a:t>Lascaux caves</a:t>
            </a:r>
            <a:r>
              <a:rPr lang="en-US" b="0" i="0" dirty="0">
                <a:solidFill>
                  <a:srgbClr val="202122"/>
                </a:solidFill>
                <a:effectLst/>
                <a:latin typeface="Arial" panose="020B0604020202020204" pitchFamily="34" charset="0"/>
              </a:rPr>
              <a:t>. Scientists had previously believed that complex art comparable to the </a:t>
            </a:r>
            <a:r>
              <a:rPr lang="en-US" b="0" i="0" dirty="0" err="1">
                <a:solidFill>
                  <a:srgbClr val="202122"/>
                </a:solidFill>
                <a:effectLst/>
                <a:latin typeface="Arial" panose="020B0604020202020204" pitchFamily="34" charset="0"/>
              </a:rPr>
              <a:t>Shigir</a:t>
            </a:r>
            <a:r>
              <a:rPr lang="en-US" b="0" i="0" dirty="0">
                <a:solidFill>
                  <a:srgbClr val="202122"/>
                </a:solidFill>
                <a:effectLst/>
                <a:latin typeface="Arial" panose="020B0604020202020204" pitchFamily="34" charset="0"/>
              </a:rPr>
              <a:t> Idol began in sedentary farming populations in the Middle East around 8,000 years ago.  Regardless of whether the people who made such objects were ruled by kings or without them, such finds illustrate how forager monumentality preceded Neolithic farmers. [DE, p. 147</a:t>
            </a:r>
            <a:endParaRPr lang="en-US" dirty="0"/>
          </a:p>
          <a:p>
            <a:r>
              <a:rPr lang="en-US" dirty="0"/>
              <a:t>Picture, Wikipedia:  </a:t>
            </a:r>
            <a:r>
              <a:rPr lang="en-US" b="0" i="0" dirty="0">
                <a:solidFill>
                  <a:srgbClr val="202122"/>
                </a:solidFill>
                <a:effectLst/>
                <a:latin typeface="Arial" panose="020B0604020202020204" pitchFamily="34" charset="0"/>
              </a:rPr>
              <a:t>The sculpture, dated to 11,500 years ago, may have stood more than 5 m (16 ft) high.  It is </a:t>
            </a:r>
            <a:r>
              <a:rPr lang="en-US" b="0" i="0" dirty="0" err="1">
                <a:solidFill>
                  <a:srgbClr val="202122"/>
                </a:solidFill>
                <a:effectLst/>
                <a:latin typeface="Arial" panose="020B0604020202020204" pitchFamily="34" charset="0"/>
              </a:rPr>
              <a:t>is</a:t>
            </a:r>
            <a:r>
              <a:rPr lang="en-US" b="0" i="0" dirty="0">
                <a:solidFill>
                  <a:srgbClr val="202122"/>
                </a:solidFill>
                <a:effectLst/>
                <a:latin typeface="Arial" panose="020B0604020202020204" pitchFamily="34" charset="0"/>
              </a:rPr>
              <a:t> the oldest known wooden sculpture in the world, made during the </a:t>
            </a:r>
            <a:r>
              <a:rPr lang="en-US" b="0" i="0" u="none" strike="noStrike" dirty="0">
                <a:solidFill>
                  <a:srgbClr val="3366CC"/>
                </a:solidFill>
                <a:effectLst/>
                <a:latin typeface="Arial" panose="020B0604020202020204" pitchFamily="34" charset="0"/>
                <a:hlinkClick r:id="rId3" tooltip="Mesolithic"/>
              </a:rPr>
              <a:t>Mesolithic</a:t>
            </a:r>
            <a:r>
              <a:rPr lang="en-US" b="0" i="0" dirty="0">
                <a:solidFill>
                  <a:srgbClr val="202122"/>
                </a:solidFill>
                <a:effectLst/>
                <a:latin typeface="Arial" panose="020B0604020202020204" pitchFamily="34" charset="0"/>
              </a:rPr>
              <a:t> period, shortly after the end of the last </a:t>
            </a:r>
            <a:r>
              <a:rPr lang="en-US" b="0" i="0" u="none" strike="noStrike" dirty="0">
                <a:solidFill>
                  <a:srgbClr val="3366CC"/>
                </a:solidFill>
                <a:effectLst/>
                <a:latin typeface="Arial" panose="020B0604020202020204" pitchFamily="34" charset="0"/>
                <a:hlinkClick r:id="rId4" tooltip="Ice age"/>
              </a:rPr>
              <a:t>Ice Age</a:t>
            </a:r>
            <a:r>
              <a:rPr lang="en-US" b="0" i="0" dirty="0">
                <a:solidFill>
                  <a:srgbClr val="202122"/>
                </a:solidFill>
                <a:effectLst/>
                <a:latin typeface="Arial" panose="020B0604020202020204" pitchFamily="34" charset="0"/>
              </a:rPr>
              <a:t>.</a:t>
            </a:r>
            <a:r>
              <a:rPr lang="en-US" b="0" i="0" baseline="30000" dirty="0">
                <a:solidFill>
                  <a:srgbClr val="3366CC"/>
                </a:solidFill>
                <a:effectLst/>
                <a:latin typeface="Arial" panose="020B0604020202020204" pitchFamily="34" charset="0"/>
              </a:rPr>
              <a:t> </a:t>
            </a:r>
            <a:r>
              <a:rPr lang="en-US" b="0" i="0" dirty="0">
                <a:solidFill>
                  <a:srgbClr val="202122"/>
                </a:solidFill>
                <a:effectLst/>
                <a:latin typeface="Arial" panose="020B0604020202020204" pitchFamily="34" charset="0"/>
              </a:rPr>
              <a:t>The geometric decorations, such as simple lines and zigzags of the Idol are commonly found in Late </a:t>
            </a:r>
            <a:r>
              <a:rPr lang="en-US" b="0" i="0" dirty="0" err="1">
                <a:solidFill>
                  <a:srgbClr val="202122"/>
                </a:solidFill>
                <a:effectLst/>
                <a:latin typeface="Arial" panose="020B0604020202020204" pitchFamily="34" charset="0"/>
              </a:rPr>
              <a:t>Palaeolithic</a:t>
            </a:r>
            <a:r>
              <a:rPr lang="en-US" b="0" i="0" dirty="0">
                <a:solidFill>
                  <a:srgbClr val="202122"/>
                </a:solidFill>
                <a:effectLst/>
                <a:latin typeface="Arial" panose="020B0604020202020204" pitchFamily="34" charset="0"/>
              </a:rPr>
              <a:t> and Early Mesolithic decorations. The body is flat and rectangular. Geometrical motifs decorate its surface, including zigzag lines and depictions of human faces and hands. The arrangement resembles a </a:t>
            </a:r>
            <a:r>
              <a:rPr lang="en-US" b="0" i="0" u="none" strike="noStrike" dirty="0">
                <a:solidFill>
                  <a:srgbClr val="3366CC"/>
                </a:solidFill>
                <a:effectLst/>
                <a:latin typeface="Arial" panose="020B0604020202020204" pitchFamily="34" charset="0"/>
                <a:hlinkClick r:id="rId5" tooltip="Totem pole"/>
              </a:rPr>
              <a:t>totem pole</a:t>
            </a:r>
            <a:r>
              <a:rPr lang="en-US" b="0" i="0" dirty="0">
                <a:solidFill>
                  <a:srgbClr val="202122"/>
                </a:solidFill>
                <a:effectLst/>
                <a:latin typeface="Arial" panose="020B0604020202020204" pitchFamily="34" charset="0"/>
              </a:rPr>
              <a:t>.  Thus, various elements of the </a:t>
            </a:r>
            <a:r>
              <a:rPr lang="en-US" b="0" i="0" dirty="0" err="1">
                <a:solidFill>
                  <a:srgbClr val="202122"/>
                </a:solidFill>
                <a:effectLst/>
                <a:latin typeface="Arial" panose="020B0604020202020204" pitchFamily="34" charset="0"/>
              </a:rPr>
              <a:t>Shigir</a:t>
            </a:r>
            <a:r>
              <a:rPr lang="en-US" b="0" i="0" dirty="0">
                <a:solidFill>
                  <a:srgbClr val="202122"/>
                </a:solidFill>
                <a:effectLst/>
                <a:latin typeface="Arial" panose="020B0604020202020204" pitchFamily="34" charset="0"/>
              </a:rPr>
              <a:t> sculpture are consistent with the record of </a:t>
            </a:r>
            <a:r>
              <a:rPr lang="en-US" b="0" i="0" u="none" strike="noStrike" dirty="0">
                <a:solidFill>
                  <a:srgbClr val="3366CC"/>
                </a:solidFill>
                <a:effectLst/>
                <a:latin typeface="Arial" panose="020B0604020202020204" pitchFamily="34" charset="0"/>
                <a:hlinkClick r:id="rId6" tooltip="Late Glacial Interstadial"/>
              </a:rPr>
              <a:t>Late Glacial</a:t>
            </a:r>
            <a:r>
              <a:rPr lang="en-US" b="0" i="0" dirty="0">
                <a:solidFill>
                  <a:srgbClr val="202122"/>
                </a:solidFill>
                <a:effectLst/>
                <a:latin typeface="Arial" panose="020B0604020202020204" pitchFamily="34" charset="0"/>
              </a:rPr>
              <a:t> to Early Mesolithic art in Eurasia.</a:t>
            </a:r>
            <a:r>
              <a:rPr lang="en-US" b="0" i="0" baseline="30000" dirty="0">
                <a:solidFill>
                  <a:srgbClr val="3366CC"/>
                </a:solidFill>
                <a:effectLst/>
                <a:latin typeface="Arial" panose="020B0604020202020204" pitchFamily="34" charset="0"/>
              </a:rPr>
              <a:t> </a:t>
            </a:r>
            <a:r>
              <a:rPr lang="en-US" b="0" i="0" dirty="0">
                <a:solidFill>
                  <a:srgbClr val="202122"/>
                </a:solidFill>
                <a:effectLst/>
                <a:latin typeface="Arial" panose="020B0604020202020204" pitchFamily="34" charset="0"/>
              </a:rPr>
              <a:t>The wood it was carved from is approximately 12,000 years old.  A decorated </a:t>
            </a:r>
            <a:r>
              <a:rPr lang="en-US" b="0" i="0" u="none" strike="noStrike" dirty="0">
                <a:solidFill>
                  <a:srgbClr val="3366CC"/>
                </a:solidFill>
                <a:effectLst/>
                <a:latin typeface="Arial" panose="020B0604020202020204" pitchFamily="34" charset="0"/>
                <a:hlinkClick r:id="rId7" tooltip="Antler"/>
              </a:rPr>
              <a:t>antler</a:t>
            </a:r>
            <a:r>
              <a:rPr lang="en-US" b="0" i="0" dirty="0">
                <a:solidFill>
                  <a:srgbClr val="202122"/>
                </a:solidFill>
                <a:effectLst/>
                <a:latin typeface="Arial" panose="020B0604020202020204" pitchFamily="34" charset="0"/>
              </a:rPr>
              <a:t> was found near the </a:t>
            </a:r>
            <a:r>
              <a:rPr lang="en-US" b="0" i="0" dirty="0" err="1">
                <a:solidFill>
                  <a:srgbClr val="202122"/>
                </a:solidFill>
                <a:effectLst/>
                <a:latin typeface="Arial" panose="020B0604020202020204" pitchFamily="34" charset="0"/>
              </a:rPr>
              <a:t>Shigir</a:t>
            </a:r>
            <a:r>
              <a:rPr lang="en-US" b="0" i="0" dirty="0">
                <a:solidFill>
                  <a:srgbClr val="202122"/>
                </a:solidFill>
                <a:effectLst/>
                <a:latin typeface="Arial" panose="020B0604020202020204" pitchFamily="34" charset="0"/>
              </a:rPr>
              <a:t> Idol and dated to the same period, giving credence to the estimated age of 11,500 years.  In 2021 dates the Idol close to the beginning of the </a:t>
            </a:r>
            <a:r>
              <a:rPr lang="en-US" b="0" i="0" u="none" strike="noStrike" dirty="0">
                <a:solidFill>
                  <a:srgbClr val="3366CC"/>
                </a:solidFill>
                <a:effectLst/>
                <a:latin typeface="Arial" panose="020B0604020202020204" pitchFamily="34" charset="0"/>
                <a:hlinkClick r:id="rId8" tooltip="Holocene"/>
              </a:rPr>
              <a:t>Holocene</a:t>
            </a:r>
            <a:r>
              <a:rPr lang="en-US" b="0" i="0" dirty="0">
                <a:solidFill>
                  <a:srgbClr val="202122"/>
                </a:solidFill>
                <a:effectLst/>
                <a:latin typeface="Arial" panose="020B0604020202020204" pitchFamily="34" charset="0"/>
              </a:rPr>
              <a:t> (c. 10,000 </a:t>
            </a:r>
            <a:r>
              <a:rPr lang="en-US" b="0" i="0" dirty="0" err="1">
                <a:solidFill>
                  <a:srgbClr val="202122"/>
                </a:solidFill>
                <a:effectLst/>
                <a:latin typeface="Arial" panose="020B0604020202020204" pitchFamily="34" charset="0"/>
              </a:rPr>
              <a:t>cal</a:t>
            </a:r>
            <a:r>
              <a:rPr lang="en-US" b="0" i="0" dirty="0">
                <a:solidFill>
                  <a:srgbClr val="202122"/>
                </a:solidFill>
                <a:effectLst/>
                <a:latin typeface="Arial" panose="020B0604020202020204" pitchFamily="34" charset="0"/>
              </a:rPr>
              <a:t> BCE) or about 12 000 years before present. This dating makes it the oldest known monumental wooden sculpture in the world.</a:t>
            </a:r>
            <a:endParaRPr lang="en-US" dirty="0"/>
          </a:p>
        </p:txBody>
      </p:sp>
      <p:pic>
        <p:nvPicPr>
          <p:cNvPr id="2050" name="Picture 2">
            <a:extLst>
              <a:ext uri="{FF2B5EF4-FFF2-40B4-BE49-F238E27FC236}">
                <a16:creationId xmlns:a16="http://schemas.microsoft.com/office/drawing/2014/main" id="{40D25E4C-A888-546D-140F-0D8A3685877F}"/>
              </a:ext>
            </a:extLst>
          </p:cNvPr>
          <p:cNvPicPr>
            <a:picLocks noGrp="1" noChangeAspect="1" noChangeArrowheads="1"/>
          </p:cNvPicPr>
          <p:nvPr>
            <p:ph sz="half" idx="2"/>
          </p:nvPr>
        </p:nvPicPr>
        <p:blipFill>
          <a:blip r:embed="rId9">
            <a:extLst>
              <a:ext uri="{28A0092B-C50C-407E-A947-70E740481C1C}">
                <a14:useLocalDpi xmlns:a14="http://schemas.microsoft.com/office/drawing/2010/main" val="0"/>
              </a:ext>
            </a:extLst>
          </a:blip>
          <a:srcRect/>
          <a:stretch>
            <a:fillRect/>
          </a:stretch>
        </p:blipFill>
        <p:spPr bwMode="auto">
          <a:xfrm>
            <a:off x="10028505" y="952853"/>
            <a:ext cx="2163495" cy="5497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545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C2019-F5EA-BA78-D208-21B9F9E70093}"/>
              </a:ext>
            </a:extLst>
          </p:cNvPr>
          <p:cNvSpPr>
            <a:spLocks noGrp="1"/>
          </p:cNvSpPr>
          <p:nvPr>
            <p:ph type="title"/>
          </p:nvPr>
        </p:nvSpPr>
        <p:spPr>
          <a:xfrm>
            <a:off x="0" y="1"/>
            <a:ext cx="12192000" cy="1371599"/>
          </a:xfrm>
        </p:spPr>
        <p:txBody>
          <a:bodyPr>
            <a:normAutofit fontScale="90000"/>
          </a:bodyPr>
          <a:lstStyle/>
          <a:p>
            <a:r>
              <a:rPr lang="en-US" dirty="0"/>
              <a:t>The legal argument, based on a myth that foragers live(d) in a state of Infantile simplicity, is based on John Locke’s “Second Treatise of Government (1690)</a:t>
            </a:r>
          </a:p>
        </p:txBody>
      </p:sp>
      <p:sp>
        <p:nvSpPr>
          <p:cNvPr id="3" name="Content Placeholder 2">
            <a:extLst>
              <a:ext uri="{FF2B5EF4-FFF2-40B4-BE49-F238E27FC236}">
                <a16:creationId xmlns:a16="http://schemas.microsoft.com/office/drawing/2014/main" id="{F05529E0-6422-12D3-4625-003013E46163}"/>
              </a:ext>
            </a:extLst>
          </p:cNvPr>
          <p:cNvSpPr>
            <a:spLocks noGrp="1"/>
          </p:cNvSpPr>
          <p:nvPr>
            <p:ph sz="half" idx="1"/>
          </p:nvPr>
        </p:nvSpPr>
        <p:spPr>
          <a:xfrm>
            <a:off x="0" y="1412122"/>
            <a:ext cx="7873248" cy="4994654"/>
          </a:xfrm>
        </p:spPr>
        <p:txBody>
          <a:bodyPr>
            <a:normAutofit fontScale="47500" lnSpcReduction="20000"/>
          </a:bodyPr>
          <a:lstStyle/>
          <a:p>
            <a:r>
              <a:rPr lang="en-US" b="1" i="0" dirty="0">
                <a:solidFill>
                  <a:srgbClr val="202122"/>
                </a:solidFill>
                <a:effectLst/>
                <a:latin typeface="Arial" panose="020B0604020202020204" pitchFamily="34" charset="0"/>
              </a:rPr>
              <a:t>John Locke</a:t>
            </a:r>
            <a:r>
              <a:rPr lang="en-US" b="0" i="0" dirty="0">
                <a:solidFill>
                  <a:srgbClr val="202122"/>
                </a:solidFill>
                <a:effectLst/>
                <a:latin typeface="Arial" panose="020B0604020202020204" pitchFamily="34" charset="0"/>
              </a:rPr>
              <a:t> </a:t>
            </a:r>
            <a:r>
              <a:rPr lang="en-US" b="0" i="0" dirty="0">
                <a:solidFill>
                  <a:srgbClr val="3366CC"/>
                </a:solidFill>
                <a:effectLst/>
                <a:latin typeface="Arial" panose="020B0604020202020204" pitchFamily="34" charset="0"/>
              </a:rPr>
              <a:t>(</a:t>
            </a:r>
            <a:r>
              <a:rPr lang="en-US" b="0" i="0" dirty="0">
                <a:solidFill>
                  <a:srgbClr val="202122"/>
                </a:solidFill>
                <a:effectLst/>
                <a:latin typeface="Arial" panose="020B0604020202020204" pitchFamily="34" charset="0"/>
              </a:rPr>
              <a:t>1632 –1704) was an English philosopher and physician, widely regarded as one of the most influential of </a:t>
            </a:r>
            <a:r>
              <a:rPr lang="en-US" b="0" i="0" u="none" strike="noStrike" dirty="0">
                <a:solidFill>
                  <a:srgbClr val="3366CC"/>
                </a:solidFill>
                <a:effectLst/>
                <a:latin typeface="Arial" panose="020B0604020202020204" pitchFamily="34" charset="0"/>
                <a:hlinkClick r:id="rId2" tooltip="Age of Enlightenment"/>
              </a:rPr>
              <a:t>Enlightenment</a:t>
            </a:r>
            <a:r>
              <a:rPr lang="en-US" b="0" i="0" dirty="0">
                <a:solidFill>
                  <a:srgbClr val="202122"/>
                </a:solidFill>
                <a:effectLst/>
                <a:latin typeface="Arial" panose="020B0604020202020204" pitchFamily="34" charset="0"/>
              </a:rPr>
              <a:t> thinkers and commonly known as the "father of </a:t>
            </a:r>
            <a:r>
              <a:rPr lang="en-US" b="0" i="0" u="none" strike="noStrike" dirty="0">
                <a:solidFill>
                  <a:srgbClr val="3366CC"/>
                </a:solidFill>
                <a:effectLst/>
                <a:latin typeface="Arial" panose="020B0604020202020204" pitchFamily="34" charset="0"/>
                <a:hlinkClick r:id="rId3" tooltip="Liberalism"/>
              </a:rPr>
              <a:t>liberalism</a:t>
            </a:r>
            <a:r>
              <a:rPr lang="en-US" b="0" i="0" dirty="0">
                <a:solidFill>
                  <a:srgbClr val="202122"/>
                </a:solidFill>
                <a:effectLst/>
                <a:latin typeface="Arial" panose="020B0604020202020204" pitchFamily="34" charset="0"/>
              </a:rPr>
              <a:t>".</a:t>
            </a:r>
            <a:r>
              <a:rPr lang="en-US" b="0" i="0" baseline="30000" dirty="0">
                <a:solidFill>
                  <a:srgbClr val="3366CC"/>
                </a:solidFill>
                <a:effectLst/>
                <a:latin typeface="Arial" panose="020B0604020202020204" pitchFamily="34" charset="0"/>
              </a:rPr>
              <a:t>  </a:t>
            </a:r>
            <a:r>
              <a:rPr lang="en-US" b="0" i="0" dirty="0">
                <a:solidFill>
                  <a:srgbClr val="202122"/>
                </a:solidFill>
                <a:effectLst/>
                <a:latin typeface="Arial" panose="020B0604020202020204" pitchFamily="34" charset="0"/>
              </a:rPr>
              <a:t>Considered one of the first of the British </a:t>
            </a:r>
            <a:r>
              <a:rPr lang="en-US" b="0" i="0" u="none" strike="noStrike" dirty="0">
                <a:solidFill>
                  <a:srgbClr val="3366CC"/>
                </a:solidFill>
                <a:effectLst/>
                <a:latin typeface="Arial" panose="020B0604020202020204" pitchFamily="34" charset="0"/>
                <a:hlinkClick r:id="rId4" tooltip="Empiricism"/>
              </a:rPr>
              <a:t>empiricists</a:t>
            </a:r>
            <a:r>
              <a:rPr lang="en-US" b="0" i="0" dirty="0">
                <a:solidFill>
                  <a:srgbClr val="202122"/>
                </a:solidFill>
                <a:effectLst/>
                <a:latin typeface="Arial" panose="020B0604020202020204" pitchFamily="34" charset="0"/>
              </a:rPr>
              <a:t>, following the tradition of </a:t>
            </a:r>
            <a:r>
              <a:rPr lang="en-US" b="0" i="0" u="none" strike="noStrike" dirty="0">
                <a:solidFill>
                  <a:srgbClr val="3366CC"/>
                </a:solidFill>
                <a:effectLst/>
                <a:latin typeface="Arial" panose="020B0604020202020204" pitchFamily="34" charset="0"/>
                <a:hlinkClick r:id="rId5" tooltip="Francis Bacon"/>
              </a:rPr>
              <a:t>Francis Bacon</a:t>
            </a:r>
            <a:r>
              <a:rPr lang="en-US" b="0" i="0" dirty="0">
                <a:solidFill>
                  <a:srgbClr val="202122"/>
                </a:solidFill>
                <a:effectLst/>
                <a:latin typeface="Arial" panose="020B0604020202020204" pitchFamily="34" charset="0"/>
              </a:rPr>
              <a:t>, Locke is equally important to </a:t>
            </a:r>
            <a:r>
              <a:rPr lang="en-US" b="0" i="0" u="none" strike="noStrike" dirty="0">
                <a:solidFill>
                  <a:srgbClr val="3366CC"/>
                </a:solidFill>
                <a:effectLst/>
                <a:latin typeface="Arial" panose="020B0604020202020204" pitchFamily="34" charset="0"/>
                <a:hlinkClick r:id="rId6" tooltip="Social contract"/>
              </a:rPr>
              <a:t>social contract</a:t>
            </a:r>
            <a:r>
              <a:rPr lang="en-US" b="0" i="0" dirty="0">
                <a:solidFill>
                  <a:srgbClr val="202122"/>
                </a:solidFill>
                <a:effectLst/>
                <a:latin typeface="Arial" panose="020B0604020202020204" pitchFamily="34" charset="0"/>
              </a:rPr>
              <a:t> theory. His work greatly affected the development of </a:t>
            </a:r>
            <a:r>
              <a:rPr lang="en-US" b="0" i="0" u="none" strike="noStrike" dirty="0">
                <a:solidFill>
                  <a:srgbClr val="3366CC"/>
                </a:solidFill>
                <a:effectLst/>
                <a:latin typeface="Arial" panose="020B0604020202020204" pitchFamily="34" charset="0"/>
                <a:hlinkClick r:id="rId7" tooltip="Epistemology"/>
              </a:rPr>
              <a:t>epistemology</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8" tooltip="Political philosophy"/>
              </a:rPr>
              <a:t>political philosophy</a:t>
            </a:r>
            <a:r>
              <a:rPr lang="en-US" b="0" i="0" dirty="0">
                <a:solidFill>
                  <a:srgbClr val="202122"/>
                </a:solidFill>
                <a:effectLst/>
                <a:latin typeface="Arial" panose="020B0604020202020204" pitchFamily="34" charset="0"/>
              </a:rPr>
              <a:t>. His writings influenced </a:t>
            </a:r>
            <a:r>
              <a:rPr lang="en-US" b="0" i="0" u="none" strike="noStrike" dirty="0">
                <a:solidFill>
                  <a:srgbClr val="3366CC"/>
                </a:solidFill>
                <a:effectLst/>
                <a:latin typeface="Arial" panose="020B0604020202020204" pitchFamily="34" charset="0"/>
                <a:hlinkClick r:id="rId9" tooltip="Voltaire"/>
              </a:rPr>
              <a:t>Voltaire</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10" tooltip="Jean-Jacques Rousseau"/>
              </a:rPr>
              <a:t>Jean-Jacques Rousseau</a:t>
            </a:r>
            <a:r>
              <a:rPr lang="en-US" b="0" i="0" dirty="0">
                <a:solidFill>
                  <a:srgbClr val="202122"/>
                </a:solidFill>
                <a:effectLst/>
                <a:latin typeface="Arial" panose="020B0604020202020204" pitchFamily="34" charset="0"/>
              </a:rPr>
              <a:t>, and many </a:t>
            </a:r>
            <a:r>
              <a:rPr lang="en-US" b="0" i="0" u="none" strike="noStrike" dirty="0">
                <a:solidFill>
                  <a:srgbClr val="3366CC"/>
                </a:solidFill>
                <a:effectLst/>
                <a:latin typeface="Arial" panose="020B0604020202020204" pitchFamily="34" charset="0"/>
                <a:hlinkClick r:id="rId11" tooltip="Scottish Enlightenment"/>
              </a:rPr>
              <a:t>Scottish Enlightenment</a:t>
            </a:r>
            <a:r>
              <a:rPr lang="en-US" b="0" i="0" dirty="0">
                <a:solidFill>
                  <a:srgbClr val="202122"/>
                </a:solidFill>
                <a:effectLst/>
                <a:latin typeface="Arial" panose="020B0604020202020204" pitchFamily="34" charset="0"/>
              </a:rPr>
              <a:t> thinkers, as well as the </a:t>
            </a:r>
            <a:r>
              <a:rPr lang="en-US" b="0" i="0" u="none" strike="noStrike" dirty="0">
                <a:solidFill>
                  <a:srgbClr val="3366CC"/>
                </a:solidFill>
                <a:effectLst/>
                <a:latin typeface="Arial" panose="020B0604020202020204" pitchFamily="34" charset="0"/>
                <a:hlinkClick r:id="rId12" tooltip="American Revolution"/>
              </a:rPr>
              <a:t>American Revolutionaries</a:t>
            </a:r>
            <a:r>
              <a:rPr lang="en-US" b="0" i="0" dirty="0">
                <a:solidFill>
                  <a:srgbClr val="202122"/>
                </a:solidFill>
                <a:effectLst/>
                <a:latin typeface="Arial" panose="020B0604020202020204" pitchFamily="34" charset="0"/>
              </a:rPr>
              <a:t>. His contributions to </a:t>
            </a:r>
            <a:r>
              <a:rPr lang="en-US" b="0" i="0" u="none" strike="noStrike" dirty="0">
                <a:solidFill>
                  <a:srgbClr val="3366CC"/>
                </a:solidFill>
                <a:effectLst/>
                <a:latin typeface="Arial" panose="020B0604020202020204" pitchFamily="34" charset="0"/>
                <a:hlinkClick r:id="rId13" tooltip="Classical republicanism"/>
              </a:rPr>
              <a:t>classical republicanism</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14" tooltip="Liberal theory"/>
              </a:rPr>
              <a:t>liberal theory</a:t>
            </a:r>
            <a:r>
              <a:rPr lang="en-US" b="0" i="0" dirty="0">
                <a:solidFill>
                  <a:srgbClr val="202122"/>
                </a:solidFill>
                <a:effectLst/>
                <a:latin typeface="Arial" panose="020B0604020202020204" pitchFamily="34" charset="0"/>
              </a:rPr>
              <a:t> are reflected in the </a:t>
            </a:r>
            <a:r>
              <a:rPr lang="en-US" b="0" i="0" u="none" strike="noStrike" dirty="0">
                <a:solidFill>
                  <a:srgbClr val="3366CC"/>
                </a:solidFill>
                <a:effectLst/>
                <a:latin typeface="Arial" panose="020B0604020202020204" pitchFamily="34" charset="0"/>
                <a:hlinkClick r:id="rId15" tooltip="United States Declaration of Independence"/>
              </a:rPr>
              <a:t>United States Declaration of Independence</a:t>
            </a:r>
            <a:r>
              <a:rPr lang="en-US" b="0" i="0" dirty="0">
                <a:solidFill>
                  <a:srgbClr val="202122"/>
                </a:solidFill>
                <a:effectLst/>
                <a:latin typeface="Arial" panose="020B0604020202020204" pitchFamily="34" charset="0"/>
              </a:rPr>
              <a:t>.</a:t>
            </a:r>
            <a:endParaRPr lang="en-US" dirty="0"/>
          </a:p>
          <a:p>
            <a:pPr algn="l"/>
            <a:r>
              <a:rPr lang="en-US" b="0" i="0" dirty="0">
                <a:solidFill>
                  <a:srgbClr val="202122"/>
                </a:solidFill>
                <a:effectLst/>
                <a:latin typeface="Arial" panose="020B0604020202020204" pitchFamily="34" charset="0"/>
              </a:rPr>
              <a:t>Unfortunately, Locke’s argument stated below that property rights necessarily derive from labor, </a:t>
            </a:r>
            <a:r>
              <a:rPr lang="en-US" dirty="0">
                <a:solidFill>
                  <a:srgbClr val="202122"/>
                </a:solidFill>
                <a:latin typeface="Arial" panose="020B0604020202020204" pitchFamily="34" charset="0"/>
              </a:rPr>
              <a:t>that in working the land, one “mixes one’s </a:t>
            </a:r>
            <a:r>
              <a:rPr lang="en-US" dirty="0" err="1">
                <a:solidFill>
                  <a:srgbClr val="202122"/>
                </a:solidFill>
                <a:latin typeface="Arial" panose="020B0604020202020204" pitchFamily="34" charset="0"/>
              </a:rPr>
              <a:t>labour</a:t>
            </a:r>
            <a:r>
              <a:rPr lang="en-US" dirty="0">
                <a:solidFill>
                  <a:srgbClr val="202122"/>
                </a:solidFill>
                <a:latin typeface="Arial" panose="020B0604020202020204" pitchFamily="34" charset="0"/>
              </a:rPr>
              <a:t>” with it, and in this way, it becomes an extension of one’s self.  Locke’s disciples felt that “lazy natives” were not “improving landlords”, but  simply made use of the land to satisfy their basic needs with a minimum of effort.  </a:t>
            </a:r>
            <a:r>
              <a:rPr lang="en-US" b="0" i="0" dirty="0">
                <a:solidFill>
                  <a:srgbClr val="202122"/>
                </a:solidFill>
                <a:effectLst/>
                <a:latin typeface="Arial" panose="020B0604020202020204" pitchFamily="34" charset="0"/>
              </a:rPr>
              <a:t>Locke, himself,  argues that property is a </a:t>
            </a:r>
            <a:r>
              <a:rPr lang="en-US" b="0" i="0" u="none" strike="noStrike" dirty="0">
                <a:solidFill>
                  <a:srgbClr val="3366CC"/>
                </a:solidFill>
                <a:effectLst/>
                <a:latin typeface="Arial" panose="020B0604020202020204" pitchFamily="34" charset="0"/>
                <a:hlinkClick r:id="rId16" tooltip="Natural rights and legal rights"/>
              </a:rPr>
              <a:t>natural right</a:t>
            </a:r>
            <a:r>
              <a:rPr lang="en-US" b="0" i="0" dirty="0">
                <a:solidFill>
                  <a:srgbClr val="202122"/>
                </a:solidFill>
                <a:effectLst/>
                <a:latin typeface="Arial" panose="020B0604020202020204" pitchFamily="34" charset="0"/>
              </a:rPr>
              <a:t> that is derived from </a:t>
            </a:r>
            <a:r>
              <a:rPr lang="en-US" b="0" i="0" u="none" strike="noStrike" dirty="0">
                <a:solidFill>
                  <a:srgbClr val="3366CC"/>
                </a:solidFill>
                <a:effectLst/>
                <a:latin typeface="Arial" panose="020B0604020202020204" pitchFamily="34" charset="0"/>
                <a:hlinkClick r:id="rId17" tooltip="Manual labour"/>
              </a:rPr>
              <a:t>labor</a:t>
            </a:r>
            <a:r>
              <a:rPr lang="en-US" b="0" i="0" dirty="0">
                <a:solidFill>
                  <a:srgbClr val="202122"/>
                </a:solidFill>
                <a:effectLst/>
                <a:latin typeface="Arial" panose="020B0604020202020204" pitchFamily="34" charset="0"/>
              </a:rPr>
              <a:t>. In Chapter V of his </a:t>
            </a:r>
            <a:r>
              <a:rPr lang="en-US" b="0" i="1" u="none" strike="noStrike" dirty="0">
                <a:solidFill>
                  <a:srgbClr val="3366CC"/>
                </a:solidFill>
                <a:effectLst/>
                <a:latin typeface="Arial" panose="020B0604020202020204" pitchFamily="34" charset="0"/>
                <a:hlinkClick r:id="rId18" tooltip="Two Treatises of Government"/>
              </a:rPr>
              <a:t>Second Treatise</a:t>
            </a:r>
            <a:r>
              <a:rPr lang="en-US" b="0" i="0" dirty="0">
                <a:solidFill>
                  <a:srgbClr val="202122"/>
                </a:solidFill>
                <a:effectLst/>
                <a:latin typeface="Arial" panose="020B0604020202020204" pitchFamily="34" charset="0"/>
              </a:rPr>
              <a:t>, Locke argues that the individual ownership of goods and property is justified by the labor exerted to produce such goods—"at least where there is enough [land], and as good, left in common for others" (para. 27)—or to use property to produce goods beneficial to human society.</a:t>
            </a:r>
            <a:r>
              <a:rPr lang="en-US" b="0" i="0" baseline="30000" dirty="0">
                <a:solidFill>
                  <a:srgbClr val="3366CC"/>
                </a:solidFill>
                <a:effectLst/>
                <a:latin typeface="Arial" panose="020B0604020202020204" pitchFamily="34" charset="0"/>
              </a:rPr>
              <a:t>   </a:t>
            </a:r>
            <a:endParaRPr lang="en-US" b="0" i="0" dirty="0">
              <a:solidFill>
                <a:srgbClr val="202122"/>
              </a:solidFill>
              <a:effectLst/>
              <a:latin typeface="Arial" panose="020B0604020202020204" pitchFamily="34" charset="0"/>
            </a:endParaRPr>
          </a:p>
          <a:p>
            <a:pPr algn="l"/>
            <a:r>
              <a:rPr lang="en-US" b="0" i="0" dirty="0">
                <a:solidFill>
                  <a:srgbClr val="202122"/>
                </a:solidFill>
                <a:effectLst/>
                <a:latin typeface="Arial" panose="020B0604020202020204" pitchFamily="34" charset="0"/>
              </a:rPr>
              <a:t>Locke states in his </a:t>
            </a:r>
            <a:r>
              <a:rPr lang="en-US" b="0" i="1" dirty="0">
                <a:solidFill>
                  <a:srgbClr val="202122"/>
                </a:solidFill>
                <a:effectLst/>
                <a:latin typeface="Arial" panose="020B0604020202020204" pitchFamily="34" charset="0"/>
              </a:rPr>
              <a:t>Second Treatise</a:t>
            </a:r>
            <a:r>
              <a:rPr lang="en-US" b="0" i="0" dirty="0">
                <a:solidFill>
                  <a:srgbClr val="202122"/>
                </a:solidFill>
                <a:effectLst/>
                <a:latin typeface="Arial" panose="020B0604020202020204" pitchFamily="34" charset="0"/>
              </a:rPr>
              <a:t> that nature on its own provides little of value to society, implying that the </a:t>
            </a:r>
            <a:r>
              <a:rPr lang="en-US" b="0" i="0" dirty="0" err="1">
                <a:solidFill>
                  <a:srgbClr val="202122"/>
                </a:solidFill>
                <a:effectLst/>
                <a:latin typeface="Arial" panose="020B0604020202020204" pitchFamily="34" charset="0"/>
              </a:rPr>
              <a:t>labour</a:t>
            </a:r>
            <a:r>
              <a:rPr lang="en-US" b="0" i="0" dirty="0">
                <a:solidFill>
                  <a:srgbClr val="202122"/>
                </a:solidFill>
                <a:effectLst/>
                <a:latin typeface="Arial" panose="020B0604020202020204" pitchFamily="34" charset="0"/>
              </a:rPr>
              <a:t> expended in the creation of goods gives them their value. From this premise, understood as a </a:t>
            </a:r>
            <a:r>
              <a:rPr lang="en-US" b="0" i="1" u="none" strike="noStrike" dirty="0" err="1">
                <a:solidFill>
                  <a:srgbClr val="3366CC"/>
                </a:solidFill>
                <a:effectLst/>
                <a:latin typeface="Arial" panose="020B0604020202020204" pitchFamily="34" charset="0"/>
                <a:hlinkClick r:id="rId19" tooltip="Labor theory of value"/>
              </a:rPr>
              <a:t>labour</a:t>
            </a:r>
            <a:r>
              <a:rPr lang="en-US" b="0" i="1" u="none" strike="noStrike" dirty="0">
                <a:solidFill>
                  <a:srgbClr val="3366CC"/>
                </a:solidFill>
                <a:effectLst/>
                <a:latin typeface="Arial" panose="020B0604020202020204" pitchFamily="34" charset="0"/>
                <a:hlinkClick r:id="rId19" tooltip="Labor theory of value"/>
              </a:rPr>
              <a:t> theory of value</a:t>
            </a:r>
            <a:r>
              <a:rPr lang="en-US" b="0" i="0" dirty="0">
                <a:solidFill>
                  <a:srgbClr val="202122"/>
                </a:solidFill>
                <a:effectLst/>
                <a:latin typeface="Arial" panose="020B0604020202020204" pitchFamily="34" charset="0"/>
              </a:rPr>
              <a:t>,</a:t>
            </a:r>
            <a:r>
              <a:rPr lang="en-US" b="0" i="0" baseline="30000" dirty="0">
                <a:solidFill>
                  <a:srgbClr val="3366CC"/>
                </a:solidFill>
                <a:effectLst/>
                <a:latin typeface="Arial" panose="020B0604020202020204" pitchFamily="34" charset="0"/>
              </a:rPr>
              <a:t>  </a:t>
            </a:r>
            <a:r>
              <a:rPr lang="en-US" b="0" i="0" dirty="0">
                <a:solidFill>
                  <a:srgbClr val="202122"/>
                </a:solidFill>
                <a:effectLst/>
                <a:latin typeface="Arial" panose="020B0604020202020204" pitchFamily="34" charset="0"/>
              </a:rPr>
              <a:t> Locke developed a </a:t>
            </a:r>
            <a:r>
              <a:rPr lang="en-US" b="0" i="1" u="none" strike="noStrike" dirty="0" err="1">
                <a:solidFill>
                  <a:srgbClr val="3366CC"/>
                </a:solidFill>
                <a:effectLst/>
                <a:latin typeface="Arial" panose="020B0604020202020204" pitchFamily="34" charset="0"/>
                <a:hlinkClick r:id="rId20" tooltip="Labor theory of property"/>
              </a:rPr>
              <a:t>labour</a:t>
            </a:r>
            <a:r>
              <a:rPr lang="en-US" b="0" i="1" u="none" strike="noStrike" dirty="0">
                <a:solidFill>
                  <a:srgbClr val="3366CC"/>
                </a:solidFill>
                <a:effectLst/>
                <a:latin typeface="Arial" panose="020B0604020202020204" pitchFamily="34" charset="0"/>
                <a:hlinkClick r:id="rId20" tooltip="Labor theory of property"/>
              </a:rPr>
              <a:t> theory of property</a:t>
            </a:r>
            <a:r>
              <a:rPr lang="en-US" b="0" i="0" dirty="0">
                <a:solidFill>
                  <a:srgbClr val="202122"/>
                </a:solidFill>
                <a:effectLst/>
                <a:latin typeface="Arial" panose="020B0604020202020204" pitchFamily="34" charset="0"/>
              </a:rPr>
              <a:t>, whereby ownership of </a:t>
            </a:r>
            <a:r>
              <a:rPr lang="en-US" b="0" i="0" u="none" strike="noStrike" dirty="0">
                <a:solidFill>
                  <a:srgbClr val="3366CC"/>
                </a:solidFill>
                <a:effectLst/>
                <a:latin typeface="Arial" panose="020B0604020202020204" pitchFamily="34" charset="0"/>
                <a:hlinkClick r:id="rId21" tooltip="Property"/>
              </a:rPr>
              <a:t>property</a:t>
            </a:r>
            <a:r>
              <a:rPr lang="en-US" b="0" i="0" dirty="0">
                <a:solidFill>
                  <a:srgbClr val="202122"/>
                </a:solidFill>
                <a:effectLst/>
                <a:latin typeface="Arial" panose="020B0604020202020204" pitchFamily="34" charset="0"/>
              </a:rPr>
              <a:t> is created by the application of </a:t>
            </a:r>
            <a:r>
              <a:rPr lang="en-US" b="0" i="0" dirty="0" err="1">
                <a:solidFill>
                  <a:srgbClr val="202122"/>
                </a:solidFill>
                <a:effectLst/>
                <a:latin typeface="Arial" panose="020B0604020202020204" pitchFamily="34" charset="0"/>
              </a:rPr>
              <a:t>labour</a:t>
            </a:r>
            <a:r>
              <a:rPr lang="en-US" b="0" i="0" dirty="0">
                <a:solidFill>
                  <a:srgbClr val="202122"/>
                </a:solidFill>
                <a:effectLst/>
                <a:latin typeface="Arial" panose="020B0604020202020204" pitchFamily="34" charset="0"/>
              </a:rPr>
              <a:t>. In addition, he believed that property precedes government and government cannot "dispose of the estates of the subjects arbitrarily". </a:t>
            </a:r>
            <a:r>
              <a:rPr lang="en-US" b="0" i="0" u="none" strike="noStrike" dirty="0">
                <a:solidFill>
                  <a:srgbClr val="3366CC"/>
                </a:solidFill>
                <a:effectLst/>
                <a:latin typeface="Arial" panose="020B0604020202020204" pitchFamily="34" charset="0"/>
                <a:hlinkClick r:id="rId22" tooltip="Karl Marx"/>
              </a:rPr>
              <a:t>Karl Marx</a:t>
            </a:r>
            <a:r>
              <a:rPr lang="en-US" b="0" i="0" dirty="0">
                <a:solidFill>
                  <a:srgbClr val="202122"/>
                </a:solidFill>
                <a:effectLst/>
                <a:latin typeface="Arial" panose="020B0604020202020204" pitchFamily="34" charset="0"/>
              </a:rPr>
              <a:t> later critiqued Locke's theory of property in his own social theory.</a:t>
            </a:r>
          </a:p>
          <a:p>
            <a:pPr algn="l"/>
            <a:r>
              <a:rPr lang="en-US" dirty="0">
                <a:solidFill>
                  <a:srgbClr val="202122"/>
                </a:solidFill>
                <a:latin typeface="Arial" panose="020B0604020202020204" pitchFamily="34" charset="0"/>
              </a:rPr>
              <a:t>This argument was the excuse of colonialists forcing natives to work.  It is wrong, in many ways including an erroneous understanding of how native peoples modified the landscape through channeling water, modifying crops they foraged and adopting prey </a:t>
            </a:r>
            <a:r>
              <a:rPr lang="en-US" dirty="0" err="1">
                <a:solidFill>
                  <a:srgbClr val="202122"/>
                </a:solidFill>
                <a:latin typeface="Arial" panose="020B0604020202020204" pitchFamily="34" charset="0"/>
              </a:rPr>
              <a:t>anmals</a:t>
            </a:r>
            <a:r>
              <a:rPr lang="en-US" dirty="0">
                <a:solidFill>
                  <a:srgbClr val="202122"/>
                </a:solidFill>
                <a:latin typeface="Arial" panose="020B0604020202020204" pitchFamily="34" charset="0"/>
              </a:rPr>
              <a:t> as pets, among many other practices that imposed the </a:t>
            </a:r>
            <a:r>
              <a:rPr lang="en-US" dirty="0" err="1">
                <a:solidFill>
                  <a:srgbClr val="202122"/>
                </a:solidFill>
                <a:latin typeface="Arial" panose="020B0604020202020204" pitchFamily="34" charset="0"/>
              </a:rPr>
              <a:t>stamep</a:t>
            </a:r>
            <a:r>
              <a:rPr lang="en-US" dirty="0">
                <a:solidFill>
                  <a:srgbClr val="202122"/>
                </a:solidFill>
                <a:latin typeface="Arial" panose="020B0604020202020204" pitchFamily="34" charset="0"/>
              </a:rPr>
              <a:t> of the human upon Nature.  [DE, p. 149]</a:t>
            </a:r>
            <a:endParaRPr lang="en-US" b="0" i="0" dirty="0">
              <a:solidFill>
                <a:srgbClr val="202122"/>
              </a:solidFill>
              <a:effectLst/>
              <a:latin typeface="Arial" panose="020B0604020202020204" pitchFamily="34" charset="0"/>
            </a:endParaRPr>
          </a:p>
          <a:p>
            <a:pPr algn="l"/>
            <a:r>
              <a:rPr lang="en-US" dirty="0">
                <a:solidFill>
                  <a:srgbClr val="202122"/>
                </a:solidFill>
                <a:latin typeface="Arial" panose="020B0604020202020204" pitchFamily="34" charset="0"/>
              </a:rPr>
              <a:t>Picture, </a:t>
            </a:r>
            <a:r>
              <a:rPr lang="en-US" dirty="0" err="1">
                <a:solidFill>
                  <a:srgbClr val="202122"/>
                </a:solidFill>
                <a:latin typeface="Arial" panose="020B0604020202020204" pitchFamily="34" charset="0"/>
              </a:rPr>
              <a:t>Wikipeida</a:t>
            </a:r>
            <a:r>
              <a:rPr lang="en-US" dirty="0">
                <a:solidFill>
                  <a:srgbClr val="202122"/>
                </a:solidFill>
                <a:latin typeface="Arial" panose="020B0604020202020204" pitchFamily="34" charset="0"/>
              </a:rPr>
              <a:t>:  Portrait of Locke by Godfrey Kneller [1697].</a:t>
            </a:r>
            <a:endParaRPr lang="en-US" b="0" i="0" dirty="0">
              <a:solidFill>
                <a:srgbClr val="202122"/>
              </a:solidFill>
              <a:effectLst/>
              <a:latin typeface="Arial" panose="020B0604020202020204" pitchFamily="34" charset="0"/>
            </a:endParaRPr>
          </a:p>
          <a:p>
            <a:endParaRPr lang="en-US" dirty="0"/>
          </a:p>
        </p:txBody>
      </p:sp>
      <p:pic>
        <p:nvPicPr>
          <p:cNvPr id="3074" name="Picture 2" descr="Portrait of Locke by Godfrey Kneller in 1697">
            <a:extLst>
              <a:ext uri="{FF2B5EF4-FFF2-40B4-BE49-F238E27FC236}">
                <a16:creationId xmlns:a16="http://schemas.microsoft.com/office/drawing/2014/main" id="{EEB6F018-1B1F-F469-0BA3-9F1A09F5C41D}"/>
              </a:ext>
            </a:extLst>
          </p:cNvPr>
          <p:cNvPicPr>
            <a:picLocks noGrp="1" noChangeAspect="1" noChangeArrowheads="1"/>
          </p:cNvPicPr>
          <p:nvPr>
            <p:ph sz="half" idx="2"/>
          </p:nvPr>
        </p:nvPicPr>
        <p:blipFill>
          <a:blip r:embed="rId23">
            <a:extLst>
              <a:ext uri="{28A0092B-C50C-407E-A947-70E740481C1C}">
                <a14:useLocalDpi xmlns:a14="http://schemas.microsoft.com/office/drawing/2010/main" val="0"/>
              </a:ext>
            </a:extLst>
          </a:blip>
          <a:srcRect/>
          <a:stretch>
            <a:fillRect/>
          </a:stretch>
        </p:blipFill>
        <p:spPr bwMode="auto">
          <a:xfrm>
            <a:off x="7873248" y="1412122"/>
            <a:ext cx="4318751" cy="4994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206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73110-1115-C75D-0BFB-52B4B0645C01}"/>
              </a:ext>
            </a:extLst>
          </p:cNvPr>
          <p:cNvSpPr>
            <a:spLocks noGrp="1"/>
          </p:cNvSpPr>
          <p:nvPr>
            <p:ph type="title"/>
          </p:nvPr>
        </p:nvSpPr>
        <p:spPr>
          <a:xfrm>
            <a:off x="-1" y="-40005"/>
            <a:ext cx="12064365" cy="988695"/>
          </a:xfrm>
        </p:spPr>
        <p:txBody>
          <a:bodyPr>
            <a:normAutofit fontScale="90000"/>
          </a:bodyPr>
          <a:lstStyle/>
          <a:p>
            <a:r>
              <a:rPr lang="en-US" dirty="0"/>
              <a:t>We should stop speaking of “foraging” altogether and refer instead to a different form of farming</a:t>
            </a:r>
          </a:p>
        </p:txBody>
      </p:sp>
      <p:sp>
        <p:nvSpPr>
          <p:cNvPr id="3" name="Content Placeholder 2">
            <a:extLst>
              <a:ext uri="{FF2B5EF4-FFF2-40B4-BE49-F238E27FC236}">
                <a16:creationId xmlns:a16="http://schemas.microsoft.com/office/drawing/2014/main" id="{DD63D7E5-1D8F-E39A-6960-95CE086DE642}"/>
              </a:ext>
            </a:extLst>
          </p:cNvPr>
          <p:cNvSpPr>
            <a:spLocks noGrp="1"/>
          </p:cNvSpPr>
          <p:nvPr>
            <p:ph sz="half" idx="1"/>
          </p:nvPr>
        </p:nvSpPr>
        <p:spPr>
          <a:xfrm>
            <a:off x="-1" y="1017270"/>
            <a:ext cx="9050655" cy="5372100"/>
          </a:xfrm>
        </p:spPr>
        <p:txBody>
          <a:bodyPr>
            <a:normAutofit fontScale="77500" lnSpcReduction="20000"/>
          </a:bodyPr>
          <a:lstStyle/>
          <a:p>
            <a:r>
              <a:rPr lang="en-US" dirty="0"/>
              <a:t>What to a (European) settler’s eye seemed savage, untouched wilderness usually turns out to be landscapes actively managed by indigenous </a:t>
            </a:r>
            <a:r>
              <a:rPr lang="en-US" dirty="0" err="1"/>
              <a:t>populatios</a:t>
            </a:r>
            <a:r>
              <a:rPr lang="en-US" dirty="0"/>
              <a:t> for thousands of years through controlled burning, weeding, coppicing, fertilizing and pruning, terracing estuarine plots to extend habitat of particular wild flora, building clam gardens in intertidal zones to enhance the reproduction of shellfish, creating weirs to catch salmon, bass and sturgeon, and so on.  Such procedures were often </a:t>
            </a:r>
            <a:r>
              <a:rPr lang="en-US" dirty="0" err="1"/>
              <a:t>labour</a:t>
            </a:r>
            <a:r>
              <a:rPr lang="en-US" dirty="0"/>
              <a:t> intensive, and regulated indigenous laws governing who could access groves, swamps, root beds, grasslands and fishing grounds, and who was entitled to exploit what species at any given time of year.  In parts of Australia, those indigenous techniques of land management were such that according to one recent study, we should stop speaking of “foraging” altogether, and refer instead to a </a:t>
            </a:r>
            <a:r>
              <a:rPr lang="en-US" dirty="0" err="1"/>
              <a:t>differening</a:t>
            </a:r>
            <a:r>
              <a:rPr lang="en-US" dirty="0"/>
              <a:t> sort of farming.  [DE, p. 150 based on an essay by </a:t>
            </a:r>
            <a:r>
              <a:rPr lang="en-US" dirty="0" err="1"/>
              <a:t>Sahlins</a:t>
            </a:r>
            <a:r>
              <a:rPr lang="en-US" dirty="0"/>
              <a:t> first presented at the “Man the Hunter” symposium, included in Marshall D. </a:t>
            </a:r>
            <a:r>
              <a:rPr lang="en-US" dirty="0" err="1"/>
              <a:t>Sahlins</a:t>
            </a:r>
            <a:r>
              <a:rPr lang="en-US" dirty="0"/>
              <a:t>, “Stone Age Economics” [1972].</a:t>
            </a:r>
          </a:p>
          <a:p>
            <a:r>
              <a:rPr lang="en-US" dirty="0"/>
              <a:t>Sometimes these indigenous property systems formed the basis for differential access to resources, with the result that something like social classes emerged.  Usually, though, this did not happen, because people made sure </a:t>
            </a:r>
            <a:r>
              <a:rPr lang="en-US" dirty="0" err="1"/>
              <a:t>tha</a:t>
            </a:r>
            <a:r>
              <a:rPr lang="en-US" dirty="0"/>
              <a:t> it didn’t, much as they made sure chiefs did not develop coercive power.  [DE, kp. 150]</a:t>
            </a:r>
          </a:p>
        </p:txBody>
      </p:sp>
      <p:pic>
        <p:nvPicPr>
          <p:cNvPr id="4098" name="Picture 2" descr="Stone Age Economics by Marshall Sahlins: Used - Picture 1 of 1">
            <a:extLst>
              <a:ext uri="{FF2B5EF4-FFF2-40B4-BE49-F238E27FC236}">
                <a16:creationId xmlns:a16="http://schemas.microsoft.com/office/drawing/2014/main" id="{134AD804-8CD6-1B56-245D-88698CC0CCF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050654" y="1601628"/>
            <a:ext cx="3134678" cy="4702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326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5F478-C61C-BA78-7D0E-99F6C3EB236D}"/>
              </a:ext>
            </a:extLst>
          </p:cNvPr>
          <p:cNvSpPr>
            <a:spLocks noGrp="1"/>
          </p:cNvSpPr>
          <p:nvPr>
            <p:ph type="title"/>
          </p:nvPr>
        </p:nvSpPr>
        <p:spPr>
          <a:xfrm>
            <a:off x="-45720" y="1"/>
            <a:ext cx="12237720" cy="462914"/>
          </a:xfrm>
        </p:spPr>
        <p:txBody>
          <a:bodyPr>
            <a:normAutofit fontScale="90000"/>
          </a:bodyPr>
          <a:lstStyle/>
          <a:p>
            <a:r>
              <a:rPr lang="en-US" dirty="0"/>
              <a:t>Calusa: inequality in a society that does no farming</a:t>
            </a:r>
          </a:p>
        </p:txBody>
      </p:sp>
      <p:sp>
        <p:nvSpPr>
          <p:cNvPr id="3" name="Content Placeholder 2">
            <a:extLst>
              <a:ext uri="{FF2B5EF4-FFF2-40B4-BE49-F238E27FC236}">
                <a16:creationId xmlns:a16="http://schemas.microsoft.com/office/drawing/2014/main" id="{FF21E05D-EFC9-F1A4-79C3-9E3C401BE666}"/>
              </a:ext>
            </a:extLst>
          </p:cNvPr>
          <p:cNvSpPr>
            <a:spLocks noGrp="1"/>
          </p:cNvSpPr>
          <p:nvPr>
            <p:ph sz="half" idx="1"/>
          </p:nvPr>
        </p:nvSpPr>
        <p:spPr>
          <a:xfrm>
            <a:off x="0" y="462914"/>
            <a:ext cx="6172200" cy="5926455"/>
          </a:xfrm>
        </p:spPr>
        <p:txBody>
          <a:bodyPr>
            <a:normAutofit fontScale="47500" lnSpcReduction="20000"/>
          </a:bodyPr>
          <a:lstStyle/>
          <a:p>
            <a:r>
              <a:rPr lang="en-US" dirty="0"/>
              <a:t>The  ruler--the king or paramount chief--wore a gold diadem and beaded leg bands and sat on a wooden throne—and crucially he was the only Calusa allowed to do so.  His powers seemed absolute.  His will was law, and insubordination was punishable by death.  He was also responsible for performing secret rituals that ensured the renewal of nature.  His subjects always greeted him by kneeling and raising their hands in a gesture of obeisance, and he was typically accompanied by representatives of </a:t>
            </a:r>
            <a:r>
              <a:rPr lang="en-US" dirty="0" err="1"/>
              <a:t>of</a:t>
            </a:r>
            <a:r>
              <a:rPr lang="en-US" dirty="0"/>
              <a:t> the ruling class of warrior nobles and priests, who, like him, devoted themselves largely to the business of government.  [DE, p.151]</a:t>
            </a:r>
          </a:p>
          <a:p>
            <a:r>
              <a:rPr lang="en-US" b="0" i="0" dirty="0">
                <a:solidFill>
                  <a:srgbClr val="202122"/>
                </a:solidFill>
                <a:effectLst/>
                <a:latin typeface="Arial" panose="020B0604020202020204" pitchFamily="34" charset="0"/>
              </a:rPr>
              <a:t>Picture, </a:t>
            </a:r>
            <a:r>
              <a:rPr lang="en-US" b="0" i="0" dirty="0" err="1">
                <a:solidFill>
                  <a:srgbClr val="202122"/>
                </a:solidFill>
                <a:effectLst/>
                <a:latin typeface="Arial" panose="020B0604020202020204" pitchFamily="34" charset="0"/>
              </a:rPr>
              <a:t>Wikepedia</a:t>
            </a:r>
            <a:r>
              <a:rPr lang="en-US" b="0" i="0" dirty="0">
                <a:solidFill>
                  <a:srgbClr val="202122"/>
                </a:solidFill>
                <a:effectLst/>
                <a:latin typeface="Arial" panose="020B0604020202020204" pitchFamily="34" charset="0"/>
              </a:rPr>
              <a:t>:  Diorama of a Calusa chief at the </a:t>
            </a:r>
            <a:r>
              <a:rPr lang="en-US" b="0" i="0" u="sng" dirty="0">
                <a:solidFill>
                  <a:srgbClr val="FAA700"/>
                </a:solidFill>
                <a:effectLst/>
                <a:latin typeface="Arial" panose="020B0604020202020204" pitchFamily="34" charset="0"/>
                <a:hlinkClick r:id="rId2" tooltip="Florida Museum of Natural History"/>
              </a:rPr>
              <a:t>Florida Museum of Natural History</a:t>
            </a:r>
            <a:r>
              <a:rPr lang="en-US" b="0" i="0" u="sng" dirty="0">
                <a:solidFill>
                  <a:srgbClr val="FAA700"/>
                </a:solidFill>
                <a:effectLst/>
                <a:latin typeface="Arial" panose="020B0604020202020204" pitchFamily="34" charset="0"/>
              </a:rPr>
              <a:t>. </a:t>
            </a:r>
            <a:r>
              <a:rPr lang="en-US" b="0" i="0" dirty="0">
                <a:solidFill>
                  <a:srgbClr val="202122"/>
                </a:solidFill>
                <a:effectLst/>
                <a:latin typeface="Arial" panose="020B0604020202020204" pitchFamily="34" charset="0"/>
              </a:rPr>
              <a:t>Calusa society developed from that of archaic peoples of the Everglades region. Previous indigenous cultures had lived in the area for thousands of years. They developed a complex culture based on estuarine fisheries rather than agriculture.</a:t>
            </a:r>
            <a:r>
              <a:rPr lang="en-US" b="0" i="0" u="none" strike="noStrike" dirty="0">
                <a:solidFill>
                  <a:srgbClr val="3366CC"/>
                </a:solidFill>
                <a:effectLst/>
                <a:latin typeface="Arial" panose="020B0604020202020204" pitchFamily="34" charset="0"/>
                <a:hlinkClick r:id="rId3" tooltip="Paleo-Indians"/>
              </a:rPr>
              <a:t> Paleo-Indians</a:t>
            </a:r>
            <a:r>
              <a:rPr lang="en-US" b="0" i="0" dirty="0">
                <a:solidFill>
                  <a:srgbClr val="202122"/>
                </a:solidFill>
                <a:effectLst/>
                <a:latin typeface="Arial" panose="020B0604020202020204" pitchFamily="34" charset="0"/>
              </a:rPr>
              <a:t> entered what is now Florida at least 12,000 years ago. By around 5000 BC, people started living in villages near wetlands. Favored sites were likely occupied for multiple generations. Florida's climate had reached current conditions and the sea had risen close to its present level by about 3000 BC. People commonly occupied both fresh and saltwater wetlands. Because of their reliance on shellfish, they accumulated large shell </a:t>
            </a:r>
            <a:r>
              <a:rPr lang="en-US" b="0" i="0" u="none" strike="noStrike" dirty="0">
                <a:solidFill>
                  <a:srgbClr val="3366CC"/>
                </a:solidFill>
                <a:effectLst/>
                <a:latin typeface="Arial" panose="020B0604020202020204" pitchFamily="34" charset="0"/>
                <a:hlinkClick r:id="rId4" tooltip="Middens"/>
              </a:rPr>
              <a:t>middens</a:t>
            </a:r>
            <a:r>
              <a:rPr lang="en-US" b="0" i="0" dirty="0">
                <a:solidFill>
                  <a:srgbClr val="202122"/>
                </a:solidFill>
                <a:effectLst/>
                <a:latin typeface="Arial" panose="020B0604020202020204" pitchFamily="34" charset="0"/>
              </a:rPr>
              <a:t> during this period. Many people lived in large villages with purpose-built earthwork </a:t>
            </a:r>
            <a:r>
              <a:rPr lang="en-US" b="0" i="0" u="none" strike="noStrike" dirty="0">
                <a:solidFill>
                  <a:srgbClr val="3366CC"/>
                </a:solidFill>
                <a:effectLst/>
                <a:latin typeface="Arial" panose="020B0604020202020204" pitchFamily="34" charset="0"/>
                <a:hlinkClick r:id="rId5" tooltip="Mound"/>
              </a:rPr>
              <a:t>mounds</a:t>
            </a:r>
            <a:r>
              <a:rPr lang="en-US" b="0" i="0" dirty="0">
                <a:solidFill>
                  <a:srgbClr val="202122"/>
                </a:solidFill>
                <a:effectLst/>
                <a:latin typeface="Arial" panose="020B0604020202020204" pitchFamily="34" charset="0"/>
              </a:rPr>
              <a:t>, such as those at </a:t>
            </a:r>
            <a:r>
              <a:rPr lang="en-US" b="0" i="0" u="none" strike="noStrike" dirty="0" err="1">
                <a:solidFill>
                  <a:srgbClr val="3366CC"/>
                </a:solidFill>
                <a:effectLst/>
                <a:latin typeface="Arial" panose="020B0604020202020204" pitchFamily="34" charset="0"/>
                <a:hlinkClick r:id="rId6" tooltip="Horr's Island archaeological site"/>
              </a:rPr>
              <a:t>Horr's</a:t>
            </a:r>
            <a:r>
              <a:rPr lang="en-US" b="0" i="0" u="none" strike="noStrike" dirty="0">
                <a:solidFill>
                  <a:srgbClr val="3366CC"/>
                </a:solidFill>
                <a:effectLst/>
                <a:latin typeface="Arial" panose="020B0604020202020204" pitchFamily="34" charset="0"/>
                <a:hlinkClick r:id="rId6" tooltip="Horr's Island archaeological site"/>
              </a:rPr>
              <a:t> Island</a:t>
            </a:r>
            <a:r>
              <a:rPr lang="en-US" b="0" i="0" dirty="0">
                <a:solidFill>
                  <a:srgbClr val="202122"/>
                </a:solidFill>
                <a:effectLst/>
                <a:latin typeface="Arial" panose="020B0604020202020204" pitchFamily="34" charset="0"/>
              </a:rPr>
              <a:t>. People began creating fired pottery in Florida by 2000 BCE. Undecorated pottery belonging to the early </a:t>
            </a:r>
            <a:r>
              <a:rPr lang="en-US" b="0" i="0" u="none" strike="noStrike" dirty="0">
                <a:solidFill>
                  <a:srgbClr val="3366CC"/>
                </a:solidFill>
                <a:effectLst/>
                <a:latin typeface="Arial" panose="020B0604020202020204" pitchFamily="34" charset="0"/>
                <a:hlinkClick r:id="rId7" tooltip="Glades culture"/>
              </a:rPr>
              <a:t>Glades culture</a:t>
            </a:r>
            <a:r>
              <a:rPr lang="en-US" b="0" i="0" dirty="0">
                <a:solidFill>
                  <a:srgbClr val="202122"/>
                </a:solidFill>
                <a:effectLst/>
                <a:latin typeface="Arial" panose="020B0604020202020204" pitchFamily="34" charset="0"/>
              </a:rPr>
              <a:t> appeared in the region around 500 BC. Pottery distinct from the Glades tradition developed in the region around AD 500, marking the beginning of the </a:t>
            </a:r>
            <a:r>
              <a:rPr lang="en-US" b="0" i="0" u="none" strike="noStrike" dirty="0">
                <a:solidFill>
                  <a:srgbClr val="3366CC"/>
                </a:solidFill>
                <a:effectLst/>
                <a:latin typeface="Arial" panose="020B0604020202020204" pitchFamily="34" charset="0"/>
                <a:hlinkClick r:id="rId8" tooltip="Caloosahatchee culture"/>
              </a:rPr>
              <a:t>Caloosahatchee culture</a:t>
            </a:r>
            <a:r>
              <a:rPr lang="en-US" b="0" i="0" dirty="0">
                <a:solidFill>
                  <a:srgbClr val="202122"/>
                </a:solidFill>
                <a:effectLst/>
                <a:latin typeface="Arial" panose="020B0604020202020204" pitchFamily="34" charset="0"/>
              </a:rPr>
              <a:t>. This lasted until about 1750, and included the historic Calusa people. By 880, a complex society had developed with high population densities.  The Calusa were descended from people who had lived in the area for at least 1,000 years prior to European contact, and possibly for much longer than that. The Calusa had a stratified society, consisting of "commoners" and "nobles" in Spanish terms. While there is no evidence that the Calusa had institutionalized slavery, studies show they would use captives for work or even sacrifice. The Calusa resisted physical encroachment and spiritual conversion by the Spanish and their missionaries for almost 200 years. </a:t>
            </a:r>
          </a:p>
          <a:p>
            <a:r>
              <a:rPr lang="en-US" b="0" i="0" dirty="0">
                <a:solidFill>
                  <a:srgbClr val="202122"/>
                </a:solidFill>
                <a:effectLst/>
                <a:latin typeface="Arial" panose="020B0604020202020204" pitchFamily="34" charset="0"/>
              </a:rPr>
              <a:t>After suffering decimation by disease, the tribe was destroyed by Creek and </a:t>
            </a:r>
            <a:r>
              <a:rPr lang="en-US" b="0" i="0" u="none" strike="noStrike" dirty="0">
                <a:solidFill>
                  <a:srgbClr val="3366CC"/>
                </a:solidFill>
                <a:effectLst/>
                <a:latin typeface="Arial" panose="020B0604020202020204" pitchFamily="34" charset="0"/>
                <a:hlinkClick r:id="rId9" tooltip="Yamasee"/>
              </a:rPr>
              <a:t>Yamasee</a:t>
            </a:r>
            <a:r>
              <a:rPr lang="en-US" b="0" i="0" dirty="0">
                <a:solidFill>
                  <a:srgbClr val="202122"/>
                </a:solidFill>
                <a:effectLst/>
                <a:latin typeface="Arial" panose="020B0604020202020204" pitchFamily="34" charset="0"/>
              </a:rPr>
              <a:t> raiders early in the 18th century.  All things being equal, those living off wild resources would tend to cleave to places where they were abundant.  They were also among he first Native American societies to be destroyed since, for obvious reasons, coasts and estuaries were the first spots where Spanish colonizers landed.</a:t>
            </a:r>
            <a:endParaRPr lang="en-US" dirty="0"/>
          </a:p>
        </p:txBody>
      </p:sp>
      <p:pic>
        <p:nvPicPr>
          <p:cNvPr id="5122" name="Picture 2">
            <a:extLst>
              <a:ext uri="{FF2B5EF4-FFF2-40B4-BE49-F238E27FC236}">
                <a16:creationId xmlns:a16="http://schemas.microsoft.com/office/drawing/2014/main" id="{79553FB4-151B-E68A-7A31-FBA18B35EC57}"/>
              </a:ext>
            </a:extLst>
          </p:cNvPr>
          <p:cNvPicPr>
            <a:picLocks noGrp="1" noChangeAspect="1" noChangeArrowheads="1"/>
          </p:cNvPicPr>
          <p:nvPr>
            <p:ph sz="half" idx="2"/>
          </p:nvPr>
        </p:nvPicPr>
        <p:blipFill>
          <a:blip r:embed="rId10">
            <a:extLst>
              <a:ext uri="{28A0092B-C50C-407E-A947-70E740481C1C}">
                <a14:useLocalDpi xmlns:a14="http://schemas.microsoft.com/office/drawing/2010/main" val="0"/>
              </a:ext>
            </a:extLst>
          </a:blip>
          <a:srcRect/>
          <a:stretch>
            <a:fillRect/>
          </a:stretch>
        </p:blipFill>
        <p:spPr bwMode="auto">
          <a:xfrm>
            <a:off x="6159713" y="582930"/>
            <a:ext cx="5989318" cy="4491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608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47F19-7BE3-382B-E150-C770AB8D5BAF}"/>
              </a:ext>
            </a:extLst>
          </p:cNvPr>
          <p:cNvSpPr>
            <a:spLocks noGrp="1"/>
          </p:cNvSpPr>
          <p:nvPr>
            <p:ph type="title"/>
          </p:nvPr>
        </p:nvSpPr>
        <p:spPr>
          <a:xfrm>
            <a:off x="0" y="1"/>
            <a:ext cx="12150090" cy="857249"/>
          </a:xfrm>
        </p:spPr>
        <p:txBody>
          <a:bodyPr>
            <a:normAutofit fontScale="90000"/>
          </a:bodyPr>
          <a:lstStyle/>
          <a:p>
            <a:r>
              <a:rPr lang="en-US" dirty="0"/>
              <a:t>“Maybe some other guys came over like that , but us Navajos came a different way”</a:t>
            </a:r>
          </a:p>
        </p:txBody>
      </p:sp>
      <p:sp>
        <p:nvSpPr>
          <p:cNvPr id="3" name="Content Placeholder 2">
            <a:extLst>
              <a:ext uri="{FF2B5EF4-FFF2-40B4-BE49-F238E27FC236}">
                <a16:creationId xmlns:a16="http://schemas.microsoft.com/office/drawing/2014/main" id="{E2A5551E-3490-6F4B-D874-29C8D3C06AB3}"/>
              </a:ext>
            </a:extLst>
          </p:cNvPr>
          <p:cNvSpPr>
            <a:spLocks noGrp="1"/>
          </p:cNvSpPr>
          <p:nvPr>
            <p:ph sz="half" idx="1"/>
          </p:nvPr>
        </p:nvSpPr>
        <p:spPr>
          <a:xfrm>
            <a:off x="-1" y="908684"/>
            <a:ext cx="8665701" cy="5457825"/>
          </a:xfrm>
        </p:spPr>
        <p:txBody>
          <a:bodyPr>
            <a:normAutofit fontScale="85000" lnSpcReduction="20000"/>
          </a:bodyPr>
          <a:lstStyle/>
          <a:p>
            <a:r>
              <a:rPr lang="en-US" dirty="0"/>
              <a:t>The slide title refers to what one Navajo informant put it when faced with an archaeological map of the terrestrial route  via </a:t>
            </a:r>
            <a:r>
              <a:rPr lang="en-US" dirty="0" err="1"/>
              <a:t>Berengeria</a:t>
            </a:r>
            <a:r>
              <a:rPr lang="en-US" dirty="0"/>
              <a:t>.  [Peter Nabokov, “Native views of history”, in The Cambridge History of Native Peoples of the Americas, 1996].</a:t>
            </a:r>
          </a:p>
          <a:p>
            <a:r>
              <a:rPr lang="en-US" dirty="0"/>
              <a:t>In fact, Eurasian populations made a much earlier entry to what was then a genuinely “New World”, some 17,000 years ago.  What was more, they did indeed think to build boats, following a coastal route that passed around the Pacific Rim, hopping between offshore islands and linear patches of kelp forest and ending somewhere on the southern coast of Chile, often forming dense and stable settlements in such locations.</a:t>
            </a:r>
          </a:p>
          <a:p>
            <a:r>
              <a:rPr lang="en-US" dirty="0"/>
              <a:t>Map, </a:t>
            </a:r>
            <a:r>
              <a:rPr lang="en-US" dirty="0" err="1"/>
              <a:t>Wikepedia</a:t>
            </a:r>
            <a:r>
              <a:rPr lang="en-US" dirty="0"/>
              <a:t>: </a:t>
            </a:r>
            <a:r>
              <a:rPr lang="en-US" b="0" i="0" dirty="0">
                <a:solidFill>
                  <a:srgbClr val="202122"/>
                </a:solidFill>
                <a:effectLst/>
                <a:latin typeface="Arial" panose="020B0604020202020204" pitchFamily="34" charset="0"/>
              </a:rPr>
              <a:t>Bering land bridge – Wisconsin glaciation. The term </a:t>
            </a:r>
            <a:r>
              <a:rPr lang="en-US" b="0" i="1" dirty="0">
                <a:solidFill>
                  <a:srgbClr val="202122"/>
                </a:solidFill>
                <a:effectLst/>
                <a:latin typeface="Arial" panose="020B0604020202020204" pitchFamily="34" charset="0"/>
              </a:rPr>
              <a:t>Beringia</a:t>
            </a:r>
            <a:r>
              <a:rPr lang="en-US" b="0" i="0" dirty="0">
                <a:solidFill>
                  <a:srgbClr val="202122"/>
                </a:solidFill>
                <a:effectLst/>
                <a:latin typeface="Arial" panose="020B0604020202020204" pitchFamily="34" charset="0"/>
              </a:rPr>
              <a:t> was coined by the Swedish botanist </a:t>
            </a:r>
            <a:r>
              <a:rPr lang="en-US" b="0" i="0" u="none" strike="noStrike" dirty="0">
                <a:solidFill>
                  <a:srgbClr val="3366CC"/>
                </a:solidFill>
                <a:effectLst/>
                <a:latin typeface="Arial" panose="020B0604020202020204" pitchFamily="34" charset="0"/>
                <a:hlinkClick r:id="rId2" tooltip="Eric Hultén"/>
              </a:rPr>
              <a:t>Eric </a:t>
            </a:r>
            <a:r>
              <a:rPr lang="en-US" b="0" i="0" u="none" strike="noStrike" dirty="0" err="1">
                <a:solidFill>
                  <a:srgbClr val="3366CC"/>
                </a:solidFill>
                <a:effectLst/>
                <a:latin typeface="Arial" panose="020B0604020202020204" pitchFamily="34" charset="0"/>
                <a:hlinkClick r:id="rId2" tooltip="Eric Hultén"/>
              </a:rPr>
              <a:t>Hultén</a:t>
            </a:r>
            <a:r>
              <a:rPr lang="en-US" b="0" i="0" dirty="0">
                <a:solidFill>
                  <a:srgbClr val="202122"/>
                </a:solidFill>
                <a:effectLst/>
                <a:latin typeface="Arial" panose="020B0604020202020204" pitchFamily="34" charset="0"/>
              </a:rPr>
              <a:t> in 1937, from the Danish explorer </a:t>
            </a:r>
            <a:r>
              <a:rPr lang="en-US" b="0" i="0" u="none" strike="noStrike" dirty="0">
                <a:solidFill>
                  <a:srgbClr val="3366CC"/>
                </a:solidFill>
                <a:effectLst/>
                <a:latin typeface="Arial" panose="020B0604020202020204" pitchFamily="34" charset="0"/>
                <a:hlinkClick r:id="rId3" tooltip="Vitus Bering"/>
              </a:rPr>
              <a:t>Vitus Bering</a:t>
            </a:r>
            <a:r>
              <a:rPr lang="en-US" b="0" i="0" dirty="0">
                <a:solidFill>
                  <a:srgbClr val="202122"/>
                </a:solidFill>
                <a:effectLst/>
                <a:latin typeface="Arial" panose="020B0604020202020204" pitchFamily="34" charset="0"/>
              </a:rPr>
              <a:t>. During the ice ages, Beringia, like most of </a:t>
            </a:r>
            <a:r>
              <a:rPr lang="en-US" b="0" i="0" u="none" strike="noStrike" dirty="0">
                <a:solidFill>
                  <a:srgbClr val="3366CC"/>
                </a:solidFill>
                <a:effectLst/>
                <a:latin typeface="Arial" panose="020B0604020202020204" pitchFamily="34" charset="0"/>
                <a:hlinkClick r:id="rId4" tooltip="Siberia"/>
              </a:rPr>
              <a:t>Siberia</a:t>
            </a:r>
            <a:r>
              <a:rPr lang="en-US" b="0" i="0" dirty="0">
                <a:solidFill>
                  <a:srgbClr val="202122"/>
                </a:solidFill>
                <a:effectLst/>
                <a:latin typeface="Arial" panose="020B0604020202020204" pitchFamily="34" charset="0"/>
              </a:rPr>
              <a:t> and all of </a:t>
            </a:r>
            <a:r>
              <a:rPr lang="en-US" b="0" i="0" u="none" strike="noStrike" dirty="0">
                <a:solidFill>
                  <a:srgbClr val="3366CC"/>
                </a:solidFill>
                <a:effectLst/>
                <a:latin typeface="Arial" panose="020B0604020202020204" pitchFamily="34" charset="0"/>
                <a:hlinkClick r:id="rId5" tooltip="North China"/>
              </a:rPr>
              <a:t>North</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6" tooltip="Northeast China"/>
              </a:rPr>
              <a:t>Northeast China</a:t>
            </a:r>
            <a:r>
              <a:rPr lang="en-US" b="0" i="0" dirty="0">
                <a:solidFill>
                  <a:srgbClr val="202122"/>
                </a:solidFill>
                <a:effectLst/>
                <a:latin typeface="Arial" panose="020B0604020202020204" pitchFamily="34" charset="0"/>
              </a:rPr>
              <a:t>, was not </a:t>
            </a:r>
            <a:r>
              <a:rPr lang="en-US" b="0" i="0" u="none" strike="noStrike" dirty="0">
                <a:solidFill>
                  <a:srgbClr val="3366CC"/>
                </a:solidFill>
                <a:effectLst/>
                <a:latin typeface="Arial" panose="020B0604020202020204" pitchFamily="34" charset="0"/>
                <a:hlinkClick r:id="rId7" tooltip="Glacier"/>
              </a:rPr>
              <a:t>glaciated</a:t>
            </a:r>
            <a:r>
              <a:rPr lang="en-US" b="0" i="0" dirty="0">
                <a:solidFill>
                  <a:srgbClr val="202122"/>
                </a:solidFill>
                <a:effectLst/>
                <a:latin typeface="Arial" panose="020B0604020202020204" pitchFamily="34" charset="0"/>
              </a:rPr>
              <a:t> because </a:t>
            </a:r>
            <a:r>
              <a:rPr lang="en-US" b="0" i="0" u="none" strike="noStrike" dirty="0">
                <a:solidFill>
                  <a:srgbClr val="3366CC"/>
                </a:solidFill>
                <a:effectLst/>
                <a:latin typeface="Arial" panose="020B0604020202020204" pitchFamily="34" charset="0"/>
                <a:hlinkClick r:id="rId8" tooltip="Rain shadow"/>
              </a:rPr>
              <a:t>snowfall was very light</a:t>
            </a:r>
            <a:r>
              <a:rPr lang="en-US" b="0" i="0" dirty="0">
                <a:solidFill>
                  <a:srgbClr val="202122"/>
                </a:solidFill>
                <a:effectLst/>
                <a:latin typeface="Arial" panose="020B0604020202020204" pitchFamily="34" charset="0"/>
              </a:rPr>
              <a:t>. It was a grassland </a:t>
            </a:r>
            <a:r>
              <a:rPr lang="en-US" b="0" i="0" u="none" strike="noStrike" dirty="0">
                <a:solidFill>
                  <a:srgbClr val="3366CC"/>
                </a:solidFill>
                <a:effectLst/>
                <a:latin typeface="Arial" panose="020B0604020202020204" pitchFamily="34" charset="0"/>
                <a:hlinkClick r:id="rId9" tooltip="Steppe"/>
              </a:rPr>
              <a:t>steppe</a:t>
            </a:r>
            <a:r>
              <a:rPr lang="en-US" b="0" i="0" dirty="0">
                <a:solidFill>
                  <a:srgbClr val="202122"/>
                </a:solidFill>
                <a:effectLst/>
                <a:latin typeface="Arial" panose="020B0604020202020204" pitchFamily="34" charset="0"/>
              </a:rPr>
              <a:t>, including the land bridge, that stretched for hundreds of </a:t>
            </a:r>
            <a:r>
              <a:rPr lang="en-US" b="0" i="0" dirty="0" err="1">
                <a:solidFill>
                  <a:srgbClr val="202122"/>
                </a:solidFill>
                <a:effectLst/>
                <a:latin typeface="Arial" panose="020B0604020202020204" pitchFamily="34" charset="0"/>
              </a:rPr>
              <a:t>kilometres</a:t>
            </a:r>
            <a:r>
              <a:rPr lang="en-US" b="0" i="0" dirty="0">
                <a:solidFill>
                  <a:srgbClr val="202122"/>
                </a:solidFill>
                <a:effectLst/>
                <a:latin typeface="Arial" panose="020B0604020202020204" pitchFamily="34" charset="0"/>
              </a:rPr>
              <a:t> into the continents on either side.</a:t>
            </a:r>
            <a:endParaRPr lang="en-US" dirty="0"/>
          </a:p>
        </p:txBody>
      </p:sp>
      <p:pic>
        <p:nvPicPr>
          <p:cNvPr id="6146" name="Picture 2">
            <a:extLst>
              <a:ext uri="{FF2B5EF4-FFF2-40B4-BE49-F238E27FC236}">
                <a16:creationId xmlns:a16="http://schemas.microsoft.com/office/drawing/2014/main" id="{AD4B8938-1C1F-4E51-0199-640102CA31CF}"/>
              </a:ext>
            </a:extLst>
          </p:cNvPr>
          <p:cNvPicPr>
            <a:picLocks noGrp="1" noChangeAspect="1" noChangeArrowheads="1"/>
          </p:cNvPicPr>
          <p:nvPr>
            <p:ph sz="half" idx="2"/>
          </p:nvPr>
        </p:nvPicPr>
        <p:blipFill>
          <a:blip r:embed="rId10">
            <a:extLst>
              <a:ext uri="{28A0092B-C50C-407E-A947-70E740481C1C}">
                <a14:useLocalDpi xmlns:a14="http://schemas.microsoft.com/office/drawing/2010/main" val="0"/>
              </a:ext>
            </a:extLst>
          </a:blip>
          <a:srcRect/>
          <a:stretch>
            <a:fillRect/>
          </a:stretch>
        </p:blipFill>
        <p:spPr bwMode="auto">
          <a:xfrm>
            <a:off x="8665700" y="605790"/>
            <a:ext cx="3567778" cy="492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965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19FC2-BE9F-ADEA-066D-AE3936E7BDFB}"/>
              </a:ext>
            </a:extLst>
          </p:cNvPr>
          <p:cNvSpPr>
            <a:spLocks noGrp="1"/>
          </p:cNvSpPr>
          <p:nvPr>
            <p:ph type="title"/>
          </p:nvPr>
        </p:nvSpPr>
        <p:spPr>
          <a:xfrm>
            <a:off x="0" y="0"/>
            <a:ext cx="12192000" cy="1948329"/>
          </a:xfrm>
        </p:spPr>
        <p:txBody>
          <a:bodyPr>
            <a:normAutofit fontScale="90000"/>
          </a:bodyPr>
          <a:lstStyle/>
          <a:p>
            <a:r>
              <a:rPr lang="en-US" dirty="0"/>
              <a:t>What makes societies distinctively human is our ability to make the conscious decision not to engage in our inherited tendency to engage in dominance/submissive behaviors--Christopher Boehm</a:t>
            </a:r>
          </a:p>
        </p:txBody>
      </p:sp>
      <p:sp>
        <p:nvSpPr>
          <p:cNvPr id="3" name="Content Placeholder 2">
            <a:extLst>
              <a:ext uri="{FF2B5EF4-FFF2-40B4-BE49-F238E27FC236}">
                <a16:creationId xmlns:a16="http://schemas.microsoft.com/office/drawing/2014/main" id="{63F41167-0B0A-75EC-2794-F606E7832B58}"/>
              </a:ext>
            </a:extLst>
          </p:cNvPr>
          <p:cNvSpPr>
            <a:spLocks noGrp="1"/>
          </p:cNvSpPr>
          <p:nvPr>
            <p:ph sz="half" idx="1"/>
          </p:nvPr>
        </p:nvSpPr>
        <p:spPr>
          <a:xfrm>
            <a:off x="-85724" y="2011679"/>
            <a:ext cx="6257924" cy="4406266"/>
          </a:xfrm>
        </p:spPr>
        <p:txBody>
          <a:bodyPr>
            <a:normAutofit fontScale="92500" lnSpcReduction="10000"/>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b="1" i="0" dirty="0">
                <a:solidFill>
                  <a:srgbClr val="202122"/>
                </a:solidFill>
                <a:effectLst/>
                <a:latin typeface="Arial" panose="020B0604020202020204" pitchFamily="34" charset="0"/>
              </a:rPr>
              <a:t>Christopher Boehm</a:t>
            </a:r>
            <a:r>
              <a:rPr lang="en-US" b="0" i="0" dirty="0">
                <a:solidFill>
                  <a:srgbClr val="202122"/>
                </a:solidFill>
                <a:effectLst/>
                <a:latin typeface="Arial" panose="020B0604020202020204" pitchFamily="34" charset="0"/>
              </a:rPr>
              <a:t> (1931–2021) was an American </a:t>
            </a:r>
            <a:r>
              <a:rPr lang="en-US" b="0" i="0" u="none" strike="noStrike" dirty="0">
                <a:solidFill>
                  <a:srgbClr val="3366CC"/>
                </a:solidFill>
                <a:effectLst/>
                <a:latin typeface="Arial" panose="020B0604020202020204" pitchFamily="34" charset="0"/>
                <a:hlinkClick r:id="rId2" tooltip="Cultural anthropologist"/>
              </a:rPr>
              <a:t>cultural anthropologist</a:t>
            </a:r>
            <a:r>
              <a:rPr lang="en-US" b="0" i="0" dirty="0">
                <a:solidFill>
                  <a:srgbClr val="202122"/>
                </a:solidFill>
                <a:effectLst/>
                <a:latin typeface="Arial" panose="020B0604020202020204" pitchFamily="34" charset="0"/>
              </a:rPr>
              <a:t> with a subspecialty in </a:t>
            </a:r>
            <a:r>
              <a:rPr lang="en-US" b="0" i="0" u="none" strike="noStrike" dirty="0">
                <a:solidFill>
                  <a:srgbClr val="3366CC"/>
                </a:solidFill>
                <a:effectLst/>
                <a:latin typeface="Arial" panose="020B0604020202020204" pitchFamily="34" charset="0"/>
                <a:hlinkClick r:id="rId3" tooltip="Primatology"/>
              </a:rPr>
              <a:t>primatology</a:t>
            </a:r>
            <a:r>
              <a:rPr lang="en-US" b="0" i="0" dirty="0">
                <a:solidFill>
                  <a:srgbClr val="202122"/>
                </a:solidFill>
                <a:effectLst/>
                <a:latin typeface="Arial" panose="020B0604020202020204" pitchFamily="34" charset="0"/>
              </a:rPr>
              <a:t>, who researched conflict resolution, </a:t>
            </a:r>
            <a:r>
              <a:rPr lang="en-US" b="0" i="0" u="none" strike="noStrike" dirty="0">
                <a:solidFill>
                  <a:srgbClr val="3366CC"/>
                </a:solidFill>
                <a:effectLst/>
                <a:latin typeface="Arial" panose="020B0604020202020204" pitchFamily="34" charset="0"/>
                <a:hlinkClick r:id="rId4" tooltip="Altruism (biology)"/>
              </a:rPr>
              <a:t>altruism</a:t>
            </a:r>
            <a:r>
              <a:rPr lang="en-US" b="0" i="0" dirty="0">
                <a:solidFill>
                  <a:srgbClr val="202122"/>
                </a:solidFill>
                <a:effectLst/>
                <a:latin typeface="Arial" panose="020B0604020202020204" pitchFamily="34" charset="0"/>
              </a:rPr>
              <a:t>, the </a:t>
            </a:r>
            <a:r>
              <a:rPr lang="en-US" b="0" i="0" u="none" strike="noStrike" dirty="0">
                <a:solidFill>
                  <a:srgbClr val="3366CC"/>
                </a:solidFill>
                <a:effectLst/>
                <a:latin typeface="Arial" panose="020B0604020202020204" pitchFamily="34" charset="0"/>
                <a:hlinkClick r:id="rId5" tooltip="Evolution of morality"/>
              </a:rPr>
              <a:t>evolution of morality</a:t>
            </a:r>
            <a:r>
              <a:rPr lang="en-US" b="0" i="0" dirty="0">
                <a:solidFill>
                  <a:srgbClr val="202122"/>
                </a:solidFill>
                <a:effectLst/>
                <a:latin typeface="Arial" panose="020B0604020202020204" pitchFamily="34" charset="0"/>
              </a:rPr>
              <a:t>, and feuding and warfare. He was also the Director of the </a:t>
            </a:r>
            <a:r>
              <a:rPr lang="en-US" b="0" i="0" u="none" strike="noStrike" dirty="0">
                <a:solidFill>
                  <a:srgbClr val="3366CC"/>
                </a:solidFill>
                <a:effectLst/>
                <a:latin typeface="Arial" panose="020B0604020202020204" pitchFamily="34" charset="0"/>
                <a:hlinkClick r:id="rId6" tooltip="Jane Goodall Research Center"/>
              </a:rPr>
              <a:t>Jane Goodall Research Center</a:t>
            </a:r>
            <a:r>
              <a:rPr lang="en-US" b="0" i="0" dirty="0">
                <a:solidFill>
                  <a:srgbClr val="202122"/>
                </a:solidFill>
                <a:effectLst/>
                <a:latin typeface="Arial" panose="020B0604020202020204" pitchFamily="34" charset="0"/>
              </a:rPr>
              <a:t> at </a:t>
            </a:r>
            <a:r>
              <a:rPr lang="en-US" b="0" i="0" u="none" strike="noStrike" dirty="0">
                <a:solidFill>
                  <a:srgbClr val="3366CC"/>
                </a:solidFill>
                <a:effectLst/>
                <a:latin typeface="Arial" panose="020B0604020202020204" pitchFamily="34" charset="0"/>
                <a:hlinkClick r:id="rId7" tooltip="University of Southern California"/>
              </a:rPr>
              <a:t>University of Southern California</a:t>
            </a:r>
            <a:r>
              <a:rPr lang="en-US" b="0" i="0" dirty="0">
                <a:solidFill>
                  <a:srgbClr val="202122"/>
                </a:solidFill>
                <a:effectLst/>
                <a:latin typeface="Arial" panose="020B0604020202020204" pitchFamily="34" charset="0"/>
              </a:rPr>
              <a:t>, a multi-media interactive database focusing on the social and moral behavior of world hunter gatherers</a:t>
            </a:r>
            <a:r>
              <a:rPr lang="en-US" sz="1200" b="0" i="0" dirty="0">
                <a:solidFill>
                  <a:srgbClr val="202122"/>
                </a:solidFill>
                <a:effectLst/>
                <a:latin typeface="Arial" panose="020B0604020202020204" pitchFamily="34" charset="0"/>
              </a:rPr>
              <a:t>.</a:t>
            </a:r>
            <a:r>
              <a:rPr kumimoji="0" lang="en-US" altLang="en-US" sz="12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endParaRPr lang="en-US" dirty="0"/>
          </a:p>
        </p:txBody>
      </p:sp>
      <p:sp>
        <p:nvSpPr>
          <p:cNvPr id="5" name="Rectangle 2">
            <a:extLst>
              <a:ext uri="{FF2B5EF4-FFF2-40B4-BE49-F238E27FC236}">
                <a16:creationId xmlns:a16="http://schemas.microsoft.com/office/drawing/2014/main" id="{18DBC965-711E-5B41-2FFE-090E1AB927AE}"/>
              </a:ext>
            </a:extLst>
          </p:cNvPr>
          <p:cNvSpPr>
            <a:spLocks noGrp="1" noChangeArrowheads="1"/>
          </p:cNvSpPr>
          <p:nvPr>
            <p:ph sz="half" idx="2"/>
          </p:nvPr>
        </p:nvSpPr>
        <p:spPr bwMode="auto">
          <a:xfrm>
            <a:off x="5850965" y="1507234"/>
            <a:ext cx="6024282" cy="45416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31740" rIns="0" bIns="1587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Boehm did field work with human societies such as the </a:t>
            </a:r>
            <a:r>
              <a:rPr kumimoji="0" lang="en-US" altLang="en-US" sz="12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8" tooltip="Navajo"/>
              </a:rPr>
              <a:t>Navajo People</a:t>
            </a:r>
            <a:r>
              <a:rPr kumimoji="0" lang="en-US" altLang="en-US" sz="12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and the </a:t>
            </a:r>
            <a:r>
              <a:rPr kumimoji="0" lang="en-US" altLang="en-US" sz="1200" b="0" i="0" u="none" strike="noStrike" cap="none" normalizeH="0" baseline="0" dirty="0" err="1">
                <a:ln>
                  <a:noFill/>
                </a:ln>
                <a:solidFill>
                  <a:srgbClr val="3366CC"/>
                </a:solidFill>
                <a:effectLst/>
                <a:latin typeface="Arial" panose="020B0604020202020204" pitchFamily="34" charset="0"/>
                <a:cs typeface="Arial" panose="020B0604020202020204" pitchFamily="34" charset="0"/>
                <a:hlinkClick r:id="rId9" tooltip="Rovca"/>
              </a:rPr>
              <a:t>Rovca</a:t>
            </a:r>
            <a:r>
              <a:rPr kumimoji="0" lang="en-US" altLang="en-US" sz="12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r>
              <a:rPr kumimoji="0" lang="en-US" altLang="en-US" sz="12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10" tooltip="Tribes of Montenegro"/>
              </a:rPr>
              <a:t>Tribes of Montenegro</a:t>
            </a:r>
            <a:r>
              <a:rPr kumimoji="0" lang="en-US" altLang="en-US" sz="12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or Upper </a:t>
            </a:r>
            <a:r>
              <a:rPr kumimoji="0" lang="en-US" altLang="en-US" sz="1200" b="0" i="0" u="none" strike="noStrike" cap="none" normalizeH="0" baseline="0" dirty="0" err="1">
                <a:ln>
                  <a:noFill/>
                </a:ln>
                <a:solidFill>
                  <a:srgbClr val="3366CC"/>
                </a:solidFill>
                <a:effectLst/>
                <a:latin typeface="Arial" panose="020B0604020202020204" pitchFamily="34" charset="0"/>
                <a:cs typeface="Arial" panose="020B0604020202020204" pitchFamily="34" charset="0"/>
                <a:hlinkClick r:id="rId11" tooltip="Morača River"/>
              </a:rPr>
              <a:t>Morača</a:t>
            </a:r>
            <a:r>
              <a:rPr kumimoji="0" lang="en-US" altLang="en-US" sz="12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11" tooltip="Morača River"/>
              </a:rPr>
              <a:t> River</a:t>
            </a:r>
            <a:r>
              <a:rPr kumimoji="0" lang="en-US" altLang="en-US" sz="12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r>
              <a:rPr kumimoji="0" lang="en-US" altLang="en-US" sz="12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10" tooltip="Tribes of Montenegro"/>
              </a:rPr>
              <a:t>Tribe</a:t>
            </a:r>
            <a:r>
              <a:rPr kumimoji="0" lang="en-US" altLang="en-US" sz="12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a:t>
            </a:r>
            <a:r>
              <a:rPr kumimoji="0" lang="en-US" altLang="en-US" sz="1200" b="0" i="0" u="none" strike="noStrike" cap="none" normalizeH="0" baseline="30000" dirty="0">
                <a:ln>
                  <a:noFill/>
                </a:ln>
                <a:solidFill>
                  <a:srgbClr val="3366CC"/>
                </a:solidFill>
                <a:effectLst/>
                <a:latin typeface="Arial" panose="020B0604020202020204" pitchFamily="34" charset="0"/>
                <a:cs typeface="Arial" panose="020B0604020202020204" pitchFamily="34" charset="0"/>
              </a:rPr>
              <a:t> </a:t>
            </a:r>
            <a:r>
              <a:rPr kumimoji="0" lang="en-US" altLang="en-US" sz="12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as well as primates such as wild chimpanzees, focusing on questions of morality in an evolutionary context.</a:t>
            </a:r>
            <a:endParaRPr kumimoji="0" lang="en-US" altLang="en-US" sz="1200" b="0" i="0" u="none" strike="noStrike" cap="none" normalizeH="0" baseline="0" dirty="0">
              <a:ln>
                <a:noFill/>
              </a:ln>
              <a:solidFill>
                <a:schemeClr val="tx1"/>
              </a:solidFill>
              <a:effectLst/>
            </a:endParaRPr>
          </a:p>
          <a:p>
            <a:pPr marL="0" lvl="0" indent="0" eaLnBrk="0" fontAlgn="base" hangingPunct="0">
              <a:lnSpc>
                <a:spcPct val="100000"/>
              </a:lnSpc>
              <a:spcBef>
                <a:spcPct val="0"/>
              </a:spcBef>
              <a:spcAft>
                <a:spcPct val="0"/>
              </a:spcAft>
              <a:buNone/>
            </a:pPr>
            <a:r>
              <a:rPr kumimoji="0" lang="en-US" altLang="en-US" sz="12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After analyzing data from 48 human societies spread across the globe, ranging from small hunting and gathering bands sedentary chiefdoms, Boehm suggested that all human societies likely practiced </a:t>
            </a:r>
            <a:r>
              <a:rPr kumimoji="0" lang="en-US" altLang="en-US" sz="12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12" tooltip="Egalitarianism"/>
              </a:rPr>
              <a:t>egalitarianism</a:t>
            </a:r>
            <a:r>
              <a:rPr kumimoji="0" lang="en-US" altLang="en-US" sz="12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before the domestication plants and animals, and that most of the time they did so very successfully.</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Boehm wrote:</a:t>
            </a:r>
            <a:endParaRPr kumimoji="0" lang="en-US" altLang="en-US" sz="1200" b="0" i="0" u="none" strike="noStrike" cap="none" normalizeH="0" baseline="0" dirty="0">
              <a:ln>
                <a:noFill/>
              </a:ln>
              <a:solidFill>
                <a:schemeClr val="tx1"/>
              </a:solidFill>
              <a:effectLst/>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"As long as followers remain vigilantly egalitarian because they understand the nature of domination and leaders remain cognizant of this ambivalence-based vigilance, deliberate control of leaders may remain for the most part highly routinized and ethnographically unobvious."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Boehm identified the following mechanisms ensuring the what he called a "Reverse Dominance Hierarchy": </a:t>
            </a:r>
            <a:r>
              <a:rPr kumimoji="0" lang="en-US" altLang="en-US" sz="12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13" tooltip="Public Opinion"/>
              </a:rPr>
              <a:t>Public Opinion</a:t>
            </a:r>
            <a:r>
              <a:rPr kumimoji="0" lang="en-US" altLang="en-US" sz="12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Criticism and Ridicule, Disobedience, and Extreme Sanctions. Further characteristics include ambivalence towards leaders and anticipation of domination.</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rgbClr val="202122"/>
                </a:solidFill>
                <a:cs typeface="Arial" panose="020B0604020202020204" pitchFamily="34" charset="0"/>
              </a:rPr>
              <a:t>     For instance, while gorillas do not mock each other for beating their chests, humans do so regularly…Boehm called </a:t>
            </a:r>
            <a:r>
              <a:rPr lang="en-US" altLang="en-US" sz="1200" dirty="0" err="1">
                <a:solidFill>
                  <a:srgbClr val="202122"/>
                </a:solidFill>
                <a:cs typeface="Arial" panose="020B0604020202020204" pitchFamily="34" charset="0"/>
              </a:rPr>
              <a:t>counater</a:t>
            </a:r>
            <a:r>
              <a:rPr lang="en-US" altLang="en-US" sz="1200" dirty="0">
                <a:solidFill>
                  <a:srgbClr val="202122"/>
                </a:solidFill>
                <a:cs typeface="Arial" panose="020B0604020202020204" pitchFamily="34" charset="0"/>
              </a:rPr>
              <a:t>-instinctual behavior “actuarial intelligence, as it indicated a society understanding what it might look like if they did things differently, if say, skilled hungers were not systematically ridiculed…This he concluded, was the essence of politics [Aristotle called us political animals]:  the ability to reflect consciously  on different directions one society could take.  [DE, p. 86]  </a:t>
            </a: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904445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CF97C-8FB7-9354-4360-EF50197983A2}"/>
              </a:ext>
            </a:extLst>
          </p:cNvPr>
          <p:cNvSpPr>
            <a:spLocks noGrp="1"/>
          </p:cNvSpPr>
          <p:nvPr>
            <p:ph type="title"/>
          </p:nvPr>
        </p:nvSpPr>
        <p:spPr>
          <a:xfrm>
            <a:off x="1" y="-68579"/>
            <a:ext cx="12192000" cy="845819"/>
          </a:xfrm>
        </p:spPr>
        <p:txBody>
          <a:bodyPr>
            <a:normAutofit fontScale="90000"/>
          </a:bodyPr>
          <a:lstStyle/>
          <a:p>
            <a:r>
              <a:rPr lang="en-US" dirty="0"/>
              <a:t>Some “Absolute” Monarchs in Indigenous Societies May in fact, not be so Absolute</a:t>
            </a:r>
          </a:p>
        </p:txBody>
      </p:sp>
      <p:sp>
        <p:nvSpPr>
          <p:cNvPr id="3" name="Content Placeholder 2">
            <a:extLst>
              <a:ext uri="{FF2B5EF4-FFF2-40B4-BE49-F238E27FC236}">
                <a16:creationId xmlns:a16="http://schemas.microsoft.com/office/drawing/2014/main" id="{8EE4B3C3-9A1D-D9BF-7D49-73C68EB340B9}"/>
              </a:ext>
            </a:extLst>
          </p:cNvPr>
          <p:cNvSpPr>
            <a:spLocks noGrp="1"/>
          </p:cNvSpPr>
          <p:nvPr>
            <p:ph sz="half" idx="1"/>
          </p:nvPr>
        </p:nvSpPr>
        <p:spPr>
          <a:xfrm>
            <a:off x="40003" y="834390"/>
            <a:ext cx="6930394" cy="5572125"/>
          </a:xfrm>
        </p:spPr>
        <p:txBody>
          <a:bodyPr>
            <a:normAutofit fontScale="85000" lnSpcReduction="20000"/>
          </a:bodyPr>
          <a:lstStyle/>
          <a:p>
            <a:r>
              <a:rPr lang="en-US" dirty="0"/>
              <a:t>The Natchez were an agricultural people.  It appeared that their Sun King had unlimited power.  His every movement was greeted by elaborate rituals of deference, bowing and scraping; he could order arbitrary executions, help himself go any of his subjects/ possessions, do pretty much anything he liked.  Still, his powers were limited by his own physical presence, which in turn was largely confined to the royal village itself.  Most Natchez did not live in the royal village; outside it, royal representatives were treated not more seriously than Montagnais-Naskapi chiefs in French Canada.  If subjects weren’t inclined to obey these representatives’ orders, they simply laughed at them. [DE, pp. 156-157]</a:t>
            </a:r>
          </a:p>
          <a:p>
            <a:r>
              <a:rPr lang="en-US" dirty="0"/>
              <a:t>Picture, Wikipedia: </a:t>
            </a:r>
            <a:r>
              <a:rPr lang="en-US" b="0" i="0" dirty="0">
                <a:solidFill>
                  <a:srgbClr val="202122"/>
                </a:solidFill>
                <a:effectLst/>
                <a:latin typeface="Arial" panose="020B0604020202020204" pitchFamily="34" charset="0"/>
              </a:rPr>
              <a:t>"The </a:t>
            </a:r>
            <a:r>
              <a:rPr lang="en-US" b="0" i="0" u="sng" dirty="0">
                <a:solidFill>
                  <a:srgbClr val="FAA700"/>
                </a:solidFill>
                <a:effectLst/>
                <a:latin typeface="Arial" panose="020B0604020202020204" pitchFamily="34" charset="0"/>
                <a:hlinkClick r:id="rId2" tooltip="Tattooed Arm"/>
              </a:rPr>
              <a:t>Great Sun, Paramount Chief of the Natchez People</a:t>
            </a:r>
            <a:r>
              <a:rPr lang="en-US" b="0" i="0" dirty="0">
                <a:solidFill>
                  <a:srgbClr val="202122"/>
                </a:solidFill>
                <a:effectLst/>
                <a:latin typeface="Arial" panose="020B0604020202020204" pitchFamily="34" charset="0"/>
              </a:rPr>
              <a:t>" in Louisiana, in a 1758 drawing by </a:t>
            </a:r>
            <a:r>
              <a:rPr lang="en-US" b="0" i="0" u="none" strike="noStrike" dirty="0">
                <a:solidFill>
                  <a:srgbClr val="3366CC"/>
                </a:solidFill>
                <a:effectLst/>
                <a:latin typeface="Arial" panose="020B0604020202020204" pitchFamily="34" charset="0"/>
                <a:hlinkClick r:id="rId3" tooltip="Antoine-Simon Le Page du Pratz"/>
              </a:rPr>
              <a:t>Antoine-Simon Le Page du </a:t>
            </a:r>
            <a:r>
              <a:rPr lang="en-US" b="0" i="0" u="none" strike="noStrike" dirty="0" err="1">
                <a:solidFill>
                  <a:srgbClr val="3366CC"/>
                </a:solidFill>
                <a:effectLst/>
                <a:latin typeface="Arial" panose="020B0604020202020204" pitchFamily="34" charset="0"/>
                <a:hlinkClick r:id="rId3" tooltip="Antoine-Simon Le Page du Pratz"/>
              </a:rPr>
              <a:t>Pratz</a:t>
            </a:r>
            <a:endParaRPr lang="en-US" dirty="0"/>
          </a:p>
        </p:txBody>
      </p:sp>
      <p:pic>
        <p:nvPicPr>
          <p:cNvPr id="7170" name="Picture 2">
            <a:extLst>
              <a:ext uri="{FF2B5EF4-FFF2-40B4-BE49-F238E27FC236}">
                <a16:creationId xmlns:a16="http://schemas.microsoft.com/office/drawing/2014/main" id="{B4E2E48B-9F82-D5A7-3DD6-4777BC4E7B6B}"/>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970397" y="1592104"/>
            <a:ext cx="5181600" cy="3389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538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A9EA8-E326-AC36-0F35-697DF747DBED}"/>
              </a:ext>
            </a:extLst>
          </p:cNvPr>
          <p:cNvSpPr>
            <a:spLocks noGrp="1"/>
          </p:cNvSpPr>
          <p:nvPr>
            <p:ph type="title"/>
          </p:nvPr>
        </p:nvSpPr>
        <p:spPr>
          <a:xfrm>
            <a:off x="0" y="51436"/>
            <a:ext cx="12192000" cy="1388744"/>
          </a:xfrm>
        </p:spPr>
        <p:txBody>
          <a:bodyPr>
            <a:normAutofit fontScale="90000"/>
          </a:bodyPr>
          <a:lstStyle/>
          <a:p>
            <a:r>
              <a:rPr lang="en-US" dirty="0"/>
              <a:t>In “free societies” there is a profound formal similarity between the notion of private property and the notion of the sacred.  Both are essentially structures of exclusion</a:t>
            </a:r>
          </a:p>
        </p:txBody>
      </p:sp>
      <p:sp>
        <p:nvSpPr>
          <p:cNvPr id="3" name="Content Placeholder 2">
            <a:extLst>
              <a:ext uri="{FF2B5EF4-FFF2-40B4-BE49-F238E27FC236}">
                <a16:creationId xmlns:a16="http://schemas.microsoft.com/office/drawing/2014/main" id="{0C4EF912-EED3-4F4E-2415-7417636BD605}"/>
              </a:ext>
            </a:extLst>
          </p:cNvPr>
          <p:cNvSpPr>
            <a:spLocks noGrp="1"/>
          </p:cNvSpPr>
          <p:nvPr>
            <p:ph sz="half" idx="1"/>
          </p:nvPr>
        </p:nvSpPr>
        <p:spPr>
          <a:xfrm>
            <a:off x="-1" y="1508760"/>
            <a:ext cx="7723565" cy="4926330"/>
          </a:xfrm>
        </p:spPr>
        <p:txBody>
          <a:bodyPr>
            <a:normAutofit fontScale="55000" lnSpcReduction="20000"/>
          </a:bodyPr>
          <a:lstStyle/>
          <a:p>
            <a:r>
              <a:rPr lang="en-US" dirty="0"/>
              <a:t>Woodburn noticed there was one striking exception to the rule that no adult should ever presume to give </a:t>
            </a:r>
            <a:r>
              <a:rPr lang="en-US" dirty="0" err="1"/>
              <a:t>diredt</a:t>
            </a:r>
            <a:r>
              <a:rPr lang="en-US" dirty="0"/>
              <a:t> orders to another, and that individuals should not lay private claim to property among immediate return hunter-gatherers.  This exception came in the sphere of ritual, of the sacred.  In </a:t>
            </a:r>
            <a:r>
              <a:rPr lang="en-US" dirty="0" err="1"/>
              <a:t>Hadza</a:t>
            </a:r>
            <a:r>
              <a:rPr lang="en-US" dirty="0"/>
              <a:t> religion and the religions of many Pygmy groups, initiation into male (and sometimes female) cults forms the basis of exclusive claims to ownership, usually of ritual privileges, that stand in absolute contrast to the minimization of exclusive property rights in everyday, secular life…Much of this is implicit in David Emile Durkheim’s [1858-1917, French sociologist] classic definition of “the sacred”, as that which is “set apart”, removed from the world, and placed on a pedestal, at some times literally and at other times figuratively, because of its imperceptible connection with a higher force or being.  </a:t>
            </a:r>
            <a:r>
              <a:rPr lang="en-US" dirty="0" err="1"/>
              <a:t>Daukheim</a:t>
            </a:r>
            <a:r>
              <a:rPr lang="en-US" dirty="0"/>
              <a:t> argued that the clearest expression of the sacred was the Polynesian term tabu, meaning “not to be touched”.  But when we speak of absolute, private property, are we not talking about something very similar—almost identical in fact, in its underlying logic and social effects.   As British legal theorists like to put it, individual property rights are held, notionally at least, “against the whole world”, that is you can keep everyone out of your car, your house [unless they have a legal search warrant, of course].  That is what C. </a:t>
            </a:r>
            <a:r>
              <a:rPr lang="en-US" dirty="0" err="1"/>
              <a:t>B.Macpherson</a:t>
            </a:r>
            <a:r>
              <a:rPr lang="en-US" dirty="0"/>
              <a:t> [1911-1987], Canadian political scientist, means by “possessive individualism”,--just as </a:t>
            </a:r>
            <a:r>
              <a:rPr lang="en-US" dirty="0" err="1"/>
              <a:t>eevery</a:t>
            </a:r>
            <a:r>
              <a:rPr lang="en-US" dirty="0"/>
              <a:t> man’s home is his castle, so </a:t>
            </a:r>
            <a:r>
              <a:rPr lang="en-US" dirty="0" err="1"/>
              <a:t>so</a:t>
            </a:r>
            <a:r>
              <a:rPr lang="en-US" dirty="0"/>
              <a:t> your right not be killed, tortured or arbitrarily imprisoned rests on </a:t>
            </a:r>
            <a:r>
              <a:rPr lang="en-US" dirty="0" err="1"/>
              <a:t>th</a:t>
            </a:r>
            <a:r>
              <a:rPr lang="en-US" dirty="0"/>
              <a:t> idea that you won your own body.</a:t>
            </a:r>
          </a:p>
          <a:p>
            <a:r>
              <a:rPr lang="en-US" dirty="0"/>
              <a:t>Picture:  James Woodburn (1934-2022), </a:t>
            </a:r>
            <a:r>
              <a:rPr lang="en-US" b="0" i="0" dirty="0">
                <a:solidFill>
                  <a:srgbClr val="000000"/>
                </a:solidFill>
                <a:effectLst/>
                <a:latin typeface="Arial" panose="020B0604020202020204" pitchFamily="34" charset="0"/>
              </a:rPr>
              <a:t>one of the best-known researchers and writers on hunter-gatherer and egalitarian societies. He conducted fieldwork in (then) Tanganyika, graduating in 1964 with a thesis entitled ‘Social </a:t>
            </a:r>
            <a:r>
              <a:rPr lang="en-US" b="0" i="0" dirty="0" err="1">
                <a:solidFill>
                  <a:srgbClr val="000000"/>
                </a:solidFill>
                <a:effectLst/>
                <a:latin typeface="Arial" panose="020B0604020202020204" pitchFamily="34" charset="0"/>
              </a:rPr>
              <a:t>organisation</a:t>
            </a:r>
            <a:r>
              <a:rPr lang="en-US" b="0" i="0" dirty="0">
                <a:solidFill>
                  <a:srgbClr val="000000"/>
                </a:solidFill>
                <a:effectLst/>
                <a:latin typeface="Arial" panose="020B0604020202020204" pitchFamily="34" charset="0"/>
              </a:rPr>
              <a:t> of the </a:t>
            </a:r>
            <a:r>
              <a:rPr lang="en-US" b="0" i="0" dirty="0" err="1">
                <a:solidFill>
                  <a:srgbClr val="000000"/>
                </a:solidFill>
                <a:effectLst/>
                <a:latin typeface="Arial" panose="020B0604020202020204" pitchFamily="34" charset="0"/>
              </a:rPr>
              <a:t>Hadza</a:t>
            </a:r>
            <a:r>
              <a:rPr lang="en-US" b="0" i="0" dirty="0">
                <a:solidFill>
                  <a:srgbClr val="000000"/>
                </a:solidFill>
                <a:effectLst/>
                <a:latin typeface="Arial" panose="020B0604020202020204" pitchFamily="34" charset="0"/>
              </a:rPr>
              <a:t> of North Tanganyika’</a:t>
            </a:r>
            <a:r>
              <a:rPr lang="en-US" b="0" i="1" dirty="0">
                <a:solidFill>
                  <a:srgbClr val="000000"/>
                </a:solidFill>
                <a:effectLst/>
                <a:latin typeface="Arial" panose="020B0604020202020204" pitchFamily="34" charset="0"/>
              </a:rPr>
              <a:t>. </a:t>
            </a:r>
            <a:r>
              <a:rPr lang="en-US" b="0" i="0" dirty="0">
                <a:solidFill>
                  <a:srgbClr val="000000"/>
                </a:solidFill>
                <a:effectLst/>
                <a:latin typeface="Arial" panose="020B0604020202020204" pitchFamily="34" charset="0"/>
              </a:rPr>
              <a:t>The </a:t>
            </a:r>
            <a:r>
              <a:rPr lang="en-US" b="0" i="0" dirty="0" err="1">
                <a:solidFill>
                  <a:srgbClr val="000000"/>
                </a:solidFill>
                <a:effectLst/>
                <a:latin typeface="Arial" panose="020B0604020202020204" pitchFamily="34" charset="0"/>
              </a:rPr>
              <a:t>Hadza</a:t>
            </a:r>
            <a:r>
              <a:rPr lang="en-US" b="0" i="0" dirty="0">
                <a:solidFill>
                  <a:srgbClr val="000000"/>
                </a:solidFill>
                <a:effectLst/>
                <a:latin typeface="Arial" panose="020B0604020202020204" pitchFamily="34" charset="0"/>
              </a:rPr>
              <a:t> remained his long-term field project; it was on the basis of this research that he developed his renowned insights into immediate- </a:t>
            </a:r>
            <a:r>
              <a:rPr lang="en-US" b="0" i="0" dirty="0">
                <a:solidFill>
                  <a:srgbClr val="000000"/>
                </a:solidFill>
                <a:effectLst/>
                <a:latin typeface="times new roman" panose="02020603050405020304" pitchFamily="18" charset="0"/>
              </a:rPr>
              <a:t>“immediate-return economic systems are characterized by a behavior and attitude which rejects the notion of surplus,” while “delayed-return systems, in contrast, allow for planning ahead.”</a:t>
            </a:r>
            <a:endParaRPr lang="en-US" dirty="0"/>
          </a:p>
        </p:txBody>
      </p:sp>
      <p:pic>
        <p:nvPicPr>
          <p:cNvPr id="8194" name="Picture 2">
            <a:extLst>
              <a:ext uri="{FF2B5EF4-FFF2-40B4-BE49-F238E27FC236}">
                <a16:creationId xmlns:a16="http://schemas.microsoft.com/office/drawing/2014/main" id="{43347551-E923-9FC4-D068-C62D4313D7B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723565" y="1597025"/>
            <a:ext cx="4473876" cy="4579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346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B177A-6F1E-79F6-436B-60BF945FA870}"/>
              </a:ext>
            </a:extLst>
          </p:cNvPr>
          <p:cNvSpPr>
            <a:spLocks noGrp="1"/>
          </p:cNvSpPr>
          <p:nvPr>
            <p:ph type="title"/>
          </p:nvPr>
        </p:nvSpPr>
        <p:spPr>
          <a:xfrm>
            <a:off x="0" y="1"/>
            <a:ext cx="12192000" cy="634364"/>
          </a:xfrm>
        </p:spPr>
        <p:txBody>
          <a:bodyPr>
            <a:normAutofit fontScale="90000"/>
          </a:bodyPr>
          <a:lstStyle/>
          <a:p>
            <a:r>
              <a:rPr lang="en-US" dirty="0"/>
              <a:t>Ownership in Totemic Systems vs. Roman Law</a:t>
            </a:r>
          </a:p>
        </p:txBody>
      </p:sp>
      <p:sp>
        <p:nvSpPr>
          <p:cNvPr id="3" name="Content Placeholder 2">
            <a:extLst>
              <a:ext uri="{FF2B5EF4-FFF2-40B4-BE49-F238E27FC236}">
                <a16:creationId xmlns:a16="http://schemas.microsoft.com/office/drawing/2014/main" id="{34FD81A6-7CA5-22FB-3DAA-91CE9B327CA7}"/>
              </a:ext>
            </a:extLst>
          </p:cNvPr>
          <p:cNvSpPr>
            <a:spLocks noGrp="1"/>
          </p:cNvSpPr>
          <p:nvPr>
            <p:ph sz="half" idx="1"/>
          </p:nvPr>
        </p:nvSpPr>
        <p:spPr>
          <a:xfrm>
            <a:off x="0" y="542925"/>
            <a:ext cx="6172200" cy="5897880"/>
          </a:xfrm>
        </p:spPr>
        <p:txBody>
          <a:bodyPr>
            <a:normAutofit fontScale="85000" lnSpcReduction="20000"/>
          </a:bodyPr>
          <a:lstStyle/>
          <a:p>
            <a:r>
              <a:rPr lang="en-US" dirty="0"/>
              <a:t>It is not unusual for ethnographers working with indigenous Amazonian societies to discover that almost everything around them has an owner, or could potentially be owned, from lakes and mountains to cultivars, liana groves and animals.  Such ownership always carries a double meaning of domination and care.  To be without an owner is to be exposed, unprotected.  In a totemic system such as in </a:t>
            </a:r>
            <a:r>
              <a:rPr lang="en-US" dirty="0" err="1"/>
              <a:t>Austalia</a:t>
            </a:r>
            <a:r>
              <a:rPr lang="en-US" dirty="0"/>
              <a:t> or North America, the responsibility of care takes on a particularly extreme form.  Each human clan is said to “own” a certain species of animal—thus making them the “Bear clan”, “Elk clan”, Eagle clan” and so forth—but what this means is precisely that members of that clan cannot hunt, kill, harm or otherwise consume animals of that species.  In fact, they are expected to take part in rituals that promote its existence and make it flourish.   </a:t>
            </a:r>
          </a:p>
        </p:txBody>
      </p:sp>
      <p:sp>
        <p:nvSpPr>
          <p:cNvPr id="4" name="Content Placeholder 3">
            <a:extLst>
              <a:ext uri="{FF2B5EF4-FFF2-40B4-BE49-F238E27FC236}">
                <a16:creationId xmlns:a16="http://schemas.microsoft.com/office/drawing/2014/main" id="{5425AF65-190D-824F-3A51-90D2420D4FA4}"/>
              </a:ext>
            </a:extLst>
          </p:cNvPr>
          <p:cNvSpPr>
            <a:spLocks noGrp="1"/>
          </p:cNvSpPr>
          <p:nvPr>
            <p:ph sz="half" idx="2"/>
          </p:nvPr>
        </p:nvSpPr>
        <p:spPr>
          <a:xfrm>
            <a:off x="6172200" y="542925"/>
            <a:ext cx="5977890" cy="5897880"/>
          </a:xfrm>
        </p:spPr>
        <p:txBody>
          <a:bodyPr>
            <a:normAutofit fontScale="85000" lnSpcReduction="20000"/>
          </a:bodyPr>
          <a:lstStyle/>
          <a:p>
            <a:pPr marL="0" indent="0">
              <a:buNone/>
            </a:pPr>
            <a:r>
              <a:rPr lang="en-US" dirty="0"/>
              <a:t>What makes the Roman Law conception of property—the basis of almost all legal systems today—unique is that the responsibility to care and share is reduced to a minimum, or </a:t>
            </a:r>
            <a:r>
              <a:rPr lang="en-US" dirty="0" err="1"/>
              <a:t>een</a:t>
            </a:r>
            <a:r>
              <a:rPr lang="en-US" dirty="0"/>
              <a:t> eliminated entirely.  In Roman Law there are three basic rights relating to possession:  usus (the right to use), fructus (the right to enjoy the products of a property, for instance the fruits of a tree), and </a:t>
            </a:r>
            <a:r>
              <a:rPr lang="en-US" dirty="0" err="1"/>
              <a:t>abusus</a:t>
            </a:r>
            <a:r>
              <a:rPr lang="en-US" dirty="0"/>
              <a:t> (the right to damage or destroy).  If one has only the first two rights this is referred to as usufruct, and is not considered true possession under the law.  The defining feature of true legal property, then, is that one has the option of not taking care of it, or even destroying it at will.  [DE, p. 161].</a:t>
            </a:r>
          </a:p>
        </p:txBody>
      </p:sp>
    </p:spTree>
    <p:extLst>
      <p:ext uri="{BB962C8B-B14F-4D97-AF65-F5344CB8AC3E}">
        <p14:creationId xmlns:p14="http://schemas.microsoft.com/office/powerpoint/2010/main" val="1020794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BDF-47CB-366F-DAE8-1BEAD8056031}"/>
              </a:ext>
            </a:extLst>
          </p:cNvPr>
          <p:cNvSpPr>
            <a:spLocks noGrp="1"/>
          </p:cNvSpPr>
          <p:nvPr>
            <p:ph type="title"/>
          </p:nvPr>
        </p:nvSpPr>
        <p:spPr>
          <a:xfrm>
            <a:off x="-45720" y="1"/>
            <a:ext cx="12237720" cy="1080134"/>
          </a:xfrm>
        </p:spPr>
        <p:txBody>
          <a:bodyPr>
            <a:normAutofit fontScale="90000"/>
          </a:bodyPr>
          <a:lstStyle/>
          <a:p>
            <a:r>
              <a:rPr lang="en-US" dirty="0"/>
              <a:t>Behavior in ritual contexts takes the opposite form to free and equal relations in ordinary life among the Aranda</a:t>
            </a:r>
          </a:p>
        </p:txBody>
      </p:sp>
      <p:sp>
        <p:nvSpPr>
          <p:cNvPr id="3" name="Content Placeholder 2">
            <a:extLst>
              <a:ext uri="{FF2B5EF4-FFF2-40B4-BE49-F238E27FC236}">
                <a16:creationId xmlns:a16="http://schemas.microsoft.com/office/drawing/2014/main" id="{C0693B3F-445F-68FA-90B1-E0DD183EF916}"/>
              </a:ext>
            </a:extLst>
          </p:cNvPr>
          <p:cNvSpPr>
            <a:spLocks noGrp="1"/>
          </p:cNvSpPr>
          <p:nvPr>
            <p:ph sz="half" idx="1"/>
          </p:nvPr>
        </p:nvSpPr>
        <p:spPr>
          <a:xfrm>
            <a:off x="0" y="1022984"/>
            <a:ext cx="6172200" cy="5389245"/>
          </a:xfrm>
        </p:spPr>
        <p:txBody>
          <a:bodyPr>
            <a:normAutofit fontScale="55000" lnSpcReduction="20000"/>
          </a:bodyPr>
          <a:lstStyle/>
          <a:p>
            <a:r>
              <a:rPr lang="en-US" dirty="0"/>
              <a:t>In the Aranda initiation rituals adult males of each clan act as guardians or custodians of particular territories.   There are certain sacra, known as churinga or </a:t>
            </a:r>
            <a:r>
              <a:rPr lang="en-US" dirty="0" err="1"/>
              <a:t>tsurinja</a:t>
            </a:r>
            <a:r>
              <a:rPr lang="en-US" dirty="0"/>
              <a:t> by the Aranda, which are relics of ancestors who effectively created each clan’s territory in ancient times.  During periodic rites of initiation, new cohorts of male Aranda youths are taught about the history of the land and the nature of its resources.  The are also charged with the responsibility of caring for it…T. G. H. </a:t>
            </a:r>
            <a:r>
              <a:rPr lang="en-US" dirty="0" err="1"/>
              <a:t>Strehlow</a:t>
            </a:r>
            <a:r>
              <a:rPr lang="en-US"/>
              <a:t> [1908-1978], </a:t>
            </a:r>
            <a:r>
              <a:rPr lang="en-US" dirty="0"/>
              <a:t>an anthropologist and foremost non-Aranda authority, observed that the weight of duty is conveyed through terror, torture and mutilation:   “The deliberate cruelty with which the traditional initiation rites are carried out at a later age is carefully calculated to punish insolent and lawless boys for their past </a:t>
            </a:r>
            <a:r>
              <a:rPr lang="en-US" dirty="0" err="1"/>
              <a:t>impudende</a:t>
            </a:r>
            <a:r>
              <a:rPr lang="en-US" dirty="0"/>
              <a:t> and to train them into obedient, dutiful ‘citizens’ who will obey their elders without a murmur, and be fit heirs to the ancient traditions of their clan.” [</a:t>
            </a:r>
            <a:r>
              <a:rPr lang="en-US" dirty="0" err="1"/>
              <a:t>Strehlow</a:t>
            </a:r>
            <a:r>
              <a:rPr lang="en-US" dirty="0"/>
              <a:t>, “Aranda Traditions”, 1947].  Here is a painfully clear example of how behavior observed in ritual contexts takes exactly the opposite form to the free and equal relations that prevail in ordinary life.  It is only within such contexts that exclusive (sacred) forms of property exist, strict and top-down hierarchies are enforced, and where orders given are dutifully obeyed.  [DE, p. 162]</a:t>
            </a:r>
          </a:p>
          <a:p>
            <a:r>
              <a:rPr lang="en-US" dirty="0"/>
              <a:t>Photograph, Wikipedia: </a:t>
            </a:r>
            <a:r>
              <a:rPr lang="en-US" b="0" i="0" dirty="0">
                <a:solidFill>
                  <a:srgbClr val="202122"/>
                </a:solidFill>
                <a:effectLst/>
                <a:latin typeface="Arial" panose="020B0604020202020204" pitchFamily="34" charset="0"/>
              </a:rPr>
              <a:t>Arrernte welcoming dance, entrance of the strangers, Alice Springs, Central Australia, 9 May 1901. The </a:t>
            </a:r>
            <a:r>
              <a:rPr lang="en-US" b="1" i="0" dirty="0">
                <a:solidFill>
                  <a:srgbClr val="202122"/>
                </a:solidFill>
                <a:effectLst/>
                <a:latin typeface="Arial" panose="020B0604020202020204" pitchFamily="34" charset="0"/>
              </a:rPr>
              <a:t>Arrernte</a:t>
            </a:r>
            <a:r>
              <a:rPr lang="en-US" b="0" i="0" dirty="0">
                <a:solidFill>
                  <a:srgbClr val="202122"/>
                </a:solidFill>
                <a:effectLst/>
                <a:latin typeface="Arial" panose="020B0604020202020204" pitchFamily="34" charset="0"/>
              </a:rPr>
              <a:t> </a:t>
            </a:r>
            <a:r>
              <a:rPr lang="en-US" b="1" i="0" dirty="0">
                <a:solidFill>
                  <a:srgbClr val="202122"/>
                </a:solidFill>
                <a:effectLst/>
                <a:latin typeface="Arial" panose="020B0604020202020204" pitchFamily="34" charset="0"/>
              </a:rPr>
              <a:t>people</a:t>
            </a:r>
            <a:r>
              <a:rPr lang="en-US" b="0" i="0" dirty="0">
                <a:solidFill>
                  <a:srgbClr val="202122"/>
                </a:solidFill>
                <a:effectLst/>
                <a:latin typeface="Arial" panose="020B0604020202020204" pitchFamily="34" charset="0"/>
              </a:rPr>
              <a:t>, sometimes referred to as </a:t>
            </a:r>
            <a:r>
              <a:rPr lang="en-US" dirty="0">
                <a:solidFill>
                  <a:srgbClr val="202122"/>
                </a:solidFill>
                <a:latin typeface="Arial" panose="020B0604020202020204" pitchFamily="34" charset="0"/>
              </a:rPr>
              <a:t>t</a:t>
            </a:r>
            <a:r>
              <a:rPr lang="en-US" b="0" i="0" dirty="0">
                <a:solidFill>
                  <a:srgbClr val="202122"/>
                </a:solidFill>
                <a:effectLst/>
                <a:latin typeface="Arial" panose="020B0604020202020204" pitchFamily="34" charset="0"/>
              </a:rPr>
              <a:t>he </a:t>
            </a:r>
            <a:r>
              <a:rPr lang="en-US" b="1" i="0" dirty="0">
                <a:solidFill>
                  <a:srgbClr val="202122"/>
                </a:solidFill>
                <a:effectLst/>
                <a:latin typeface="Arial" panose="020B0604020202020204" pitchFamily="34" charset="0"/>
              </a:rPr>
              <a:t>Aranda</a:t>
            </a:r>
            <a:r>
              <a:rPr lang="en-US" b="0" i="0" dirty="0">
                <a:solidFill>
                  <a:srgbClr val="202122"/>
                </a:solidFill>
                <a:effectLst/>
                <a:latin typeface="Arial" panose="020B0604020202020204" pitchFamily="34" charset="0"/>
              </a:rPr>
              <a:t>, </a:t>
            </a:r>
            <a:r>
              <a:rPr lang="en-US" b="1" i="0" dirty="0">
                <a:solidFill>
                  <a:srgbClr val="202122"/>
                </a:solidFill>
                <a:effectLst/>
                <a:latin typeface="Arial" panose="020B0604020202020204" pitchFamily="34" charset="0"/>
              </a:rPr>
              <a:t>Arunta</a:t>
            </a:r>
            <a:r>
              <a:rPr lang="en-US" b="0" i="0" dirty="0">
                <a:solidFill>
                  <a:srgbClr val="202122"/>
                </a:solidFill>
                <a:effectLst/>
                <a:latin typeface="Arial" panose="020B0604020202020204" pitchFamily="34" charset="0"/>
              </a:rPr>
              <a:t> or </a:t>
            </a:r>
            <a:r>
              <a:rPr lang="en-US" b="1" i="0" dirty="0" err="1">
                <a:solidFill>
                  <a:srgbClr val="202122"/>
                </a:solidFill>
                <a:effectLst/>
                <a:latin typeface="Arial" panose="020B0604020202020204" pitchFamily="34" charset="0"/>
              </a:rPr>
              <a:t>Arrarnta</a:t>
            </a:r>
            <a:r>
              <a:rPr lang="en-US" b="0" i="0" dirty="0">
                <a:solidFill>
                  <a:srgbClr val="202122"/>
                </a:solidFill>
                <a:effectLst/>
                <a:latin typeface="Arial" panose="020B0604020202020204" pitchFamily="34" charset="0"/>
              </a:rPr>
              <a:t>, are a group of </a:t>
            </a:r>
            <a:r>
              <a:rPr lang="en-US" b="0" i="0" u="none" strike="noStrike" dirty="0">
                <a:solidFill>
                  <a:srgbClr val="3366CC"/>
                </a:solidFill>
                <a:effectLst/>
                <a:latin typeface="Arial" panose="020B0604020202020204" pitchFamily="34" charset="0"/>
                <a:hlinkClick r:id="rId2" tooltip="Indigenous Australians"/>
              </a:rPr>
              <a:t>Aboriginal Australian peoples</a:t>
            </a:r>
            <a:r>
              <a:rPr lang="en-US" b="0" i="0" dirty="0">
                <a:solidFill>
                  <a:srgbClr val="202122"/>
                </a:solidFill>
                <a:effectLst/>
                <a:latin typeface="Arial" panose="020B0604020202020204" pitchFamily="34" charset="0"/>
              </a:rPr>
              <a:t> who live in the </a:t>
            </a:r>
            <a:r>
              <a:rPr lang="en-US" b="0" i="0" u="none" strike="noStrike" dirty="0">
                <a:solidFill>
                  <a:srgbClr val="3366CC"/>
                </a:solidFill>
                <a:effectLst/>
                <a:latin typeface="Arial" panose="020B0604020202020204" pitchFamily="34" charset="0"/>
                <a:hlinkClick r:id="rId3" tooltip="Arrernte (area)"/>
              </a:rPr>
              <a:t>Arrernte lands</a:t>
            </a:r>
            <a:r>
              <a:rPr lang="en-US" b="0" i="0" dirty="0">
                <a:solidFill>
                  <a:srgbClr val="202122"/>
                </a:solidFill>
                <a:effectLst/>
                <a:latin typeface="Arial" panose="020B0604020202020204" pitchFamily="34" charset="0"/>
              </a:rPr>
              <a:t>, at </a:t>
            </a:r>
            <a:r>
              <a:rPr lang="en-US" b="0" i="1" dirty="0" err="1">
                <a:solidFill>
                  <a:srgbClr val="202122"/>
                </a:solidFill>
                <a:effectLst/>
                <a:latin typeface="Arial" panose="020B0604020202020204" pitchFamily="34" charset="0"/>
              </a:rPr>
              <a:t>Mparntwe</a:t>
            </a:r>
            <a:r>
              <a:rPr lang="en-US" b="0" i="1" baseline="30000" dirty="0">
                <a:solidFill>
                  <a:srgbClr val="3366CC"/>
                </a:solidFill>
                <a:effectLst/>
                <a:latin typeface="Arial" panose="020B0604020202020204" pitchFamily="34" charset="0"/>
              </a:rPr>
              <a:t> </a:t>
            </a:r>
            <a:r>
              <a:rPr lang="en-US" b="0" i="0" dirty="0">
                <a:solidFill>
                  <a:srgbClr val="202122"/>
                </a:solidFill>
                <a:effectLst/>
                <a:latin typeface="Arial" panose="020B0604020202020204" pitchFamily="34" charset="0"/>
              </a:rPr>
              <a:t>(</a:t>
            </a:r>
            <a:r>
              <a:rPr lang="en-US" b="0" i="0" u="none" strike="noStrike" dirty="0">
                <a:solidFill>
                  <a:srgbClr val="3366CC"/>
                </a:solidFill>
                <a:effectLst/>
                <a:latin typeface="Arial" panose="020B0604020202020204" pitchFamily="34" charset="0"/>
                <a:hlinkClick r:id="rId4" tooltip="Alice Springs"/>
              </a:rPr>
              <a:t>Alice Springs</a:t>
            </a:r>
            <a:r>
              <a:rPr lang="en-US" b="0" i="0" dirty="0">
                <a:solidFill>
                  <a:srgbClr val="202122"/>
                </a:solidFill>
                <a:effectLst/>
                <a:latin typeface="Arial" panose="020B0604020202020204" pitchFamily="34" charset="0"/>
              </a:rPr>
              <a:t>)</a:t>
            </a:r>
            <a:r>
              <a:rPr lang="en-US" b="0" i="0" baseline="30000" dirty="0">
                <a:solidFill>
                  <a:srgbClr val="3366CC"/>
                </a:solidFill>
                <a:effectLst/>
                <a:latin typeface="Arial" panose="020B0604020202020204" pitchFamily="34" charset="0"/>
              </a:rPr>
              <a:t> </a:t>
            </a:r>
            <a:r>
              <a:rPr lang="en-US" b="0" i="0" dirty="0">
                <a:solidFill>
                  <a:srgbClr val="202122"/>
                </a:solidFill>
                <a:effectLst/>
                <a:latin typeface="Arial" panose="020B0604020202020204" pitchFamily="34" charset="0"/>
              </a:rPr>
              <a:t>and surrounding areas of the </a:t>
            </a:r>
            <a:r>
              <a:rPr lang="en-US" b="0" i="0" u="none" strike="noStrike" dirty="0">
                <a:solidFill>
                  <a:srgbClr val="3366CC"/>
                </a:solidFill>
                <a:effectLst/>
                <a:latin typeface="Arial" panose="020B0604020202020204" pitchFamily="34" charset="0"/>
                <a:hlinkClick r:id="rId5" tooltip="Central Australia"/>
              </a:rPr>
              <a:t>Central Australia</a:t>
            </a:r>
            <a:r>
              <a:rPr lang="en-US" b="0" i="0" dirty="0">
                <a:solidFill>
                  <a:srgbClr val="202122"/>
                </a:solidFill>
                <a:effectLst/>
                <a:latin typeface="Arial" panose="020B0604020202020204" pitchFamily="34" charset="0"/>
              </a:rPr>
              <a:t> region of the </a:t>
            </a:r>
            <a:r>
              <a:rPr lang="en-US" b="0" i="0" u="none" strike="noStrike" dirty="0">
                <a:solidFill>
                  <a:srgbClr val="3366CC"/>
                </a:solidFill>
                <a:effectLst/>
                <a:latin typeface="Arial" panose="020B0604020202020204" pitchFamily="34" charset="0"/>
                <a:hlinkClick r:id="rId6" tooltip="Northern Territory"/>
              </a:rPr>
              <a:t>Northern Territory</a:t>
            </a:r>
            <a:r>
              <a:rPr lang="en-US" b="0" i="0" dirty="0">
                <a:solidFill>
                  <a:srgbClr val="202122"/>
                </a:solidFill>
                <a:effectLst/>
                <a:latin typeface="Arial" panose="020B0604020202020204" pitchFamily="34" charset="0"/>
              </a:rPr>
              <a:t>.</a:t>
            </a:r>
            <a:endParaRPr lang="en-US" dirty="0"/>
          </a:p>
        </p:txBody>
      </p:sp>
      <p:pic>
        <p:nvPicPr>
          <p:cNvPr id="9220" name="Picture 4">
            <a:extLst>
              <a:ext uri="{FF2B5EF4-FFF2-40B4-BE49-F238E27FC236}">
                <a16:creationId xmlns:a16="http://schemas.microsoft.com/office/drawing/2014/main" id="{A6B61601-0FB3-4028-DA36-95A0278CED7D}"/>
              </a:ext>
            </a:extLst>
          </p:cNvPr>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bwMode="auto">
          <a:xfrm>
            <a:off x="6207619" y="1177290"/>
            <a:ext cx="5986974" cy="4383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798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ED72C-1AA5-D17C-D641-59338DFAEFCA}"/>
              </a:ext>
            </a:extLst>
          </p:cNvPr>
          <p:cNvSpPr>
            <a:spLocks noGrp="1"/>
          </p:cNvSpPr>
          <p:nvPr>
            <p:ph type="title"/>
          </p:nvPr>
        </p:nvSpPr>
        <p:spPr>
          <a:xfrm>
            <a:off x="-91441" y="-57149"/>
            <a:ext cx="12372975" cy="1434464"/>
          </a:xfrm>
        </p:spPr>
        <p:txBody>
          <a:bodyPr>
            <a:normAutofit fontScale="90000"/>
          </a:bodyPr>
          <a:lstStyle/>
          <a:p>
            <a:r>
              <a:rPr lang="en-US" dirty="0"/>
              <a:t>Hunter-Gatherer Lavish Burials from as early as 36,000 years ago suggests specialized craftspeople and some kind of inherited status.</a:t>
            </a:r>
          </a:p>
        </p:txBody>
      </p:sp>
      <p:sp>
        <p:nvSpPr>
          <p:cNvPr id="3" name="Content Placeholder 2">
            <a:extLst>
              <a:ext uri="{FF2B5EF4-FFF2-40B4-BE49-F238E27FC236}">
                <a16:creationId xmlns:a16="http://schemas.microsoft.com/office/drawing/2014/main" id="{66620EC4-6A13-922C-099A-79A3453890E5}"/>
              </a:ext>
            </a:extLst>
          </p:cNvPr>
          <p:cNvSpPr>
            <a:spLocks noGrp="1"/>
          </p:cNvSpPr>
          <p:nvPr>
            <p:ph sz="half" idx="1"/>
          </p:nvPr>
        </p:nvSpPr>
        <p:spPr>
          <a:xfrm>
            <a:off x="0" y="1463039"/>
            <a:ext cx="8732520" cy="4989195"/>
          </a:xfrm>
        </p:spPr>
        <p:txBody>
          <a:bodyPr>
            <a:normAutofit/>
          </a:bodyPr>
          <a:lstStyle/>
          <a:p>
            <a:r>
              <a:rPr lang="en-US" b="0" i="0" dirty="0">
                <a:solidFill>
                  <a:srgbClr val="202122"/>
                </a:solidFill>
                <a:effectLst/>
                <a:latin typeface="Arial" panose="020B0604020202020204" pitchFamily="34" charset="0"/>
              </a:rPr>
              <a:t>The site is unique in that it has been a particularly abundant source of prehistoric artifacts (especially art) dating from the </a:t>
            </a:r>
            <a:r>
              <a:rPr lang="en-US" b="0" i="0" u="none" strike="noStrike" dirty="0">
                <a:solidFill>
                  <a:srgbClr val="3366CC"/>
                </a:solidFill>
                <a:effectLst/>
                <a:latin typeface="Arial" panose="020B0604020202020204" pitchFamily="34" charset="0"/>
                <a:hlinkClick r:id="rId2" tooltip="Gravettian"/>
              </a:rPr>
              <a:t>Gravettian</a:t>
            </a:r>
            <a:r>
              <a:rPr lang="en-US" b="0" i="0" dirty="0">
                <a:solidFill>
                  <a:srgbClr val="202122"/>
                </a:solidFill>
                <a:effectLst/>
                <a:latin typeface="Arial" panose="020B0604020202020204" pitchFamily="34" charset="0"/>
              </a:rPr>
              <a:t> period, which spanned roughly from 27,000 to 20,000 BC. In addition to the abundance of art, this site also includes carved representations of men, women, and animals, along with personal ornaments, human burials and enigmatic engravings.</a:t>
            </a:r>
            <a:endParaRPr lang="en-US" dirty="0"/>
          </a:p>
          <a:p>
            <a:r>
              <a:rPr lang="en-US" b="0" i="0" dirty="0">
                <a:solidFill>
                  <a:srgbClr val="202122"/>
                </a:solidFill>
                <a:effectLst/>
                <a:latin typeface="Arial" panose="020B0604020202020204" pitchFamily="34" charset="0"/>
              </a:rPr>
              <a:t>Picture, </a:t>
            </a:r>
            <a:r>
              <a:rPr lang="en-US" b="0" i="0" dirty="0" err="1">
                <a:solidFill>
                  <a:srgbClr val="202122"/>
                </a:solidFill>
                <a:effectLst/>
                <a:latin typeface="Arial" panose="020B0604020202020204" pitchFamily="34" charset="0"/>
              </a:rPr>
              <a:t>Wikepedia</a:t>
            </a:r>
            <a:r>
              <a:rPr lang="en-US" b="0" i="0" dirty="0">
                <a:solidFill>
                  <a:srgbClr val="202122"/>
                </a:solidFill>
                <a:effectLst/>
                <a:latin typeface="Arial" panose="020B0604020202020204" pitchFamily="34" charset="0"/>
              </a:rPr>
              <a:t>:  Carved female head from </a:t>
            </a:r>
            <a:r>
              <a:rPr lang="en-US" b="0" i="0" dirty="0" err="1">
                <a:solidFill>
                  <a:srgbClr val="202122"/>
                </a:solidFill>
                <a:effectLst/>
                <a:latin typeface="Arial" panose="020B0604020202020204" pitchFamily="34" charset="0"/>
              </a:rPr>
              <a:t>Dolní</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Věstonice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Krahuletz</a:t>
            </a:r>
            <a:r>
              <a:rPr lang="en-US" b="0" i="0" dirty="0">
                <a:solidFill>
                  <a:srgbClr val="202122"/>
                </a:solidFill>
                <a:effectLst/>
                <a:latin typeface="Arial" panose="020B0604020202020204" pitchFamily="34" charset="0"/>
              </a:rPr>
              <a:t>-Museum (replica), South Moravian Region, south of Brno, Czech Republic</a:t>
            </a:r>
            <a:endParaRPr lang="en-US" dirty="0"/>
          </a:p>
        </p:txBody>
      </p:sp>
      <p:pic>
        <p:nvPicPr>
          <p:cNvPr id="6146" name="Picture 2">
            <a:extLst>
              <a:ext uri="{FF2B5EF4-FFF2-40B4-BE49-F238E27FC236}">
                <a16:creationId xmlns:a16="http://schemas.microsoft.com/office/drawing/2014/main" id="{C3F64EF4-640B-B1A6-3B7D-F15AE415049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620307" y="1372553"/>
            <a:ext cx="3300987" cy="4399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06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1BCFA-B120-5D53-3AEC-FFD3035DC110}"/>
              </a:ext>
            </a:extLst>
          </p:cNvPr>
          <p:cNvSpPr>
            <a:spLocks noGrp="1"/>
          </p:cNvSpPr>
          <p:nvPr>
            <p:ph type="title"/>
          </p:nvPr>
        </p:nvSpPr>
        <p:spPr>
          <a:xfrm>
            <a:off x="0" y="1"/>
            <a:ext cx="12204552" cy="1560194"/>
          </a:xfrm>
        </p:spPr>
        <p:txBody>
          <a:bodyPr>
            <a:normAutofit fontScale="90000"/>
          </a:bodyPr>
          <a:lstStyle/>
          <a:p>
            <a:r>
              <a:rPr lang="en-US" dirty="0"/>
              <a:t>Evidence that hunter-gatherer societies supported major public works projects and a complex social hierarchy prior to the adoption of farming at </a:t>
            </a:r>
            <a:r>
              <a:rPr lang="en-US" dirty="0" err="1"/>
              <a:t>Gobekli</a:t>
            </a:r>
            <a:r>
              <a:rPr lang="en-US" dirty="0"/>
              <a:t> </a:t>
            </a:r>
            <a:r>
              <a:rPr lang="en-US" dirty="0" err="1"/>
              <a:t>Tepe</a:t>
            </a:r>
            <a:endParaRPr lang="en-US" dirty="0"/>
          </a:p>
        </p:txBody>
      </p:sp>
      <p:sp>
        <p:nvSpPr>
          <p:cNvPr id="3" name="Content Placeholder 2">
            <a:extLst>
              <a:ext uri="{FF2B5EF4-FFF2-40B4-BE49-F238E27FC236}">
                <a16:creationId xmlns:a16="http://schemas.microsoft.com/office/drawing/2014/main" id="{AF9ED499-5DCB-863D-13F2-87721823DB98}"/>
              </a:ext>
            </a:extLst>
          </p:cNvPr>
          <p:cNvSpPr>
            <a:spLocks noGrp="1"/>
          </p:cNvSpPr>
          <p:nvPr>
            <p:ph sz="half" idx="1"/>
          </p:nvPr>
        </p:nvSpPr>
        <p:spPr>
          <a:xfrm>
            <a:off x="40005" y="1740653"/>
            <a:ext cx="6132195" cy="4436310"/>
          </a:xfrm>
        </p:spPr>
        <p:txBody>
          <a:bodyPr>
            <a:normAutofit fontScale="70000" lnSpcReduction="20000"/>
          </a:bodyPr>
          <a:lstStyle/>
          <a:p>
            <a:r>
              <a:rPr lang="en-US" dirty="0">
                <a:solidFill>
                  <a:srgbClr val="202122"/>
                </a:solidFill>
                <a:latin typeface="Arial" panose="020B0604020202020204" pitchFamily="34" charset="0"/>
              </a:rPr>
              <a:t>T</a:t>
            </a:r>
            <a:r>
              <a:rPr lang="en-US" b="0" i="0" dirty="0">
                <a:solidFill>
                  <a:srgbClr val="202122"/>
                </a:solidFill>
                <a:effectLst/>
                <a:latin typeface="Arial" panose="020B0604020202020204" pitchFamily="34" charset="0"/>
              </a:rPr>
              <a:t>he appearance of the oldest permanent </a:t>
            </a:r>
            <a:r>
              <a:rPr lang="en-US" b="0" i="0" u="none" strike="noStrike" dirty="0">
                <a:solidFill>
                  <a:srgbClr val="3366CC"/>
                </a:solidFill>
                <a:effectLst/>
                <a:latin typeface="Arial" panose="020B0604020202020204" pitchFamily="34" charset="0"/>
                <a:hlinkClick r:id="rId2" tooltip="Human settlement"/>
              </a:rPr>
              <a:t>human settlements</a:t>
            </a:r>
            <a:r>
              <a:rPr lang="en-US" b="0" i="0" dirty="0">
                <a:solidFill>
                  <a:srgbClr val="202122"/>
                </a:solidFill>
                <a:effectLst/>
                <a:latin typeface="Arial" panose="020B0604020202020204" pitchFamily="34" charset="0"/>
              </a:rPr>
              <a:t> anywhere in the world…</a:t>
            </a:r>
            <a:r>
              <a:rPr lang="en-US" dirty="0"/>
              <a:t>The creation of these remarkable buildings imply strictly coordinated activity on a really large scale.</a:t>
            </a:r>
          </a:p>
          <a:p>
            <a:r>
              <a:rPr lang="en-US" dirty="0"/>
              <a:t>While the inhabitants harvested and processed wild cereals and other plants in season, there is no evidence that they had already begun farming.</a:t>
            </a:r>
          </a:p>
          <a:p>
            <a:r>
              <a:rPr lang="en-US" b="0" i="0" dirty="0">
                <a:solidFill>
                  <a:srgbClr val="202122"/>
                </a:solidFill>
                <a:effectLst/>
                <a:latin typeface="Arial" panose="020B0604020202020204" pitchFamily="34" charset="0"/>
              </a:rPr>
              <a:t>Picture, </a:t>
            </a:r>
            <a:r>
              <a:rPr lang="en-US" b="0" i="0" dirty="0" err="1">
                <a:solidFill>
                  <a:srgbClr val="202122"/>
                </a:solidFill>
                <a:effectLst/>
                <a:latin typeface="Arial" panose="020B0604020202020204" pitchFamily="34" charset="0"/>
              </a:rPr>
              <a:t>Wikepedia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Göbekli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Tepe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Şanlıurfa</a:t>
            </a:r>
            <a:r>
              <a:rPr lang="en-US" b="0" i="0" dirty="0">
                <a:solidFill>
                  <a:srgbClr val="202122"/>
                </a:solidFill>
                <a:effectLst/>
                <a:latin typeface="Arial" panose="020B0604020202020204" pitchFamily="34" charset="0"/>
              </a:rPr>
              <a:t>, “pot belly hill”, i</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s a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3" tooltip="Neolithic"/>
              </a:rPr>
              <a:t>Neolithic</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4" tooltip="Archaeological site"/>
              </a:rPr>
              <a:t>archaeological site</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in the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5" tooltip="Southeastern Anatolia Region"/>
              </a:rPr>
              <a:t>Southeastern Anatolia Region</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of Turkey. Dated to the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6" tooltip="Pre-Pottery Neolithic"/>
              </a:rPr>
              <a:t>Pre-Pottery Neolithic</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between </a:t>
            </a:r>
            <a:r>
              <a:rPr kumimoji="0" lang="en-US" altLang="en-US" sz="800" b="0" i="0" u="none" strike="noStrike" cap="none" normalizeH="0" baseline="0" dirty="0">
                <a:ln>
                  <a:noFill/>
                </a:ln>
                <a:solidFill>
                  <a:schemeClr val="tx1"/>
                </a:solidFill>
                <a:effectLst/>
              </a:rPr>
              <a:t>c.</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9500 and 8000 BCE, the site comprises a number of large circular structures supported by massive 16 ft. high stone T-shaped pillars – the world's oldest known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7" tooltip="Megalith"/>
              </a:rPr>
              <a:t>megaliths</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Many of these pillars are richly decorated with figurative </a:t>
            </a:r>
            <a:r>
              <a:rPr kumimoji="0" lang="en-US" altLang="en-US" sz="2800" b="0" i="0" u="none" strike="noStrike" cap="none" normalizeH="0" baseline="0" dirty="0">
                <a:ln>
                  <a:noFill/>
                </a:ln>
                <a:solidFill>
                  <a:srgbClr val="3366CC"/>
                </a:solidFill>
                <a:effectLst/>
                <a:latin typeface="Arial" panose="020B0604020202020204" pitchFamily="34" charset="0"/>
                <a:cs typeface="Arial" panose="020B0604020202020204" pitchFamily="34" charset="0"/>
                <a:hlinkClick r:id="rId8" tooltip="Anthropomorphic"/>
              </a:rPr>
              <a:t>anthropomorphic</a:t>
            </a:r>
            <a:r>
              <a:rPr kumimoji="0" lang="en-US" altLang="en-US" sz="28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details, clothing, and reliefs of wild animals</a:t>
            </a:r>
            <a:r>
              <a:rPr kumimoji="0" lang="en-US" altLang="en-US" sz="800" b="0" i="0" u="none" strike="noStrike" cap="none" normalizeH="0" baseline="0" dirty="0">
                <a:ln>
                  <a:noFill/>
                </a:ln>
                <a:solidFill>
                  <a:schemeClr val="tx1"/>
                </a:solidFill>
                <a:effectLst/>
              </a:rPr>
              <a:t> </a:t>
            </a:r>
            <a:endParaRPr kumimoji="0" lang="en-US" altLang="en-US" sz="5400" b="0" i="0" u="none" strike="noStrike" cap="none" normalizeH="0" baseline="0" dirty="0">
              <a:ln>
                <a:noFill/>
              </a:ln>
              <a:solidFill>
                <a:schemeClr val="tx1"/>
              </a:solidFill>
              <a:effectLst/>
              <a:latin typeface="Arial" panose="020B0604020202020204" pitchFamily="34" charset="0"/>
            </a:endParaRPr>
          </a:p>
          <a:p>
            <a:endParaRPr lang="en-US" dirty="0"/>
          </a:p>
        </p:txBody>
      </p:sp>
      <p:pic>
        <p:nvPicPr>
          <p:cNvPr id="5122" name="Picture 2" descr="Photograph of the main excavation area of Göbekli Tepe, showing the ruins of several prehistoric structures.">
            <a:extLst>
              <a:ext uri="{FF2B5EF4-FFF2-40B4-BE49-F238E27FC236}">
                <a16:creationId xmlns:a16="http://schemas.microsoft.com/office/drawing/2014/main" id="{EAEB21F0-451A-FE41-EA6D-8CDFD2057937}"/>
              </a:ext>
            </a:extLst>
          </p:cNvPr>
          <p:cNvPicPr>
            <a:picLocks noGrp="1" noChangeAspect="1" noChangeArrowheads="1"/>
          </p:cNvPicPr>
          <p:nvPr>
            <p:ph sz="half" idx="2"/>
          </p:nvPr>
        </p:nvPicPr>
        <p:blipFill>
          <a:blip r:embed="rId9">
            <a:extLst>
              <a:ext uri="{28A0092B-C50C-407E-A947-70E740481C1C}">
                <a14:useLocalDpi xmlns:a14="http://schemas.microsoft.com/office/drawing/2010/main" val="0"/>
              </a:ext>
            </a:extLst>
          </a:blip>
          <a:srcRect/>
          <a:stretch>
            <a:fillRect/>
          </a:stretch>
        </p:blipFill>
        <p:spPr bwMode="auto">
          <a:xfrm>
            <a:off x="6172200" y="2280841"/>
            <a:ext cx="5181600" cy="3440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618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A9E66-3D64-A593-6A42-348C9F2E8497}"/>
              </a:ext>
            </a:extLst>
          </p:cNvPr>
          <p:cNvSpPr>
            <a:spLocks noGrp="1"/>
          </p:cNvSpPr>
          <p:nvPr>
            <p:ph type="title"/>
          </p:nvPr>
        </p:nvSpPr>
        <p:spPr>
          <a:xfrm>
            <a:off x="0" y="-131504"/>
            <a:ext cx="12344400" cy="1556267"/>
          </a:xfrm>
        </p:spPr>
        <p:txBody>
          <a:bodyPr>
            <a:normAutofit/>
          </a:bodyPr>
          <a:lstStyle/>
          <a:p>
            <a:r>
              <a:rPr lang="en-US" dirty="0"/>
              <a:t>Lingering assumptions about hunter-gatherers and chimps in “Sapiens” (2014), by Yuval Noah Harari</a:t>
            </a:r>
          </a:p>
        </p:txBody>
      </p:sp>
      <p:sp>
        <p:nvSpPr>
          <p:cNvPr id="3" name="Content Placeholder 2">
            <a:extLst>
              <a:ext uri="{FF2B5EF4-FFF2-40B4-BE49-F238E27FC236}">
                <a16:creationId xmlns:a16="http://schemas.microsoft.com/office/drawing/2014/main" id="{99A13F2A-C02A-4426-B068-72747822C104}"/>
              </a:ext>
            </a:extLst>
          </p:cNvPr>
          <p:cNvSpPr>
            <a:spLocks noGrp="1"/>
          </p:cNvSpPr>
          <p:nvPr>
            <p:ph sz="half" idx="1"/>
          </p:nvPr>
        </p:nvSpPr>
        <p:spPr>
          <a:xfrm>
            <a:off x="1" y="1101600"/>
            <a:ext cx="7740000" cy="5756400"/>
          </a:xfrm>
        </p:spPr>
        <p:txBody>
          <a:bodyPr/>
          <a:lstStyle/>
          <a:p>
            <a:r>
              <a:rPr lang="en-US" dirty="0"/>
              <a:t>Not only everyone living in bands until farming came along, but thee bands were basically apelike in character.   Harari:  The sociopolitical world of the foragers is another area about which we know next to nothing…scholars cannot even agree on the basics, such as the existence of private property, nuclear families and monogamous relationships.  It’s likely  that different bands had different structures.  Some may have been hierarchical, tense and violent as the nastiest chimpanzee groups, while others were as laid-back, peaceful and lascivious as a bunch of bonobos. [“Sapiens”, quoted in DW, p. 93]. </a:t>
            </a:r>
          </a:p>
        </p:txBody>
      </p:sp>
      <p:pic>
        <p:nvPicPr>
          <p:cNvPr id="1026" name="Picture 2">
            <a:extLst>
              <a:ext uri="{FF2B5EF4-FFF2-40B4-BE49-F238E27FC236}">
                <a16:creationId xmlns:a16="http://schemas.microsoft.com/office/drawing/2014/main" id="{01A40E88-4A24-9B10-EF30-222D7CC6374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265600" y="1346427"/>
            <a:ext cx="3876780" cy="3876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897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1022A-E9B6-5CCD-A6EA-2F1D514BEF5E}"/>
              </a:ext>
            </a:extLst>
          </p:cNvPr>
          <p:cNvSpPr>
            <a:spLocks noGrp="1"/>
          </p:cNvSpPr>
          <p:nvPr>
            <p:ph type="title"/>
          </p:nvPr>
        </p:nvSpPr>
        <p:spPr>
          <a:xfrm>
            <a:off x="-102871" y="1"/>
            <a:ext cx="12338685" cy="1360169"/>
          </a:xfrm>
        </p:spPr>
        <p:txBody>
          <a:bodyPr>
            <a:normAutofit fontScale="90000"/>
          </a:bodyPr>
          <a:lstStyle/>
          <a:p>
            <a:r>
              <a:rPr lang="en-US" dirty="0"/>
              <a:t>Instead of imagining what kinds of worlds hunter-gatherers were trying to create, we assume people blindly follow traditions.</a:t>
            </a:r>
          </a:p>
        </p:txBody>
      </p:sp>
      <p:sp>
        <p:nvSpPr>
          <p:cNvPr id="3" name="Content Placeholder 2">
            <a:extLst>
              <a:ext uri="{FF2B5EF4-FFF2-40B4-BE49-F238E27FC236}">
                <a16:creationId xmlns:a16="http://schemas.microsoft.com/office/drawing/2014/main" id="{62EA781C-AD1D-B72F-5D2E-670AC2BEDB45}"/>
              </a:ext>
            </a:extLst>
          </p:cNvPr>
          <p:cNvSpPr>
            <a:spLocks noGrp="1"/>
          </p:cNvSpPr>
          <p:nvPr>
            <p:ph sz="half" idx="1"/>
          </p:nvPr>
        </p:nvSpPr>
        <p:spPr>
          <a:xfrm>
            <a:off x="0" y="1417320"/>
            <a:ext cx="6096000" cy="5012055"/>
          </a:xfrm>
        </p:spPr>
        <p:txBody>
          <a:bodyPr>
            <a:normAutofit fontScale="92500" lnSpcReduction="20000"/>
          </a:bodyPr>
          <a:lstStyle/>
          <a:p>
            <a:r>
              <a:rPr lang="en-US" dirty="0"/>
              <a:t>“…Over the course of the eighteenth and nineteenth centuries it was political self-consciousness that European philosophers came to see as some kind of amazing historical achievement; as a phenomenon which only really became possible with the Enlightenment itself…Before that, it was assumed, people blindly followed traditions…To Victorian intellectuals, the notion of people self-consciously imagining a social order more to their liking and then trying to bring it into being was simply not applicable before the modern age…</a:t>
            </a:r>
          </a:p>
        </p:txBody>
      </p:sp>
      <p:sp>
        <p:nvSpPr>
          <p:cNvPr id="4" name="Content Placeholder 3">
            <a:extLst>
              <a:ext uri="{FF2B5EF4-FFF2-40B4-BE49-F238E27FC236}">
                <a16:creationId xmlns:a16="http://schemas.microsoft.com/office/drawing/2014/main" id="{57EBAD19-B2B6-6FBA-C8F1-17133E6746C8}"/>
              </a:ext>
            </a:extLst>
          </p:cNvPr>
          <p:cNvSpPr>
            <a:spLocks noGrp="1"/>
          </p:cNvSpPr>
          <p:nvPr>
            <p:ph sz="half" idx="2"/>
          </p:nvPr>
        </p:nvSpPr>
        <p:spPr>
          <a:xfrm>
            <a:off x="6096000" y="937260"/>
            <a:ext cx="6096000" cy="5492115"/>
          </a:xfrm>
        </p:spPr>
        <p:txBody>
          <a:bodyPr>
            <a:normAutofit fontScale="92500" lnSpcReduction="20000"/>
          </a:bodyPr>
          <a:lstStyle/>
          <a:p>
            <a:r>
              <a:rPr lang="en-US" dirty="0"/>
              <a:t>All this would </a:t>
            </a:r>
            <a:r>
              <a:rPr lang="en-US" dirty="0" err="1"/>
              <a:t>habe</a:t>
            </a:r>
            <a:r>
              <a:rPr lang="en-US" dirty="0"/>
              <a:t> come as a great surprise to </a:t>
            </a:r>
            <a:r>
              <a:rPr lang="en-US" dirty="0" err="1"/>
              <a:t>Kandiaronk</a:t>
            </a:r>
            <a:r>
              <a:rPr lang="en-US" dirty="0"/>
              <a:t>, the 17</a:t>
            </a:r>
            <a:r>
              <a:rPr lang="en-US" baseline="30000" dirty="0"/>
              <a:t>th</a:t>
            </a:r>
            <a:r>
              <a:rPr lang="en-US" dirty="0"/>
              <a:t> c. Wendat philosopher-statesman whose impact on European political thought we’ve discussed…</a:t>
            </a:r>
            <a:r>
              <a:rPr lang="en-US" dirty="0" err="1"/>
              <a:t>Kandiaronk’s</a:t>
            </a:r>
            <a:r>
              <a:rPr lang="en-US" dirty="0"/>
              <a:t> Wendat nation saw their society as a confederation created by conscious agreement; agreements open to </a:t>
            </a:r>
            <a:r>
              <a:rPr lang="en-US" dirty="0" err="1"/>
              <a:t>continueal</a:t>
            </a:r>
            <a:r>
              <a:rPr lang="en-US" dirty="0"/>
              <a:t> renegotiation…By the late 19</a:t>
            </a:r>
            <a:r>
              <a:rPr lang="en-US" baseline="30000" dirty="0"/>
              <a:t>th</a:t>
            </a:r>
            <a:r>
              <a:rPr lang="en-US" dirty="0"/>
              <a:t> and early 20</a:t>
            </a:r>
            <a:r>
              <a:rPr lang="en-US" baseline="30000" dirty="0"/>
              <a:t>th</a:t>
            </a:r>
            <a:r>
              <a:rPr lang="en-US" dirty="0"/>
              <a:t> c. many in Europe argued that someone like </a:t>
            </a:r>
            <a:r>
              <a:rPr lang="en-US" dirty="0" err="1"/>
              <a:t>Kandiaronk</a:t>
            </a:r>
            <a:r>
              <a:rPr lang="en-US" dirty="0"/>
              <a:t> never really existed…A primitive or savage operated with a pre-logical mentality, or lived </a:t>
            </a:r>
            <a:r>
              <a:rPr lang="en-US" dirty="0" err="1"/>
              <a:t>ina</a:t>
            </a:r>
            <a:r>
              <a:rPr lang="en-US" dirty="0"/>
              <a:t> mythological dreamworld.  At best, they were mindless conformist, bound in the shackles of tradition; at worst, they were incapable of fully conscious, critical thought of any kind.  [DW, pp. 94-95].</a:t>
            </a:r>
          </a:p>
        </p:txBody>
      </p:sp>
    </p:spTree>
    <p:extLst>
      <p:ext uri="{BB962C8B-B14F-4D97-AF65-F5344CB8AC3E}">
        <p14:creationId xmlns:p14="http://schemas.microsoft.com/office/powerpoint/2010/main" val="2448377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5BE6A-A3DF-6DAB-D2A8-35674B4AF1CA}"/>
              </a:ext>
            </a:extLst>
          </p:cNvPr>
          <p:cNvSpPr>
            <a:spLocks noGrp="1"/>
          </p:cNvSpPr>
          <p:nvPr>
            <p:ph type="title"/>
          </p:nvPr>
        </p:nvSpPr>
        <p:spPr>
          <a:xfrm>
            <a:off x="-1" y="0"/>
            <a:ext cx="12087225" cy="1480185"/>
          </a:xfrm>
        </p:spPr>
        <p:txBody>
          <a:bodyPr>
            <a:normAutofit fontScale="90000"/>
          </a:bodyPr>
          <a:lstStyle/>
          <a:p>
            <a:r>
              <a:rPr lang="en-US" dirty="0"/>
              <a:t>Paul </a:t>
            </a:r>
            <a:r>
              <a:rPr lang="en-US" dirty="0" err="1"/>
              <a:t>Radin</a:t>
            </a:r>
            <a:r>
              <a:rPr lang="en-US" dirty="0"/>
              <a:t>:  “Primitive Man as Philosopher” [1927]—an anthropologist who considered indigenous people who analyze critically and are </a:t>
            </a:r>
            <a:r>
              <a:rPr lang="en-US" dirty="0" err="1"/>
              <a:t>sceptical</a:t>
            </a:r>
            <a:r>
              <a:rPr lang="en-US" dirty="0"/>
              <a:t>, imaginative, thoughtful</a:t>
            </a:r>
          </a:p>
        </p:txBody>
      </p:sp>
      <p:sp>
        <p:nvSpPr>
          <p:cNvPr id="3" name="Content Placeholder 2">
            <a:extLst>
              <a:ext uri="{FF2B5EF4-FFF2-40B4-BE49-F238E27FC236}">
                <a16:creationId xmlns:a16="http://schemas.microsoft.com/office/drawing/2014/main" id="{333C1EA5-EBC4-5922-DBC8-4C2FA55FAB29}"/>
              </a:ext>
            </a:extLst>
          </p:cNvPr>
          <p:cNvSpPr>
            <a:spLocks noGrp="1"/>
          </p:cNvSpPr>
          <p:nvPr>
            <p:ph sz="half" idx="1"/>
          </p:nvPr>
        </p:nvSpPr>
        <p:spPr>
          <a:xfrm>
            <a:off x="0" y="1440180"/>
            <a:ext cx="9618345" cy="4954905"/>
          </a:xfrm>
        </p:spPr>
        <p:txBody>
          <a:bodyPr>
            <a:normAutofit fontScale="62500" lnSpcReduction="20000"/>
          </a:bodyPr>
          <a:lstStyle/>
          <a:p>
            <a:r>
              <a:rPr lang="en-US" dirty="0" err="1"/>
              <a:t>Radin</a:t>
            </a:r>
            <a:r>
              <a:rPr lang="en-US" dirty="0"/>
              <a:t> noticed that the </a:t>
            </a:r>
            <a:r>
              <a:rPr lang="en-US" dirty="0" err="1"/>
              <a:t>Winnebagos</a:t>
            </a:r>
            <a:r>
              <a:rPr lang="en-US" dirty="0"/>
              <a:t> would never punish a religious sceptic or try to force him into </a:t>
            </a:r>
            <a:r>
              <a:rPr lang="en-US" dirty="0" err="1"/>
              <a:t>cconformity</a:t>
            </a:r>
            <a:r>
              <a:rPr lang="en-US" dirty="0"/>
              <a:t> by blaming a bad hunt on him and thereby refusing to share food with him until he performed the usual rituals.  </a:t>
            </a:r>
            <a:r>
              <a:rPr lang="en-US" dirty="0" err="1"/>
              <a:t>Radin</a:t>
            </a:r>
            <a:r>
              <a:rPr lang="en-US" dirty="0"/>
              <a:t> rather observed that “primitive” societies tolerated eccentricity.</a:t>
            </a:r>
          </a:p>
          <a:p>
            <a:pPr marL="0" indent="0">
              <a:buNone/>
            </a:pPr>
            <a:r>
              <a:rPr lang="en-US" dirty="0"/>
              <a:t>[DW, pp. 96-97]</a:t>
            </a:r>
          </a:p>
          <a:p>
            <a:r>
              <a:rPr lang="en-US" b="1" i="0" dirty="0">
                <a:solidFill>
                  <a:srgbClr val="202122"/>
                </a:solidFill>
                <a:effectLst/>
                <a:latin typeface="Arial" panose="020B0604020202020204" pitchFamily="34" charset="0"/>
              </a:rPr>
              <a:t>Paul </a:t>
            </a:r>
            <a:r>
              <a:rPr lang="en-US" b="1" i="0" dirty="0" err="1">
                <a:solidFill>
                  <a:srgbClr val="202122"/>
                </a:solidFill>
                <a:effectLst/>
                <a:latin typeface="Arial" panose="020B0604020202020204" pitchFamily="34" charset="0"/>
              </a:rPr>
              <a:t>Radin</a:t>
            </a:r>
            <a:r>
              <a:rPr lang="en-US" b="0" i="0" dirty="0">
                <a:solidFill>
                  <a:srgbClr val="202122"/>
                </a:solidFill>
                <a:effectLst/>
                <a:latin typeface="Arial" panose="020B0604020202020204" pitchFamily="34" charset="0"/>
              </a:rPr>
              <a:t> (April 2, 1883 – February 21, 1959) was an American cultural anthropologist and folklorist of the early twentieth century specializing in Native American languages and cultures. The noted legal scholar </a:t>
            </a:r>
            <a:r>
              <a:rPr lang="en-US" b="0" i="0" u="none" strike="noStrike" dirty="0">
                <a:solidFill>
                  <a:srgbClr val="3366CC"/>
                </a:solidFill>
                <a:effectLst/>
                <a:latin typeface="Arial" panose="020B0604020202020204" pitchFamily="34" charset="0"/>
                <a:hlinkClick r:id="rId2" tooltip="Max Radin"/>
              </a:rPr>
              <a:t>Max </a:t>
            </a:r>
            <a:r>
              <a:rPr lang="en-US" b="0" i="0" u="none" strike="noStrike" dirty="0" err="1">
                <a:solidFill>
                  <a:srgbClr val="3366CC"/>
                </a:solidFill>
                <a:effectLst/>
                <a:latin typeface="Arial" panose="020B0604020202020204" pitchFamily="34" charset="0"/>
                <a:hlinkClick r:id="rId2" tooltip="Max Radin"/>
              </a:rPr>
              <a:t>Radin</a:t>
            </a:r>
            <a:r>
              <a:rPr lang="en-US" b="0" i="0" dirty="0">
                <a:solidFill>
                  <a:srgbClr val="202122"/>
                </a:solidFill>
                <a:effectLst/>
                <a:latin typeface="Arial" panose="020B0604020202020204" pitchFamily="34" charset="0"/>
              </a:rPr>
              <a:t> was his older brother. A son of the rabbi </a:t>
            </a:r>
            <a:r>
              <a:rPr lang="en-US" b="0" i="0" u="none" strike="noStrike" dirty="0">
                <a:solidFill>
                  <a:srgbClr val="3366CC"/>
                </a:solidFill>
                <a:effectLst/>
                <a:latin typeface="Arial" panose="020B0604020202020204" pitchFamily="34" charset="0"/>
                <a:hlinkClick r:id="rId3" tooltip="Adolph Moses Radin"/>
              </a:rPr>
              <a:t>Adolph Moses </a:t>
            </a:r>
            <a:r>
              <a:rPr lang="en-US" b="0" i="0" u="none" strike="noStrike" dirty="0" err="1">
                <a:solidFill>
                  <a:srgbClr val="3366CC"/>
                </a:solidFill>
                <a:effectLst/>
                <a:latin typeface="Arial" panose="020B0604020202020204" pitchFamily="34" charset="0"/>
                <a:hlinkClick r:id="rId3" tooltip="Adolph Moses Radin"/>
              </a:rPr>
              <a:t>Radin</a:t>
            </a:r>
            <a:r>
              <a:rPr lang="en-US" b="0" i="0" dirty="0">
                <a:solidFill>
                  <a:srgbClr val="202122"/>
                </a:solidFill>
                <a:effectLst/>
                <a:latin typeface="Arial" panose="020B0604020202020204" pitchFamily="34" charset="0"/>
              </a:rPr>
              <a:t>, Paul </a:t>
            </a:r>
            <a:r>
              <a:rPr lang="en-US" b="0" i="0" dirty="0" err="1">
                <a:solidFill>
                  <a:srgbClr val="202122"/>
                </a:solidFill>
                <a:effectLst/>
                <a:latin typeface="Arial" panose="020B0604020202020204" pitchFamily="34" charset="0"/>
              </a:rPr>
              <a:t>Radin</a:t>
            </a:r>
            <a:r>
              <a:rPr lang="en-US" b="0" i="0" dirty="0">
                <a:solidFill>
                  <a:srgbClr val="202122"/>
                </a:solidFill>
                <a:effectLst/>
                <a:latin typeface="Arial" panose="020B0604020202020204" pitchFamily="34" charset="0"/>
              </a:rPr>
              <a:t> was born in the cosmopolitan Polish city of </a:t>
            </a:r>
            <a:r>
              <a:rPr lang="en-US" b="0" i="0" u="none" strike="noStrike" dirty="0" err="1">
                <a:solidFill>
                  <a:srgbClr val="3366CC"/>
                </a:solidFill>
                <a:effectLst/>
                <a:latin typeface="Arial" panose="020B0604020202020204" pitchFamily="34" charset="0"/>
                <a:hlinkClick r:id="rId4" tooltip="Łódź"/>
              </a:rPr>
              <a:t>Łódź</a:t>
            </a:r>
            <a:r>
              <a:rPr lang="en-US" b="0" i="0" dirty="0">
                <a:solidFill>
                  <a:srgbClr val="202122"/>
                </a:solidFill>
                <a:effectLst/>
                <a:latin typeface="Arial" panose="020B0604020202020204" pitchFamily="34" charset="0"/>
              </a:rPr>
              <a:t> in 1883. In 1884 his family moved to Elmira, New York. Between 1905 and 1907 </a:t>
            </a:r>
            <a:r>
              <a:rPr lang="en-US" b="0" i="0" dirty="0" err="1">
                <a:solidFill>
                  <a:srgbClr val="202122"/>
                </a:solidFill>
                <a:effectLst/>
                <a:latin typeface="Arial" panose="020B0604020202020204" pitchFamily="34" charset="0"/>
              </a:rPr>
              <a:t>Radin</a:t>
            </a:r>
            <a:r>
              <a:rPr lang="en-US" b="0" i="0" dirty="0">
                <a:solidFill>
                  <a:srgbClr val="202122"/>
                </a:solidFill>
                <a:effectLst/>
                <a:latin typeface="Arial" panose="020B0604020202020204" pitchFamily="34" charset="0"/>
              </a:rPr>
              <a:t> studied in Europe, first in Munich and then the University of Berlin. As a result, he became interested in anthropology. In 1907 he returned to the United States and became a student of </a:t>
            </a:r>
            <a:r>
              <a:rPr lang="en-US" b="0" i="0" u="none" strike="noStrike" dirty="0">
                <a:solidFill>
                  <a:srgbClr val="3366CC"/>
                </a:solidFill>
                <a:effectLst/>
                <a:latin typeface="Arial" panose="020B0604020202020204" pitchFamily="34" charset="0"/>
                <a:hlinkClick r:id="rId5" tooltip="Franz Boas"/>
              </a:rPr>
              <a:t>Franz Boas</a:t>
            </a:r>
            <a:r>
              <a:rPr lang="en-US" b="0" i="0" dirty="0">
                <a:solidFill>
                  <a:srgbClr val="202122"/>
                </a:solidFill>
                <a:effectLst/>
                <a:latin typeface="Arial" panose="020B0604020202020204" pitchFamily="34" charset="0"/>
              </a:rPr>
              <a:t> at </a:t>
            </a:r>
            <a:r>
              <a:rPr lang="en-US" b="0" i="0" u="none" strike="noStrike" dirty="0">
                <a:solidFill>
                  <a:srgbClr val="3366CC"/>
                </a:solidFill>
                <a:effectLst/>
                <a:latin typeface="Arial" panose="020B0604020202020204" pitchFamily="34" charset="0"/>
                <a:hlinkClick r:id="rId6" tooltip="Columbia University"/>
              </a:rPr>
              <a:t>Columbia</a:t>
            </a:r>
            <a:r>
              <a:rPr lang="en-US" b="0" i="0" dirty="0">
                <a:solidFill>
                  <a:srgbClr val="202122"/>
                </a:solidFill>
                <a:effectLst/>
                <a:latin typeface="Arial" panose="020B0604020202020204" pitchFamily="34" charset="0"/>
              </a:rPr>
              <a:t>, where he counted </a:t>
            </a:r>
            <a:r>
              <a:rPr lang="en-US" b="0" i="0" u="none" strike="noStrike" dirty="0">
                <a:solidFill>
                  <a:srgbClr val="3366CC"/>
                </a:solidFill>
                <a:effectLst/>
                <a:latin typeface="Arial" panose="020B0604020202020204" pitchFamily="34" charset="0"/>
                <a:hlinkClick r:id="rId7" tooltip="Edward Sapir"/>
              </a:rPr>
              <a:t>Edward Sapir</a:t>
            </a:r>
            <a:r>
              <a:rPr lang="en-US" b="0" i="0" dirty="0">
                <a:solidFill>
                  <a:srgbClr val="202122"/>
                </a:solidFill>
                <a:effectLst/>
                <a:latin typeface="Arial" panose="020B0604020202020204" pitchFamily="34" charset="0"/>
              </a:rPr>
              <a:t> and </a:t>
            </a:r>
            <a:r>
              <a:rPr lang="en-US" b="0" i="0" u="none" strike="noStrike" dirty="0">
                <a:solidFill>
                  <a:srgbClr val="3366CC"/>
                </a:solidFill>
                <a:effectLst/>
                <a:latin typeface="Arial" panose="020B0604020202020204" pitchFamily="34" charset="0"/>
                <a:hlinkClick r:id="rId8" tooltip="Robert Lowie"/>
              </a:rPr>
              <a:t>Robert Lowie</a:t>
            </a:r>
            <a:r>
              <a:rPr lang="en-US" b="0" i="0" dirty="0">
                <a:solidFill>
                  <a:srgbClr val="202122"/>
                </a:solidFill>
                <a:effectLst/>
                <a:latin typeface="Arial" panose="020B0604020202020204" pitchFamily="34" charset="0"/>
              </a:rPr>
              <a:t> among his classmates. He engaged in years of productive </a:t>
            </a:r>
            <a:r>
              <a:rPr lang="en-US" b="0" i="0" u="none" strike="noStrike" dirty="0">
                <a:solidFill>
                  <a:srgbClr val="3366CC"/>
                </a:solidFill>
                <a:effectLst/>
                <a:latin typeface="Arial" panose="020B0604020202020204" pitchFamily="34" charset="0"/>
                <a:hlinkClick r:id="rId9" tooltip="Fieldwork"/>
              </a:rPr>
              <a:t>fieldwork</a:t>
            </a:r>
            <a:r>
              <a:rPr lang="en-US" b="0" i="0" dirty="0">
                <a:solidFill>
                  <a:srgbClr val="202122"/>
                </a:solidFill>
                <a:effectLst/>
                <a:latin typeface="Arial" panose="020B0604020202020204" pitchFamily="34" charset="0"/>
              </a:rPr>
              <a:t> among the </a:t>
            </a:r>
            <a:r>
              <a:rPr lang="en-US" b="0" i="0" u="none" strike="noStrike" dirty="0">
                <a:solidFill>
                  <a:srgbClr val="3366CC"/>
                </a:solidFill>
                <a:effectLst/>
                <a:latin typeface="Arial" panose="020B0604020202020204" pitchFamily="34" charset="0"/>
                <a:hlinkClick r:id="rId10" tooltip="Ho-Chunk"/>
              </a:rPr>
              <a:t>Winnebago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Hocąk</a:t>
            </a:r>
            <a:r>
              <a:rPr lang="en-US" b="0" i="0" dirty="0">
                <a:solidFill>
                  <a:srgbClr val="202122"/>
                </a:solidFill>
                <a:effectLst/>
                <a:latin typeface="Arial" panose="020B0604020202020204" pitchFamily="34" charset="0"/>
              </a:rPr>
              <a:t>) Indians, primarily from 1908-1912. </a:t>
            </a:r>
            <a:r>
              <a:rPr lang="en-US" b="0" i="0" dirty="0" err="1">
                <a:solidFill>
                  <a:srgbClr val="202122"/>
                </a:solidFill>
                <a:effectLst/>
                <a:latin typeface="Arial" panose="020B0604020202020204" pitchFamily="34" charset="0"/>
              </a:rPr>
              <a:t>Radin</a:t>
            </a:r>
            <a:r>
              <a:rPr lang="en-US" b="0" i="0" dirty="0">
                <a:solidFill>
                  <a:srgbClr val="202122"/>
                </a:solidFill>
                <a:effectLst/>
                <a:latin typeface="Arial" panose="020B0604020202020204" pitchFamily="34" charset="0"/>
              </a:rPr>
              <a:t> was monitored by the FBI, who believed him to be a communist. This monitoring continued until his death. In 1952 </a:t>
            </a:r>
            <a:r>
              <a:rPr lang="en-US" b="0" i="0" dirty="0" err="1">
                <a:solidFill>
                  <a:srgbClr val="202122"/>
                </a:solidFill>
                <a:effectLst/>
                <a:latin typeface="Arial" panose="020B0604020202020204" pitchFamily="34" charset="0"/>
              </a:rPr>
              <a:t>Radin</a:t>
            </a:r>
            <a:r>
              <a:rPr lang="en-US" b="0" i="0" dirty="0">
                <a:solidFill>
                  <a:srgbClr val="202122"/>
                </a:solidFill>
                <a:effectLst/>
                <a:latin typeface="Arial" panose="020B0604020202020204" pitchFamily="34" charset="0"/>
              </a:rPr>
              <a:t> moved to Lugano, Switzerland, where he worked for the </a:t>
            </a:r>
            <a:r>
              <a:rPr lang="en-US" b="0" i="0" u="none" strike="noStrike" dirty="0" err="1">
                <a:solidFill>
                  <a:srgbClr val="3366CC"/>
                </a:solidFill>
                <a:effectLst/>
                <a:latin typeface="Arial" panose="020B0604020202020204" pitchFamily="34" charset="0"/>
                <a:hlinkClick r:id="rId11" tooltip="Bollingen Foundation"/>
              </a:rPr>
              <a:t>Bollingen</a:t>
            </a:r>
            <a:r>
              <a:rPr lang="en-US" b="0" i="0" u="none" strike="noStrike" dirty="0">
                <a:solidFill>
                  <a:srgbClr val="3366CC"/>
                </a:solidFill>
                <a:effectLst/>
                <a:latin typeface="Arial" panose="020B0604020202020204" pitchFamily="34" charset="0"/>
                <a:hlinkClick r:id="rId11" tooltip="Bollingen Foundation"/>
              </a:rPr>
              <a:t> Foundation</a:t>
            </a:r>
            <a:r>
              <a:rPr lang="en-US" b="0" i="0" dirty="0">
                <a:solidFill>
                  <a:srgbClr val="202122"/>
                </a:solidFill>
                <a:effectLst/>
                <a:latin typeface="Arial" panose="020B0604020202020204" pitchFamily="34" charset="0"/>
              </a:rPr>
              <a:t>. In 1956 he returned to the US to take a position at </a:t>
            </a:r>
            <a:r>
              <a:rPr lang="en-US" b="0" i="0" u="none" strike="noStrike" dirty="0">
                <a:solidFill>
                  <a:srgbClr val="3366CC"/>
                </a:solidFill>
                <a:effectLst/>
                <a:latin typeface="Arial" panose="020B0604020202020204" pitchFamily="34" charset="0"/>
                <a:hlinkClick r:id="rId12" tooltip="Brandeis University"/>
              </a:rPr>
              <a:t>Brandeis</a:t>
            </a:r>
            <a:r>
              <a:rPr lang="en-US" b="0" i="0" dirty="0">
                <a:solidFill>
                  <a:srgbClr val="202122"/>
                </a:solidFill>
                <a:effectLst/>
                <a:latin typeface="Arial" panose="020B0604020202020204" pitchFamily="34" charset="0"/>
              </a:rPr>
              <a:t>, where he was chairman of the Department of </a:t>
            </a:r>
            <a:r>
              <a:rPr lang="en-US" b="0" i="0" dirty="0" err="1">
                <a:solidFill>
                  <a:srgbClr val="202122"/>
                </a:solidFill>
                <a:effectLst/>
                <a:latin typeface="Arial" panose="020B0604020202020204" pitchFamily="34" charset="0"/>
              </a:rPr>
              <a:t>AnthropologyLate</a:t>
            </a:r>
            <a:r>
              <a:rPr lang="en-US" b="0" i="0" dirty="0">
                <a:solidFill>
                  <a:srgbClr val="202122"/>
                </a:solidFill>
                <a:effectLst/>
                <a:latin typeface="Arial" panose="020B0604020202020204" pitchFamily="34" charset="0"/>
              </a:rPr>
              <a:t> in his career he edited several anthologies of folk tales from different continents. His most enduring publication to date is </a:t>
            </a:r>
            <a:r>
              <a:rPr lang="en-US" b="0" i="1" u="none" strike="noStrike" dirty="0">
                <a:solidFill>
                  <a:srgbClr val="3366CC"/>
                </a:solidFill>
                <a:effectLst/>
                <a:latin typeface="Arial" panose="020B0604020202020204" pitchFamily="34" charset="0"/>
                <a:hlinkClick r:id="rId13" tooltip="Trickster"/>
              </a:rPr>
              <a:t>The Trickster</a:t>
            </a:r>
            <a:r>
              <a:rPr lang="en-US" b="0" i="0" dirty="0">
                <a:solidFill>
                  <a:srgbClr val="202122"/>
                </a:solidFill>
                <a:effectLst/>
                <a:latin typeface="Arial" panose="020B0604020202020204" pitchFamily="34" charset="0"/>
              </a:rPr>
              <a:t> (1956), which includes essays by the pioneering scholar of </a:t>
            </a:r>
            <a:r>
              <a:rPr lang="en-US" b="0" i="0" u="none" strike="noStrike" dirty="0">
                <a:solidFill>
                  <a:srgbClr val="3366CC"/>
                </a:solidFill>
                <a:effectLst/>
                <a:latin typeface="Arial" panose="020B0604020202020204" pitchFamily="34" charset="0"/>
                <a:hlinkClick r:id="rId14" tooltip="Greek myth"/>
              </a:rPr>
              <a:t>Greek mythology</a:t>
            </a:r>
            <a:r>
              <a:rPr lang="en-US" b="0" i="0" dirty="0">
                <a:solidFill>
                  <a:srgbClr val="202122"/>
                </a:solidFill>
                <a:effectLst/>
                <a:latin typeface="Arial" panose="020B0604020202020204" pitchFamily="34" charset="0"/>
              </a:rPr>
              <a:t>, </a:t>
            </a:r>
            <a:r>
              <a:rPr lang="en-US" b="0" i="0" u="none" strike="noStrike" dirty="0">
                <a:solidFill>
                  <a:srgbClr val="3366CC"/>
                </a:solidFill>
                <a:effectLst/>
                <a:latin typeface="Arial" panose="020B0604020202020204" pitchFamily="34" charset="0"/>
                <a:hlinkClick r:id="rId15" tooltip="Karl Kerényi"/>
              </a:rPr>
              <a:t>Karl </a:t>
            </a:r>
            <a:r>
              <a:rPr lang="en-US" b="0" i="0" u="none" strike="noStrike" dirty="0" err="1">
                <a:solidFill>
                  <a:srgbClr val="3366CC"/>
                </a:solidFill>
                <a:effectLst/>
                <a:latin typeface="Arial" panose="020B0604020202020204" pitchFamily="34" charset="0"/>
                <a:hlinkClick r:id="rId15" tooltip="Karl Kerényi"/>
              </a:rPr>
              <a:t>Kerényi</a:t>
            </a:r>
            <a:r>
              <a:rPr lang="en-US" b="0" i="0" dirty="0">
                <a:solidFill>
                  <a:srgbClr val="202122"/>
                </a:solidFill>
                <a:effectLst/>
                <a:latin typeface="Arial" panose="020B0604020202020204" pitchFamily="34" charset="0"/>
              </a:rPr>
              <a:t>, and the prominent psychoanalyst </a:t>
            </a:r>
            <a:r>
              <a:rPr lang="en-US" b="0" i="0" u="none" strike="noStrike" dirty="0">
                <a:solidFill>
                  <a:srgbClr val="3366CC"/>
                </a:solidFill>
                <a:effectLst/>
                <a:latin typeface="Arial" panose="020B0604020202020204" pitchFamily="34" charset="0"/>
                <a:hlinkClick r:id="rId16" tooltip="C. G. Jung"/>
              </a:rPr>
              <a:t>C. G. Jung</a:t>
            </a:r>
            <a:r>
              <a:rPr lang="en-US" b="0" i="0" dirty="0">
                <a:solidFill>
                  <a:srgbClr val="202122"/>
                </a:solidFill>
                <a:effectLst/>
                <a:latin typeface="Arial" panose="020B0604020202020204" pitchFamily="34" charset="0"/>
              </a:rPr>
              <a:t>..</a:t>
            </a:r>
            <a:endParaRPr lang="en-US" dirty="0"/>
          </a:p>
          <a:p>
            <a:r>
              <a:rPr lang="en-US" dirty="0"/>
              <a:t>Picture, </a:t>
            </a:r>
            <a:r>
              <a:rPr lang="en-US" dirty="0" err="1"/>
              <a:t>Wikepedia</a:t>
            </a:r>
            <a:r>
              <a:rPr lang="en-US" dirty="0"/>
              <a:t>: </a:t>
            </a:r>
            <a:r>
              <a:rPr lang="en-US" b="0" i="0" dirty="0">
                <a:solidFill>
                  <a:srgbClr val="54595D"/>
                </a:solidFill>
                <a:effectLst/>
                <a:latin typeface="Arial" panose="020B0604020202020204" pitchFamily="34" charset="0"/>
              </a:rPr>
              <a:t> American Anthropologist, 61, (1959) American Anthropological Association</a:t>
            </a:r>
            <a:r>
              <a:rPr lang="en-US" dirty="0"/>
              <a:t> </a:t>
            </a:r>
          </a:p>
        </p:txBody>
      </p:sp>
      <p:pic>
        <p:nvPicPr>
          <p:cNvPr id="2050" name="Picture 2">
            <a:extLst>
              <a:ext uri="{FF2B5EF4-FFF2-40B4-BE49-F238E27FC236}">
                <a16:creationId xmlns:a16="http://schemas.microsoft.com/office/drawing/2014/main" id="{E0E9C163-8A91-A425-8AC1-ED314349760C}"/>
              </a:ext>
            </a:extLst>
          </p:cNvPr>
          <p:cNvPicPr>
            <a:picLocks noGrp="1" noChangeAspect="1" noChangeArrowheads="1"/>
          </p:cNvPicPr>
          <p:nvPr>
            <p:ph sz="half" idx="2"/>
          </p:nvPr>
        </p:nvPicPr>
        <p:blipFill>
          <a:blip r:embed="rId17">
            <a:extLst>
              <a:ext uri="{28A0092B-C50C-407E-A947-70E740481C1C}">
                <a14:useLocalDpi xmlns:a14="http://schemas.microsoft.com/office/drawing/2010/main" val="0"/>
              </a:ext>
            </a:extLst>
          </a:blip>
          <a:srcRect/>
          <a:stretch>
            <a:fillRect/>
          </a:stretch>
        </p:blipFill>
        <p:spPr bwMode="auto">
          <a:xfrm>
            <a:off x="9515476" y="1762738"/>
            <a:ext cx="2717288" cy="3332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653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B9C88-C29B-F0EC-D5B6-8F0125CFF786}"/>
              </a:ext>
            </a:extLst>
          </p:cNvPr>
          <p:cNvSpPr>
            <a:spLocks noGrp="1"/>
          </p:cNvSpPr>
          <p:nvPr>
            <p:ph type="title"/>
          </p:nvPr>
        </p:nvSpPr>
        <p:spPr>
          <a:xfrm>
            <a:off x="-1" y="-62864"/>
            <a:ext cx="12132945" cy="960120"/>
          </a:xfrm>
        </p:spPr>
        <p:txBody>
          <a:bodyPr>
            <a:normAutofit fontScale="90000"/>
          </a:bodyPr>
          <a:lstStyle/>
          <a:p>
            <a:r>
              <a:rPr lang="en-US" dirty="0"/>
              <a:t>Thomas </a:t>
            </a:r>
            <a:r>
              <a:rPr lang="en-US" dirty="0" err="1"/>
              <a:t>Beidelman</a:t>
            </a:r>
            <a:r>
              <a:rPr lang="en-US" dirty="0"/>
              <a:t>, </a:t>
            </a:r>
            <a:r>
              <a:rPr lang="en-US" dirty="0" err="1"/>
              <a:t>studing</a:t>
            </a:r>
            <a:r>
              <a:rPr lang="en-US" dirty="0"/>
              <a:t> the Nuer, a cattle-keeping people in the S. Sudan, accept eccentrics as prophets</a:t>
            </a:r>
          </a:p>
        </p:txBody>
      </p:sp>
      <p:sp>
        <p:nvSpPr>
          <p:cNvPr id="3" name="Content Placeholder 2">
            <a:extLst>
              <a:ext uri="{FF2B5EF4-FFF2-40B4-BE49-F238E27FC236}">
                <a16:creationId xmlns:a16="http://schemas.microsoft.com/office/drawing/2014/main" id="{13024742-EA46-5A76-1794-80AA7D5C38D5}"/>
              </a:ext>
            </a:extLst>
          </p:cNvPr>
          <p:cNvSpPr>
            <a:spLocks noGrp="1"/>
          </p:cNvSpPr>
          <p:nvPr>
            <p:ph sz="half" idx="1"/>
          </p:nvPr>
        </p:nvSpPr>
        <p:spPr>
          <a:xfrm>
            <a:off x="0" y="897256"/>
            <a:ext cx="6503670" cy="5509259"/>
          </a:xfrm>
        </p:spPr>
        <p:txBody>
          <a:bodyPr>
            <a:normAutofit fontScale="55000" lnSpcReduction="20000"/>
          </a:bodyPr>
          <a:lstStyle/>
          <a:p>
            <a:r>
              <a:rPr lang="en-US" dirty="0" err="1"/>
              <a:t>Biedelman</a:t>
            </a:r>
            <a:r>
              <a:rPr lang="en-US" dirty="0"/>
              <a:t> noticed that the politicians were often unconventional—a woman whose parents had declared her a man for social purposes; the priests were always outsiders; and the prophets were altogether more extreme—they might dribble, drool, maintain a vacant stare, act like an epileptic, or engage in long, pointless tasks like arranging shells in designs for hours, speak in tongues, go into trances, fast, balance on their head, wear feathers in their hair, be active by night rather than by day, perch on rooftops, sit with tethering pegs up their anuses, cross-dress, or engage in unconventional sexual practices…Normally prophets were treated with bemused respect…As a result, whenever great calamities or unprecedented events occurred—it was </a:t>
            </a:r>
            <a:r>
              <a:rPr lang="en-US" dirty="0" err="1"/>
              <a:t>amng</a:t>
            </a:r>
            <a:r>
              <a:rPr lang="en-US" dirty="0"/>
              <a:t> this group that everyone looked for a charismatic leader…to propose entirely different visions of what Nuer society might be like.  [DE, pp. 97-98]. </a:t>
            </a:r>
          </a:p>
          <a:p>
            <a:pPr marL="0" indent="0">
              <a:buNone/>
            </a:pPr>
            <a:r>
              <a:rPr lang="en-US" b="0" i="0" dirty="0">
                <a:solidFill>
                  <a:srgbClr val="333333"/>
                </a:solidFill>
                <a:effectLst/>
                <a:latin typeface="Open Sans" panose="020B0606030504020204" pitchFamily="34" charset="0"/>
              </a:rPr>
              <a:t>Thomas Owen </a:t>
            </a:r>
            <a:r>
              <a:rPr lang="en-US" b="0" i="0" dirty="0" err="1">
                <a:solidFill>
                  <a:srgbClr val="333333"/>
                </a:solidFill>
                <a:effectLst/>
                <a:latin typeface="Open Sans" panose="020B0606030504020204" pitchFamily="34" charset="0"/>
              </a:rPr>
              <a:t>Biedelman</a:t>
            </a:r>
            <a:r>
              <a:rPr lang="en-US" b="0" i="0" dirty="0">
                <a:solidFill>
                  <a:srgbClr val="333333"/>
                </a:solidFill>
                <a:effectLst/>
                <a:latin typeface="Open Sans" panose="020B0606030504020204" pitchFamily="34" charset="0"/>
              </a:rPr>
              <a:t>, born on March 21, 1931 in Aurora, Illinois, was prof. at NYU now retired.  </a:t>
            </a:r>
            <a:r>
              <a:rPr lang="en-US" dirty="0" err="1"/>
              <a:t>Beidelman’s</a:t>
            </a:r>
            <a:r>
              <a:rPr lang="en-US" dirty="0"/>
              <a:t> areas of research interest:  </a:t>
            </a:r>
            <a:r>
              <a:rPr lang="en-US" b="0" i="0" dirty="0">
                <a:solidFill>
                  <a:srgbClr val="373C3D"/>
                </a:solidFill>
                <a:effectLst/>
                <a:latin typeface="Gotham SSm A"/>
              </a:rPr>
              <a:t>Social anthropology, Africa, religion and symbolism, witchcraft and magic, history of colonialism, Christian missionaries, African literature, urban neighborhood and landscape preservation movements, history of British and European anthropology and sociology—in 2011 published a book on colonial rule in a district of Tanzania, East Africa, published an article on comparing secrecy in Ancient Greece and the </a:t>
            </a:r>
            <a:r>
              <a:rPr lang="en-US" b="0" i="0" dirty="0" err="1">
                <a:solidFill>
                  <a:srgbClr val="373C3D"/>
                </a:solidFill>
                <a:effectLst/>
                <a:latin typeface="Gotham SSm A"/>
              </a:rPr>
              <a:t>Kaguru</a:t>
            </a:r>
            <a:r>
              <a:rPr lang="en-US" b="0" i="0" dirty="0">
                <a:solidFill>
                  <a:srgbClr val="373C3D"/>
                </a:solidFill>
                <a:effectLst/>
                <a:latin typeface="Gotham SSm A"/>
              </a:rPr>
              <a:t> of East Africa, and continued to work on studies of the strategies of book reviewing in anthropology, on colonial courts in Tanzania, on the politics of historical landmarking in New York City, and on the use of Homeric studies for teaching introductory social anthropology.</a:t>
            </a:r>
          </a:p>
          <a:p>
            <a:pPr marL="0" indent="0">
              <a:buNone/>
            </a:pPr>
            <a:r>
              <a:rPr lang="en-US" dirty="0"/>
              <a:t>Picture, </a:t>
            </a:r>
            <a:r>
              <a:rPr lang="en-US" dirty="0" err="1"/>
              <a:t>Wikepedia</a:t>
            </a:r>
            <a:r>
              <a:rPr lang="en-US" dirty="0"/>
              <a:t>:  the Nuer people in 1906.</a:t>
            </a:r>
          </a:p>
        </p:txBody>
      </p:sp>
      <p:pic>
        <p:nvPicPr>
          <p:cNvPr id="3074" name="Picture 2">
            <a:extLst>
              <a:ext uri="{FF2B5EF4-FFF2-40B4-BE49-F238E27FC236}">
                <a16:creationId xmlns:a16="http://schemas.microsoft.com/office/drawing/2014/main" id="{E4E8FEF3-60FD-F580-96C8-1F86A5261AC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57950" y="1775549"/>
            <a:ext cx="5670550" cy="3843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5164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3259</TotalTime>
  <Words>10062</Words>
  <Application>Microsoft Office PowerPoint</Application>
  <PresentationFormat>Widescreen</PresentationFormat>
  <Paragraphs>122</Paragraphs>
  <Slides>33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Gotham SSm A</vt:lpstr>
      <vt:lpstr>Open Sans</vt:lpstr>
      <vt:lpstr>times new roman</vt:lpstr>
      <vt:lpstr>Office Theme</vt:lpstr>
      <vt:lpstr>There was no Mitochondrial Eve—the putative common ancestor of our entire species</vt:lpstr>
      <vt:lpstr>The sapient paradox, the idea of a Paleolithic Revolution, was an illusion; as soon as homo sapiens emerged, we started doing human things</vt:lpstr>
      <vt:lpstr>What makes societies distinctively human is our ability to make the conscious decision not to engage in our inherited tendency to engage in dominance/submissive behaviors--Christopher Boehm</vt:lpstr>
      <vt:lpstr>Hunter-Gatherer Lavish Burials from as early as 36,000 years ago suggests specialized craftspeople and some kind of inherited status.</vt:lpstr>
      <vt:lpstr>Evidence that hunter-gatherer societies supported major public works projects and a complex social hierarchy prior to the adoption of farming at Gobekli Tepe</vt:lpstr>
      <vt:lpstr>Lingering assumptions about hunter-gatherers and chimps in “Sapiens” (2014), by Yuval Noah Harari</vt:lpstr>
      <vt:lpstr>Instead of imagining what kinds of worlds hunter-gatherers were trying to create, we assume people blindly follow traditions.</vt:lpstr>
      <vt:lpstr>Paul Radin:  “Primitive Man as Philosopher” [1927]—an anthropologist who considered indigenous people who analyze critically and are sceptical, imaginative, thoughtful</vt:lpstr>
      <vt:lpstr>Thomas Beidelman, studing the Nuer, a cattle-keeping people in the S. Sudan, accept eccentrics as prophets</vt:lpstr>
      <vt:lpstr>Claude Levi-Strauss learns of social structure seasonal variation among the Nambikwara in Brazil’s Mato Grasso</vt:lpstr>
      <vt:lpstr>There is evidence for both “extreme individuals” and “seasonal variations of social life in the Paleolithic Period, in the Ice Age and Beyond in the Neolithic</vt:lpstr>
      <vt:lpstr>The Double Morphology of Marcel Mauss and Henri Beuchart in “Seasonal Variations of the Eskimo” [1903]</vt:lpstr>
      <vt:lpstr>German-American ethnologist Franz Boas finds Kwakiutl, indigenous hunter-gatherers of Canada’s Northwest Coast most hierarchical in the winter</vt:lpstr>
      <vt:lpstr>Plains Indians, conscious political actors, were keenly aware of the possibilities and dangers of authoritarian power, Robert Lowie discovered </vt:lpstr>
      <vt:lpstr>Pierre Clastres, anarchist anthropologist student of Claude Levi-Strauss</vt:lpstr>
      <vt:lpstr>The only consistent phenomenon is the very fact of alteration, and the consequent awareness of different social possibilities [DE, p. 115]</vt:lpstr>
      <vt:lpstr>The proliferation of separate social and cultural universes—confined in space and relatively bounded—must have contributed..to the emergence of more durable and intransigent forms of domination.  </vt:lpstr>
      <vt:lpstr>What we call egalitarian societies are more interested in autonomy, says Eleanor Leacock, a feminist anthropologist</vt:lpstr>
      <vt:lpstr>Distinguishing formal from substantive freedom</vt:lpstr>
      <vt:lpstr>For feminist British anthropologist Kathleen Gough, among the Nuer, freedom was assumed for women and men</vt:lpstr>
      <vt:lpstr>Marshall Sahlin’s 1968 Rousseauian essay of speculative prehistory, “The Original Affluent Society”</vt:lpstr>
      <vt:lpstr>A !Kung informant:  “Why should we plant when there are so many mongogngo nuts in the world?”</vt:lpstr>
      <vt:lpstr>Poverty Point</vt:lpstr>
      <vt:lpstr>Jomon Period Japan, Pre-rice cultivation introduction from Korea, 14,000-300 BCE, at Sannai Maruyama</vt:lpstr>
      <vt:lpstr>Shigir Idol, 17 ft. sculpture, c. 8000 BCE, Example of tradition of large-scale wooden forager art preserved in a peat-bog off Lake Shigirskoe in the middle Urals</vt:lpstr>
      <vt:lpstr>The legal argument, based on a myth that foragers live(d) in a state of Infantile simplicity, is based on John Locke’s “Second Treatise of Government (1690)</vt:lpstr>
      <vt:lpstr>We should stop speaking of “foraging” altogether and refer instead to a different form of farming</vt:lpstr>
      <vt:lpstr>Calusa: inequality in a society that does no farming</vt:lpstr>
      <vt:lpstr>“Maybe some other guys came over like that , but us Navajos came a different way”</vt:lpstr>
      <vt:lpstr>Some “Absolute” Monarchs in Indigenous Societies May in fact, not be so Absolute</vt:lpstr>
      <vt:lpstr>In “free societies” there is a profound formal similarity between the notion of private property and the notion of the sacred.  Both are essentially structures of exclusion</vt:lpstr>
      <vt:lpstr>Ownership in Totemic Systems vs. Roman Law</vt:lpstr>
      <vt:lpstr>Behavior in ritual contexts takes the opposite form to free and equal relations in ordinary life among the Aranda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There was no Mitochondrial Eve</dc:title>
  <dc:creator>Norman Klein</dc:creator>
  <cp:lastModifiedBy>OLLI</cp:lastModifiedBy>
  <cp:revision>53</cp:revision>
  <dcterms:created xsi:type="dcterms:W3CDTF">2023-02-05T20:12:59Z</dcterms:created>
  <dcterms:modified xsi:type="dcterms:W3CDTF">2023-02-16T15:56:39Z</dcterms:modified>
</cp:coreProperties>
</file>