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403" r:id="rId2"/>
    <p:sldId id="404" r:id="rId3"/>
    <p:sldId id="405" r:id="rId4"/>
    <p:sldId id="415" r:id="rId5"/>
    <p:sldId id="416" r:id="rId6"/>
    <p:sldId id="417" r:id="rId7"/>
    <p:sldId id="406" r:id="rId8"/>
    <p:sldId id="407" r:id="rId9"/>
    <p:sldId id="409" r:id="rId10"/>
    <p:sldId id="408" r:id="rId11"/>
    <p:sldId id="410" r:id="rId12"/>
    <p:sldId id="411" r:id="rId13"/>
    <p:sldId id="412" r:id="rId14"/>
    <p:sldId id="414" r:id="rId15"/>
    <p:sldId id="413" r:id="rId16"/>
    <p:sldId id="418" r:id="rId17"/>
    <p:sldId id="419" r:id="rId18"/>
    <p:sldId id="42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p:cViewPr varScale="1">
        <p:scale>
          <a:sx n="83" d="100"/>
          <a:sy n="83" d="100"/>
        </p:scale>
        <p:origin x="41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0858A-79AC-B44F-9709-1A882555B481}" type="datetimeFigureOut">
              <a:rPr lang="en-US" smtClean="0"/>
              <a:t>11/3/2023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DB520-F579-0D4B-95F1-159EEAAADCF8}" type="slidenum">
              <a:rPr lang="en-US" smtClean="0"/>
              <a:t>‹#›</a:t>
            </a:fld>
            <a:endParaRPr lang="en-US"/>
          </a:p>
        </p:txBody>
      </p:sp>
    </p:spTree>
    <p:extLst>
      <p:ext uri="{BB962C8B-B14F-4D97-AF65-F5344CB8AC3E}">
        <p14:creationId xmlns:p14="http://schemas.microsoft.com/office/powerpoint/2010/main" val="97742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need point B before you can consolidate a genome in pieces</a:t>
            </a:r>
          </a:p>
        </p:txBody>
      </p:sp>
      <p:sp>
        <p:nvSpPr>
          <p:cNvPr id="4" name="Slide Number Placeholder 3"/>
          <p:cNvSpPr>
            <a:spLocks noGrp="1"/>
          </p:cNvSpPr>
          <p:nvPr>
            <p:ph type="sldNum" sz="quarter" idx="5"/>
          </p:nvPr>
        </p:nvSpPr>
        <p:spPr/>
        <p:txBody>
          <a:bodyPr/>
          <a:lstStyle/>
          <a:p>
            <a:fld id="{B3ADB520-F579-0D4B-95F1-159EEAAADCF8}" type="slidenum">
              <a:rPr lang="en-US" smtClean="0"/>
              <a:t>18</a:t>
            </a:fld>
            <a:endParaRPr lang="en-US"/>
          </a:p>
        </p:txBody>
      </p:sp>
    </p:spTree>
    <p:extLst>
      <p:ext uri="{BB962C8B-B14F-4D97-AF65-F5344CB8AC3E}">
        <p14:creationId xmlns:p14="http://schemas.microsoft.com/office/powerpoint/2010/main" val="2506963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8A73BB-C022-664A-AEE5-CB67BD96A942}"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135180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2714609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2574081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5180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39696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8A73BB-C022-664A-AEE5-CB67BD96A942}"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3060894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38A73BB-C022-664A-AEE5-CB67BD96A942}"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2152523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A73BB-C022-664A-AEE5-CB67BD96A942}"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1657115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A73BB-C022-664A-AEE5-CB67BD96A942}"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180925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8A73BB-C022-664A-AEE5-CB67BD96A942}"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3216839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8A73BB-C022-664A-AEE5-CB67BD96A942}" type="datetimeFigureOut">
              <a:rPr lang="en-US" smtClean="0"/>
              <a:t>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2973583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2393353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8A73BB-C022-664A-AEE5-CB67BD96A942}" type="datetimeFigureOut">
              <a:rPr lang="en-US" smtClean="0"/>
              <a:t>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402219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8A73BB-C022-664A-AEE5-CB67BD96A942}" type="datetimeFigureOut">
              <a:rPr lang="en-US" smtClean="0"/>
              <a:t>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385040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38A73BB-C022-664A-AEE5-CB67BD96A942}" type="datetimeFigureOut">
              <a:rPr lang="en-US" smtClean="0"/>
              <a:t>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426333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290141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8A73BB-C022-664A-AEE5-CB67BD96A942}" type="datetimeFigureOut">
              <a:rPr lang="en-US" smtClean="0"/>
              <a:t>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06070D-6AC2-DA4F-82CC-DFC2EFA971D9}" type="slidenum">
              <a:rPr lang="en-US" smtClean="0"/>
              <a:t>‹#›</a:t>
            </a:fld>
            <a:endParaRPr lang="en-US"/>
          </a:p>
        </p:txBody>
      </p:sp>
    </p:spTree>
    <p:extLst>
      <p:ext uri="{BB962C8B-B14F-4D97-AF65-F5344CB8AC3E}">
        <p14:creationId xmlns:p14="http://schemas.microsoft.com/office/powerpoint/2010/main" val="87618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F38A73BB-C022-664A-AEE5-CB67BD96A942}" type="datetimeFigureOut">
              <a:rPr lang="en-US" smtClean="0"/>
              <a:t>11/3/2023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E06070D-6AC2-DA4F-82CC-DFC2EFA971D9}" type="slidenum">
              <a:rPr lang="en-US" smtClean="0"/>
              <a:t>‹#›</a:t>
            </a:fld>
            <a:endParaRPr lang="en-US"/>
          </a:p>
        </p:txBody>
      </p:sp>
    </p:spTree>
    <p:extLst>
      <p:ext uri="{BB962C8B-B14F-4D97-AF65-F5344CB8AC3E}">
        <p14:creationId xmlns:p14="http://schemas.microsoft.com/office/powerpoint/2010/main" val="3860740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FF595-D21D-6861-C76D-ED9E8D74C3D7}"/>
              </a:ext>
            </a:extLst>
          </p:cNvPr>
          <p:cNvSpPr>
            <a:spLocks noGrp="1"/>
          </p:cNvSpPr>
          <p:nvPr>
            <p:ph type="ctrTitle"/>
          </p:nvPr>
        </p:nvSpPr>
        <p:spPr>
          <a:xfrm>
            <a:off x="1751012" y="1300785"/>
            <a:ext cx="8689976" cy="1671015"/>
          </a:xfrm>
        </p:spPr>
        <p:txBody>
          <a:bodyPr/>
          <a:lstStyle/>
          <a:p>
            <a:r>
              <a:rPr lang="en-US" dirty="0"/>
              <a:t>The molecular history of life</a:t>
            </a:r>
            <a:br>
              <a:rPr lang="en-US" dirty="0"/>
            </a:br>
            <a:endParaRPr lang="en-US" dirty="0"/>
          </a:p>
        </p:txBody>
      </p:sp>
      <p:sp>
        <p:nvSpPr>
          <p:cNvPr id="3" name="Subtitle 2">
            <a:extLst>
              <a:ext uri="{FF2B5EF4-FFF2-40B4-BE49-F238E27FC236}">
                <a16:creationId xmlns:a16="http://schemas.microsoft.com/office/drawing/2014/main" id="{399E6E53-DBCC-88FE-8609-5E12CD147823}"/>
              </a:ext>
            </a:extLst>
          </p:cNvPr>
          <p:cNvSpPr>
            <a:spLocks noGrp="1"/>
          </p:cNvSpPr>
          <p:nvPr>
            <p:ph type="subTitle" idx="1"/>
          </p:nvPr>
        </p:nvSpPr>
        <p:spPr/>
        <p:txBody>
          <a:bodyPr/>
          <a:lstStyle/>
          <a:p>
            <a:r>
              <a:rPr lang="en-US" dirty="0"/>
              <a:t>Fall 2023</a:t>
            </a:r>
          </a:p>
        </p:txBody>
      </p:sp>
    </p:spTree>
    <p:extLst>
      <p:ext uri="{BB962C8B-B14F-4D97-AF65-F5344CB8AC3E}">
        <p14:creationId xmlns:p14="http://schemas.microsoft.com/office/powerpoint/2010/main" val="3191464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7BAC-2F6A-21E2-296B-9224F801BB85}"/>
              </a:ext>
            </a:extLst>
          </p:cNvPr>
          <p:cNvSpPr>
            <a:spLocks noGrp="1"/>
          </p:cNvSpPr>
          <p:nvPr>
            <p:ph type="title"/>
          </p:nvPr>
        </p:nvSpPr>
        <p:spPr>
          <a:xfrm>
            <a:off x="913775" y="128955"/>
            <a:ext cx="10364451" cy="1301260"/>
          </a:xfrm>
        </p:spPr>
        <p:txBody>
          <a:bodyPr/>
          <a:lstStyle/>
          <a:p>
            <a:r>
              <a:rPr lang="en-US" dirty="0"/>
              <a:t>Membranes are evolving</a:t>
            </a:r>
          </a:p>
        </p:txBody>
      </p:sp>
      <p:sp>
        <p:nvSpPr>
          <p:cNvPr id="3" name="Content Placeholder 2">
            <a:extLst>
              <a:ext uri="{FF2B5EF4-FFF2-40B4-BE49-F238E27FC236}">
                <a16:creationId xmlns:a16="http://schemas.microsoft.com/office/drawing/2014/main" id="{CE6F14F9-A837-2BDD-B80B-1D48562CD207}"/>
              </a:ext>
            </a:extLst>
          </p:cNvPr>
          <p:cNvSpPr>
            <a:spLocks noGrp="1"/>
          </p:cNvSpPr>
          <p:nvPr>
            <p:ph sz="quarter" idx="13"/>
          </p:nvPr>
        </p:nvSpPr>
        <p:spPr>
          <a:xfrm>
            <a:off x="913774" y="1559169"/>
            <a:ext cx="10363826" cy="5169875"/>
          </a:xfrm>
        </p:spPr>
        <p:txBody>
          <a:bodyPr/>
          <a:lstStyle/>
          <a:p>
            <a:r>
              <a:rPr lang="en-US" dirty="0"/>
              <a:t>The simple lipid vesicles did not allow the movement of charged and/or large molecules</a:t>
            </a:r>
          </a:p>
          <a:p>
            <a:r>
              <a:rPr lang="en-US" dirty="0"/>
              <a:t>pores allow nutrient solutes to diffuse into the intracellular volume </a:t>
            </a:r>
          </a:p>
          <a:p>
            <a:r>
              <a:rPr lang="en-US" dirty="0"/>
              <a:t>First simple proteins (even a 15-amino acid polypeptide) could act as a pore</a:t>
            </a:r>
          </a:p>
          <a:p>
            <a:r>
              <a:rPr lang="en-US" dirty="0"/>
              <a:t>These provide the site for insertion of added domains to add substrate specificity etc. (again, the kludge factor)</a:t>
            </a:r>
          </a:p>
          <a:p>
            <a:r>
              <a:rPr lang="en-US" dirty="0"/>
              <a:t>Pores can move more than one compound</a:t>
            </a:r>
          </a:p>
          <a:p>
            <a:r>
              <a:rPr lang="en-US" dirty="0"/>
              <a:t>These channels coupled with </a:t>
            </a:r>
            <a:r>
              <a:rPr lang="en-US" dirty="0" err="1"/>
              <a:t>atpases</a:t>
            </a:r>
            <a:r>
              <a:rPr lang="en-US" dirty="0"/>
              <a:t> to allow active (i.e. energy-dependent) movement across the membrane</a:t>
            </a:r>
          </a:p>
          <a:p>
            <a:endParaRPr lang="en-US" dirty="0"/>
          </a:p>
        </p:txBody>
      </p:sp>
    </p:spTree>
    <p:extLst>
      <p:ext uri="{BB962C8B-B14F-4D97-AF65-F5344CB8AC3E}">
        <p14:creationId xmlns:p14="http://schemas.microsoft.com/office/powerpoint/2010/main" val="184891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4252-52AD-3424-8371-C45D73A29315}"/>
              </a:ext>
            </a:extLst>
          </p:cNvPr>
          <p:cNvSpPr>
            <a:spLocks noGrp="1"/>
          </p:cNvSpPr>
          <p:nvPr>
            <p:ph type="title"/>
          </p:nvPr>
        </p:nvSpPr>
        <p:spPr>
          <a:xfrm>
            <a:off x="913775" y="222739"/>
            <a:ext cx="10364451" cy="1477107"/>
          </a:xfrm>
        </p:spPr>
        <p:txBody>
          <a:bodyPr/>
          <a:lstStyle/>
          <a:p>
            <a:r>
              <a:rPr lang="en-US" dirty="0"/>
              <a:t>Biochemical capabilities are evolving </a:t>
            </a:r>
          </a:p>
        </p:txBody>
      </p:sp>
      <p:sp>
        <p:nvSpPr>
          <p:cNvPr id="3" name="Content Placeholder 2">
            <a:extLst>
              <a:ext uri="{FF2B5EF4-FFF2-40B4-BE49-F238E27FC236}">
                <a16:creationId xmlns:a16="http://schemas.microsoft.com/office/drawing/2014/main" id="{065D9AEE-A8B4-215E-CE60-4D525E0686D3}"/>
              </a:ext>
            </a:extLst>
          </p:cNvPr>
          <p:cNvSpPr>
            <a:spLocks noGrp="1"/>
          </p:cNvSpPr>
          <p:nvPr>
            <p:ph sz="quarter" idx="13"/>
          </p:nvPr>
        </p:nvSpPr>
        <p:spPr>
          <a:xfrm>
            <a:off x="913774" y="1910862"/>
            <a:ext cx="10363826" cy="4525107"/>
          </a:xfrm>
        </p:spPr>
        <p:txBody>
          <a:bodyPr>
            <a:normAutofit/>
          </a:bodyPr>
          <a:lstStyle/>
          <a:p>
            <a:r>
              <a:rPr lang="en-US" dirty="0"/>
              <a:t>Metabolic Pathways for the Synthesis of nucleotides, amino acids, membrane components, etc. </a:t>
            </a:r>
          </a:p>
          <a:p>
            <a:r>
              <a:rPr lang="en-US" dirty="0"/>
              <a:t>Ribosomes are accruing domains resulting in more accurate protein synthesis</a:t>
            </a:r>
          </a:p>
          <a:p>
            <a:r>
              <a:rPr lang="en-US" dirty="0" err="1"/>
              <a:t>Rna</a:t>
            </a:r>
            <a:r>
              <a:rPr lang="en-US" dirty="0"/>
              <a:t> Transcription and transcription initiation get more accurate</a:t>
            </a:r>
          </a:p>
          <a:p>
            <a:r>
              <a:rPr lang="en-US" dirty="0" err="1"/>
              <a:t>Dna</a:t>
            </a:r>
            <a:r>
              <a:rPr lang="en-US" dirty="0"/>
              <a:t> genomes are stabilized and getting bigger</a:t>
            </a:r>
          </a:p>
          <a:p>
            <a:r>
              <a:rPr lang="en-US" dirty="0"/>
              <a:t>Proteins are evolving to package the larger </a:t>
            </a:r>
            <a:r>
              <a:rPr lang="en-US" dirty="0" err="1"/>
              <a:t>dna</a:t>
            </a:r>
            <a:r>
              <a:rPr lang="en-US" dirty="0"/>
              <a:t> genomes to fit into the protocell</a:t>
            </a:r>
          </a:p>
          <a:p>
            <a:r>
              <a:rPr lang="en-US" dirty="0"/>
              <a:t>Mechanisms for </a:t>
            </a:r>
            <a:r>
              <a:rPr lang="en-US" dirty="0" err="1"/>
              <a:t>dna</a:t>
            </a:r>
            <a:r>
              <a:rPr lang="en-US" dirty="0"/>
              <a:t> replication and proper segregation into daughter cells evolve</a:t>
            </a:r>
          </a:p>
        </p:txBody>
      </p:sp>
    </p:spTree>
    <p:extLst>
      <p:ext uri="{BB962C8B-B14F-4D97-AF65-F5344CB8AC3E}">
        <p14:creationId xmlns:p14="http://schemas.microsoft.com/office/powerpoint/2010/main" val="247411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B9DEF-7394-2270-D1F3-255EB6F5382B}"/>
              </a:ext>
            </a:extLst>
          </p:cNvPr>
          <p:cNvSpPr>
            <a:spLocks noGrp="1"/>
          </p:cNvSpPr>
          <p:nvPr>
            <p:ph type="title"/>
          </p:nvPr>
        </p:nvSpPr>
        <p:spPr>
          <a:xfrm>
            <a:off x="913775" y="269632"/>
            <a:ext cx="10364451" cy="1430214"/>
          </a:xfrm>
        </p:spPr>
        <p:txBody>
          <a:bodyPr/>
          <a:lstStyle/>
          <a:p>
            <a:r>
              <a:rPr lang="en-US" dirty="0"/>
              <a:t>Is this an omnipotent ancestor???</a:t>
            </a:r>
          </a:p>
        </p:txBody>
      </p:sp>
      <p:sp>
        <p:nvSpPr>
          <p:cNvPr id="3" name="Content Placeholder 2">
            <a:extLst>
              <a:ext uri="{FF2B5EF4-FFF2-40B4-BE49-F238E27FC236}">
                <a16:creationId xmlns:a16="http://schemas.microsoft.com/office/drawing/2014/main" id="{9B67C1F9-FB89-BF28-A7E1-D5966038A44F}"/>
              </a:ext>
            </a:extLst>
          </p:cNvPr>
          <p:cNvSpPr>
            <a:spLocks noGrp="1"/>
          </p:cNvSpPr>
          <p:nvPr>
            <p:ph sz="quarter" idx="13"/>
          </p:nvPr>
        </p:nvSpPr>
        <p:spPr>
          <a:xfrm>
            <a:off x="913774" y="1699846"/>
            <a:ext cx="10363826" cy="4642339"/>
          </a:xfrm>
        </p:spPr>
        <p:txBody>
          <a:bodyPr>
            <a:normAutofit lnSpcReduction="10000"/>
          </a:bodyPr>
          <a:lstStyle/>
          <a:p>
            <a:r>
              <a:rPr lang="en-US" dirty="0"/>
              <a:t>Sounds too much like a miracle for comfort</a:t>
            </a:r>
          </a:p>
          <a:p>
            <a:endParaRPr lang="en-US" dirty="0"/>
          </a:p>
          <a:p>
            <a:r>
              <a:rPr lang="en-US" dirty="0"/>
              <a:t>All these inventions happen in parallel </a:t>
            </a:r>
          </a:p>
          <a:p>
            <a:r>
              <a:rPr lang="en-US" dirty="0"/>
              <a:t>It’s a Time of rampant innovation</a:t>
            </a:r>
          </a:p>
          <a:p>
            <a:r>
              <a:rPr lang="en-US" dirty="0"/>
              <a:t>These innovations are shared</a:t>
            </a:r>
          </a:p>
          <a:p>
            <a:endParaRPr lang="en-US" dirty="0"/>
          </a:p>
          <a:p>
            <a:r>
              <a:rPr lang="en-US" dirty="0"/>
              <a:t>The “omnipotent ancestor” is actually a </a:t>
            </a:r>
            <a:r>
              <a:rPr lang="en-US" b="1" dirty="0"/>
              <a:t>community</a:t>
            </a:r>
            <a:r>
              <a:rPr lang="en-US" dirty="0"/>
              <a:t> of cells freely exchanging information</a:t>
            </a:r>
          </a:p>
          <a:p>
            <a:endParaRPr lang="en-US" dirty="0"/>
          </a:p>
          <a:p>
            <a:r>
              <a:rPr lang="en-US" dirty="0"/>
              <a:t>This is a web of cells, pervading the biosphere, sharing the success stories!</a:t>
            </a:r>
          </a:p>
        </p:txBody>
      </p:sp>
    </p:spTree>
    <p:extLst>
      <p:ext uri="{BB962C8B-B14F-4D97-AF65-F5344CB8AC3E}">
        <p14:creationId xmlns:p14="http://schemas.microsoft.com/office/powerpoint/2010/main" val="208083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3DDC-33A2-E021-7B1E-B2251F8C1416}"/>
              </a:ext>
            </a:extLst>
          </p:cNvPr>
          <p:cNvSpPr>
            <a:spLocks noGrp="1"/>
          </p:cNvSpPr>
          <p:nvPr>
            <p:ph type="title"/>
          </p:nvPr>
        </p:nvSpPr>
        <p:spPr>
          <a:xfrm>
            <a:off x="913775" y="363416"/>
            <a:ext cx="10364451" cy="1254369"/>
          </a:xfrm>
        </p:spPr>
        <p:txBody>
          <a:bodyPr/>
          <a:lstStyle/>
          <a:p>
            <a:r>
              <a:rPr lang="en-US" dirty="0"/>
              <a:t>What makes this sharing possible</a:t>
            </a:r>
          </a:p>
        </p:txBody>
      </p:sp>
      <p:sp>
        <p:nvSpPr>
          <p:cNvPr id="3" name="Content Placeholder 2">
            <a:extLst>
              <a:ext uri="{FF2B5EF4-FFF2-40B4-BE49-F238E27FC236}">
                <a16:creationId xmlns:a16="http://schemas.microsoft.com/office/drawing/2014/main" id="{46B27230-C2C1-B6AF-FEEE-2995DDA2DADC}"/>
              </a:ext>
            </a:extLst>
          </p:cNvPr>
          <p:cNvSpPr>
            <a:spLocks noGrp="1"/>
          </p:cNvSpPr>
          <p:nvPr>
            <p:ph sz="quarter" idx="13"/>
          </p:nvPr>
        </p:nvSpPr>
        <p:spPr>
          <a:xfrm>
            <a:off x="913774" y="1922585"/>
            <a:ext cx="10363826" cy="4935415"/>
          </a:xfrm>
        </p:spPr>
        <p:txBody>
          <a:bodyPr>
            <a:normAutofit/>
          </a:bodyPr>
          <a:lstStyle/>
          <a:p>
            <a:r>
              <a:rPr lang="en-US" dirty="0"/>
              <a:t>Universal genetic code</a:t>
            </a:r>
          </a:p>
          <a:p>
            <a:r>
              <a:rPr lang="en-US" dirty="0"/>
              <a:t>Non-isolating, ‘permeable’ cell boundaries</a:t>
            </a:r>
          </a:p>
          <a:p>
            <a:r>
              <a:rPr lang="en-US" dirty="0"/>
              <a:t>Fusion of protocells</a:t>
            </a:r>
          </a:p>
          <a:p>
            <a:r>
              <a:rPr lang="en-US" dirty="0"/>
              <a:t>Picking up exogenous </a:t>
            </a:r>
            <a:r>
              <a:rPr lang="en-US" dirty="0" err="1"/>
              <a:t>dna</a:t>
            </a:r>
            <a:r>
              <a:rPr lang="en-US" dirty="0"/>
              <a:t> from the environment</a:t>
            </a:r>
          </a:p>
          <a:p>
            <a:pPr marL="0" indent="0">
              <a:buNone/>
            </a:pPr>
            <a:endParaRPr lang="en-US" dirty="0"/>
          </a:p>
          <a:p>
            <a:r>
              <a:rPr lang="en-US" dirty="0"/>
              <a:t>The tangled roots of horizontal sharing through communal protocells can now support the growth of multiple interwoven branches as the tree of life begins to form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2073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61DF8-F3AB-A60C-88E7-2A4287AACCDC}"/>
              </a:ext>
            </a:extLst>
          </p:cNvPr>
          <p:cNvSpPr>
            <a:spLocks noGrp="1"/>
          </p:cNvSpPr>
          <p:nvPr>
            <p:ph type="title"/>
          </p:nvPr>
        </p:nvSpPr>
        <p:spPr>
          <a:xfrm>
            <a:off x="913775" y="293078"/>
            <a:ext cx="10364451" cy="1453660"/>
          </a:xfrm>
        </p:spPr>
        <p:txBody>
          <a:bodyPr/>
          <a:lstStyle/>
          <a:p>
            <a:r>
              <a:rPr lang="en-US" dirty="0"/>
              <a:t>Crossing the Darwinian threshold</a:t>
            </a:r>
            <a:br>
              <a:rPr lang="en-US" dirty="0"/>
            </a:br>
            <a:r>
              <a:rPr lang="en-US" dirty="0"/>
              <a:t>(or picking from the pool)</a:t>
            </a:r>
          </a:p>
        </p:txBody>
      </p:sp>
      <p:sp>
        <p:nvSpPr>
          <p:cNvPr id="3" name="Content Placeholder 2">
            <a:extLst>
              <a:ext uri="{FF2B5EF4-FFF2-40B4-BE49-F238E27FC236}">
                <a16:creationId xmlns:a16="http://schemas.microsoft.com/office/drawing/2014/main" id="{DDBC519C-8EFC-31A7-8645-C1F46913584E}"/>
              </a:ext>
            </a:extLst>
          </p:cNvPr>
          <p:cNvSpPr>
            <a:spLocks noGrp="1"/>
          </p:cNvSpPr>
          <p:nvPr>
            <p:ph sz="quarter" idx="13"/>
          </p:nvPr>
        </p:nvSpPr>
        <p:spPr>
          <a:xfrm>
            <a:off x="913774" y="1946032"/>
            <a:ext cx="10363826" cy="4618890"/>
          </a:xfrm>
        </p:spPr>
        <p:txBody>
          <a:bodyPr/>
          <a:lstStyle/>
          <a:p>
            <a:pPr marL="0" indent="0">
              <a:buNone/>
            </a:pPr>
            <a:endParaRPr lang="en-US" dirty="0"/>
          </a:p>
          <a:p>
            <a:r>
              <a:rPr lang="en-US" dirty="0"/>
              <a:t>As protocells become more complex, “communal living” becomes less tenable</a:t>
            </a:r>
          </a:p>
          <a:p>
            <a:r>
              <a:rPr lang="en-US" dirty="0"/>
              <a:t>The tangled web of protocells tend to coalesce into defined branches</a:t>
            </a:r>
          </a:p>
          <a:p>
            <a:r>
              <a:rPr lang="en-US" b="0" i="0" u="none" strike="noStrike" dirty="0">
                <a:solidFill>
                  <a:srgbClr val="292B2C"/>
                </a:solidFill>
                <a:effectLst/>
              </a:rPr>
              <a:t>Eventually, individual cells would become sufficiently advanced to survive and reproduce freely in solution, detached from their original communal complexes. </a:t>
            </a:r>
            <a:endParaRPr lang="en-US" dirty="0"/>
          </a:p>
          <a:p>
            <a:r>
              <a:rPr lang="en-US" dirty="0"/>
              <a:t>Rampant horizontal gene transfer is restricted</a:t>
            </a:r>
          </a:p>
          <a:p>
            <a:r>
              <a:rPr lang="en-US" dirty="0"/>
              <a:t>Vertical inheritance starts to predominate</a:t>
            </a:r>
          </a:p>
        </p:txBody>
      </p:sp>
    </p:spTree>
    <p:extLst>
      <p:ext uri="{BB962C8B-B14F-4D97-AF65-F5344CB8AC3E}">
        <p14:creationId xmlns:p14="http://schemas.microsoft.com/office/powerpoint/2010/main" val="37068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BD607-0B68-3125-4447-1104AA1225EB}"/>
              </a:ext>
            </a:extLst>
          </p:cNvPr>
          <p:cNvPicPr>
            <a:picLocks noChangeAspect="1"/>
          </p:cNvPicPr>
          <p:nvPr/>
        </p:nvPicPr>
        <p:blipFill>
          <a:blip r:embed="rId2"/>
          <a:stretch>
            <a:fillRect/>
          </a:stretch>
        </p:blipFill>
        <p:spPr>
          <a:xfrm>
            <a:off x="216633" y="328247"/>
            <a:ext cx="11413666" cy="6072554"/>
          </a:xfrm>
          <a:prstGeom prst="rect">
            <a:avLst/>
          </a:prstGeom>
        </p:spPr>
      </p:pic>
      <p:pic>
        <p:nvPicPr>
          <p:cNvPr id="5" name="Picture 4">
            <a:extLst>
              <a:ext uri="{FF2B5EF4-FFF2-40B4-BE49-F238E27FC236}">
                <a16:creationId xmlns:a16="http://schemas.microsoft.com/office/drawing/2014/main" id="{EE530C67-D6B4-55D0-963B-9D158136D62F}"/>
              </a:ext>
            </a:extLst>
          </p:cNvPr>
          <p:cNvPicPr>
            <a:picLocks noChangeAspect="1"/>
          </p:cNvPicPr>
          <p:nvPr/>
        </p:nvPicPr>
        <p:blipFill>
          <a:blip r:embed="rId3"/>
          <a:stretch>
            <a:fillRect/>
          </a:stretch>
        </p:blipFill>
        <p:spPr>
          <a:xfrm>
            <a:off x="3228976" y="5062838"/>
            <a:ext cx="3790125" cy="1795162"/>
          </a:xfrm>
          <a:prstGeom prst="rect">
            <a:avLst/>
          </a:prstGeom>
        </p:spPr>
      </p:pic>
    </p:spTree>
    <p:extLst>
      <p:ext uri="{BB962C8B-B14F-4D97-AF65-F5344CB8AC3E}">
        <p14:creationId xmlns:p14="http://schemas.microsoft.com/office/powerpoint/2010/main" val="381481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11853-A522-3CBB-C607-C95767635C82}"/>
              </a:ext>
            </a:extLst>
          </p:cNvPr>
          <p:cNvPicPr>
            <a:picLocks noChangeAspect="1"/>
          </p:cNvPicPr>
          <p:nvPr/>
        </p:nvPicPr>
        <p:blipFill>
          <a:blip r:embed="rId2"/>
          <a:stretch>
            <a:fillRect/>
          </a:stretch>
        </p:blipFill>
        <p:spPr>
          <a:xfrm>
            <a:off x="2041770" y="2007577"/>
            <a:ext cx="7772400" cy="3846746"/>
          </a:xfrm>
          <a:prstGeom prst="rect">
            <a:avLst/>
          </a:prstGeom>
        </p:spPr>
      </p:pic>
      <p:sp>
        <p:nvSpPr>
          <p:cNvPr id="4" name="TextBox 3">
            <a:extLst>
              <a:ext uri="{FF2B5EF4-FFF2-40B4-BE49-F238E27FC236}">
                <a16:creationId xmlns:a16="http://schemas.microsoft.com/office/drawing/2014/main" id="{948A1DE9-EDB6-5AEA-88DC-F4C1EEB20E21}"/>
              </a:ext>
            </a:extLst>
          </p:cNvPr>
          <p:cNvSpPr txBox="1"/>
          <p:nvPr/>
        </p:nvSpPr>
        <p:spPr>
          <a:xfrm>
            <a:off x="4372708" y="1512277"/>
            <a:ext cx="3927230" cy="461665"/>
          </a:xfrm>
          <a:prstGeom prst="rect">
            <a:avLst/>
          </a:prstGeom>
          <a:noFill/>
        </p:spPr>
        <p:txBody>
          <a:bodyPr wrap="square" rtlCol="0">
            <a:spAutoFit/>
          </a:bodyPr>
          <a:lstStyle/>
          <a:p>
            <a:r>
              <a:rPr lang="en-US" sz="2400" dirty="0">
                <a:latin typeface="+mj-lt"/>
              </a:rPr>
              <a:t>DARWINIAN THRESHOLD</a:t>
            </a:r>
          </a:p>
        </p:txBody>
      </p:sp>
    </p:spTree>
    <p:extLst>
      <p:ext uri="{BB962C8B-B14F-4D97-AF65-F5344CB8AC3E}">
        <p14:creationId xmlns:p14="http://schemas.microsoft.com/office/powerpoint/2010/main" val="235390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0BD607-0B68-3125-4447-1104AA1225EB}"/>
              </a:ext>
            </a:extLst>
          </p:cNvPr>
          <p:cNvPicPr>
            <a:picLocks noChangeAspect="1"/>
          </p:cNvPicPr>
          <p:nvPr/>
        </p:nvPicPr>
        <p:blipFill>
          <a:blip r:embed="rId2"/>
          <a:stretch>
            <a:fillRect/>
          </a:stretch>
        </p:blipFill>
        <p:spPr>
          <a:xfrm>
            <a:off x="216633" y="328247"/>
            <a:ext cx="11413666" cy="6072554"/>
          </a:xfrm>
          <a:prstGeom prst="rect">
            <a:avLst/>
          </a:prstGeom>
        </p:spPr>
      </p:pic>
      <p:pic>
        <p:nvPicPr>
          <p:cNvPr id="5" name="Picture 4">
            <a:extLst>
              <a:ext uri="{FF2B5EF4-FFF2-40B4-BE49-F238E27FC236}">
                <a16:creationId xmlns:a16="http://schemas.microsoft.com/office/drawing/2014/main" id="{EE530C67-D6B4-55D0-963B-9D158136D62F}"/>
              </a:ext>
            </a:extLst>
          </p:cNvPr>
          <p:cNvPicPr>
            <a:picLocks noChangeAspect="1"/>
          </p:cNvPicPr>
          <p:nvPr/>
        </p:nvPicPr>
        <p:blipFill>
          <a:blip r:embed="rId3"/>
          <a:stretch>
            <a:fillRect/>
          </a:stretch>
        </p:blipFill>
        <p:spPr>
          <a:xfrm>
            <a:off x="3299315" y="5064369"/>
            <a:ext cx="3786893" cy="1793631"/>
          </a:xfrm>
          <a:prstGeom prst="rect">
            <a:avLst/>
          </a:prstGeom>
        </p:spPr>
      </p:pic>
    </p:spTree>
    <p:extLst>
      <p:ext uri="{BB962C8B-B14F-4D97-AF65-F5344CB8AC3E}">
        <p14:creationId xmlns:p14="http://schemas.microsoft.com/office/powerpoint/2010/main" val="172983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B73D-8216-26AF-A94C-A7BFE8044A39}"/>
              </a:ext>
            </a:extLst>
          </p:cNvPr>
          <p:cNvSpPr>
            <a:spLocks noGrp="1"/>
          </p:cNvSpPr>
          <p:nvPr>
            <p:ph type="title"/>
          </p:nvPr>
        </p:nvSpPr>
        <p:spPr>
          <a:xfrm>
            <a:off x="913775" y="1"/>
            <a:ext cx="10364451" cy="1652953"/>
          </a:xfrm>
        </p:spPr>
        <p:txBody>
          <a:bodyPr/>
          <a:lstStyle/>
          <a:p>
            <a:r>
              <a:rPr lang="en-US" dirty="0"/>
              <a:t>Becoming a… </a:t>
            </a:r>
          </a:p>
        </p:txBody>
      </p:sp>
      <p:sp>
        <p:nvSpPr>
          <p:cNvPr id="3" name="Content Placeholder 2">
            <a:extLst>
              <a:ext uri="{FF2B5EF4-FFF2-40B4-BE49-F238E27FC236}">
                <a16:creationId xmlns:a16="http://schemas.microsoft.com/office/drawing/2014/main" id="{52C8A7C3-5852-4F03-8987-8A61E5CD8758}"/>
              </a:ext>
            </a:extLst>
          </p:cNvPr>
          <p:cNvSpPr>
            <a:spLocks noGrp="1"/>
          </p:cNvSpPr>
          <p:nvPr>
            <p:ph sz="quarter" idx="13"/>
          </p:nvPr>
        </p:nvSpPr>
        <p:spPr/>
        <p:txBody>
          <a:bodyPr/>
          <a:lstStyle/>
          <a:p>
            <a:r>
              <a:rPr lang="en-US" b="1" dirty="0"/>
              <a:t>bacterium</a:t>
            </a:r>
          </a:p>
          <a:p>
            <a:endParaRPr lang="en-US" dirty="0"/>
          </a:p>
          <a:p>
            <a:r>
              <a:rPr lang="en-US" dirty="0"/>
              <a:t>Developing a robust cell wall</a:t>
            </a:r>
          </a:p>
          <a:p>
            <a:r>
              <a:rPr lang="en-US" dirty="0"/>
              <a:t>Defining the start points of </a:t>
            </a:r>
            <a:r>
              <a:rPr lang="en-US" dirty="0" err="1"/>
              <a:t>rna</a:t>
            </a:r>
            <a:r>
              <a:rPr lang="en-US" dirty="0"/>
              <a:t> synthesis (i.e. genes)</a:t>
            </a:r>
          </a:p>
          <a:p>
            <a:r>
              <a:rPr lang="en-US" dirty="0" err="1"/>
              <a:t>Dna</a:t>
            </a:r>
            <a:r>
              <a:rPr lang="en-US" dirty="0"/>
              <a:t> packaging</a:t>
            </a:r>
          </a:p>
          <a:p>
            <a:r>
              <a:rPr lang="en-US" dirty="0"/>
              <a:t>Defining the bacterial membrane</a:t>
            </a:r>
          </a:p>
          <a:p>
            <a:endParaRPr lang="en-US" dirty="0"/>
          </a:p>
        </p:txBody>
      </p:sp>
      <p:sp>
        <p:nvSpPr>
          <p:cNvPr id="4" name="Content Placeholder 3">
            <a:extLst>
              <a:ext uri="{FF2B5EF4-FFF2-40B4-BE49-F238E27FC236}">
                <a16:creationId xmlns:a16="http://schemas.microsoft.com/office/drawing/2014/main" id="{6742D236-63E1-A1A0-0480-201B09A2D005}"/>
              </a:ext>
            </a:extLst>
          </p:cNvPr>
          <p:cNvSpPr>
            <a:spLocks noGrp="1"/>
          </p:cNvSpPr>
          <p:nvPr>
            <p:ph sz="quarter" idx="14"/>
          </p:nvPr>
        </p:nvSpPr>
        <p:spPr/>
        <p:txBody>
          <a:bodyPr/>
          <a:lstStyle/>
          <a:p>
            <a:r>
              <a:rPr lang="en-US" b="1" dirty="0" err="1"/>
              <a:t>Archaeum</a:t>
            </a:r>
            <a:r>
              <a:rPr lang="en-US" b="1" dirty="0"/>
              <a:t>/eukaryote</a:t>
            </a:r>
          </a:p>
          <a:p>
            <a:endParaRPr lang="en-US" dirty="0"/>
          </a:p>
          <a:p>
            <a:r>
              <a:rPr lang="en-US" dirty="0"/>
              <a:t>Multiple solutions to the cell wall</a:t>
            </a:r>
          </a:p>
          <a:p>
            <a:r>
              <a:rPr lang="en-US" dirty="0"/>
              <a:t>Completely different transcription start machinery</a:t>
            </a:r>
          </a:p>
          <a:p>
            <a:r>
              <a:rPr lang="en-US" dirty="0"/>
              <a:t>Completely different </a:t>
            </a:r>
            <a:r>
              <a:rPr lang="en-US" dirty="0" err="1"/>
              <a:t>dna</a:t>
            </a:r>
            <a:r>
              <a:rPr lang="en-US" dirty="0"/>
              <a:t> packaging</a:t>
            </a:r>
          </a:p>
          <a:p>
            <a:r>
              <a:rPr lang="en-US" dirty="0"/>
              <a:t>Completely different membrane</a:t>
            </a:r>
          </a:p>
          <a:p>
            <a:endParaRPr lang="en-US" dirty="0"/>
          </a:p>
        </p:txBody>
      </p:sp>
    </p:spTree>
    <p:extLst>
      <p:ext uri="{BB962C8B-B14F-4D97-AF65-F5344CB8AC3E}">
        <p14:creationId xmlns:p14="http://schemas.microsoft.com/office/powerpoint/2010/main" val="131585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B844D-56CD-D6BE-8557-1BA2F426EF16}"/>
              </a:ext>
            </a:extLst>
          </p:cNvPr>
          <p:cNvSpPr>
            <a:spLocks noGrp="1"/>
          </p:cNvSpPr>
          <p:nvPr>
            <p:ph type="title"/>
          </p:nvPr>
        </p:nvSpPr>
        <p:spPr>
          <a:xfrm>
            <a:off x="913775" y="93786"/>
            <a:ext cx="10364451" cy="832338"/>
          </a:xfrm>
        </p:spPr>
        <p:txBody>
          <a:bodyPr/>
          <a:lstStyle/>
          <a:p>
            <a:r>
              <a:rPr lang="en-US" dirty="0"/>
              <a:t>A short recap (session 1)</a:t>
            </a:r>
          </a:p>
        </p:txBody>
      </p:sp>
      <p:sp>
        <p:nvSpPr>
          <p:cNvPr id="3" name="Content Placeholder 2">
            <a:extLst>
              <a:ext uri="{FF2B5EF4-FFF2-40B4-BE49-F238E27FC236}">
                <a16:creationId xmlns:a16="http://schemas.microsoft.com/office/drawing/2014/main" id="{6952790B-ED41-ADA4-4A7D-15D0458B237D}"/>
              </a:ext>
            </a:extLst>
          </p:cNvPr>
          <p:cNvSpPr>
            <a:spLocks noGrp="1"/>
          </p:cNvSpPr>
          <p:nvPr>
            <p:ph sz="quarter" idx="13"/>
          </p:nvPr>
        </p:nvSpPr>
        <p:spPr>
          <a:xfrm>
            <a:off x="913774" y="1043354"/>
            <a:ext cx="10363826" cy="5533292"/>
          </a:xfrm>
        </p:spPr>
        <p:txBody>
          <a:bodyPr>
            <a:normAutofit lnSpcReduction="10000"/>
          </a:bodyPr>
          <a:lstStyle/>
          <a:p>
            <a:r>
              <a:rPr lang="en-US" b="0" i="0" u="none" strike="noStrike" dirty="0">
                <a:solidFill>
                  <a:srgbClr val="212121"/>
                </a:solidFill>
                <a:effectLst/>
              </a:rPr>
              <a:t> Earth is 4.5 billion years (Ga) old</a:t>
            </a:r>
          </a:p>
          <a:p>
            <a:r>
              <a:rPr lang="en-US" b="0" i="0" u="none" strike="noStrike" dirty="0">
                <a:solidFill>
                  <a:srgbClr val="212121"/>
                </a:solidFill>
                <a:effectLst/>
              </a:rPr>
              <a:t>about 4.4 Ga, the moon-forming impact turned the Earth into a ball of boiling lava</a:t>
            </a:r>
          </a:p>
          <a:p>
            <a:r>
              <a:rPr lang="en-US" b="0" i="0" u="none" strike="noStrike" dirty="0">
                <a:solidFill>
                  <a:srgbClr val="212121"/>
                </a:solidFill>
                <a:effectLst/>
              </a:rPr>
              <a:t>temperatures over 2,000°K forced all water from early accretion into the gas phase and converted all early accreted carbon to atmospheric carbon dioxide (CO</a:t>
            </a:r>
            <a:r>
              <a:rPr lang="en-US" b="0" i="0" u="none" strike="noStrike" baseline="-25000" dirty="0">
                <a:solidFill>
                  <a:srgbClr val="212121"/>
                </a:solidFill>
                <a:effectLst/>
              </a:rPr>
              <a:t>2</a:t>
            </a:r>
            <a:r>
              <a:rPr lang="en-US" b="0" i="0" u="none" strike="noStrike" dirty="0">
                <a:solidFill>
                  <a:srgbClr val="212121"/>
                </a:solidFill>
                <a:effectLst/>
              </a:rPr>
              <a:t>)</a:t>
            </a:r>
          </a:p>
          <a:p>
            <a:r>
              <a:rPr lang="en-US" b="0" i="0" u="none" strike="noStrike" dirty="0">
                <a:solidFill>
                  <a:srgbClr val="212121"/>
                </a:solidFill>
                <a:effectLst/>
              </a:rPr>
              <a:t>By 4.2 to 4.3 Ga, the Earth had cooled sufficiently enough that there was liquid water </a:t>
            </a:r>
          </a:p>
          <a:p>
            <a:r>
              <a:rPr lang="en-US" b="0" i="0" u="none" strike="noStrike" dirty="0">
                <a:solidFill>
                  <a:srgbClr val="212121"/>
                </a:solidFill>
                <a:effectLst/>
              </a:rPr>
              <a:t> first oceans were about twice as deep as today’s</a:t>
            </a:r>
          </a:p>
          <a:p>
            <a:r>
              <a:rPr lang="en-US" b="0" i="0" u="none" strike="noStrike" dirty="0">
                <a:solidFill>
                  <a:srgbClr val="212121"/>
                </a:solidFill>
                <a:effectLst/>
              </a:rPr>
              <a:t>The first signs of life appear as carbon isotope signatures in rocks 3.95 billion years of age </a:t>
            </a:r>
          </a:p>
          <a:p>
            <a:r>
              <a:rPr lang="en-US" b="0" i="0" u="none" strike="noStrike" dirty="0">
                <a:solidFill>
                  <a:srgbClr val="212121"/>
                </a:solidFill>
                <a:effectLst/>
              </a:rPr>
              <a:t>Thus, somewhere on the ocean-covered early Earth and in a narrow window of time of only about 200 million years, the first cells came into existence</a:t>
            </a:r>
          </a:p>
          <a:p>
            <a:endParaRPr lang="en-US" dirty="0"/>
          </a:p>
        </p:txBody>
      </p:sp>
    </p:spTree>
    <p:extLst>
      <p:ext uri="{BB962C8B-B14F-4D97-AF65-F5344CB8AC3E}">
        <p14:creationId xmlns:p14="http://schemas.microsoft.com/office/powerpoint/2010/main" val="2340318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5D25-4A24-7672-CCDD-B39A14EED978}"/>
              </a:ext>
            </a:extLst>
          </p:cNvPr>
          <p:cNvSpPr>
            <a:spLocks noGrp="1"/>
          </p:cNvSpPr>
          <p:nvPr>
            <p:ph type="title"/>
          </p:nvPr>
        </p:nvSpPr>
        <p:spPr>
          <a:xfrm>
            <a:off x="913775" y="82063"/>
            <a:ext cx="10364451" cy="1324706"/>
          </a:xfrm>
        </p:spPr>
        <p:txBody>
          <a:bodyPr/>
          <a:lstStyle/>
          <a:p>
            <a:r>
              <a:rPr lang="en-US" dirty="0"/>
              <a:t>A short recap (session 2 and 3)</a:t>
            </a:r>
          </a:p>
        </p:txBody>
      </p:sp>
      <p:sp>
        <p:nvSpPr>
          <p:cNvPr id="3" name="Content Placeholder 2">
            <a:extLst>
              <a:ext uri="{FF2B5EF4-FFF2-40B4-BE49-F238E27FC236}">
                <a16:creationId xmlns:a16="http://schemas.microsoft.com/office/drawing/2014/main" id="{57FB8A1F-F35A-464F-773E-F178DF36741F}"/>
              </a:ext>
            </a:extLst>
          </p:cNvPr>
          <p:cNvSpPr>
            <a:spLocks noGrp="1"/>
          </p:cNvSpPr>
          <p:nvPr>
            <p:ph sz="quarter" idx="13"/>
          </p:nvPr>
        </p:nvSpPr>
        <p:spPr>
          <a:xfrm>
            <a:off x="913774" y="1910862"/>
            <a:ext cx="10363826" cy="4349261"/>
          </a:xfrm>
        </p:spPr>
        <p:txBody>
          <a:bodyPr>
            <a:normAutofit/>
          </a:bodyPr>
          <a:lstStyle/>
          <a:p>
            <a:r>
              <a:rPr lang="en-US" dirty="0"/>
              <a:t>Prebiotic synthesis of organic compounds</a:t>
            </a:r>
          </a:p>
          <a:p>
            <a:r>
              <a:rPr lang="en-US" dirty="0"/>
              <a:t>The makings of the “</a:t>
            </a:r>
            <a:r>
              <a:rPr lang="en-US" dirty="0" err="1"/>
              <a:t>rna</a:t>
            </a:r>
            <a:r>
              <a:rPr lang="en-US" dirty="0"/>
              <a:t> world”</a:t>
            </a:r>
          </a:p>
          <a:p>
            <a:r>
              <a:rPr lang="en-US" dirty="0" err="1"/>
              <a:t>Rna</a:t>
            </a:r>
            <a:r>
              <a:rPr lang="en-US" dirty="0"/>
              <a:t> inside lipid vesicles</a:t>
            </a:r>
          </a:p>
          <a:p>
            <a:r>
              <a:rPr lang="en-US" dirty="0"/>
              <a:t>Evolution of these vesicles into “protocells”</a:t>
            </a:r>
          </a:p>
          <a:p>
            <a:r>
              <a:rPr lang="en-US" dirty="0"/>
              <a:t>Bringing in proteins</a:t>
            </a:r>
          </a:p>
          <a:p>
            <a:r>
              <a:rPr lang="en-US" dirty="0"/>
              <a:t>The </a:t>
            </a:r>
            <a:r>
              <a:rPr lang="en-US" dirty="0" err="1"/>
              <a:t>protoribosome</a:t>
            </a:r>
            <a:endParaRPr lang="en-US" dirty="0"/>
          </a:p>
          <a:p>
            <a:r>
              <a:rPr lang="en-US" dirty="0"/>
              <a:t>Emergence of the universal genetic code</a:t>
            </a:r>
          </a:p>
          <a:p>
            <a:r>
              <a:rPr lang="en-US" dirty="0"/>
              <a:t>The move towards more stable </a:t>
            </a:r>
            <a:r>
              <a:rPr lang="en-US" dirty="0" err="1"/>
              <a:t>dna</a:t>
            </a:r>
            <a:r>
              <a:rPr lang="en-US" dirty="0"/>
              <a:t>-based genomes</a:t>
            </a:r>
          </a:p>
        </p:txBody>
      </p:sp>
    </p:spTree>
    <p:extLst>
      <p:ext uri="{BB962C8B-B14F-4D97-AF65-F5344CB8AC3E}">
        <p14:creationId xmlns:p14="http://schemas.microsoft.com/office/powerpoint/2010/main" val="166802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A963F-A5B3-5944-0ABE-B77814C61E75}"/>
              </a:ext>
            </a:extLst>
          </p:cNvPr>
          <p:cNvSpPr>
            <a:spLocks noGrp="1"/>
          </p:cNvSpPr>
          <p:nvPr>
            <p:ph type="title"/>
          </p:nvPr>
        </p:nvSpPr>
        <p:spPr>
          <a:xfrm>
            <a:off x="913775" y="140678"/>
            <a:ext cx="10364451" cy="1395046"/>
          </a:xfrm>
        </p:spPr>
        <p:txBody>
          <a:bodyPr/>
          <a:lstStyle/>
          <a:p>
            <a:r>
              <a:rPr lang="en-US" dirty="0"/>
              <a:t>Where on earth is all this happening?</a:t>
            </a:r>
          </a:p>
        </p:txBody>
      </p:sp>
      <p:sp>
        <p:nvSpPr>
          <p:cNvPr id="3" name="Content Placeholder 2">
            <a:extLst>
              <a:ext uri="{FF2B5EF4-FFF2-40B4-BE49-F238E27FC236}">
                <a16:creationId xmlns:a16="http://schemas.microsoft.com/office/drawing/2014/main" id="{E9C0F035-EBD6-4A7A-5A47-D201079E8FCA}"/>
              </a:ext>
            </a:extLst>
          </p:cNvPr>
          <p:cNvSpPr>
            <a:spLocks noGrp="1"/>
          </p:cNvSpPr>
          <p:nvPr>
            <p:ph sz="quarter" idx="13"/>
          </p:nvPr>
        </p:nvSpPr>
        <p:spPr>
          <a:xfrm>
            <a:off x="913774" y="1793631"/>
            <a:ext cx="10363826" cy="4489937"/>
          </a:xfrm>
        </p:spPr>
        <p:txBody>
          <a:bodyPr>
            <a:noAutofit/>
          </a:bodyPr>
          <a:lstStyle/>
          <a:p>
            <a:r>
              <a:rPr lang="en-US" dirty="0"/>
              <a:t>Prebiotic synthesis of the constituents of proteins, nucleic acids and membranes</a:t>
            </a:r>
          </a:p>
          <a:p>
            <a:r>
              <a:rPr lang="en-US" dirty="0"/>
              <a:t>Polymerization of nucleic acids and formation of fatty acid vesicles are driven by wet-dry cycles In environments of low salinity</a:t>
            </a:r>
          </a:p>
          <a:p>
            <a:r>
              <a:rPr lang="en-US" dirty="0"/>
              <a:t>Warm Little ponds: </a:t>
            </a:r>
            <a:r>
              <a:rPr lang="en-US" b="0" i="0" u="none" strike="noStrike" dirty="0">
                <a:solidFill>
                  <a:srgbClr val="292B2C"/>
                </a:solidFill>
                <a:effectLst/>
              </a:rPr>
              <a:t>hot springs and fluctuating freshwater pools are plausible candidates for prebiotic sites supporting the assembly of protocells</a:t>
            </a:r>
          </a:p>
          <a:p>
            <a:r>
              <a:rPr lang="en-US" dirty="0">
                <a:solidFill>
                  <a:srgbClr val="222222"/>
                </a:solidFill>
              </a:rPr>
              <a:t>Also, Membrane assembly occurs most readily in solutions with minimal content of salt, which suggests that cellular life began in fresh water pools associated with volcanic islands rather than submarine hydrothermal vents.</a:t>
            </a:r>
            <a:endParaRPr lang="en-US" dirty="0"/>
          </a:p>
          <a:p>
            <a:pPr marL="0" indent="0">
              <a:buNone/>
            </a:pPr>
            <a:endParaRPr lang="en-US" b="0" i="0" u="none" strike="noStrike" dirty="0">
              <a:solidFill>
                <a:srgbClr val="292B2C"/>
              </a:solidFill>
              <a:effectLst/>
            </a:endParaRPr>
          </a:p>
          <a:p>
            <a:r>
              <a:rPr lang="en-US" dirty="0">
                <a:solidFill>
                  <a:srgbClr val="292B2C"/>
                </a:solidFill>
              </a:rPr>
              <a:t>And this happens in </a:t>
            </a:r>
            <a:r>
              <a:rPr lang="en-US" b="0" i="0" u="none" strike="noStrike" dirty="0">
                <a:solidFill>
                  <a:srgbClr val="292B2C"/>
                </a:solidFill>
                <a:effectLst/>
              </a:rPr>
              <a:t>numerous pools all over the planet and over many millions of years</a:t>
            </a:r>
            <a:endParaRPr lang="en-US" dirty="0"/>
          </a:p>
        </p:txBody>
      </p:sp>
    </p:spTree>
    <p:extLst>
      <p:ext uri="{BB962C8B-B14F-4D97-AF65-F5344CB8AC3E}">
        <p14:creationId xmlns:p14="http://schemas.microsoft.com/office/powerpoint/2010/main" val="166708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5579-97D8-5211-6501-E224CF2BD619}"/>
              </a:ext>
            </a:extLst>
          </p:cNvPr>
          <p:cNvSpPr>
            <a:spLocks noGrp="1"/>
          </p:cNvSpPr>
          <p:nvPr>
            <p:ph type="title"/>
          </p:nvPr>
        </p:nvSpPr>
        <p:spPr>
          <a:xfrm>
            <a:off x="913775" y="140677"/>
            <a:ext cx="10364451" cy="1336431"/>
          </a:xfrm>
        </p:spPr>
        <p:txBody>
          <a:bodyPr>
            <a:normAutofit/>
          </a:bodyPr>
          <a:lstStyle/>
          <a:p>
            <a:r>
              <a:rPr lang="en-US" dirty="0"/>
              <a:t>The advantages of being small </a:t>
            </a:r>
          </a:p>
        </p:txBody>
      </p:sp>
      <p:sp>
        <p:nvSpPr>
          <p:cNvPr id="3" name="Content Placeholder 2">
            <a:extLst>
              <a:ext uri="{FF2B5EF4-FFF2-40B4-BE49-F238E27FC236}">
                <a16:creationId xmlns:a16="http://schemas.microsoft.com/office/drawing/2014/main" id="{E771AAE3-E7C7-6FB8-16EC-0E504A37D332}"/>
              </a:ext>
            </a:extLst>
          </p:cNvPr>
          <p:cNvSpPr>
            <a:spLocks noGrp="1"/>
          </p:cNvSpPr>
          <p:nvPr>
            <p:ph sz="quarter" idx="13"/>
          </p:nvPr>
        </p:nvSpPr>
        <p:spPr>
          <a:xfrm>
            <a:off x="269631" y="1477108"/>
            <a:ext cx="11629292" cy="4994030"/>
          </a:xfrm>
        </p:spPr>
        <p:txBody>
          <a:bodyPr>
            <a:noAutofit/>
          </a:bodyPr>
          <a:lstStyle/>
          <a:p>
            <a:r>
              <a:rPr lang="en-US" sz="1800" b="0" i="0" u="none" strike="noStrike" dirty="0">
                <a:solidFill>
                  <a:srgbClr val="292B2C"/>
                </a:solidFill>
                <a:effectLst/>
              </a:rPr>
              <a:t>Pools on land have access to multiple potential sources of biologically relevant organic compounds: meteorites, prebiotic synthesis</a:t>
            </a:r>
          </a:p>
          <a:p>
            <a:r>
              <a:rPr lang="en-US" sz="1800" b="0" i="0" u="none" strike="noStrike" dirty="0">
                <a:solidFill>
                  <a:srgbClr val="292B2C"/>
                </a:solidFill>
                <a:effectLst/>
              </a:rPr>
              <a:t>Whatever the source, if the organic compounds fall and are dispersed into the oceans, they would form a very dilute solution</a:t>
            </a:r>
          </a:p>
          <a:p>
            <a:r>
              <a:rPr lang="en-US" sz="1800" b="0" i="0" u="none" strike="noStrike" dirty="0">
                <a:solidFill>
                  <a:srgbClr val="292B2C"/>
                </a:solidFill>
                <a:effectLst/>
              </a:rPr>
              <a:t>In contrast, those same compounds falling on or synthesized at volcanic land masses exposed to the atmosphere would become concentrated on the mineral surfaces and then would be flushed into pools</a:t>
            </a:r>
          </a:p>
          <a:p>
            <a:r>
              <a:rPr lang="en-US" sz="1800" b="0" i="0" u="none" strike="noStrike" dirty="0">
                <a:solidFill>
                  <a:srgbClr val="292B2C"/>
                </a:solidFill>
                <a:effectLst/>
              </a:rPr>
              <a:t> Carbon dioxide and sulfur dioxide are major components of volcanic gases and are weak acids when dissolved in water. Therefore, the circulating water in hydrothermal fields is moderately acidic</a:t>
            </a:r>
          </a:p>
          <a:p>
            <a:r>
              <a:rPr lang="en-US" sz="1800" dirty="0">
                <a:solidFill>
                  <a:srgbClr val="292B2C"/>
                </a:solidFill>
              </a:rPr>
              <a:t>Most phosphorus on earth is in the form of very stable and hard calcium phosphate (apatite, think teeth). But phosphates can leach out of apatite in acidic conditions</a:t>
            </a:r>
          </a:p>
          <a:p>
            <a:r>
              <a:rPr lang="en-US" sz="1800" dirty="0">
                <a:solidFill>
                  <a:srgbClr val="292B2C"/>
                </a:solidFill>
              </a:rPr>
              <a:t>This would have made phosphate available for synthesis of nucleotides</a:t>
            </a:r>
            <a:endParaRPr lang="en-US" sz="1800" dirty="0"/>
          </a:p>
        </p:txBody>
      </p:sp>
    </p:spTree>
    <p:extLst>
      <p:ext uri="{BB962C8B-B14F-4D97-AF65-F5344CB8AC3E}">
        <p14:creationId xmlns:p14="http://schemas.microsoft.com/office/powerpoint/2010/main" val="35941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3A38-8C68-FD06-4BE0-20FCA8D70ED5}"/>
              </a:ext>
            </a:extLst>
          </p:cNvPr>
          <p:cNvSpPr>
            <a:spLocks noGrp="1"/>
          </p:cNvSpPr>
          <p:nvPr>
            <p:ph type="title"/>
          </p:nvPr>
        </p:nvSpPr>
        <p:spPr>
          <a:xfrm>
            <a:off x="913775" y="269632"/>
            <a:ext cx="10364451" cy="1289537"/>
          </a:xfrm>
        </p:spPr>
        <p:txBody>
          <a:bodyPr/>
          <a:lstStyle/>
          <a:p>
            <a:r>
              <a:rPr lang="en-US" dirty="0"/>
              <a:t>Spreading (go west, young protocell)</a:t>
            </a:r>
          </a:p>
        </p:txBody>
      </p:sp>
      <p:sp>
        <p:nvSpPr>
          <p:cNvPr id="3" name="Content Placeholder 2">
            <a:extLst>
              <a:ext uri="{FF2B5EF4-FFF2-40B4-BE49-F238E27FC236}">
                <a16:creationId xmlns:a16="http://schemas.microsoft.com/office/drawing/2014/main" id="{82966F0C-6E6E-3F12-F68C-94F43068210D}"/>
              </a:ext>
            </a:extLst>
          </p:cNvPr>
          <p:cNvSpPr>
            <a:spLocks noGrp="1"/>
          </p:cNvSpPr>
          <p:nvPr>
            <p:ph sz="quarter" idx="13"/>
          </p:nvPr>
        </p:nvSpPr>
        <p:spPr>
          <a:xfrm>
            <a:off x="913774" y="1735015"/>
            <a:ext cx="10363826" cy="4700953"/>
          </a:xfrm>
        </p:spPr>
        <p:txBody>
          <a:bodyPr>
            <a:normAutofit fontScale="92500" lnSpcReduction="10000"/>
          </a:bodyPr>
          <a:lstStyle/>
          <a:p>
            <a:r>
              <a:rPr lang="en-US" b="0" i="0" u="none" strike="noStrike" dirty="0">
                <a:solidFill>
                  <a:srgbClr val="292B2C"/>
                </a:solidFill>
                <a:effectLst/>
              </a:rPr>
              <a:t> Interconnected hot spring pools on mountainous volcanic landscapes have the obvious advantage that there is a continuous downhill flow from pool to pool driven by gravity, so that protocell populations can spread to other pools with distinct characteristics</a:t>
            </a:r>
          </a:p>
          <a:p>
            <a:r>
              <a:rPr lang="en-US" b="0" i="0" u="none" strike="noStrike" dirty="0">
                <a:solidFill>
                  <a:srgbClr val="292B2C"/>
                </a:solidFill>
                <a:effectLst/>
              </a:rPr>
              <a:t> Dehydrated films can also undergo windborne distribution, a mechanism still used today by microbial and algal mat communities</a:t>
            </a:r>
          </a:p>
          <a:p>
            <a:r>
              <a:rPr lang="en-US" b="0" i="0" u="none" strike="noStrike" dirty="0">
                <a:solidFill>
                  <a:srgbClr val="292B2C"/>
                </a:solidFill>
                <a:effectLst/>
              </a:rPr>
              <a:t>Droplets can also become airborne</a:t>
            </a:r>
          </a:p>
          <a:p>
            <a:r>
              <a:rPr lang="en-US" b="0" i="0" u="none" strike="noStrike" dirty="0">
                <a:solidFill>
                  <a:srgbClr val="292B2C"/>
                </a:solidFill>
                <a:effectLst/>
              </a:rPr>
              <a:t>Innovations developed in one pool can be shared with populations occupying another</a:t>
            </a:r>
            <a:endParaRPr lang="en-US" dirty="0">
              <a:solidFill>
                <a:srgbClr val="292B2C"/>
              </a:solidFill>
            </a:endParaRPr>
          </a:p>
          <a:p>
            <a:r>
              <a:rPr lang="en-US" dirty="0">
                <a:solidFill>
                  <a:srgbClr val="292B2C"/>
                </a:solidFill>
              </a:rPr>
              <a:t>Different environments put different sets of selective pressure to drive evolution of specific traits</a:t>
            </a:r>
          </a:p>
          <a:p>
            <a:r>
              <a:rPr lang="en-US" dirty="0">
                <a:solidFill>
                  <a:srgbClr val="292B2C"/>
                </a:solidFill>
              </a:rPr>
              <a:t>Colonization becomes widespread</a:t>
            </a:r>
            <a:endParaRPr lang="en-US" dirty="0"/>
          </a:p>
        </p:txBody>
      </p:sp>
    </p:spTree>
    <p:extLst>
      <p:ext uri="{BB962C8B-B14F-4D97-AF65-F5344CB8AC3E}">
        <p14:creationId xmlns:p14="http://schemas.microsoft.com/office/powerpoint/2010/main" val="32920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36EA-4937-5F72-418C-8876698CEFA4}"/>
              </a:ext>
            </a:extLst>
          </p:cNvPr>
          <p:cNvSpPr>
            <a:spLocks noGrp="1"/>
          </p:cNvSpPr>
          <p:nvPr>
            <p:ph type="title"/>
          </p:nvPr>
        </p:nvSpPr>
        <p:spPr>
          <a:xfrm>
            <a:off x="913775" y="199293"/>
            <a:ext cx="10364451" cy="1266092"/>
          </a:xfrm>
        </p:spPr>
        <p:txBody>
          <a:bodyPr/>
          <a:lstStyle/>
          <a:p>
            <a:r>
              <a:rPr lang="en-US" dirty="0"/>
              <a:t>The protocell lifestyle</a:t>
            </a:r>
          </a:p>
        </p:txBody>
      </p:sp>
      <p:sp>
        <p:nvSpPr>
          <p:cNvPr id="3" name="Content Placeholder 2">
            <a:extLst>
              <a:ext uri="{FF2B5EF4-FFF2-40B4-BE49-F238E27FC236}">
                <a16:creationId xmlns:a16="http://schemas.microsoft.com/office/drawing/2014/main" id="{0FC15067-3ABA-2DA9-0384-FC0328E413AF}"/>
              </a:ext>
            </a:extLst>
          </p:cNvPr>
          <p:cNvSpPr>
            <a:spLocks noGrp="1"/>
          </p:cNvSpPr>
          <p:nvPr>
            <p:ph sz="quarter" idx="13"/>
          </p:nvPr>
        </p:nvSpPr>
        <p:spPr>
          <a:xfrm>
            <a:off x="913774" y="1981200"/>
            <a:ext cx="10363826" cy="4525108"/>
          </a:xfrm>
        </p:spPr>
        <p:txBody>
          <a:bodyPr/>
          <a:lstStyle/>
          <a:p>
            <a:r>
              <a:rPr lang="en-US" dirty="0"/>
              <a:t>Protocells were fluid structures</a:t>
            </a:r>
          </a:p>
          <a:p>
            <a:r>
              <a:rPr lang="en-US" dirty="0"/>
              <a:t>forming, falling apart, reforming, fusing with one another</a:t>
            </a:r>
          </a:p>
          <a:p>
            <a:r>
              <a:rPr lang="en-US" dirty="0"/>
              <a:t>No hard boundaries with the environment: membranes were porous, fragile</a:t>
            </a:r>
          </a:p>
          <a:p>
            <a:r>
              <a:rPr lang="en-US" dirty="0"/>
              <a:t>Ribosomes were present but not fully developed </a:t>
            </a:r>
            <a:r>
              <a:rPr lang="en-US" dirty="0">
                <a:sym typeface="Wingdings" pitchFamily="2" charset="2"/>
              </a:rPr>
              <a:t> protein-making was sloppy</a:t>
            </a:r>
            <a:endParaRPr lang="en-US" dirty="0"/>
          </a:p>
          <a:p>
            <a:r>
              <a:rPr lang="en-US" dirty="0"/>
              <a:t>Genetic material was evolving into “useful” coding</a:t>
            </a:r>
          </a:p>
          <a:p>
            <a:r>
              <a:rPr lang="en-US" dirty="0"/>
              <a:t>Eventually solidifying in the universal genetic code</a:t>
            </a:r>
          </a:p>
          <a:p>
            <a:endParaRPr lang="en-US" dirty="0"/>
          </a:p>
          <a:p>
            <a:r>
              <a:rPr lang="en-US" dirty="0"/>
              <a:t>These protocells, in order to maintain structure, had to develop ways to harness energy (remember, metabolism to counteract entropy)</a:t>
            </a:r>
          </a:p>
          <a:p>
            <a:endParaRPr lang="en-US" dirty="0"/>
          </a:p>
        </p:txBody>
      </p:sp>
    </p:spTree>
    <p:extLst>
      <p:ext uri="{BB962C8B-B14F-4D97-AF65-F5344CB8AC3E}">
        <p14:creationId xmlns:p14="http://schemas.microsoft.com/office/powerpoint/2010/main" val="37080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4900-EC62-E129-39BB-5EAFFDBBBE94}"/>
              </a:ext>
            </a:extLst>
          </p:cNvPr>
          <p:cNvSpPr>
            <a:spLocks noGrp="1"/>
          </p:cNvSpPr>
          <p:nvPr>
            <p:ph type="title"/>
          </p:nvPr>
        </p:nvSpPr>
        <p:spPr>
          <a:xfrm>
            <a:off x="913775" y="152401"/>
            <a:ext cx="10364451" cy="1219199"/>
          </a:xfrm>
        </p:spPr>
        <p:txBody>
          <a:bodyPr/>
          <a:lstStyle/>
          <a:p>
            <a:r>
              <a:rPr lang="en-US" dirty="0"/>
              <a:t>Harnessing energy</a:t>
            </a:r>
          </a:p>
        </p:txBody>
      </p:sp>
      <p:sp>
        <p:nvSpPr>
          <p:cNvPr id="3" name="Content Placeholder 2">
            <a:extLst>
              <a:ext uri="{FF2B5EF4-FFF2-40B4-BE49-F238E27FC236}">
                <a16:creationId xmlns:a16="http://schemas.microsoft.com/office/drawing/2014/main" id="{AF98F41E-CA39-0423-DC7B-44FB3C0ADB3D}"/>
              </a:ext>
            </a:extLst>
          </p:cNvPr>
          <p:cNvSpPr>
            <a:spLocks noGrp="1"/>
          </p:cNvSpPr>
          <p:nvPr>
            <p:ph sz="quarter" idx="13"/>
          </p:nvPr>
        </p:nvSpPr>
        <p:spPr>
          <a:xfrm>
            <a:off x="913774" y="1371600"/>
            <a:ext cx="10363826" cy="4900246"/>
          </a:xfrm>
        </p:spPr>
        <p:txBody>
          <a:bodyPr/>
          <a:lstStyle/>
          <a:p>
            <a:r>
              <a:rPr lang="en-US" dirty="0"/>
              <a:t>In this early environment, possible sources of energy:</a:t>
            </a:r>
          </a:p>
          <a:p>
            <a:r>
              <a:rPr lang="en-US" dirty="0"/>
              <a:t>Thermal energy </a:t>
            </a:r>
            <a:r>
              <a:rPr lang="en-US" dirty="0">
                <a:sym typeface="Wingdings" pitchFamily="2" charset="2"/>
              </a:rPr>
              <a:t> although theoretically it is possible to use thermal energy to link phosphate groups into more energetically dense compounds, so far this has not been ascertained as plausible in early earth scenarios</a:t>
            </a:r>
            <a:endParaRPr lang="en-US" dirty="0"/>
          </a:p>
          <a:p>
            <a:r>
              <a:rPr lang="en-US" dirty="0"/>
              <a:t>Sun </a:t>
            </a:r>
            <a:r>
              <a:rPr lang="en-US" dirty="0">
                <a:sym typeface="Wingdings" pitchFamily="2" charset="2"/>
              </a:rPr>
              <a:t> requires the evolution of pigments able to capture photons leading to   an excited state; when this energy is released, it is used to form chemical bonds</a:t>
            </a:r>
            <a:endParaRPr lang="en-US" dirty="0"/>
          </a:p>
          <a:p>
            <a:r>
              <a:rPr lang="en-US" dirty="0"/>
              <a:t>Chemical energy in inorganic </a:t>
            </a:r>
            <a:r>
              <a:rPr lang="en-US" dirty="0">
                <a:sym typeface="Wingdings" pitchFamily="2" charset="2"/>
              </a:rPr>
              <a:t>compounds  sulfur compounds, iron</a:t>
            </a:r>
          </a:p>
          <a:p>
            <a:r>
              <a:rPr lang="en-US" dirty="0">
                <a:sym typeface="Wingdings" pitchFamily="2" charset="2"/>
              </a:rPr>
              <a:t>Chemical energy in organic substrates  especially sugars (synthesized in abiotic conditions or released from protocells)</a:t>
            </a:r>
          </a:p>
          <a:p>
            <a:endParaRPr lang="en-US" dirty="0">
              <a:sym typeface="Wingdings" pitchFamily="2" charset="2"/>
            </a:endParaRPr>
          </a:p>
          <a:p>
            <a:r>
              <a:rPr lang="en-US" b="1" dirty="0">
                <a:sym typeface="Wingdings" pitchFamily="2" charset="2"/>
              </a:rPr>
              <a:t>When it comes to harnessing energy, life is diversifying by leaps and bounds!</a:t>
            </a:r>
            <a:endParaRPr lang="en-US" b="1" dirty="0"/>
          </a:p>
        </p:txBody>
      </p:sp>
    </p:spTree>
    <p:extLst>
      <p:ext uri="{BB962C8B-B14F-4D97-AF65-F5344CB8AC3E}">
        <p14:creationId xmlns:p14="http://schemas.microsoft.com/office/powerpoint/2010/main" val="428600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06D-B77F-1694-4BA9-E03F8128D31B}"/>
              </a:ext>
            </a:extLst>
          </p:cNvPr>
          <p:cNvSpPr>
            <a:spLocks noGrp="1"/>
          </p:cNvSpPr>
          <p:nvPr>
            <p:ph type="title"/>
          </p:nvPr>
        </p:nvSpPr>
        <p:spPr/>
        <p:txBody>
          <a:bodyPr/>
          <a:lstStyle/>
          <a:p>
            <a:r>
              <a:rPr lang="en-US" dirty="0" err="1"/>
              <a:t>Atp</a:t>
            </a:r>
            <a:r>
              <a:rPr lang="en-US" dirty="0"/>
              <a:t>: The energy currency of life</a:t>
            </a:r>
          </a:p>
        </p:txBody>
      </p:sp>
      <p:pic>
        <p:nvPicPr>
          <p:cNvPr id="9" name="Content Placeholder 8">
            <a:extLst>
              <a:ext uri="{FF2B5EF4-FFF2-40B4-BE49-F238E27FC236}">
                <a16:creationId xmlns:a16="http://schemas.microsoft.com/office/drawing/2014/main" id="{946DC0F5-F94B-A8AB-E549-FE3F0E48F841}"/>
              </a:ext>
            </a:extLst>
          </p:cNvPr>
          <p:cNvPicPr>
            <a:picLocks noGrp="1" noChangeAspect="1"/>
          </p:cNvPicPr>
          <p:nvPr>
            <p:ph sz="quarter" idx="13"/>
          </p:nvPr>
        </p:nvPicPr>
        <p:blipFill>
          <a:blip r:embed="rId2"/>
          <a:stretch>
            <a:fillRect/>
          </a:stretch>
        </p:blipFill>
        <p:spPr>
          <a:xfrm>
            <a:off x="399827" y="2567354"/>
            <a:ext cx="5589699" cy="2754923"/>
          </a:xfrm>
        </p:spPr>
      </p:pic>
      <p:sp>
        <p:nvSpPr>
          <p:cNvPr id="8" name="Content Placeholder 7">
            <a:extLst>
              <a:ext uri="{FF2B5EF4-FFF2-40B4-BE49-F238E27FC236}">
                <a16:creationId xmlns:a16="http://schemas.microsoft.com/office/drawing/2014/main" id="{68B89161-9497-E2FC-935D-074D71B73756}"/>
              </a:ext>
            </a:extLst>
          </p:cNvPr>
          <p:cNvSpPr>
            <a:spLocks noGrp="1"/>
          </p:cNvSpPr>
          <p:nvPr>
            <p:ph sz="quarter" idx="14"/>
          </p:nvPr>
        </p:nvSpPr>
        <p:spPr>
          <a:xfrm>
            <a:off x="6986954" y="2942492"/>
            <a:ext cx="4900246" cy="3552092"/>
          </a:xfrm>
        </p:spPr>
        <p:txBody>
          <a:bodyPr>
            <a:normAutofit fontScale="92500" lnSpcReduction="20000"/>
          </a:bodyPr>
          <a:lstStyle/>
          <a:p>
            <a:r>
              <a:rPr lang="en-US" dirty="0"/>
              <a:t>Whatever the source of energy (as in the previous slide), it is used to synthesize </a:t>
            </a:r>
            <a:r>
              <a:rPr lang="en-US" dirty="0" err="1"/>
              <a:t>atp</a:t>
            </a:r>
            <a:endParaRPr lang="en-US" dirty="0"/>
          </a:p>
          <a:p>
            <a:r>
              <a:rPr lang="en-US" dirty="0"/>
              <a:t>Every reaction that requires energy in a living system uses </a:t>
            </a:r>
            <a:r>
              <a:rPr lang="en-US" dirty="0" err="1"/>
              <a:t>atp</a:t>
            </a:r>
            <a:r>
              <a:rPr lang="en-US" dirty="0"/>
              <a:t> as its primary energy source</a:t>
            </a:r>
          </a:p>
          <a:p>
            <a:r>
              <a:rPr lang="en-US" dirty="0"/>
              <a:t>Fun fact: </a:t>
            </a:r>
            <a:r>
              <a:rPr lang="en-US" b="0" i="0" u="none" strike="noStrike" dirty="0">
                <a:solidFill>
                  <a:srgbClr val="1A1A1A"/>
                </a:solidFill>
                <a:effectLst/>
              </a:rPr>
              <a:t>the human body uses about its weight in ATP daily (we don’t eat it, we turn it over </a:t>
            </a:r>
            <a:r>
              <a:rPr lang="en-US" b="0" i="0" u="none" strike="noStrike" dirty="0">
                <a:solidFill>
                  <a:srgbClr val="1A1A1A"/>
                </a:solidFill>
                <a:effectLst/>
                <a:sym typeface="Wingdings" pitchFamily="2" charset="2"/>
              </a:rPr>
              <a:t> synthesis and utilization). It’s not an energy bank deposit; it’s energy cash</a:t>
            </a:r>
            <a:endParaRPr lang="en-US" dirty="0"/>
          </a:p>
        </p:txBody>
      </p:sp>
    </p:spTree>
    <p:extLst>
      <p:ext uri="{BB962C8B-B14F-4D97-AF65-F5344CB8AC3E}">
        <p14:creationId xmlns:p14="http://schemas.microsoft.com/office/powerpoint/2010/main" val="36200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{40DE6283-09F7-DA48-909B-0FE64E3B7995}tf10001073</Template>
  <TotalTime>1019</TotalTime>
  <Words>1247</Words>
  <Application>Microsoft Office PowerPoint</Application>
  <PresentationFormat>Widescreen</PresentationFormat>
  <Paragraphs>117</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Tw Cen MT</vt:lpstr>
      <vt:lpstr>Droplet</vt:lpstr>
      <vt:lpstr>The molecular history of life </vt:lpstr>
      <vt:lpstr>A short recap (session 1)</vt:lpstr>
      <vt:lpstr>A short recap (session 2 and 3)</vt:lpstr>
      <vt:lpstr>Where on earth is all this happening?</vt:lpstr>
      <vt:lpstr>The advantages of being small </vt:lpstr>
      <vt:lpstr>Spreading (go west, young protocell)</vt:lpstr>
      <vt:lpstr>The protocell lifestyle</vt:lpstr>
      <vt:lpstr>Harnessing energy</vt:lpstr>
      <vt:lpstr>Atp: The energy currency of life</vt:lpstr>
      <vt:lpstr>Membranes are evolving</vt:lpstr>
      <vt:lpstr>Biochemical capabilities are evolving </vt:lpstr>
      <vt:lpstr>Is this an omnipotent ancestor???</vt:lpstr>
      <vt:lpstr>What makes this sharing possible</vt:lpstr>
      <vt:lpstr>Crossing the Darwinian threshold (or picking from the pool)</vt:lpstr>
      <vt:lpstr>PowerPoint Presentation</vt:lpstr>
      <vt:lpstr>PowerPoint Presentation</vt:lpstr>
      <vt:lpstr>PowerPoint Presentation</vt:lpstr>
      <vt:lpstr>Becoming 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Reich</dc:creator>
  <cp:lastModifiedBy>Marsh, Kelsey Jean</cp:lastModifiedBy>
  <cp:revision>21</cp:revision>
  <dcterms:created xsi:type="dcterms:W3CDTF">2023-10-25T18:37:33Z</dcterms:created>
  <dcterms:modified xsi:type="dcterms:W3CDTF">2023-11-03T15:21:34Z</dcterms:modified>
</cp:coreProperties>
</file>