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8" r:id="rId4"/>
    <p:sldId id="270" r:id="rId5"/>
    <p:sldId id="271" r:id="rId6"/>
    <p:sldId id="288" r:id="rId7"/>
    <p:sldId id="286" r:id="rId8"/>
    <p:sldId id="267" r:id="rId9"/>
    <p:sldId id="282" r:id="rId10"/>
    <p:sldId id="281" r:id="rId11"/>
    <p:sldId id="287" r:id="rId12"/>
    <p:sldId id="273" r:id="rId13"/>
    <p:sldId id="274" r:id="rId14"/>
    <p:sldId id="257" r:id="rId15"/>
    <p:sldId id="275" r:id="rId16"/>
    <p:sldId id="259" r:id="rId17"/>
    <p:sldId id="266" r:id="rId18"/>
    <p:sldId id="264" r:id="rId19"/>
    <p:sldId id="263" r:id="rId20"/>
    <p:sldId id="265" r:id="rId21"/>
    <p:sldId id="261" r:id="rId22"/>
    <p:sldId id="284" r:id="rId23"/>
    <p:sldId id="260" r:id="rId24"/>
    <p:sldId id="262" r:id="rId25"/>
    <p:sldId id="279" r:id="rId26"/>
    <p:sldId id="283" r:id="rId27"/>
    <p:sldId id="272" r:id="rId28"/>
    <p:sldId id="276" r:id="rId29"/>
    <p:sldId id="285" r:id="rId30"/>
    <p:sldId id="277" r:id="rId31"/>
    <p:sldId id="278" r:id="rId32"/>
    <p:sldId id="269" r:id="rId33"/>
    <p:sldId id="280" r:id="rId34"/>
    <p:sldId id="289"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62"/>
    <p:restoredTop sz="94640"/>
  </p:normalViewPr>
  <p:slideViewPr>
    <p:cSldViewPr snapToGrid="0" snapToObjects="1">
      <p:cViewPr varScale="1">
        <p:scale>
          <a:sx n="94" d="100"/>
          <a:sy n="94" d="100"/>
        </p:scale>
        <p:origin x="23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34FA-202F-C44D-954F-8742FD291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88AAB5-0479-C340-9183-65AA5705F9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FDF9AD-F1F9-9A45-A400-E4C22672AAE1}"/>
              </a:ext>
            </a:extLst>
          </p:cNvPr>
          <p:cNvSpPr>
            <a:spLocks noGrp="1"/>
          </p:cNvSpPr>
          <p:nvPr>
            <p:ph type="dt" sz="half" idx="10"/>
          </p:nvPr>
        </p:nvSpPr>
        <p:spPr/>
        <p:txBody>
          <a:bodyPr/>
          <a:lstStyle/>
          <a:p>
            <a:fld id="{CE358898-3C40-0648-94B0-5355C828471D}" type="datetimeFigureOut">
              <a:rPr lang="en-US" smtClean="0"/>
              <a:t>3/31/22</a:t>
            </a:fld>
            <a:endParaRPr lang="en-US"/>
          </a:p>
        </p:txBody>
      </p:sp>
      <p:sp>
        <p:nvSpPr>
          <p:cNvPr id="5" name="Footer Placeholder 4">
            <a:extLst>
              <a:ext uri="{FF2B5EF4-FFF2-40B4-BE49-F238E27FC236}">
                <a16:creationId xmlns:a16="http://schemas.microsoft.com/office/drawing/2014/main" id="{EA739054-A768-C140-BBB9-E0735311C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3DE99-93BA-B148-A350-9B7BB2B68B74}"/>
              </a:ext>
            </a:extLst>
          </p:cNvPr>
          <p:cNvSpPr>
            <a:spLocks noGrp="1"/>
          </p:cNvSpPr>
          <p:nvPr>
            <p:ph type="sldNum" sz="quarter" idx="12"/>
          </p:nvPr>
        </p:nvSpPr>
        <p:spPr/>
        <p:txBody>
          <a:bodyPr/>
          <a:lstStyle/>
          <a:p>
            <a:fld id="{E3DC0F1F-9264-744E-9502-57FF542EC4CE}" type="slidenum">
              <a:rPr lang="en-US" smtClean="0"/>
              <a:t>‹#›</a:t>
            </a:fld>
            <a:endParaRPr lang="en-US"/>
          </a:p>
        </p:txBody>
      </p:sp>
    </p:spTree>
    <p:extLst>
      <p:ext uri="{BB962C8B-B14F-4D97-AF65-F5344CB8AC3E}">
        <p14:creationId xmlns:p14="http://schemas.microsoft.com/office/powerpoint/2010/main" val="3213285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7A5BA-BD2F-4049-9B28-CD2C1C4942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8941E2-9BCD-7D41-AA5B-018A100121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10EA8-3257-B34C-A6F9-1FF29827E689}"/>
              </a:ext>
            </a:extLst>
          </p:cNvPr>
          <p:cNvSpPr>
            <a:spLocks noGrp="1"/>
          </p:cNvSpPr>
          <p:nvPr>
            <p:ph type="dt" sz="half" idx="10"/>
          </p:nvPr>
        </p:nvSpPr>
        <p:spPr/>
        <p:txBody>
          <a:bodyPr/>
          <a:lstStyle/>
          <a:p>
            <a:fld id="{CE358898-3C40-0648-94B0-5355C828471D}" type="datetimeFigureOut">
              <a:rPr lang="en-US" smtClean="0"/>
              <a:t>3/31/22</a:t>
            </a:fld>
            <a:endParaRPr lang="en-US"/>
          </a:p>
        </p:txBody>
      </p:sp>
      <p:sp>
        <p:nvSpPr>
          <p:cNvPr id="5" name="Footer Placeholder 4">
            <a:extLst>
              <a:ext uri="{FF2B5EF4-FFF2-40B4-BE49-F238E27FC236}">
                <a16:creationId xmlns:a16="http://schemas.microsoft.com/office/drawing/2014/main" id="{8052B538-6F91-F14F-877A-08593D85C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B9809E-BE0A-DD47-AB3B-3A606796944C}"/>
              </a:ext>
            </a:extLst>
          </p:cNvPr>
          <p:cNvSpPr>
            <a:spLocks noGrp="1"/>
          </p:cNvSpPr>
          <p:nvPr>
            <p:ph type="sldNum" sz="quarter" idx="12"/>
          </p:nvPr>
        </p:nvSpPr>
        <p:spPr/>
        <p:txBody>
          <a:bodyPr/>
          <a:lstStyle/>
          <a:p>
            <a:fld id="{E3DC0F1F-9264-744E-9502-57FF542EC4CE}" type="slidenum">
              <a:rPr lang="en-US" smtClean="0"/>
              <a:t>‹#›</a:t>
            </a:fld>
            <a:endParaRPr lang="en-US"/>
          </a:p>
        </p:txBody>
      </p:sp>
    </p:spTree>
    <p:extLst>
      <p:ext uri="{BB962C8B-B14F-4D97-AF65-F5344CB8AC3E}">
        <p14:creationId xmlns:p14="http://schemas.microsoft.com/office/powerpoint/2010/main" val="3522975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E0B1-D461-1B4B-A7D4-19C96DCF94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D4A6E-97F1-3B42-B63A-3390033A10C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5B355-6A50-BD43-B51C-0745882279F9}"/>
              </a:ext>
            </a:extLst>
          </p:cNvPr>
          <p:cNvSpPr>
            <a:spLocks noGrp="1"/>
          </p:cNvSpPr>
          <p:nvPr>
            <p:ph type="dt" sz="half" idx="10"/>
          </p:nvPr>
        </p:nvSpPr>
        <p:spPr/>
        <p:txBody>
          <a:bodyPr/>
          <a:lstStyle/>
          <a:p>
            <a:fld id="{CE358898-3C40-0648-94B0-5355C828471D}" type="datetimeFigureOut">
              <a:rPr lang="en-US" smtClean="0"/>
              <a:t>3/31/22</a:t>
            </a:fld>
            <a:endParaRPr lang="en-US"/>
          </a:p>
        </p:txBody>
      </p:sp>
      <p:sp>
        <p:nvSpPr>
          <p:cNvPr id="5" name="Footer Placeholder 4">
            <a:extLst>
              <a:ext uri="{FF2B5EF4-FFF2-40B4-BE49-F238E27FC236}">
                <a16:creationId xmlns:a16="http://schemas.microsoft.com/office/drawing/2014/main" id="{36B81A92-E4F8-854E-80EA-F2376510E7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312DB-0D02-A646-A7CB-CDA70DE6AF10}"/>
              </a:ext>
            </a:extLst>
          </p:cNvPr>
          <p:cNvSpPr>
            <a:spLocks noGrp="1"/>
          </p:cNvSpPr>
          <p:nvPr>
            <p:ph type="sldNum" sz="quarter" idx="12"/>
          </p:nvPr>
        </p:nvSpPr>
        <p:spPr/>
        <p:txBody>
          <a:bodyPr/>
          <a:lstStyle/>
          <a:p>
            <a:fld id="{E3DC0F1F-9264-744E-9502-57FF542EC4CE}" type="slidenum">
              <a:rPr lang="en-US" smtClean="0"/>
              <a:t>‹#›</a:t>
            </a:fld>
            <a:endParaRPr lang="en-US"/>
          </a:p>
        </p:txBody>
      </p:sp>
    </p:spTree>
    <p:extLst>
      <p:ext uri="{BB962C8B-B14F-4D97-AF65-F5344CB8AC3E}">
        <p14:creationId xmlns:p14="http://schemas.microsoft.com/office/powerpoint/2010/main" val="3380200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1478C-8D02-C744-8D3D-1A4D566706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A241B-92F7-4D41-B4DC-C85D44FEE8C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6ED73-71C9-E446-9D7E-9340915FB63F}"/>
              </a:ext>
            </a:extLst>
          </p:cNvPr>
          <p:cNvSpPr>
            <a:spLocks noGrp="1"/>
          </p:cNvSpPr>
          <p:nvPr>
            <p:ph type="dt" sz="half" idx="10"/>
          </p:nvPr>
        </p:nvSpPr>
        <p:spPr/>
        <p:txBody>
          <a:bodyPr/>
          <a:lstStyle/>
          <a:p>
            <a:fld id="{CE358898-3C40-0648-94B0-5355C828471D}" type="datetimeFigureOut">
              <a:rPr lang="en-US" smtClean="0"/>
              <a:t>3/31/22</a:t>
            </a:fld>
            <a:endParaRPr lang="en-US"/>
          </a:p>
        </p:txBody>
      </p:sp>
      <p:sp>
        <p:nvSpPr>
          <p:cNvPr id="5" name="Footer Placeholder 4">
            <a:extLst>
              <a:ext uri="{FF2B5EF4-FFF2-40B4-BE49-F238E27FC236}">
                <a16:creationId xmlns:a16="http://schemas.microsoft.com/office/drawing/2014/main" id="{29F75901-B5EA-904E-90B7-FC2FD5B2C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A8DE7-4814-9E46-AFF4-83A55762681E}"/>
              </a:ext>
            </a:extLst>
          </p:cNvPr>
          <p:cNvSpPr>
            <a:spLocks noGrp="1"/>
          </p:cNvSpPr>
          <p:nvPr>
            <p:ph type="sldNum" sz="quarter" idx="12"/>
          </p:nvPr>
        </p:nvSpPr>
        <p:spPr/>
        <p:txBody>
          <a:bodyPr/>
          <a:lstStyle/>
          <a:p>
            <a:fld id="{E3DC0F1F-9264-744E-9502-57FF542EC4CE}" type="slidenum">
              <a:rPr lang="en-US" smtClean="0"/>
              <a:t>‹#›</a:t>
            </a:fld>
            <a:endParaRPr lang="en-US"/>
          </a:p>
        </p:txBody>
      </p:sp>
    </p:spTree>
    <p:extLst>
      <p:ext uri="{BB962C8B-B14F-4D97-AF65-F5344CB8AC3E}">
        <p14:creationId xmlns:p14="http://schemas.microsoft.com/office/powerpoint/2010/main" val="3613177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A7B6-C9D7-5D48-A9D9-7625E7F7D8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42B431-EF56-1246-861F-C2D1668122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4BE744-1CC2-A24C-9BE2-3130FD2FE615}"/>
              </a:ext>
            </a:extLst>
          </p:cNvPr>
          <p:cNvSpPr>
            <a:spLocks noGrp="1"/>
          </p:cNvSpPr>
          <p:nvPr>
            <p:ph type="dt" sz="half" idx="10"/>
          </p:nvPr>
        </p:nvSpPr>
        <p:spPr/>
        <p:txBody>
          <a:bodyPr/>
          <a:lstStyle/>
          <a:p>
            <a:fld id="{CE358898-3C40-0648-94B0-5355C828471D}" type="datetimeFigureOut">
              <a:rPr lang="en-US" smtClean="0"/>
              <a:t>3/31/22</a:t>
            </a:fld>
            <a:endParaRPr lang="en-US"/>
          </a:p>
        </p:txBody>
      </p:sp>
      <p:sp>
        <p:nvSpPr>
          <p:cNvPr id="5" name="Footer Placeholder 4">
            <a:extLst>
              <a:ext uri="{FF2B5EF4-FFF2-40B4-BE49-F238E27FC236}">
                <a16:creationId xmlns:a16="http://schemas.microsoft.com/office/drawing/2014/main" id="{5127CD2B-CC1B-714E-964D-B33BFE0E8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592AC-34E2-E14B-A7B9-84C1E49A2A9E}"/>
              </a:ext>
            </a:extLst>
          </p:cNvPr>
          <p:cNvSpPr>
            <a:spLocks noGrp="1"/>
          </p:cNvSpPr>
          <p:nvPr>
            <p:ph type="sldNum" sz="quarter" idx="12"/>
          </p:nvPr>
        </p:nvSpPr>
        <p:spPr/>
        <p:txBody>
          <a:bodyPr/>
          <a:lstStyle/>
          <a:p>
            <a:fld id="{E3DC0F1F-9264-744E-9502-57FF542EC4CE}" type="slidenum">
              <a:rPr lang="en-US" smtClean="0"/>
              <a:t>‹#›</a:t>
            </a:fld>
            <a:endParaRPr lang="en-US"/>
          </a:p>
        </p:txBody>
      </p:sp>
    </p:spTree>
    <p:extLst>
      <p:ext uri="{BB962C8B-B14F-4D97-AF65-F5344CB8AC3E}">
        <p14:creationId xmlns:p14="http://schemas.microsoft.com/office/powerpoint/2010/main" val="3562390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E169-0E5E-2548-9217-A9792C20F2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0FD2B-9CA4-F84B-8CFF-75F4F90C046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5CD999-9354-C846-8D16-2D96AAC0719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E29D56-95E8-0E42-B0D7-A0A4902C3949}"/>
              </a:ext>
            </a:extLst>
          </p:cNvPr>
          <p:cNvSpPr>
            <a:spLocks noGrp="1"/>
          </p:cNvSpPr>
          <p:nvPr>
            <p:ph type="dt" sz="half" idx="10"/>
          </p:nvPr>
        </p:nvSpPr>
        <p:spPr/>
        <p:txBody>
          <a:bodyPr/>
          <a:lstStyle/>
          <a:p>
            <a:fld id="{CE358898-3C40-0648-94B0-5355C828471D}" type="datetimeFigureOut">
              <a:rPr lang="en-US" smtClean="0"/>
              <a:t>3/31/22</a:t>
            </a:fld>
            <a:endParaRPr lang="en-US"/>
          </a:p>
        </p:txBody>
      </p:sp>
      <p:sp>
        <p:nvSpPr>
          <p:cNvPr id="6" name="Footer Placeholder 5">
            <a:extLst>
              <a:ext uri="{FF2B5EF4-FFF2-40B4-BE49-F238E27FC236}">
                <a16:creationId xmlns:a16="http://schemas.microsoft.com/office/drawing/2014/main" id="{2342FDCD-E8CA-DF4B-81C0-B3E129B4D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C11984-269B-1C45-BB12-CE6E3BD847FD}"/>
              </a:ext>
            </a:extLst>
          </p:cNvPr>
          <p:cNvSpPr>
            <a:spLocks noGrp="1"/>
          </p:cNvSpPr>
          <p:nvPr>
            <p:ph type="sldNum" sz="quarter" idx="12"/>
          </p:nvPr>
        </p:nvSpPr>
        <p:spPr/>
        <p:txBody>
          <a:bodyPr/>
          <a:lstStyle/>
          <a:p>
            <a:fld id="{E3DC0F1F-9264-744E-9502-57FF542EC4CE}" type="slidenum">
              <a:rPr lang="en-US" smtClean="0"/>
              <a:t>‹#›</a:t>
            </a:fld>
            <a:endParaRPr lang="en-US"/>
          </a:p>
        </p:txBody>
      </p:sp>
    </p:spTree>
    <p:extLst>
      <p:ext uri="{BB962C8B-B14F-4D97-AF65-F5344CB8AC3E}">
        <p14:creationId xmlns:p14="http://schemas.microsoft.com/office/powerpoint/2010/main" val="14275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3382-5436-A44A-824F-D359EC006D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460E82-36CC-F848-891F-B774FBF881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C0D4AC-7FDB-044E-95C9-4AA0D4C9FFB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4461AD-2032-EF48-8B28-7561C58612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BF08324-C3B1-C043-97D3-CB2A518195F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3204BF-E5DB-644A-BE93-7B6BBEBC244A}"/>
              </a:ext>
            </a:extLst>
          </p:cNvPr>
          <p:cNvSpPr>
            <a:spLocks noGrp="1"/>
          </p:cNvSpPr>
          <p:nvPr>
            <p:ph type="dt" sz="half" idx="10"/>
          </p:nvPr>
        </p:nvSpPr>
        <p:spPr/>
        <p:txBody>
          <a:bodyPr/>
          <a:lstStyle/>
          <a:p>
            <a:fld id="{CE358898-3C40-0648-94B0-5355C828471D}" type="datetimeFigureOut">
              <a:rPr lang="en-US" smtClean="0"/>
              <a:t>3/31/22</a:t>
            </a:fld>
            <a:endParaRPr lang="en-US"/>
          </a:p>
        </p:txBody>
      </p:sp>
      <p:sp>
        <p:nvSpPr>
          <p:cNvPr id="8" name="Footer Placeholder 7">
            <a:extLst>
              <a:ext uri="{FF2B5EF4-FFF2-40B4-BE49-F238E27FC236}">
                <a16:creationId xmlns:a16="http://schemas.microsoft.com/office/drawing/2014/main" id="{59F68565-04C5-BD4B-AC79-C1CF47E069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859D25-F647-0245-8E8B-8DB23A463A3C}"/>
              </a:ext>
            </a:extLst>
          </p:cNvPr>
          <p:cNvSpPr>
            <a:spLocks noGrp="1"/>
          </p:cNvSpPr>
          <p:nvPr>
            <p:ph type="sldNum" sz="quarter" idx="12"/>
          </p:nvPr>
        </p:nvSpPr>
        <p:spPr/>
        <p:txBody>
          <a:bodyPr/>
          <a:lstStyle/>
          <a:p>
            <a:fld id="{E3DC0F1F-9264-744E-9502-57FF542EC4CE}" type="slidenum">
              <a:rPr lang="en-US" smtClean="0"/>
              <a:t>‹#›</a:t>
            </a:fld>
            <a:endParaRPr lang="en-US"/>
          </a:p>
        </p:txBody>
      </p:sp>
    </p:spTree>
    <p:extLst>
      <p:ext uri="{BB962C8B-B14F-4D97-AF65-F5344CB8AC3E}">
        <p14:creationId xmlns:p14="http://schemas.microsoft.com/office/powerpoint/2010/main" val="1681649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E30A7-5838-5544-A16D-78DD13A29C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0E02CD-C43C-7D4F-BEAA-BD9E68895A92}"/>
              </a:ext>
            </a:extLst>
          </p:cNvPr>
          <p:cNvSpPr>
            <a:spLocks noGrp="1"/>
          </p:cNvSpPr>
          <p:nvPr>
            <p:ph type="dt" sz="half" idx="10"/>
          </p:nvPr>
        </p:nvSpPr>
        <p:spPr/>
        <p:txBody>
          <a:bodyPr/>
          <a:lstStyle/>
          <a:p>
            <a:fld id="{CE358898-3C40-0648-94B0-5355C828471D}" type="datetimeFigureOut">
              <a:rPr lang="en-US" smtClean="0"/>
              <a:t>3/31/22</a:t>
            </a:fld>
            <a:endParaRPr lang="en-US"/>
          </a:p>
        </p:txBody>
      </p:sp>
      <p:sp>
        <p:nvSpPr>
          <p:cNvPr id="4" name="Footer Placeholder 3">
            <a:extLst>
              <a:ext uri="{FF2B5EF4-FFF2-40B4-BE49-F238E27FC236}">
                <a16:creationId xmlns:a16="http://schemas.microsoft.com/office/drawing/2014/main" id="{5A580629-5F8A-3F48-BE32-CF7F2EF792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56D01E-9D53-5D48-A2C8-7582DA540A59}"/>
              </a:ext>
            </a:extLst>
          </p:cNvPr>
          <p:cNvSpPr>
            <a:spLocks noGrp="1"/>
          </p:cNvSpPr>
          <p:nvPr>
            <p:ph type="sldNum" sz="quarter" idx="12"/>
          </p:nvPr>
        </p:nvSpPr>
        <p:spPr/>
        <p:txBody>
          <a:bodyPr/>
          <a:lstStyle/>
          <a:p>
            <a:fld id="{E3DC0F1F-9264-744E-9502-57FF542EC4CE}" type="slidenum">
              <a:rPr lang="en-US" smtClean="0"/>
              <a:t>‹#›</a:t>
            </a:fld>
            <a:endParaRPr lang="en-US"/>
          </a:p>
        </p:txBody>
      </p:sp>
    </p:spTree>
    <p:extLst>
      <p:ext uri="{BB962C8B-B14F-4D97-AF65-F5344CB8AC3E}">
        <p14:creationId xmlns:p14="http://schemas.microsoft.com/office/powerpoint/2010/main" val="312247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407CFD-20DE-8F45-ABB5-DDF24CCA2404}"/>
              </a:ext>
            </a:extLst>
          </p:cNvPr>
          <p:cNvSpPr>
            <a:spLocks noGrp="1"/>
          </p:cNvSpPr>
          <p:nvPr>
            <p:ph type="dt" sz="half" idx="10"/>
          </p:nvPr>
        </p:nvSpPr>
        <p:spPr/>
        <p:txBody>
          <a:bodyPr/>
          <a:lstStyle/>
          <a:p>
            <a:fld id="{CE358898-3C40-0648-94B0-5355C828471D}" type="datetimeFigureOut">
              <a:rPr lang="en-US" smtClean="0"/>
              <a:t>3/31/22</a:t>
            </a:fld>
            <a:endParaRPr lang="en-US"/>
          </a:p>
        </p:txBody>
      </p:sp>
      <p:sp>
        <p:nvSpPr>
          <p:cNvPr id="3" name="Footer Placeholder 2">
            <a:extLst>
              <a:ext uri="{FF2B5EF4-FFF2-40B4-BE49-F238E27FC236}">
                <a16:creationId xmlns:a16="http://schemas.microsoft.com/office/drawing/2014/main" id="{D4CC84EA-D1A1-DD40-B9C9-6D006E911D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094C2C-B2DB-AA48-BCC7-91BEF79E8D7A}"/>
              </a:ext>
            </a:extLst>
          </p:cNvPr>
          <p:cNvSpPr>
            <a:spLocks noGrp="1"/>
          </p:cNvSpPr>
          <p:nvPr>
            <p:ph type="sldNum" sz="quarter" idx="12"/>
          </p:nvPr>
        </p:nvSpPr>
        <p:spPr/>
        <p:txBody>
          <a:bodyPr/>
          <a:lstStyle/>
          <a:p>
            <a:fld id="{E3DC0F1F-9264-744E-9502-57FF542EC4CE}" type="slidenum">
              <a:rPr lang="en-US" smtClean="0"/>
              <a:t>‹#›</a:t>
            </a:fld>
            <a:endParaRPr lang="en-US"/>
          </a:p>
        </p:txBody>
      </p:sp>
    </p:spTree>
    <p:extLst>
      <p:ext uri="{BB962C8B-B14F-4D97-AF65-F5344CB8AC3E}">
        <p14:creationId xmlns:p14="http://schemas.microsoft.com/office/powerpoint/2010/main" val="1563924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E0EBB-A3F5-1246-992E-4BEDF40139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4F4DD7-FAC3-404A-86B1-1310CA0A6D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91E8AB-4AE7-1742-A362-E5B5EB91D8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52431E-5EB5-CB47-A513-B56BE156B252}"/>
              </a:ext>
            </a:extLst>
          </p:cNvPr>
          <p:cNvSpPr>
            <a:spLocks noGrp="1"/>
          </p:cNvSpPr>
          <p:nvPr>
            <p:ph type="dt" sz="half" idx="10"/>
          </p:nvPr>
        </p:nvSpPr>
        <p:spPr/>
        <p:txBody>
          <a:bodyPr/>
          <a:lstStyle/>
          <a:p>
            <a:fld id="{CE358898-3C40-0648-94B0-5355C828471D}" type="datetimeFigureOut">
              <a:rPr lang="en-US" smtClean="0"/>
              <a:t>3/31/22</a:t>
            </a:fld>
            <a:endParaRPr lang="en-US"/>
          </a:p>
        </p:txBody>
      </p:sp>
      <p:sp>
        <p:nvSpPr>
          <p:cNvPr id="6" name="Footer Placeholder 5">
            <a:extLst>
              <a:ext uri="{FF2B5EF4-FFF2-40B4-BE49-F238E27FC236}">
                <a16:creationId xmlns:a16="http://schemas.microsoft.com/office/drawing/2014/main" id="{267929E3-8230-ED4F-9B75-DE46ED96A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D6B38-42C9-CB47-A33B-407F22F1724F}"/>
              </a:ext>
            </a:extLst>
          </p:cNvPr>
          <p:cNvSpPr>
            <a:spLocks noGrp="1"/>
          </p:cNvSpPr>
          <p:nvPr>
            <p:ph type="sldNum" sz="quarter" idx="12"/>
          </p:nvPr>
        </p:nvSpPr>
        <p:spPr/>
        <p:txBody>
          <a:bodyPr/>
          <a:lstStyle/>
          <a:p>
            <a:fld id="{E3DC0F1F-9264-744E-9502-57FF542EC4CE}" type="slidenum">
              <a:rPr lang="en-US" smtClean="0"/>
              <a:t>‹#›</a:t>
            </a:fld>
            <a:endParaRPr lang="en-US"/>
          </a:p>
        </p:txBody>
      </p:sp>
    </p:spTree>
    <p:extLst>
      <p:ext uri="{BB962C8B-B14F-4D97-AF65-F5344CB8AC3E}">
        <p14:creationId xmlns:p14="http://schemas.microsoft.com/office/powerpoint/2010/main" val="2805413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194B7-557B-694E-A96C-4E129903E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D86BAF-CA4E-0F4F-9C6B-9813577E2B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4FB656-163C-5C49-BFBD-F103673097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DF040B-771C-4742-B625-F43C9A1537BA}"/>
              </a:ext>
            </a:extLst>
          </p:cNvPr>
          <p:cNvSpPr>
            <a:spLocks noGrp="1"/>
          </p:cNvSpPr>
          <p:nvPr>
            <p:ph type="dt" sz="half" idx="10"/>
          </p:nvPr>
        </p:nvSpPr>
        <p:spPr/>
        <p:txBody>
          <a:bodyPr/>
          <a:lstStyle/>
          <a:p>
            <a:fld id="{CE358898-3C40-0648-94B0-5355C828471D}" type="datetimeFigureOut">
              <a:rPr lang="en-US" smtClean="0"/>
              <a:t>3/31/22</a:t>
            </a:fld>
            <a:endParaRPr lang="en-US"/>
          </a:p>
        </p:txBody>
      </p:sp>
      <p:sp>
        <p:nvSpPr>
          <p:cNvPr id="6" name="Footer Placeholder 5">
            <a:extLst>
              <a:ext uri="{FF2B5EF4-FFF2-40B4-BE49-F238E27FC236}">
                <a16:creationId xmlns:a16="http://schemas.microsoft.com/office/drawing/2014/main" id="{C77D07C9-23E8-8344-889D-2402C0701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7C606-9A2F-2642-898B-CD8681CB7FFF}"/>
              </a:ext>
            </a:extLst>
          </p:cNvPr>
          <p:cNvSpPr>
            <a:spLocks noGrp="1"/>
          </p:cNvSpPr>
          <p:nvPr>
            <p:ph type="sldNum" sz="quarter" idx="12"/>
          </p:nvPr>
        </p:nvSpPr>
        <p:spPr/>
        <p:txBody>
          <a:bodyPr/>
          <a:lstStyle/>
          <a:p>
            <a:fld id="{E3DC0F1F-9264-744E-9502-57FF542EC4CE}" type="slidenum">
              <a:rPr lang="en-US" smtClean="0"/>
              <a:t>‹#›</a:t>
            </a:fld>
            <a:endParaRPr lang="en-US"/>
          </a:p>
        </p:txBody>
      </p:sp>
    </p:spTree>
    <p:extLst>
      <p:ext uri="{BB962C8B-B14F-4D97-AF65-F5344CB8AC3E}">
        <p14:creationId xmlns:p14="http://schemas.microsoft.com/office/powerpoint/2010/main" val="3110107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AB7AF1-4510-0B41-9E77-483FC6D78E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A16A01-E08C-EB4B-ACF8-93F7E3915D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42CC4-0FF6-EB43-9FB5-E3FD728CA3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358898-3C40-0648-94B0-5355C828471D}" type="datetimeFigureOut">
              <a:rPr lang="en-US" smtClean="0"/>
              <a:t>3/31/22</a:t>
            </a:fld>
            <a:endParaRPr lang="en-US"/>
          </a:p>
        </p:txBody>
      </p:sp>
      <p:sp>
        <p:nvSpPr>
          <p:cNvPr id="5" name="Footer Placeholder 4">
            <a:extLst>
              <a:ext uri="{FF2B5EF4-FFF2-40B4-BE49-F238E27FC236}">
                <a16:creationId xmlns:a16="http://schemas.microsoft.com/office/drawing/2014/main" id="{AEABB6AF-A06B-3C43-99A6-FE4D0B76EA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A59E75-6AAC-D348-B0C4-80953B2409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C0F1F-9264-744E-9502-57FF542EC4CE}" type="slidenum">
              <a:rPr lang="en-US" smtClean="0"/>
              <a:t>‹#›</a:t>
            </a:fld>
            <a:endParaRPr lang="en-US"/>
          </a:p>
        </p:txBody>
      </p:sp>
    </p:spTree>
    <p:extLst>
      <p:ext uri="{BB962C8B-B14F-4D97-AF65-F5344CB8AC3E}">
        <p14:creationId xmlns:p14="http://schemas.microsoft.com/office/powerpoint/2010/main" val="806544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politico.com/search?q=Terrell+Starr"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59C85-0147-CB45-A43F-94B03DC7519F}"/>
              </a:ext>
            </a:extLst>
          </p:cNvPr>
          <p:cNvSpPr>
            <a:spLocks noGrp="1"/>
          </p:cNvSpPr>
          <p:nvPr>
            <p:ph type="ctrTitle"/>
          </p:nvPr>
        </p:nvSpPr>
        <p:spPr/>
        <p:txBody>
          <a:bodyPr>
            <a:normAutofit/>
          </a:bodyPr>
          <a:lstStyle/>
          <a:p>
            <a:r>
              <a:rPr lang="en-US" sz="3200" b="1" dirty="0"/>
              <a:t>OLLI SPRING 2022</a:t>
            </a:r>
            <a:br>
              <a:rPr lang="en-US" sz="3200" dirty="0"/>
            </a:br>
            <a:br>
              <a:rPr lang="en-US" sz="3200" dirty="0"/>
            </a:br>
            <a:r>
              <a:rPr lang="en-US" sz="3200" b="1" dirty="0"/>
              <a:t>TRIUMVIRATE:</a:t>
            </a:r>
            <a:br>
              <a:rPr lang="en-US" sz="3200" b="1" dirty="0"/>
            </a:br>
            <a:r>
              <a:rPr lang="en-US" sz="3200" b="1" dirty="0"/>
              <a:t>America, Russia, and China As Global Actors and Rivals</a:t>
            </a:r>
            <a:endParaRPr lang="en-US" sz="3200" dirty="0"/>
          </a:p>
        </p:txBody>
      </p:sp>
      <p:sp>
        <p:nvSpPr>
          <p:cNvPr id="3" name="Subtitle 2">
            <a:extLst>
              <a:ext uri="{FF2B5EF4-FFF2-40B4-BE49-F238E27FC236}">
                <a16:creationId xmlns:a16="http://schemas.microsoft.com/office/drawing/2014/main" id="{02C67744-993F-EC46-B4F4-FF3B9B977449}"/>
              </a:ext>
            </a:extLst>
          </p:cNvPr>
          <p:cNvSpPr>
            <a:spLocks noGrp="1"/>
          </p:cNvSpPr>
          <p:nvPr>
            <p:ph type="subTitle" idx="1"/>
          </p:nvPr>
        </p:nvSpPr>
        <p:spPr/>
        <p:txBody>
          <a:bodyPr>
            <a:normAutofit lnSpcReduction="10000"/>
          </a:bodyPr>
          <a:lstStyle/>
          <a:p>
            <a:r>
              <a:rPr lang="en-US" dirty="0"/>
              <a:t>Tuesday, March 22</a:t>
            </a:r>
          </a:p>
          <a:p>
            <a:r>
              <a:rPr lang="en-US" dirty="0"/>
              <a:t>Lecture 8</a:t>
            </a:r>
          </a:p>
          <a:p>
            <a:r>
              <a:rPr lang="en-US" strike="sngStrike" dirty="0"/>
              <a:t>Winning International Hears, Minds, and Eyeballs</a:t>
            </a:r>
          </a:p>
          <a:p>
            <a:r>
              <a:rPr lang="en-US" dirty="0"/>
              <a:t>The Russia-Ukraine War</a:t>
            </a:r>
          </a:p>
          <a:p>
            <a:endParaRPr lang="en-US" dirty="0"/>
          </a:p>
        </p:txBody>
      </p:sp>
    </p:spTree>
    <p:extLst>
      <p:ext uri="{BB962C8B-B14F-4D97-AF65-F5344CB8AC3E}">
        <p14:creationId xmlns:p14="http://schemas.microsoft.com/office/powerpoint/2010/main" val="2190450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60014-D089-0C4E-8CAB-F28B4648F055}"/>
              </a:ext>
            </a:extLst>
          </p:cNvPr>
          <p:cNvSpPr>
            <a:spLocks noGrp="1"/>
          </p:cNvSpPr>
          <p:nvPr>
            <p:ph type="title"/>
          </p:nvPr>
        </p:nvSpPr>
        <p:spPr/>
        <p:txBody>
          <a:bodyPr>
            <a:normAutofit/>
          </a:bodyPr>
          <a:lstStyle/>
          <a:p>
            <a:pPr algn="ctr"/>
            <a:r>
              <a:rPr lang="en-US" sz="2000" dirty="0"/>
              <a:t>Triggers?</a:t>
            </a:r>
            <a:br>
              <a:rPr lang="en-US" sz="2000" dirty="0"/>
            </a:br>
            <a:r>
              <a:rPr lang="en-US" sz="2000" dirty="0"/>
              <a:t>From left to right: the Mariupol drama theater, which served as a shelter for 1500 civilians, Russian troops using stun grenades against protesters in Kherson, US troops at a military base in Poland, a young victim of a chemical attack in Syria, President </a:t>
            </a:r>
            <a:r>
              <a:rPr lang="en-US" sz="2000" dirty="0" err="1"/>
              <a:t>Zelensky</a:t>
            </a:r>
            <a:r>
              <a:rPr lang="en-US" sz="2000" dirty="0"/>
              <a:t> in helmet and flack jacket </a:t>
            </a:r>
          </a:p>
        </p:txBody>
      </p:sp>
      <p:pic>
        <p:nvPicPr>
          <p:cNvPr id="4" name="Content Placeholder 3">
            <a:extLst>
              <a:ext uri="{FF2B5EF4-FFF2-40B4-BE49-F238E27FC236}">
                <a16:creationId xmlns:a16="http://schemas.microsoft.com/office/drawing/2014/main" id="{D8EB2619-D312-8B48-82D6-D5BCACD16A26}"/>
              </a:ext>
            </a:extLst>
          </p:cNvPr>
          <p:cNvPicPr>
            <a:picLocks noGrp="1" noChangeAspect="1"/>
          </p:cNvPicPr>
          <p:nvPr>
            <p:ph idx="1"/>
          </p:nvPr>
        </p:nvPicPr>
        <p:blipFill>
          <a:blip r:embed="rId2"/>
          <a:stretch>
            <a:fillRect/>
          </a:stretch>
        </p:blipFill>
        <p:spPr>
          <a:xfrm>
            <a:off x="4332849" y="4680889"/>
            <a:ext cx="2972213" cy="1671870"/>
          </a:xfrm>
        </p:spPr>
      </p:pic>
      <p:pic>
        <p:nvPicPr>
          <p:cNvPr id="5" name="Picture 4">
            <a:extLst>
              <a:ext uri="{FF2B5EF4-FFF2-40B4-BE49-F238E27FC236}">
                <a16:creationId xmlns:a16="http://schemas.microsoft.com/office/drawing/2014/main" id="{552B2B6F-C800-9A4E-98E5-DF3E7E5127BC}"/>
              </a:ext>
            </a:extLst>
          </p:cNvPr>
          <p:cNvPicPr>
            <a:picLocks noChangeAspect="1"/>
          </p:cNvPicPr>
          <p:nvPr/>
        </p:nvPicPr>
        <p:blipFill>
          <a:blip r:embed="rId3"/>
          <a:stretch>
            <a:fillRect/>
          </a:stretch>
        </p:blipFill>
        <p:spPr>
          <a:xfrm>
            <a:off x="1063085" y="2144765"/>
            <a:ext cx="3063437" cy="2536124"/>
          </a:xfrm>
          <a:prstGeom prst="rect">
            <a:avLst/>
          </a:prstGeom>
        </p:spPr>
      </p:pic>
      <p:pic>
        <p:nvPicPr>
          <p:cNvPr id="6" name="Picture 5">
            <a:extLst>
              <a:ext uri="{FF2B5EF4-FFF2-40B4-BE49-F238E27FC236}">
                <a16:creationId xmlns:a16="http://schemas.microsoft.com/office/drawing/2014/main" id="{AAE1030D-4A5E-3F44-AEA1-0BD9292F7AA7}"/>
              </a:ext>
            </a:extLst>
          </p:cNvPr>
          <p:cNvPicPr>
            <a:picLocks noChangeAspect="1"/>
          </p:cNvPicPr>
          <p:nvPr/>
        </p:nvPicPr>
        <p:blipFill>
          <a:blip r:embed="rId4"/>
          <a:stretch>
            <a:fillRect/>
          </a:stretch>
        </p:blipFill>
        <p:spPr>
          <a:xfrm>
            <a:off x="5022167" y="2161996"/>
            <a:ext cx="2909034" cy="1997537"/>
          </a:xfrm>
          <a:prstGeom prst="rect">
            <a:avLst/>
          </a:prstGeom>
        </p:spPr>
      </p:pic>
      <p:pic>
        <p:nvPicPr>
          <p:cNvPr id="7" name="Picture 6">
            <a:extLst>
              <a:ext uri="{FF2B5EF4-FFF2-40B4-BE49-F238E27FC236}">
                <a16:creationId xmlns:a16="http://schemas.microsoft.com/office/drawing/2014/main" id="{E2D803F7-A049-F442-A495-FAF2239FF9B3}"/>
              </a:ext>
            </a:extLst>
          </p:cNvPr>
          <p:cNvPicPr>
            <a:picLocks noChangeAspect="1"/>
          </p:cNvPicPr>
          <p:nvPr/>
        </p:nvPicPr>
        <p:blipFill>
          <a:blip r:embed="rId5"/>
          <a:stretch>
            <a:fillRect/>
          </a:stretch>
        </p:blipFill>
        <p:spPr>
          <a:xfrm>
            <a:off x="8265270" y="4272075"/>
            <a:ext cx="2380706" cy="1487941"/>
          </a:xfrm>
          <a:prstGeom prst="rect">
            <a:avLst/>
          </a:prstGeom>
        </p:spPr>
      </p:pic>
      <p:pic>
        <p:nvPicPr>
          <p:cNvPr id="8" name="Picture 7">
            <a:extLst>
              <a:ext uri="{FF2B5EF4-FFF2-40B4-BE49-F238E27FC236}">
                <a16:creationId xmlns:a16="http://schemas.microsoft.com/office/drawing/2014/main" id="{5AEFBEA7-364A-BA45-B191-DCA7AC54D5E3}"/>
              </a:ext>
            </a:extLst>
          </p:cNvPr>
          <p:cNvPicPr>
            <a:picLocks noChangeAspect="1"/>
          </p:cNvPicPr>
          <p:nvPr/>
        </p:nvPicPr>
        <p:blipFill>
          <a:blip r:embed="rId6"/>
          <a:stretch>
            <a:fillRect/>
          </a:stretch>
        </p:blipFill>
        <p:spPr>
          <a:xfrm>
            <a:off x="8661970" y="2336853"/>
            <a:ext cx="2513659" cy="1289056"/>
          </a:xfrm>
          <a:prstGeom prst="rect">
            <a:avLst/>
          </a:prstGeom>
        </p:spPr>
      </p:pic>
    </p:spTree>
    <p:extLst>
      <p:ext uri="{BB962C8B-B14F-4D97-AF65-F5344CB8AC3E}">
        <p14:creationId xmlns:p14="http://schemas.microsoft.com/office/powerpoint/2010/main" val="979495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0FF5E-BF95-0B44-9635-47B09EA7F28B}"/>
              </a:ext>
            </a:extLst>
          </p:cNvPr>
          <p:cNvSpPr>
            <a:spLocks noGrp="1"/>
          </p:cNvSpPr>
          <p:nvPr>
            <p:ph type="title"/>
          </p:nvPr>
        </p:nvSpPr>
        <p:spPr/>
        <p:txBody>
          <a:bodyPr>
            <a:normAutofit/>
          </a:bodyPr>
          <a:lstStyle/>
          <a:p>
            <a:pPr algn="ctr"/>
            <a:r>
              <a:rPr lang="en-US" sz="2400" i="1" dirty="0"/>
              <a:t>The Sum of All Fears</a:t>
            </a:r>
            <a:r>
              <a:rPr lang="en-US" sz="2400" dirty="0"/>
              <a:t> (2002) offers a frightening scenario for a nuclear confrontation between the United States and Russia</a:t>
            </a:r>
            <a:endParaRPr lang="en-US" sz="2400" i="1" dirty="0"/>
          </a:p>
        </p:txBody>
      </p:sp>
      <p:pic>
        <p:nvPicPr>
          <p:cNvPr id="4" name="Content Placeholder 3">
            <a:extLst>
              <a:ext uri="{FF2B5EF4-FFF2-40B4-BE49-F238E27FC236}">
                <a16:creationId xmlns:a16="http://schemas.microsoft.com/office/drawing/2014/main" id="{D89DA52B-257B-B54B-81E8-EF867F43D9EE}"/>
              </a:ext>
            </a:extLst>
          </p:cNvPr>
          <p:cNvPicPr>
            <a:picLocks noGrp="1" noChangeAspect="1"/>
          </p:cNvPicPr>
          <p:nvPr>
            <p:ph idx="1"/>
          </p:nvPr>
        </p:nvPicPr>
        <p:blipFill>
          <a:blip r:embed="rId2"/>
          <a:stretch>
            <a:fillRect/>
          </a:stretch>
        </p:blipFill>
        <p:spPr>
          <a:xfrm>
            <a:off x="1111641" y="2138595"/>
            <a:ext cx="4229100" cy="2374900"/>
          </a:xfrm>
        </p:spPr>
      </p:pic>
      <p:sp>
        <p:nvSpPr>
          <p:cNvPr id="5" name="Rectangle 4">
            <a:extLst>
              <a:ext uri="{FF2B5EF4-FFF2-40B4-BE49-F238E27FC236}">
                <a16:creationId xmlns:a16="http://schemas.microsoft.com/office/drawing/2014/main" id="{B9C9CEFC-402E-4B43-A4A5-09E8C66ECF9B}"/>
              </a:ext>
            </a:extLst>
          </p:cNvPr>
          <p:cNvSpPr/>
          <p:nvPr/>
        </p:nvSpPr>
        <p:spPr>
          <a:xfrm>
            <a:off x="5763065" y="4051830"/>
            <a:ext cx="6096000" cy="1754326"/>
          </a:xfrm>
          <a:prstGeom prst="rect">
            <a:avLst/>
          </a:prstGeom>
        </p:spPr>
        <p:txBody>
          <a:bodyPr>
            <a:spAutoFit/>
          </a:bodyPr>
          <a:lstStyle/>
          <a:p>
            <a:pPr algn="ctr"/>
            <a:r>
              <a:rPr lang="en-US" dirty="0"/>
              <a:t>Military measures that the West may take</a:t>
            </a:r>
          </a:p>
          <a:p>
            <a:endParaRPr lang="en-US" dirty="0"/>
          </a:p>
          <a:p>
            <a:r>
              <a:rPr lang="en-US" dirty="0"/>
              <a:t>Offensive weapons supplied to Ukraine</a:t>
            </a:r>
          </a:p>
          <a:p>
            <a:r>
              <a:rPr lang="en-US" dirty="0"/>
              <a:t>A sea blockade (or quarantine) of Russia</a:t>
            </a:r>
          </a:p>
          <a:p>
            <a:r>
              <a:rPr lang="en-US" dirty="0"/>
              <a:t>A no-fly zone over part of Ukraine or the entire country</a:t>
            </a:r>
          </a:p>
          <a:p>
            <a:r>
              <a:rPr lang="en-US" dirty="0"/>
              <a:t>NATO troops as “peacekeepers” on Ukrainian territory</a:t>
            </a:r>
          </a:p>
        </p:txBody>
      </p:sp>
    </p:spTree>
    <p:extLst>
      <p:ext uri="{BB962C8B-B14F-4D97-AF65-F5344CB8AC3E}">
        <p14:creationId xmlns:p14="http://schemas.microsoft.com/office/powerpoint/2010/main" val="1406809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AD15A-4865-A94F-B944-9B2EB7A69F7C}"/>
              </a:ext>
            </a:extLst>
          </p:cNvPr>
          <p:cNvSpPr>
            <a:spLocks noGrp="1"/>
          </p:cNvSpPr>
          <p:nvPr>
            <p:ph type="title"/>
          </p:nvPr>
        </p:nvSpPr>
        <p:spPr/>
        <p:txBody>
          <a:bodyPr>
            <a:normAutofit fontScale="90000"/>
          </a:bodyPr>
          <a:lstStyle/>
          <a:p>
            <a:pPr algn="ctr"/>
            <a:r>
              <a:rPr lang="en-US" sz="1800" dirty="0"/>
              <a:t>Another preemptive move by the United States: Yesterday President Biden warned American private business of the likelihood of Russian cyber attacks</a:t>
            </a:r>
            <a:br>
              <a:rPr lang="en-US" sz="1800" dirty="0"/>
            </a:br>
            <a:r>
              <a:rPr lang="en-US" sz="1800" dirty="0"/>
              <a:t>(check out the story of the </a:t>
            </a:r>
            <a:r>
              <a:rPr lang="en-US" sz="1800" dirty="0" err="1"/>
              <a:t>NotPetya</a:t>
            </a:r>
            <a:r>
              <a:rPr lang="en-US" sz="1800" dirty="0"/>
              <a:t> virus, released by Russia in 2017 to attack Ukrainian government agencies, transport networks, and cash machines. It also knocked out the radiation monitors at Chernobyl and led to a $1.4B lawsuit by pharmaceutical giant Merck against its insurers, who had refused to pay up. See </a:t>
            </a:r>
            <a:r>
              <a:rPr lang="en-US" sz="1800" i="1" dirty="0"/>
              <a:t>The Economist</a:t>
            </a:r>
            <a:r>
              <a:rPr lang="en-US" sz="1800" dirty="0"/>
              <a:t>, February 19, 2022, p. 54) </a:t>
            </a:r>
          </a:p>
        </p:txBody>
      </p:sp>
      <p:pic>
        <p:nvPicPr>
          <p:cNvPr id="4" name="Content Placeholder 3">
            <a:extLst>
              <a:ext uri="{FF2B5EF4-FFF2-40B4-BE49-F238E27FC236}">
                <a16:creationId xmlns:a16="http://schemas.microsoft.com/office/drawing/2014/main" id="{F1397F14-32F4-684E-A2D7-7329C0718C04}"/>
              </a:ext>
            </a:extLst>
          </p:cNvPr>
          <p:cNvPicPr>
            <a:picLocks noGrp="1" noChangeAspect="1"/>
          </p:cNvPicPr>
          <p:nvPr>
            <p:ph idx="1"/>
          </p:nvPr>
        </p:nvPicPr>
        <p:blipFill>
          <a:blip r:embed="rId2"/>
          <a:stretch>
            <a:fillRect/>
          </a:stretch>
        </p:blipFill>
        <p:spPr>
          <a:xfrm>
            <a:off x="3920331" y="1825625"/>
            <a:ext cx="4351338" cy="4351338"/>
          </a:xfrm>
        </p:spPr>
      </p:pic>
    </p:spTree>
    <p:extLst>
      <p:ext uri="{BB962C8B-B14F-4D97-AF65-F5344CB8AC3E}">
        <p14:creationId xmlns:p14="http://schemas.microsoft.com/office/powerpoint/2010/main" val="81213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D3E9-DEDF-3344-9D3E-242717A68465}"/>
              </a:ext>
            </a:extLst>
          </p:cNvPr>
          <p:cNvSpPr>
            <a:spLocks noGrp="1"/>
          </p:cNvSpPr>
          <p:nvPr>
            <p:ph type="title"/>
          </p:nvPr>
        </p:nvSpPr>
        <p:spPr/>
        <p:txBody>
          <a:bodyPr>
            <a:normAutofit/>
          </a:bodyPr>
          <a:lstStyle/>
          <a:p>
            <a:pPr algn="ctr"/>
            <a:r>
              <a:rPr lang="en-US" sz="2400" dirty="0"/>
              <a:t>On March 17, Mariupol’s mayor’s office stated that 80% of the city’s living space had been destroyed </a:t>
            </a:r>
          </a:p>
        </p:txBody>
      </p:sp>
      <p:pic>
        <p:nvPicPr>
          <p:cNvPr id="4" name="Content Placeholder 3">
            <a:extLst>
              <a:ext uri="{FF2B5EF4-FFF2-40B4-BE49-F238E27FC236}">
                <a16:creationId xmlns:a16="http://schemas.microsoft.com/office/drawing/2014/main" id="{994B595F-A96E-2E4D-8B16-30F1F7F721C6}"/>
              </a:ext>
            </a:extLst>
          </p:cNvPr>
          <p:cNvPicPr>
            <a:picLocks noGrp="1" noChangeAspect="1"/>
          </p:cNvPicPr>
          <p:nvPr>
            <p:ph idx="1"/>
          </p:nvPr>
        </p:nvPicPr>
        <p:blipFill>
          <a:blip r:embed="rId2"/>
          <a:stretch>
            <a:fillRect/>
          </a:stretch>
        </p:blipFill>
        <p:spPr>
          <a:xfrm>
            <a:off x="2032000" y="1867694"/>
            <a:ext cx="8128000" cy="4267200"/>
          </a:xfrm>
        </p:spPr>
      </p:pic>
    </p:spTree>
    <p:extLst>
      <p:ext uri="{BB962C8B-B14F-4D97-AF65-F5344CB8AC3E}">
        <p14:creationId xmlns:p14="http://schemas.microsoft.com/office/powerpoint/2010/main" val="2759740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EA5A-72AE-254D-B8C0-C2A72804A6B0}"/>
              </a:ext>
            </a:extLst>
          </p:cNvPr>
          <p:cNvSpPr>
            <a:spLocks noGrp="1"/>
          </p:cNvSpPr>
          <p:nvPr>
            <p:ph type="title"/>
          </p:nvPr>
        </p:nvSpPr>
        <p:spPr/>
        <p:txBody>
          <a:bodyPr>
            <a:normAutofit/>
          </a:bodyPr>
          <a:lstStyle/>
          <a:p>
            <a:pPr algn="ctr"/>
            <a:r>
              <a:rPr lang="en-US" sz="2400" dirty="0" err="1"/>
              <a:t>Okhtyrka</a:t>
            </a:r>
            <a:r>
              <a:rPr lang="en-US" sz="2400" dirty="0"/>
              <a:t> train station</a:t>
            </a:r>
          </a:p>
        </p:txBody>
      </p:sp>
      <p:pic>
        <p:nvPicPr>
          <p:cNvPr id="5" name="Content Placeholder 4">
            <a:extLst>
              <a:ext uri="{FF2B5EF4-FFF2-40B4-BE49-F238E27FC236}">
                <a16:creationId xmlns:a16="http://schemas.microsoft.com/office/drawing/2014/main" id="{15274A31-DDDF-C94E-A8CC-44C66D36F211}"/>
              </a:ext>
            </a:extLst>
          </p:cNvPr>
          <p:cNvPicPr>
            <a:picLocks noGrp="1" noChangeAspect="1"/>
          </p:cNvPicPr>
          <p:nvPr>
            <p:ph idx="1"/>
          </p:nvPr>
        </p:nvPicPr>
        <p:blipFill>
          <a:blip r:embed="rId2"/>
          <a:stretch>
            <a:fillRect/>
          </a:stretch>
        </p:blipFill>
        <p:spPr>
          <a:xfrm>
            <a:off x="4627423" y="1825625"/>
            <a:ext cx="2937153" cy="4351338"/>
          </a:xfrm>
        </p:spPr>
      </p:pic>
    </p:spTree>
    <p:extLst>
      <p:ext uri="{BB962C8B-B14F-4D97-AF65-F5344CB8AC3E}">
        <p14:creationId xmlns:p14="http://schemas.microsoft.com/office/powerpoint/2010/main" val="2335104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FEEA7-1788-0048-A941-D6A678CB43E4}"/>
              </a:ext>
            </a:extLst>
          </p:cNvPr>
          <p:cNvSpPr>
            <a:spLocks noGrp="1"/>
          </p:cNvSpPr>
          <p:nvPr>
            <p:ph type="title"/>
          </p:nvPr>
        </p:nvSpPr>
        <p:spPr/>
        <p:txBody>
          <a:bodyPr>
            <a:normAutofit fontScale="90000"/>
          </a:bodyPr>
          <a:lstStyle/>
          <a:p>
            <a:pPr algn="ctr"/>
            <a:r>
              <a:rPr lang="en-US" sz="2400" dirty="0"/>
              <a:t>Boris </a:t>
            </a:r>
            <a:r>
              <a:rPr lang="en-US" sz="2400" dirty="0" err="1"/>
              <a:t>Romantschenko</a:t>
            </a:r>
            <a:r>
              <a:rPr lang="en-US" sz="2400" dirty="0"/>
              <a:t>, 96, a survivor of the Nazi concentration camps at Buchenwald, Peenemunde, Dora, and </a:t>
            </a:r>
            <a:r>
              <a:rPr lang="en-US" sz="2400" dirty="0" err="1"/>
              <a:t>Belsen-Belsen</a:t>
            </a:r>
            <a:r>
              <a:rPr lang="en-US" sz="2400" dirty="0"/>
              <a:t>, killed in </a:t>
            </a:r>
            <a:r>
              <a:rPr lang="en-US" sz="2400" dirty="0" err="1"/>
              <a:t>Kharkiv</a:t>
            </a:r>
            <a:r>
              <a:rPr lang="en-US" sz="2400" dirty="0"/>
              <a:t> on March 21 by a Russian shell. He was the vice-chairman of the International Committee Buchenwald-Dora</a:t>
            </a:r>
          </a:p>
        </p:txBody>
      </p:sp>
      <p:pic>
        <p:nvPicPr>
          <p:cNvPr id="7" name="Content Placeholder 6">
            <a:extLst>
              <a:ext uri="{FF2B5EF4-FFF2-40B4-BE49-F238E27FC236}">
                <a16:creationId xmlns:a16="http://schemas.microsoft.com/office/drawing/2014/main" id="{973E530B-FA24-FE49-8E3B-CADD5BBC454F}"/>
              </a:ext>
            </a:extLst>
          </p:cNvPr>
          <p:cNvPicPr>
            <a:picLocks noGrp="1" noChangeAspect="1"/>
          </p:cNvPicPr>
          <p:nvPr>
            <p:ph idx="1"/>
          </p:nvPr>
        </p:nvPicPr>
        <p:blipFill>
          <a:blip r:embed="rId2"/>
          <a:stretch>
            <a:fillRect/>
          </a:stretch>
        </p:blipFill>
        <p:spPr>
          <a:xfrm>
            <a:off x="2819400" y="2166144"/>
            <a:ext cx="6553200" cy="3670300"/>
          </a:xfrm>
        </p:spPr>
      </p:pic>
    </p:spTree>
    <p:extLst>
      <p:ext uri="{BB962C8B-B14F-4D97-AF65-F5344CB8AC3E}">
        <p14:creationId xmlns:p14="http://schemas.microsoft.com/office/powerpoint/2010/main" val="2252067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DE02-6D60-8A4D-9747-4EA92F602411}"/>
              </a:ext>
            </a:extLst>
          </p:cNvPr>
          <p:cNvSpPr>
            <a:spLocks noGrp="1"/>
          </p:cNvSpPr>
          <p:nvPr>
            <p:ph type="title"/>
          </p:nvPr>
        </p:nvSpPr>
        <p:spPr/>
        <p:txBody>
          <a:bodyPr>
            <a:normAutofit/>
          </a:bodyPr>
          <a:lstStyle/>
          <a:p>
            <a:pPr algn="ctr"/>
            <a:r>
              <a:rPr lang="en-US" sz="2400" dirty="0"/>
              <a:t>The fighting in Ukraine is now of a positional and attritional nature</a:t>
            </a:r>
          </a:p>
        </p:txBody>
      </p:sp>
      <p:pic>
        <p:nvPicPr>
          <p:cNvPr id="4" name="Content Placeholder 3">
            <a:extLst>
              <a:ext uri="{FF2B5EF4-FFF2-40B4-BE49-F238E27FC236}">
                <a16:creationId xmlns:a16="http://schemas.microsoft.com/office/drawing/2014/main" id="{23040527-535C-2B46-A90A-235780F44A1B}"/>
              </a:ext>
            </a:extLst>
          </p:cNvPr>
          <p:cNvPicPr>
            <a:picLocks noGrp="1" noChangeAspect="1"/>
          </p:cNvPicPr>
          <p:nvPr>
            <p:ph idx="1"/>
          </p:nvPr>
        </p:nvPicPr>
        <p:blipFill>
          <a:blip r:embed="rId2"/>
          <a:stretch>
            <a:fillRect/>
          </a:stretch>
        </p:blipFill>
        <p:spPr>
          <a:xfrm>
            <a:off x="3050063" y="1825625"/>
            <a:ext cx="6091873" cy="4351338"/>
          </a:xfrm>
        </p:spPr>
      </p:pic>
    </p:spTree>
    <p:extLst>
      <p:ext uri="{BB962C8B-B14F-4D97-AF65-F5344CB8AC3E}">
        <p14:creationId xmlns:p14="http://schemas.microsoft.com/office/powerpoint/2010/main" val="768175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251C-23B2-5A4D-A917-D05464DD366B}"/>
              </a:ext>
            </a:extLst>
          </p:cNvPr>
          <p:cNvSpPr>
            <a:spLocks noGrp="1"/>
          </p:cNvSpPr>
          <p:nvPr>
            <p:ph type="title"/>
          </p:nvPr>
        </p:nvSpPr>
        <p:spPr/>
        <p:txBody>
          <a:bodyPr>
            <a:normAutofit/>
          </a:bodyPr>
          <a:lstStyle/>
          <a:p>
            <a:pPr algn="ctr"/>
            <a:r>
              <a:rPr lang="en-US" sz="2400" dirty="0"/>
              <a:t>Captain Andrei </a:t>
            </a:r>
            <a:r>
              <a:rPr lang="en-US" sz="2400" dirty="0" err="1"/>
              <a:t>Palii</a:t>
            </a:r>
            <a:r>
              <a:rPr lang="en-US" sz="2400" dirty="0"/>
              <a:t>, deputy commander of Russia’s Black Sea fleet, killed on March 21 near Mariupol. Earlier </a:t>
            </a:r>
            <a:r>
              <a:rPr lang="en-US" sz="2400" dirty="0" err="1"/>
              <a:t>Palii</a:t>
            </a:r>
            <a:r>
              <a:rPr lang="en-US" sz="2400" dirty="0"/>
              <a:t> served as deputy commander of Russian forces in Syria</a:t>
            </a:r>
          </a:p>
        </p:txBody>
      </p:sp>
      <p:pic>
        <p:nvPicPr>
          <p:cNvPr id="4" name="Content Placeholder 3">
            <a:extLst>
              <a:ext uri="{FF2B5EF4-FFF2-40B4-BE49-F238E27FC236}">
                <a16:creationId xmlns:a16="http://schemas.microsoft.com/office/drawing/2014/main" id="{304349A2-86FC-544C-8FE0-E0B8ADA06389}"/>
              </a:ext>
            </a:extLst>
          </p:cNvPr>
          <p:cNvPicPr>
            <a:picLocks noGrp="1" noChangeAspect="1"/>
          </p:cNvPicPr>
          <p:nvPr>
            <p:ph idx="1"/>
          </p:nvPr>
        </p:nvPicPr>
        <p:blipFill>
          <a:blip r:embed="rId2"/>
          <a:stretch>
            <a:fillRect/>
          </a:stretch>
        </p:blipFill>
        <p:spPr>
          <a:xfrm>
            <a:off x="3923725" y="1825625"/>
            <a:ext cx="4344549" cy="4351338"/>
          </a:xfrm>
        </p:spPr>
      </p:pic>
    </p:spTree>
    <p:extLst>
      <p:ext uri="{BB962C8B-B14F-4D97-AF65-F5344CB8AC3E}">
        <p14:creationId xmlns:p14="http://schemas.microsoft.com/office/powerpoint/2010/main" val="688466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D4A2F-7E71-244B-9548-F1557D9B1B68}"/>
              </a:ext>
            </a:extLst>
          </p:cNvPr>
          <p:cNvSpPr>
            <a:spLocks noGrp="1"/>
          </p:cNvSpPr>
          <p:nvPr>
            <p:ph type="title"/>
          </p:nvPr>
        </p:nvSpPr>
        <p:spPr/>
        <p:txBody>
          <a:bodyPr>
            <a:normAutofit/>
          </a:bodyPr>
          <a:lstStyle/>
          <a:p>
            <a:pPr algn="ctr"/>
            <a:r>
              <a:rPr lang="en-US" sz="2000" dirty="0"/>
              <a:t>Interim president </a:t>
            </a:r>
            <a:r>
              <a:rPr lang="en-US" sz="2000" dirty="0" err="1"/>
              <a:t>Assimi</a:t>
            </a:r>
            <a:r>
              <a:rPr lang="en-US" sz="2000" dirty="0"/>
              <a:t> </a:t>
            </a:r>
            <a:r>
              <a:rPr lang="en-US" sz="2000" dirty="0" err="1"/>
              <a:t>Goïta</a:t>
            </a:r>
            <a:r>
              <a:rPr lang="en-US" sz="2000" dirty="0"/>
              <a:t> of Mali, the West African nation that is facing a growing jihadist rebellion. The charismatic strongman took power, for the second time, on May 24, 2021. When his coup was condemned by the African Union and Western countries, he invited Russia’s Wagner group of military contractors into Mali, a move that proved popular with many Malians (photo on right)</a:t>
            </a:r>
          </a:p>
        </p:txBody>
      </p:sp>
      <p:pic>
        <p:nvPicPr>
          <p:cNvPr id="4" name="Content Placeholder 3">
            <a:extLst>
              <a:ext uri="{FF2B5EF4-FFF2-40B4-BE49-F238E27FC236}">
                <a16:creationId xmlns:a16="http://schemas.microsoft.com/office/drawing/2014/main" id="{D7E8974F-8208-EB4D-A994-43A325A15ACD}"/>
              </a:ext>
            </a:extLst>
          </p:cNvPr>
          <p:cNvPicPr>
            <a:picLocks noGrp="1" noChangeAspect="1"/>
          </p:cNvPicPr>
          <p:nvPr>
            <p:ph idx="1"/>
          </p:nvPr>
        </p:nvPicPr>
        <p:blipFill>
          <a:blip r:embed="rId2"/>
          <a:stretch>
            <a:fillRect/>
          </a:stretch>
        </p:blipFill>
        <p:spPr>
          <a:xfrm>
            <a:off x="6400799" y="2575990"/>
            <a:ext cx="3480973" cy="2318382"/>
          </a:xfrm>
        </p:spPr>
      </p:pic>
      <p:pic>
        <p:nvPicPr>
          <p:cNvPr id="5" name="Picture 4">
            <a:extLst>
              <a:ext uri="{FF2B5EF4-FFF2-40B4-BE49-F238E27FC236}">
                <a16:creationId xmlns:a16="http://schemas.microsoft.com/office/drawing/2014/main" id="{4EC0E02D-D636-CC41-88C8-6D2A0D9DC280}"/>
              </a:ext>
            </a:extLst>
          </p:cNvPr>
          <p:cNvPicPr>
            <a:picLocks noChangeAspect="1"/>
          </p:cNvPicPr>
          <p:nvPr/>
        </p:nvPicPr>
        <p:blipFill>
          <a:blip r:embed="rId3"/>
          <a:stretch>
            <a:fillRect/>
          </a:stretch>
        </p:blipFill>
        <p:spPr>
          <a:xfrm>
            <a:off x="2105631" y="2222695"/>
            <a:ext cx="2752412" cy="3440515"/>
          </a:xfrm>
          <a:prstGeom prst="rect">
            <a:avLst/>
          </a:prstGeom>
        </p:spPr>
      </p:pic>
    </p:spTree>
    <p:extLst>
      <p:ext uri="{BB962C8B-B14F-4D97-AF65-F5344CB8AC3E}">
        <p14:creationId xmlns:p14="http://schemas.microsoft.com/office/powerpoint/2010/main" val="795038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0506E-5AA9-A74A-9C06-854AFC7ECE2E}"/>
              </a:ext>
            </a:extLst>
          </p:cNvPr>
          <p:cNvSpPr>
            <a:spLocks noGrp="1"/>
          </p:cNvSpPr>
          <p:nvPr>
            <p:ph type="title"/>
          </p:nvPr>
        </p:nvSpPr>
        <p:spPr/>
        <p:txBody>
          <a:bodyPr>
            <a:noAutofit/>
          </a:bodyPr>
          <a:lstStyle/>
          <a:p>
            <a:pPr algn="ctr"/>
            <a:r>
              <a:rPr lang="en-US" sz="2400" dirty="0"/>
              <a:t>On March 1, Russian mercenaries started leaving the Central African Republic for the Ukrainian front. On left: A member of the SEWA security company, which is associated with the  Wagner group, serving as bodyguard to CAR President </a:t>
            </a:r>
            <a:r>
              <a:rPr lang="en-US" sz="2400" dirty="0" err="1"/>
              <a:t>Faustin-Archange</a:t>
            </a:r>
            <a:r>
              <a:rPr lang="en-US" sz="2400" dirty="0"/>
              <a:t> </a:t>
            </a:r>
            <a:r>
              <a:rPr lang="en-US" sz="2400" dirty="0" err="1"/>
              <a:t>Touadéra</a:t>
            </a:r>
            <a:endParaRPr lang="en-US" sz="2400" dirty="0"/>
          </a:p>
        </p:txBody>
      </p:sp>
      <p:pic>
        <p:nvPicPr>
          <p:cNvPr id="7" name="Content Placeholder 6">
            <a:extLst>
              <a:ext uri="{FF2B5EF4-FFF2-40B4-BE49-F238E27FC236}">
                <a16:creationId xmlns:a16="http://schemas.microsoft.com/office/drawing/2014/main" id="{E935B704-C883-2949-9006-F9503602581D}"/>
              </a:ext>
            </a:extLst>
          </p:cNvPr>
          <p:cNvPicPr>
            <a:picLocks noGrp="1" noChangeAspect="1"/>
          </p:cNvPicPr>
          <p:nvPr>
            <p:ph idx="1"/>
          </p:nvPr>
        </p:nvPicPr>
        <p:blipFill>
          <a:blip r:embed="rId2"/>
          <a:stretch>
            <a:fillRect/>
          </a:stretch>
        </p:blipFill>
        <p:spPr>
          <a:xfrm>
            <a:off x="1193800" y="2035236"/>
            <a:ext cx="4902200" cy="2806700"/>
          </a:xfrm>
        </p:spPr>
      </p:pic>
      <p:pic>
        <p:nvPicPr>
          <p:cNvPr id="8" name="Picture 7">
            <a:extLst>
              <a:ext uri="{FF2B5EF4-FFF2-40B4-BE49-F238E27FC236}">
                <a16:creationId xmlns:a16="http://schemas.microsoft.com/office/drawing/2014/main" id="{85B9FAC4-D585-1847-AA05-BDB13BF1C848}"/>
              </a:ext>
            </a:extLst>
          </p:cNvPr>
          <p:cNvPicPr>
            <a:picLocks noChangeAspect="1"/>
          </p:cNvPicPr>
          <p:nvPr/>
        </p:nvPicPr>
        <p:blipFill>
          <a:blip r:embed="rId3"/>
          <a:stretch>
            <a:fillRect/>
          </a:stretch>
        </p:blipFill>
        <p:spPr>
          <a:xfrm>
            <a:off x="6360355" y="2619156"/>
            <a:ext cx="4648200" cy="2654300"/>
          </a:xfrm>
          <a:prstGeom prst="rect">
            <a:avLst/>
          </a:prstGeom>
        </p:spPr>
      </p:pic>
    </p:spTree>
    <p:extLst>
      <p:ext uri="{BB962C8B-B14F-4D97-AF65-F5344CB8AC3E}">
        <p14:creationId xmlns:p14="http://schemas.microsoft.com/office/powerpoint/2010/main" val="465112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8AE20-A02E-E146-8107-1741E8A557C3}"/>
              </a:ext>
            </a:extLst>
          </p:cNvPr>
          <p:cNvSpPr>
            <a:spLocks noGrp="1"/>
          </p:cNvSpPr>
          <p:nvPr>
            <p:ph type="title"/>
          </p:nvPr>
        </p:nvSpPr>
        <p:spPr/>
        <p:txBody>
          <a:bodyPr>
            <a:normAutofit/>
          </a:bodyPr>
          <a:lstStyle/>
          <a:p>
            <a:pPr algn="ctr"/>
            <a:r>
              <a:rPr lang="en-US" sz="2400" dirty="0"/>
              <a:t>War reporter </a:t>
            </a:r>
            <a:r>
              <a:rPr lang="ru-RU" sz="2400" dirty="0" err="1"/>
              <a:t>a</a:t>
            </a:r>
            <a:r>
              <a:rPr lang="en-US" sz="2400" dirty="0" err="1"/>
              <a:t>nd</a:t>
            </a:r>
            <a:r>
              <a:rPr lang="en-US" sz="2400" dirty="0"/>
              <a:t> UIUC alumnus Terrell Jermaine Starr will be visiting our campus in the week of April 18</a:t>
            </a:r>
            <a:br>
              <a:rPr lang="en-US" sz="2400" dirty="0">
                <a:hlinkClick r:id="rId2"/>
              </a:rPr>
            </a:br>
            <a:r>
              <a:rPr lang="en-US" sz="2400" dirty="0">
                <a:hlinkClick r:id="rId2"/>
              </a:rPr>
              <a:t>https://www.politico.com/search?q=Terrell+Starr</a:t>
            </a:r>
            <a:endParaRPr lang="en-US" sz="2400" dirty="0"/>
          </a:p>
        </p:txBody>
      </p:sp>
      <p:pic>
        <p:nvPicPr>
          <p:cNvPr id="4" name="Content Placeholder 3">
            <a:extLst>
              <a:ext uri="{FF2B5EF4-FFF2-40B4-BE49-F238E27FC236}">
                <a16:creationId xmlns:a16="http://schemas.microsoft.com/office/drawing/2014/main" id="{DE93F5DD-F832-E14E-ABC9-49F736FC83AE}"/>
              </a:ext>
            </a:extLst>
          </p:cNvPr>
          <p:cNvPicPr>
            <a:picLocks noGrp="1" noChangeAspect="1"/>
          </p:cNvPicPr>
          <p:nvPr>
            <p:ph idx="1"/>
          </p:nvPr>
        </p:nvPicPr>
        <p:blipFill>
          <a:blip r:embed="rId3"/>
          <a:stretch>
            <a:fillRect/>
          </a:stretch>
        </p:blipFill>
        <p:spPr>
          <a:xfrm>
            <a:off x="4645554" y="1825625"/>
            <a:ext cx="2900892" cy="4351338"/>
          </a:xfrm>
        </p:spPr>
      </p:pic>
    </p:spTree>
    <p:extLst>
      <p:ext uri="{BB962C8B-B14F-4D97-AF65-F5344CB8AC3E}">
        <p14:creationId xmlns:p14="http://schemas.microsoft.com/office/powerpoint/2010/main" val="2813859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F2F53-F4C9-D148-A8FD-2948901E3C89}"/>
              </a:ext>
            </a:extLst>
          </p:cNvPr>
          <p:cNvSpPr>
            <a:spLocks noGrp="1"/>
          </p:cNvSpPr>
          <p:nvPr>
            <p:ph type="title"/>
          </p:nvPr>
        </p:nvSpPr>
        <p:spPr/>
        <p:txBody>
          <a:bodyPr>
            <a:normAutofit/>
          </a:bodyPr>
          <a:lstStyle/>
          <a:p>
            <a:pPr algn="ctr"/>
            <a:r>
              <a:rPr lang="en-US" sz="2400" dirty="0"/>
              <a:t>Russia’s share of world GDP is projected to decline to 1.5% and its per capita GDP will fall below that of China for the first time in three centuries</a:t>
            </a:r>
          </a:p>
        </p:txBody>
      </p:sp>
      <p:pic>
        <p:nvPicPr>
          <p:cNvPr id="4" name="Content Placeholder 3">
            <a:extLst>
              <a:ext uri="{FF2B5EF4-FFF2-40B4-BE49-F238E27FC236}">
                <a16:creationId xmlns:a16="http://schemas.microsoft.com/office/drawing/2014/main" id="{745F2499-F3E5-3B46-A5D7-6D7B544E3905}"/>
              </a:ext>
            </a:extLst>
          </p:cNvPr>
          <p:cNvPicPr>
            <a:picLocks noGrp="1" noChangeAspect="1"/>
          </p:cNvPicPr>
          <p:nvPr>
            <p:ph idx="1"/>
          </p:nvPr>
        </p:nvPicPr>
        <p:blipFill>
          <a:blip r:embed="rId2"/>
          <a:stretch>
            <a:fillRect/>
          </a:stretch>
        </p:blipFill>
        <p:spPr>
          <a:xfrm>
            <a:off x="2778531" y="1825625"/>
            <a:ext cx="6634938" cy="4351338"/>
          </a:xfrm>
        </p:spPr>
      </p:pic>
    </p:spTree>
    <p:extLst>
      <p:ext uri="{BB962C8B-B14F-4D97-AF65-F5344CB8AC3E}">
        <p14:creationId xmlns:p14="http://schemas.microsoft.com/office/powerpoint/2010/main" val="1523673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0901A-4E62-1544-8A03-0743D22210C3}"/>
              </a:ext>
            </a:extLst>
          </p:cNvPr>
          <p:cNvSpPr>
            <a:spLocks noGrp="1"/>
          </p:cNvSpPr>
          <p:nvPr>
            <p:ph type="title"/>
          </p:nvPr>
        </p:nvSpPr>
        <p:spPr/>
        <p:txBody>
          <a:bodyPr>
            <a:normAutofit/>
          </a:bodyPr>
          <a:lstStyle/>
          <a:p>
            <a:pPr algn="ctr"/>
            <a:r>
              <a:rPr lang="en-US" sz="2400" dirty="0"/>
              <a:t>Hunter Biden:</a:t>
            </a:r>
            <a:br>
              <a:rPr lang="en-US" sz="2400" dirty="0"/>
            </a:br>
            <a:r>
              <a:rPr lang="en-US" sz="2400" dirty="0"/>
              <a:t>son, entrepreneur, artist</a:t>
            </a:r>
          </a:p>
        </p:txBody>
      </p:sp>
      <p:pic>
        <p:nvPicPr>
          <p:cNvPr id="4" name="Content Placeholder 3">
            <a:extLst>
              <a:ext uri="{FF2B5EF4-FFF2-40B4-BE49-F238E27FC236}">
                <a16:creationId xmlns:a16="http://schemas.microsoft.com/office/drawing/2014/main" id="{74C0B141-08A2-E34D-A92E-98FE5D94F2CA}"/>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3042250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2570-6B7A-A445-9AA6-7F6B3652647D}"/>
              </a:ext>
            </a:extLst>
          </p:cNvPr>
          <p:cNvSpPr>
            <a:spLocks noGrp="1"/>
          </p:cNvSpPr>
          <p:nvPr>
            <p:ph type="title"/>
          </p:nvPr>
        </p:nvSpPr>
        <p:spPr/>
        <p:txBody>
          <a:bodyPr>
            <a:noAutofit/>
          </a:bodyPr>
          <a:lstStyle/>
          <a:p>
            <a:pPr algn="ctr"/>
            <a:r>
              <a:rPr lang="en-US" sz="2000" dirty="0"/>
              <a:t>Yelena </a:t>
            </a:r>
            <a:r>
              <a:rPr lang="en-US" sz="2000" dirty="0" err="1"/>
              <a:t>Baturina</a:t>
            </a:r>
            <a:r>
              <a:rPr lang="en-US" sz="2000" dirty="0"/>
              <a:t>, the construction magnate who has been ranked as Russia’s richest woman for the last fourteen years, allegedly paid $3.5M into a bank account associated with Hunter Biden and his business partner Devon Archer. </a:t>
            </a:r>
            <a:r>
              <a:rPr lang="en-US" sz="2000" dirty="0" err="1"/>
              <a:t>Baturina’s</a:t>
            </a:r>
            <a:r>
              <a:rPr lang="en-US" sz="2000" dirty="0"/>
              <a:t> business dealings and political standing have been the subject of much speculation. We should note that unlike other Russian oligarchs, so far she has not been sanctioned by the US government</a:t>
            </a:r>
          </a:p>
        </p:txBody>
      </p:sp>
      <p:pic>
        <p:nvPicPr>
          <p:cNvPr id="4" name="Content Placeholder 3">
            <a:extLst>
              <a:ext uri="{FF2B5EF4-FFF2-40B4-BE49-F238E27FC236}">
                <a16:creationId xmlns:a16="http://schemas.microsoft.com/office/drawing/2014/main" id="{A6A5BAC8-A957-9047-80AB-C3C09B3507F9}"/>
              </a:ext>
            </a:extLst>
          </p:cNvPr>
          <p:cNvPicPr>
            <a:picLocks noGrp="1" noChangeAspect="1"/>
          </p:cNvPicPr>
          <p:nvPr>
            <p:ph idx="1"/>
          </p:nvPr>
        </p:nvPicPr>
        <p:blipFill>
          <a:blip r:embed="rId2"/>
          <a:stretch>
            <a:fillRect/>
          </a:stretch>
        </p:blipFill>
        <p:spPr>
          <a:xfrm>
            <a:off x="3778250" y="2636044"/>
            <a:ext cx="4635500" cy="2730500"/>
          </a:xfrm>
        </p:spPr>
      </p:pic>
    </p:spTree>
    <p:extLst>
      <p:ext uri="{BB962C8B-B14F-4D97-AF65-F5344CB8AC3E}">
        <p14:creationId xmlns:p14="http://schemas.microsoft.com/office/powerpoint/2010/main" val="1887429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051D8-AB6F-064C-A328-AF54E232610E}"/>
              </a:ext>
            </a:extLst>
          </p:cNvPr>
          <p:cNvSpPr>
            <a:spLocks noGrp="1"/>
          </p:cNvSpPr>
          <p:nvPr>
            <p:ph type="title"/>
          </p:nvPr>
        </p:nvSpPr>
        <p:spPr/>
        <p:txBody>
          <a:bodyPr>
            <a:normAutofit/>
          </a:bodyPr>
          <a:lstStyle/>
          <a:p>
            <a:pPr algn="ctr"/>
            <a:r>
              <a:rPr lang="en-US" sz="2400" dirty="0"/>
              <a:t>Putin comforts </a:t>
            </a:r>
            <a:r>
              <a:rPr lang="en-US" sz="2400" dirty="0" err="1"/>
              <a:t>Baturina</a:t>
            </a:r>
            <a:r>
              <a:rPr lang="en-US" sz="2400" dirty="0"/>
              <a:t> at the funeral service for her husband, former Moscow mayor Yuri </a:t>
            </a:r>
            <a:r>
              <a:rPr lang="en-US" sz="2400" dirty="0" err="1"/>
              <a:t>Luzhkov</a:t>
            </a:r>
            <a:r>
              <a:rPr lang="en-US" sz="2400" dirty="0"/>
              <a:t>, in the Cathedral of Christ the Savior in December 2019. That year </a:t>
            </a:r>
            <a:r>
              <a:rPr lang="en-US" sz="2400" i="1" dirty="0"/>
              <a:t>Forbes </a:t>
            </a:r>
            <a:r>
              <a:rPr lang="en-US" sz="2400" dirty="0"/>
              <a:t>magazine estimated her fortune at $1.2B</a:t>
            </a:r>
            <a:endParaRPr lang="en-US" dirty="0"/>
          </a:p>
        </p:txBody>
      </p:sp>
      <p:pic>
        <p:nvPicPr>
          <p:cNvPr id="4" name="Content Placeholder 3">
            <a:extLst>
              <a:ext uri="{FF2B5EF4-FFF2-40B4-BE49-F238E27FC236}">
                <a16:creationId xmlns:a16="http://schemas.microsoft.com/office/drawing/2014/main" id="{FBC17864-70F1-3F48-8FF4-A25A87F33FAB}"/>
              </a:ext>
            </a:extLst>
          </p:cNvPr>
          <p:cNvPicPr>
            <a:picLocks noGrp="1" noChangeAspect="1"/>
          </p:cNvPicPr>
          <p:nvPr>
            <p:ph idx="1"/>
          </p:nvPr>
        </p:nvPicPr>
        <p:blipFill>
          <a:blip r:embed="rId2"/>
          <a:stretch>
            <a:fillRect/>
          </a:stretch>
        </p:blipFill>
        <p:spPr>
          <a:xfrm>
            <a:off x="2286000" y="1861344"/>
            <a:ext cx="7620000" cy="4279900"/>
          </a:xfrm>
        </p:spPr>
      </p:pic>
    </p:spTree>
    <p:extLst>
      <p:ext uri="{BB962C8B-B14F-4D97-AF65-F5344CB8AC3E}">
        <p14:creationId xmlns:p14="http://schemas.microsoft.com/office/powerpoint/2010/main" val="4274900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595A9-96BF-8C41-8424-66D521C2089D}"/>
              </a:ext>
            </a:extLst>
          </p:cNvPr>
          <p:cNvSpPr>
            <a:spLocks noGrp="1"/>
          </p:cNvSpPr>
          <p:nvPr>
            <p:ph type="title"/>
          </p:nvPr>
        </p:nvSpPr>
        <p:spPr/>
        <p:txBody>
          <a:bodyPr>
            <a:normAutofit/>
          </a:bodyPr>
          <a:lstStyle/>
          <a:p>
            <a:pPr algn="ctr"/>
            <a:r>
              <a:rPr lang="en-US" sz="2400" dirty="0"/>
              <a:t>After the fall of the Soviet Union, </a:t>
            </a:r>
            <a:r>
              <a:rPr lang="en-US" sz="2400" dirty="0" err="1"/>
              <a:t>Luzhkov</a:t>
            </a:r>
            <a:r>
              <a:rPr lang="en-US" sz="2400" dirty="0"/>
              <a:t> and his wife were closely associated with the rebuilding of the cathedral, which was blown up by the communists in 1931</a:t>
            </a:r>
          </a:p>
        </p:txBody>
      </p:sp>
      <p:pic>
        <p:nvPicPr>
          <p:cNvPr id="4" name="Content Placeholder 3">
            <a:extLst>
              <a:ext uri="{FF2B5EF4-FFF2-40B4-BE49-F238E27FC236}">
                <a16:creationId xmlns:a16="http://schemas.microsoft.com/office/drawing/2014/main" id="{E135402F-5A7D-B943-A94F-172D583CABEB}"/>
              </a:ext>
            </a:extLst>
          </p:cNvPr>
          <p:cNvPicPr>
            <a:picLocks noGrp="1" noChangeAspect="1"/>
          </p:cNvPicPr>
          <p:nvPr>
            <p:ph idx="1"/>
          </p:nvPr>
        </p:nvPicPr>
        <p:blipFill>
          <a:blip r:embed="rId2"/>
          <a:stretch>
            <a:fillRect/>
          </a:stretch>
        </p:blipFill>
        <p:spPr>
          <a:xfrm>
            <a:off x="1361441" y="2050476"/>
            <a:ext cx="5080000" cy="3873500"/>
          </a:xfrm>
        </p:spPr>
      </p:pic>
      <p:pic>
        <p:nvPicPr>
          <p:cNvPr id="5" name="Picture 4">
            <a:extLst>
              <a:ext uri="{FF2B5EF4-FFF2-40B4-BE49-F238E27FC236}">
                <a16:creationId xmlns:a16="http://schemas.microsoft.com/office/drawing/2014/main" id="{3703E529-B932-B744-969E-ADC76547C0C2}"/>
              </a:ext>
            </a:extLst>
          </p:cNvPr>
          <p:cNvPicPr>
            <a:picLocks noChangeAspect="1"/>
          </p:cNvPicPr>
          <p:nvPr/>
        </p:nvPicPr>
        <p:blipFill>
          <a:blip r:embed="rId3"/>
          <a:stretch>
            <a:fillRect/>
          </a:stretch>
        </p:blipFill>
        <p:spPr>
          <a:xfrm>
            <a:off x="7066671" y="2474948"/>
            <a:ext cx="3621372" cy="2716029"/>
          </a:xfrm>
          <a:prstGeom prst="rect">
            <a:avLst/>
          </a:prstGeom>
        </p:spPr>
      </p:pic>
    </p:spTree>
    <p:extLst>
      <p:ext uri="{BB962C8B-B14F-4D97-AF65-F5344CB8AC3E}">
        <p14:creationId xmlns:p14="http://schemas.microsoft.com/office/powerpoint/2010/main" val="1272402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C7E3-3350-FA4E-BF18-35CBCDC61A10}"/>
              </a:ext>
            </a:extLst>
          </p:cNvPr>
          <p:cNvSpPr>
            <a:spLocks noGrp="1"/>
          </p:cNvSpPr>
          <p:nvPr>
            <p:ph type="title"/>
          </p:nvPr>
        </p:nvSpPr>
        <p:spPr/>
        <p:txBody>
          <a:bodyPr>
            <a:normAutofit/>
          </a:bodyPr>
          <a:lstStyle/>
          <a:p>
            <a:pPr algn="ctr"/>
            <a:r>
              <a:rPr lang="en-US" sz="2400" dirty="0"/>
              <a:t>“The friendship between the Russian Federation and China knows no limits”</a:t>
            </a:r>
          </a:p>
        </p:txBody>
      </p:sp>
      <p:pic>
        <p:nvPicPr>
          <p:cNvPr id="4" name="Content Placeholder 3">
            <a:extLst>
              <a:ext uri="{FF2B5EF4-FFF2-40B4-BE49-F238E27FC236}">
                <a16:creationId xmlns:a16="http://schemas.microsoft.com/office/drawing/2014/main" id="{12705C5F-151F-9841-9A7C-87AD94F80DB5}"/>
              </a:ext>
            </a:extLst>
          </p:cNvPr>
          <p:cNvPicPr>
            <a:picLocks noGrp="1" noChangeAspect="1"/>
          </p:cNvPicPr>
          <p:nvPr>
            <p:ph idx="1"/>
          </p:nvPr>
        </p:nvPicPr>
        <p:blipFill>
          <a:blip r:embed="rId2"/>
          <a:stretch>
            <a:fillRect/>
          </a:stretch>
        </p:blipFill>
        <p:spPr>
          <a:xfrm>
            <a:off x="2570865" y="1825625"/>
            <a:ext cx="7050269" cy="4351338"/>
          </a:xfrm>
        </p:spPr>
      </p:pic>
    </p:spTree>
    <p:extLst>
      <p:ext uri="{BB962C8B-B14F-4D97-AF65-F5344CB8AC3E}">
        <p14:creationId xmlns:p14="http://schemas.microsoft.com/office/powerpoint/2010/main" val="6973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D0985-1511-9541-B501-424B771E5287}"/>
              </a:ext>
            </a:extLst>
          </p:cNvPr>
          <p:cNvSpPr>
            <a:spLocks noGrp="1"/>
          </p:cNvSpPr>
          <p:nvPr>
            <p:ph type="title"/>
          </p:nvPr>
        </p:nvSpPr>
        <p:spPr/>
        <p:txBody>
          <a:bodyPr>
            <a:normAutofit/>
          </a:bodyPr>
          <a:lstStyle/>
          <a:p>
            <a:pPr algn="ctr"/>
            <a:r>
              <a:rPr lang="en-US" sz="2400" dirty="0"/>
              <a:t>A solitary Putin watching the opening of the Beijing Winter Olympics</a:t>
            </a:r>
          </a:p>
        </p:txBody>
      </p:sp>
      <p:pic>
        <p:nvPicPr>
          <p:cNvPr id="7" name="Content Placeholder 6">
            <a:extLst>
              <a:ext uri="{FF2B5EF4-FFF2-40B4-BE49-F238E27FC236}">
                <a16:creationId xmlns:a16="http://schemas.microsoft.com/office/drawing/2014/main" id="{BE8BF960-6123-9044-BB95-8B1FA6C2D542}"/>
              </a:ext>
            </a:extLst>
          </p:cNvPr>
          <p:cNvPicPr>
            <a:picLocks noGrp="1" noChangeAspect="1"/>
          </p:cNvPicPr>
          <p:nvPr>
            <p:ph idx="1"/>
          </p:nvPr>
        </p:nvPicPr>
        <p:blipFill>
          <a:blip r:embed="rId2"/>
          <a:stretch>
            <a:fillRect/>
          </a:stretch>
        </p:blipFill>
        <p:spPr>
          <a:xfrm>
            <a:off x="1966888" y="1825625"/>
            <a:ext cx="8258223" cy="4351338"/>
          </a:xfrm>
        </p:spPr>
      </p:pic>
    </p:spTree>
    <p:extLst>
      <p:ext uri="{BB962C8B-B14F-4D97-AF65-F5344CB8AC3E}">
        <p14:creationId xmlns:p14="http://schemas.microsoft.com/office/powerpoint/2010/main" val="3923999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58B3-6790-FA48-9C18-35DEDBEE9CFD}"/>
              </a:ext>
            </a:extLst>
          </p:cNvPr>
          <p:cNvSpPr>
            <a:spLocks noGrp="1"/>
          </p:cNvSpPr>
          <p:nvPr>
            <p:ph type="title"/>
          </p:nvPr>
        </p:nvSpPr>
        <p:spPr/>
        <p:txBody>
          <a:bodyPr>
            <a:normAutofit/>
          </a:bodyPr>
          <a:lstStyle/>
          <a:p>
            <a:pPr algn="ctr"/>
            <a:r>
              <a:rPr lang="en-US" sz="2400" dirty="0"/>
              <a:t>Presidents Biden and Xi conferring by video on March 18</a:t>
            </a:r>
          </a:p>
        </p:txBody>
      </p:sp>
      <p:pic>
        <p:nvPicPr>
          <p:cNvPr id="7" name="Content Placeholder 6">
            <a:extLst>
              <a:ext uri="{FF2B5EF4-FFF2-40B4-BE49-F238E27FC236}">
                <a16:creationId xmlns:a16="http://schemas.microsoft.com/office/drawing/2014/main" id="{476F52A0-7EA8-9646-924E-F0CE65D30277}"/>
              </a:ext>
            </a:extLst>
          </p:cNvPr>
          <p:cNvPicPr>
            <a:picLocks noGrp="1" noChangeAspect="1"/>
          </p:cNvPicPr>
          <p:nvPr>
            <p:ph idx="1"/>
          </p:nvPr>
        </p:nvPicPr>
        <p:blipFill>
          <a:blip r:embed="rId2"/>
          <a:stretch>
            <a:fillRect/>
          </a:stretch>
        </p:blipFill>
        <p:spPr>
          <a:xfrm>
            <a:off x="2829021" y="1825625"/>
            <a:ext cx="6533958" cy="4351338"/>
          </a:xfrm>
        </p:spPr>
      </p:pic>
    </p:spTree>
    <p:extLst>
      <p:ext uri="{BB962C8B-B14F-4D97-AF65-F5344CB8AC3E}">
        <p14:creationId xmlns:p14="http://schemas.microsoft.com/office/powerpoint/2010/main" val="39724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ED5F-5AC8-1F4D-BF96-04AF860B4259}"/>
              </a:ext>
            </a:extLst>
          </p:cNvPr>
          <p:cNvSpPr>
            <a:spLocks noGrp="1"/>
          </p:cNvSpPr>
          <p:nvPr>
            <p:ph type="title"/>
          </p:nvPr>
        </p:nvSpPr>
        <p:spPr/>
        <p:txBody>
          <a:bodyPr>
            <a:normAutofit fontScale="90000"/>
          </a:bodyPr>
          <a:lstStyle/>
          <a:p>
            <a:pPr algn="ctr"/>
            <a:r>
              <a:rPr lang="en-US" sz="1800" dirty="0"/>
              <a:t>Following the video conversation between Biden and Xi, China’s foreign minister Wang Yi (on left) declared that his country stands “on the right side of history” and “will never accept any external coercion or pressure.” For his part, Vice Foreign Minister Le Yucheng (center) called Western sanctions on Russia “outrageous” (both statements dated March 19). Earlier, however, Yi said that “China is not a party to the crisis in Ukraine and wishes to prevent [Western] sanctions from impacting China.” And foreign ministry spokesman Zhao Lijiang (on right) voiced support for the words of China’s ambassador to Kyiv who had said that his country “will never attack Ukraine”</a:t>
            </a:r>
          </a:p>
        </p:txBody>
      </p:sp>
      <p:pic>
        <p:nvPicPr>
          <p:cNvPr id="4" name="Content Placeholder 3">
            <a:extLst>
              <a:ext uri="{FF2B5EF4-FFF2-40B4-BE49-F238E27FC236}">
                <a16:creationId xmlns:a16="http://schemas.microsoft.com/office/drawing/2014/main" id="{69EE17CD-CB72-0741-9B3D-517C4EB10DF2}"/>
              </a:ext>
            </a:extLst>
          </p:cNvPr>
          <p:cNvPicPr>
            <a:picLocks noGrp="1" noChangeAspect="1"/>
          </p:cNvPicPr>
          <p:nvPr>
            <p:ph idx="1"/>
          </p:nvPr>
        </p:nvPicPr>
        <p:blipFill>
          <a:blip r:embed="rId2"/>
          <a:stretch>
            <a:fillRect/>
          </a:stretch>
        </p:blipFill>
        <p:spPr>
          <a:xfrm>
            <a:off x="1294226" y="2005626"/>
            <a:ext cx="3207315" cy="1796096"/>
          </a:xfrm>
        </p:spPr>
      </p:pic>
      <p:pic>
        <p:nvPicPr>
          <p:cNvPr id="5" name="Picture 4">
            <a:extLst>
              <a:ext uri="{FF2B5EF4-FFF2-40B4-BE49-F238E27FC236}">
                <a16:creationId xmlns:a16="http://schemas.microsoft.com/office/drawing/2014/main" id="{18EAE36E-73EE-FE4E-ABD1-691FF643E438}"/>
              </a:ext>
            </a:extLst>
          </p:cNvPr>
          <p:cNvPicPr>
            <a:picLocks noChangeAspect="1"/>
          </p:cNvPicPr>
          <p:nvPr/>
        </p:nvPicPr>
        <p:blipFill>
          <a:blip r:embed="rId3"/>
          <a:stretch>
            <a:fillRect/>
          </a:stretch>
        </p:blipFill>
        <p:spPr>
          <a:xfrm>
            <a:off x="5036038" y="3573194"/>
            <a:ext cx="3175000" cy="2171700"/>
          </a:xfrm>
          <a:prstGeom prst="rect">
            <a:avLst/>
          </a:prstGeom>
        </p:spPr>
      </p:pic>
      <p:pic>
        <p:nvPicPr>
          <p:cNvPr id="6" name="Picture 5">
            <a:extLst>
              <a:ext uri="{FF2B5EF4-FFF2-40B4-BE49-F238E27FC236}">
                <a16:creationId xmlns:a16="http://schemas.microsoft.com/office/drawing/2014/main" id="{47E88CE2-AD56-6A44-AD6E-C7DD9E52D284}"/>
              </a:ext>
            </a:extLst>
          </p:cNvPr>
          <p:cNvPicPr>
            <a:picLocks noChangeAspect="1"/>
          </p:cNvPicPr>
          <p:nvPr/>
        </p:nvPicPr>
        <p:blipFill>
          <a:blip r:embed="rId4"/>
          <a:stretch>
            <a:fillRect/>
          </a:stretch>
        </p:blipFill>
        <p:spPr>
          <a:xfrm>
            <a:off x="8649852" y="2124222"/>
            <a:ext cx="2590234" cy="1725096"/>
          </a:xfrm>
          <a:prstGeom prst="rect">
            <a:avLst/>
          </a:prstGeom>
        </p:spPr>
      </p:pic>
    </p:spTree>
    <p:extLst>
      <p:ext uri="{BB962C8B-B14F-4D97-AF65-F5344CB8AC3E}">
        <p14:creationId xmlns:p14="http://schemas.microsoft.com/office/powerpoint/2010/main" val="725114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831C-7EDF-1040-9C23-7C3533A8086C}"/>
              </a:ext>
            </a:extLst>
          </p:cNvPr>
          <p:cNvSpPr>
            <a:spLocks noGrp="1"/>
          </p:cNvSpPr>
          <p:nvPr>
            <p:ph type="title"/>
          </p:nvPr>
        </p:nvSpPr>
        <p:spPr/>
        <p:txBody>
          <a:bodyPr>
            <a:normAutofit fontScale="90000"/>
          </a:bodyPr>
          <a:lstStyle/>
          <a:p>
            <a:pPr algn="ctr"/>
            <a:br>
              <a:rPr lang="en-US" sz="2200" dirty="0"/>
            </a:br>
            <a:r>
              <a:rPr lang="en-US" sz="2200" dirty="0"/>
              <a:t>On March 1, Gazprom stated that it had signed a contract for the construction of a pipeline to China capable of delivering up to 1.8 trillion cubic feet of gas via Mongolia</a:t>
            </a:r>
            <a:br>
              <a:rPr lang="en-US" dirty="0"/>
            </a:br>
            <a:endParaRPr lang="en-US" dirty="0"/>
          </a:p>
        </p:txBody>
      </p:sp>
      <p:pic>
        <p:nvPicPr>
          <p:cNvPr id="4" name="Content Placeholder 3">
            <a:extLst>
              <a:ext uri="{FF2B5EF4-FFF2-40B4-BE49-F238E27FC236}">
                <a16:creationId xmlns:a16="http://schemas.microsoft.com/office/drawing/2014/main" id="{C1EF81FD-2A09-EA45-A89D-A639B658165E}"/>
              </a:ext>
            </a:extLst>
          </p:cNvPr>
          <p:cNvPicPr>
            <a:picLocks noGrp="1" noChangeAspect="1"/>
          </p:cNvPicPr>
          <p:nvPr>
            <p:ph idx="1"/>
          </p:nvPr>
        </p:nvPicPr>
        <p:blipFill>
          <a:blip r:embed="rId2"/>
          <a:stretch>
            <a:fillRect/>
          </a:stretch>
        </p:blipFill>
        <p:spPr>
          <a:xfrm>
            <a:off x="3516849" y="1831365"/>
            <a:ext cx="5158301" cy="3756963"/>
          </a:xfrm>
        </p:spPr>
      </p:pic>
    </p:spTree>
    <p:extLst>
      <p:ext uri="{BB962C8B-B14F-4D97-AF65-F5344CB8AC3E}">
        <p14:creationId xmlns:p14="http://schemas.microsoft.com/office/powerpoint/2010/main" val="3235062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74FF1-AF6C-BB46-9F5D-229E71B946A1}"/>
              </a:ext>
            </a:extLst>
          </p:cNvPr>
          <p:cNvSpPr>
            <a:spLocks noGrp="1"/>
          </p:cNvSpPr>
          <p:nvPr>
            <p:ph type="title"/>
          </p:nvPr>
        </p:nvSpPr>
        <p:spPr/>
        <p:txBody>
          <a:bodyPr>
            <a:normAutofit/>
          </a:bodyPr>
          <a:lstStyle/>
          <a:p>
            <a:pPr algn="ctr"/>
            <a:r>
              <a:rPr lang="en-US" sz="2400" dirty="0"/>
              <a:t>Charles de Gaulle speaking at a May 16, 1958 press conference during his assumption of power</a:t>
            </a:r>
          </a:p>
        </p:txBody>
      </p:sp>
      <p:sp>
        <p:nvSpPr>
          <p:cNvPr id="3" name="Content Placeholder 2">
            <a:extLst>
              <a:ext uri="{FF2B5EF4-FFF2-40B4-BE49-F238E27FC236}">
                <a16:creationId xmlns:a16="http://schemas.microsoft.com/office/drawing/2014/main" id="{3A383391-CED3-0F48-A378-B89D276DA510}"/>
              </a:ext>
            </a:extLst>
          </p:cNvPr>
          <p:cNvSpPr>
            <a:spLocks noGrp="1"/>
          </p:cNvSpPr>
          <p:nvPr>
            <p:ph idx="1"/>
          </p:nvPr>
        </p:nvSpPr>
        <p:spPr/>
        <p:txBody>
          <a:bodyPr/>
          <a:lstStyle/>
          <a:p>
            <a:pPr marL="0" indent="0">
              <a:buNone/>
            </a:pPr>
            <a:r>
              <a:rPr lang="en-US" dirty="0"/>
              <a:t>“Why would I want to begin a career</a:t>
            </a:r>
          </a:p>
          <a:p>
            <a:pPr marL="0" indent="0">
              <a:buNone/>
            </a:pPr>
            <a:r>
              <a:rPr lang="en-US" dirty="0"/>
              <a:t>as a dictator at the age of sixty-seven?”</a:t>
            </a:r>
          </a:p>
        </p:txBody>
      </p:sp>
      <p:pic>
        <p:nvPicPr>
          <p:cNvPr id="4" name="Picture 3">
            <a:extLst>
              <a:ext uri="{FF2B5EF4-FFF2-40B4-BE49-F238E27FC236}">
                <a16:creationId xmlns:a16="http://schemas.microsoft.com/office/drawing/2014/main" id="{F227CDD9-1F3A-824E-BA76-003799A2BBC6}"/>
              </a:ext>
            </a:extLst>
          </p:cNvPr>
          <p:cNvPicPr>
            <a:picLocks noChangeAspect="1"/>
          </p:cNvPicPr>
          <p:nvPr/>
        </p:nvPicPr>
        <p:blipFill>
          <a:blip r:embed="rId2"/>
          <a:stretch>
            <a:fillRect/>
          </a:stretch>
        </p:blipFill>
        <p:spPr>
          <a:xfrm>
            <a:off x="4712676" y="3005587"/>
            <a:ext cx="4015545" cy="3011659"/>
          </a:xfrm>
          <a:prstGeom prst="rect">
            <a:avLst/>
          </a:prstGeom>
        </p:spPr>
      </p:pic>
    </p:spTree>
    <p:extLst>
      <p:ext uri="{BB962C8B-B14F-4D97-AF65-F5344CB8AC3E}">
        <p14:creationId xmlns:p14="http://schemas.microsoft.com/office/powerpoint/2010/main" val="3169119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51A54-1A92-E747-BD8F-D5270E8B1C42}"/>
              </a:ext>
            </a:extLst>
          </p:cNvPr>
          <p:cNvSpPr>
            <a:spLocks noGrp="1"/>
          </p:cNvSpPr>
          <p:nvPr>
            <p:ph type="title"/>
          </p:nvPr>
        </p:nvSpPr>
        <p:spPr/>
        <p:txBody>
          <a:bodyPr>
            <a:normAutofit/>
          </a:bodyPr>
          <a:lstStyle/>
          <a:p>
            <a:pPr algn="ctr"/>
            <a:r>
              <a:rPr lang="en-US" sz="2400" dirty="0"/>
              <a:t>On March 11, Russia was told by China it will not be supplying spare parts for its Western-made civilian aircraft</a:t>
            </a:r>
          </a:p>
        </p:txBody>
      </p:sp>
      <p:pic>
        <p:nvPicPr>
          <p:cNvPr id="4" name="Content Placeholder 3">
            <a:extLst>
              <a:ext uri="{FF2B5EF4-FFF2-40B4-BE49-F238E27FC236}">
                <a16:creationId xmlns:a16="http://schemas.microsoft.com/office/drawing/2014/main" id="{52011B6C-5539-F24D-BD75-9F9732743E59}"/>
              </a:ext>
            </a:extLst>
          </p:cNvPr>
          <p:cNvPicPr>
            <a:picLocks noGrp="1" noChangeAspect="1"/>
          </p:cNvPicPr>
          <p:nvPr>
            <p:ph idx="1"/>
          </p:nvPr>
        </p:nvPicPr>
        <p:blipFill>
          <a:blip r:embed="rId2"/>
          <a:stretch>
            <a:fillRect/>
          </a:stretch>
        </p:blipFill>
        <p:spPr>
          <a:xfrm>
            <a:off x="3759200" y="2293144"/>
            <a:ext cx="4673600" cy="3416300"/>
          </a:xfrm>
        </p:spPr>
      </p:pic>
    </p:spTree>
    <p:extLst>
      <p:ext uri="{BB962C8B-B14F-4D97-AF65-F5344CB8AC3E}">
        <p14:creationId xmlns:p14="http://schemas.microsoft.com/office/powerpoint/2010/main" val="2791166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A786-2569-2D43-95B6-2D4E55321B86}"/>
              </a:ext>
            </a:extLst>
          </p:cNvPr>
          <p:cNvSpPr>
            <a:spLocks noGrp="1"/>
          </p:cNvSpPr>
          <p:nvPr>
            <p:ph type="title"/>
          </p:nvPr>
        </p:nvSpPr>
        <p:spPr/>
        <p:txBody>
          <a:bodyPr>
            <a:normAutofit/>
          </a:bodyPr>
          <a:lstStyle/>
          <a:p>
            <a:pPr algn="ctr"/>
            <a:r>
              <a:rPr lang="en-US" sz="2400" dirty="0"/>
              <a:t>With a 70% decline in activity at Moscow’s </a:t>
            </a:r>
            <a:r>
              <a:rPr lang="en-US" sz="2400" dirty="0" err="1"/>
              <a:t>Sheremetevo</a:t>
            </a:r>
            <a:r>
              <a:rPr lang="en-US" sz="2400" dirty="0"/>
              <a:t> airport, 20% of its personnel have been furloughed (March 21)</a:t>
            </a:r>
          </a:p>
        </p:txBody>
      </p:sp>
      <p:pic>
        <p:nvPicPr>
          <p:cNvPr id="4" name="Content Placeholder 3">
            <a:extLst>
              <a:ext uri="{FF2B5EF4-FFF2-40B4-BE49-F238E27FC236}">
                <a16:creationId xmlns:a16="http://schemas.microsoft.com/office/drawing/2014/main" id="{8300BDAC-B06B-CD4D-B45B-E6129FC89B3C}"/>
              </a:ext>
            </a:extLst>
          </p:cNvPr>
          <p:cNvPicPr>
            <a:picLocks noGrp="1" noChangeAspect="1"/>
          </p:cNvPicPr>
          <p:nvPr>
            <p:ph idx="1"/>
          </p:nvPr>
        </p:nvPicPr>
        <p:blipFill>
          <a:blip r:embed="rId2"/>
          <a:stretch>
            <a:fillRect/>
          </a:stretch>
        </p:blipFill>
        <p:spPr>
          <a:xfrm>
            <a:off x="1744662" y="1825625"/>
            <a:ext cx="8702676" cy="4351338"/>
          </a:xfrm>
        </p:spPr>
      </p:pic>
    </p:spTree>
    <p:extLst>
      <p:ext uri="{BB962C8B-B14F-4D97-AF65-F5344CB8AC3E}">
        <p14:creationId xmlns:p14="http://schemas.microsoft.com/office/powerpoint/2010/main" val="2476622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5BEE3-C31A-A34B-AFE8-14AF8684D20E}"/>
              </a:ext>
            </a:extLst>
          </p:cNvPr>
          <p:cNvSpPr>
            <a:spLocks noGrp="1"/>
          </p:cNvSpPr>
          <p:nvPr>
            <p:ph type="title"/>
          </p:nvPr>
        </p:nvSpPr>
        <p:spPr/>
        <p:txBody>
          <a:bodyPr>
            <a:normAutofit/>
          </a:bodyPr>
          <a:lstStyle/>
          <a:p>
            <a:pPr algn="ctr"/>
            <a:r>
              <a:rPr lang="en-US" sz="2400" dirty="0"/>
              <a:t>Vlogger Wang </a:t>
            </a:r>
            <a:r>
              <a:rPr lang="en-US" sz="2400" dirty="0" err="1"/>
              <a:t>Jixiang</a:t>
            </a:r>
            <a:r>
              <a:rPr lang="en-US" sz="2400" dirty="0"/>
              <a:t>, 36, a resident of Odessa, is giving the Chinese mainland audience a different perspective on the war in Ukraine</a:t>
            </a:r>
          </a:p>
        </p:txBody>
      </p:sp>
      <p:pic>
        <p:nvPicPr>
          <p:cNvPr id="4" name="Content Placeholder 3">
            <a:extLst>
              <a:ext uri="{FF2B5EF4-FFF2-40B4-BE49-F238E27FC236}">
                <a16:creationId xmlns:a16="http://schemas.microsoft.com/office/drawing/2014/main" id="{0B6D46CB-613C-4B45-AE83-8FA74D5036CE}"/>
              </a:ext>
            </a:extLst>
          </p:cNvPr>
          <p:cNvPicPr>
            <a:picLocks noGrp="1" noChangeAspect="1"/>
          </p:cNvPicPr>
          <p:nvPr>
            <p:ph idx="1"/>
          </p:nvPr>
        </p:nvPicPr>
        <p:blipFill>
          <a:blip r:embed="rId2"/>
          <a:stretch>
            <a:fillRect/>
          </a:stretch>
        </p:blipFill>
        <p:spPr>
          <a:xfrm>
            <a:off x="3619500" y="2610644"/>
            <a:ext cx="4953000" cy="2781300"/>
          </a:xfrm>
        </p:spPr>
      </p:pic>
    </p:spTree>
    <p:extLst>
      <p:ext uri="{BB962C8B-B14F-4D97-AF65-F5344CB8AC3E}">
        <p14:creationId xmlns:p14="http://schemas.microsoft.com/office/powerpoint/2010/main" val="4101693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6021-5366-A44F-A2C0-04AF9B50331F}"/>
              </a:ext>
            </a:extLst>
          </p:cNvPr>
          <p:cNvSpPr>
            <a:spLocks noGrp="1"/>
          </p:cNvSpPr>
          <p:nvPr>
            <p:ph type="title"/>
          </p:nvPr>
        </p:nvSpPr>
        <p:spPr/>
        <p:txBody>
          <a:bodyPr>
            <a:normAutofit/>
          </a:bodyPr>
          <a:lstStyle/>
          <a:p>
            <a:pPr algn="ctr"/>
            <a:r>
              <a:rPr lang="en-US" sz="2400" dirty="0"/>
              <a:t>“I don’t understand where all these military </a:t>
            </a:r>
            <a:r>
              <a:rPr lang="en-US" sz="2400"/>
              <a:t>analysts come from, after all, </a:t>
            </a:r>
            <a:r>
              <a:rPr lang="en-US" sz="2400" dirty="0"/>
              <a:t>they used to be ordinary virologists”</a:t>
            </a:r>
          </a:p>
        </p:txBody>
      </p:sp>
      <p:pic>
        <p:nvPicPr>
          <p:cNvPr id="4" name="Content Placeholder 3">
            <a:extLst>
              <a:ext uri="{FF2B5EF4-FFF2-40B4-BE49-F238E27FC236}">
                <a16:creationId xmlns:a16="http://schemas.microsoft.com/office/drawing/2014/main" id="{CBFBCF23-DDBA-C94B-8B26-0D3B2B517030}"/>
              </a:ext>
            </a:extLst>
          </p:cNvPr>
          <p:cNvPicPr>
            <a:picLocks noGrp="1" noChangeAspect="1"/>
          </p:cNvPicPr>
          <p:nvPr>
            <p:ph idx="1"/>
          </p:nvPr>
        </p:nvPicPr>
        <p:blipFill>
          <a:blip r:embed="rId2"/>
          <a:stretch>
            <a:fillRect/>
          </a:stretch>
        </p:blipFill>
        <p:spPr>
          <a:xfrm>
            <a:off x="4159655" y="1825625"/>
            <a:ext cx="3872690" cy="4351338"/>
          </a:xfrm>
        </p:spPr>
      </p:pic>
    </p:spTree>
    <p:extLst>
      <p:ext uri="{BB962C8B-B14F-4D97-AF65-F5344CB8AC3E}">
        <p14:creationId xmlns:p14="http://schemas.microsoft.com/office/powerpoint/2010/main" val="3913068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D6A0-CCBC-7F40-91B3-256E11D5E6DC}"/>
              </a:ext>
            </a:extLst>
          </p:cNvPr>
          <p:cNvSpPr>
            <a:spLocks noGrp="1"/>
          </p:cNvSpPr>
          <p:nvPr>
            <p:ph type="title"/>
          </p:nvPr>
        </p:nvSpPr>
        <p:spPr/>
        <p:txBody>
          <a:bodyPr/>
          <a:lstStyle/>
          <a:p>
            <a:pPr algn="ctr"/>
            <a:r>
              <a:rPr lang="en-US" dirty="0"/>
              <a:t>W.H. Auden, “September 1, 1939” (excerpt)</a:t>
            </a:r>
          </a:p>
        </p:txBody>
      </p:sp>
      <p:sp>
        <p:nvSpPr>
          <p:cNvPr id="3" name="Content Placeholder 2">
            <a:extLst>
              <a:ext uri="{FF2B5EF4-FFF2-40B4-BE49-F238E27FC236}">
                <a16:creationId xmlns:a16="http://schemas.microsoft.com/office/drawing/2014/main" id="{F584292F-74CB-7140-9738-398433F31DE2}"/>
              </a:ext>
            </a:extLst>
          </p:cNvPr>
          <p:cNvSpPr>
            <a:spLocks noGrp="1"/>
          </p:cNvSpPr>
          <p:nvPr>
            <p:ph idx="1"/>
          </p:nvPr>
        </p:nvSpPr>
        <p:spPr>
          <a:xfrm>
            <a:off x="838200" y="1825625"/>
            <a:ext cx="10515600" cy="4351338"/>
          </a:xfrm>
        </p:spPr>
        <p:txBody>
          <a:bodyPr numCol="5">
            <a:normAutofit fontScale="55000" lnSpcReduction="20000"/>
          </a:bodyPr>
          <a:lstStyle/>
          <a:p>
            <a:r>
              <a:rPr lang="en-US" dirty="0"/>
              <a:t>I sit in one of the dives</a:t>
            </a:r>
            <a:br>
              <a:rPr lang="en-US" dirty="0"/>
            </a:br>
            <a:r>
              <a:rPr lang="en-US" dirty="0"/>
              <a:t>On Fifty-second Street</a:t>
            </a:r>
            <a:br>
              <a:rPr lang="en-US" dirty="0"/>
            </a:br>
            <a:r>
              <a:rPr lang="en-US" dirty="0"/>
              <a:t>Uncertain and afraid</a:t>
            </a:r>
            <a:br>
              <a:rPr lang="en-US" dirty="0"/>
            </a:br>
            <a:r>
              <a:rPr lang="en-US" dirty="0"/>
              <a:t>As the clever hopes expire</a:t>
            </a:r>
            <a:br>
              <a:rPr lang="en-US" dirty="0"/>
            </a:br>
            <a:r>
              <a:rPr lang="en-US" dirty="0"/>
              <a:t>Of a low dishonest decade:</a:t>
            </a:r>
            <a:br>
              <a:rPr lang="en-US" dirty="0"/>
            </a:br>
            <a:r>
              <a:rPr lang="en-US" dirty="0"/>
              <a:t>Waves of anger and fear</a:t>
            </a:r>
            <a:br>
              <a:rPr lang="en-US" dirty="0"/>
            </a:br>
            <a:r>
              <a:rPr lang="en-US" dirty="0"/>
              <a:t>Circulate over the bright </a:t>
            </a:r>
            <a:br>
              <a:rPr lang="en-US" dirty="0"/>
            </a:br>
            <a:r>
              <a:rPr lang="en-US" dirty="0"/>
              <a:t>And darkened lands of the earth,</a:t>
            </a:r>
            <a:br>
              <a:rPr lang="en-US" dirty="0"/>
            </a:br>
            <a:r>
              <a:rPr lang="en-US" dirty="0"/>
              <a:t>Obsessing our private lives;</a:t>
            </a:r>
            <a:br>
              <a:rPr lang="en-US" dirty="0"/>
            </a:br>
            <a:r>
              <a:rPr lang="en-US" dirty="0"/>
              <a:t>The unmentionable </a:t>
            </a:r>
            <a:r>
              <a:rPr lang="en-US" dirty="0" err="1"/>
              <a:t>odour</a:t>
            </a:r>
            <a:r>
              <a:rPr lang="en-US" dirty="0"/>
              <a:t> of death</a:t>
            </a:r>
            <a:br>
              <a:rPr lang="en-US" dirty="0"/>
            </a:br>
            <a:r>
              <a:rPr lang="en-US" dirty="0"/>
              <a:t>Offends the September night.</a:t>
            </a:r>
          </a:p>
          <a:p>
            <a:r>
              <a:rPr lang="en-US" dirty="0"/>
              <a:t>Accurate scholarship can </a:t>
            </a:r>
            <a:br>
              <a:rPr lang="en-US" dirty="0"/>
            </a:br>
            <a:r>
              <a:rPr lang="en-US" dirty="0"/>
              <a:t>Unearth the whole offence</a:t>
            </a:r>
            <a:br>
              <a:rPr lang="en-US" dirty="0"/>
            </a:br>
            <a:r>
              <a:rPr lang="en-US" dirty="0"/>
              <a:t>From Luther until now</a:t>
            </a:r>
            <a:br>
              <a:rPr lang="en-US" dirty="0"/>
            </a:br>
            <a:r>
              <a:rPr lang="en-US" dirty="0"/>
              <a:t>That has driven a culture mad,</a:t>
            </a:r>
            <a:br>
              <a:rPr lang="en-US" dirty="0"/>
            </a:br>
            <a:r>
              <a:rPr lang="en-US" dirty="0"/>
              <a:t>Find what occurred at Linz,</a:t>
            </a:r>
            <a:br>
              <a:rPr lang="en-US" dirty="0"/>
            </a:br>
            <a:r>
              <a:rPr lang="en-US" dirty="0"/>
              <a:t>What huge imago made</a:t>
            </a:r>
            <a:br>
              <a:rPr lang="en-US" dirty="0"/>
            </a:br>
            <a:r>
              <a:rPr lang="en-US" dirty="0"/>
              <a:t>A psychopathic god:</a:t>
            </a:r>
            <a:br>
              <a:rPr lang="en-US" dirty="0"/>
            </a:br>
            <a:r>
              <a:rPr lang="en-US" dirty="0"/>
              <a:t>I and the public know</a:t>
            </a:r>
            <a:br>
              <a:rPr lang="en-US" dirty="0"/>
            </a:br>
            <a:r>
              <a:rPr lang="en-US" dirty="0"/>
              <a:t>What all schoolchildren learn,</a:t>
            </a:r>
            <a:br>
              <a:rPr lang="en-US" dirty="0"/>
            </a:br>
            <a:r>
              <a:rPr lang="en-US" dirty="0"/>
              <a:t>Those to whom evil is done</a:t>
            </a:r>
            <a:br>
              <a:rPr lang="en-US" dirty="0"/>
            </a:br>
            <a:r>
              <a:rPr lang="en-US" dirty="0"/>
              <a:t>Do evil in return.</a:t>
            </a:r>
          </a:p>
          <a:p>
            <a:r>
              <a:rPr lang="en-US" dirty="0"/>
              <a:t>Exiled Thucydides knew</a:t>
            </a:r>
            <a:br>
              <a:rPr lang="en-US" dirty="0"/>
            </a:br>
            <a:r>
              <a:rPr lang="en-US" dirty="0"/>
              <a:t>All that a speech can say</a:t>
            </a:r>
            <a:br>
              <a:rPr lang="en-US" dirty="0"/>
            </a:br>
            <a:r>
              <a:rPr lang="en-US" dirty="0"/>
              <a:t>About Democracy,</a:t>
            </a:r>
            <a:br>
              <a:rPr lang="en-US" dirty="0"/>
            </a:br>
            <a:r>
              <a:rPr lang="en-US" dirty="0"/>
              <a:t>And what dictators do,</a:t>
            </a:r>
            <a:br>
              <a:rPr lang="en-US" dirty="0"/>
            </a:br>
            <a:r>
              <a:rPr lang="en-US" dirty="0"/>
              <a:t>The elderly rubbish they talk</a:t>
            </a:r>
            <a:br>
              <a:rPr lang="en-US" dirty="0"/>
            </a:br>
            <a:r>
              <a:rPr lang="en-US" dirty="0"/>
              <a:t>To an apathetic grave;</a:t>
            </a:r>
            <a:br>
              <a:rPr lang="en-US" dirty="0"/>
            </a:br>
            <a:r>
              <a:rPr lang="en-US" dirty="0" err="1"/>
              <a:t>Analysed</a:t>
            </a:r>
            <a:r>
              <a:rPr lang="en-US" dirty="0"/>
              <a:t> all in his book,</a:t>
            </a:r>
            <a:br>
              <a:rPr lang="en-US" dirty="0"/>
            </a:br>
            <a:r>
              <a:rPr lang="en-US" dirty="0"/>
              <a:t>The enlightenment driven away,</a:t>
            </a:r>
            <a:br>
              <a:rPr lang="en-US" dirty="0"/>
            </a:br>
            <a:r>
              <a:rPr lang="en-US" dirty="0"/>
              <a:t>The habit-forming pain,</a:t>
            </a:r>
            <a:br>
              <a:rPr lang="en-US" dirty="0"/>
            </a:br>
            <a:r>
              <a:rPr lang="en-US" dirty="0"/>
              <a:t>Mismanagement and grief:</a:t>
            </a:r>
            <a:br>
              <a:rPr lang="en-US" dirty="0"/>
            </a:br>
            <a:r>
              <a:rPr lang="en-US" dirty="0"/>
              <a:t>We must suffer them all again.</a:t>
            </a:r>
          </a:p>
          <a:p>
            <a:r>
              <a:rPr lang="en-US" dirty="0"/>
              <a:t>Into this neutral air</a:t>
            </a:r>
            <a:br>
              <a:rPr lang="en-US" dirty="0"/>
            </a:br>
            <a:r>
              <a:rPr lang="en-US" dirty="0"/>
              <a:t>Where blind skyscrapers use</a:t>
            </a:r>
            <a:br>
              <a:rPr lang="en-US" dirty="0"/>
            </a:br>
            <a:r>
              <a:rPr lang="en-US" dirty="0"/>
              <a:t>Their full height to proclaim</a:t>
            </a:r>
            <a:br>
              <a:rPr lang="en-US" dirty="0"/>
            </a:br>
            <a:r>
              <a:rPr lang="en-US" dirty="0"/>
              <a:t>The strength of Collective Man,</a:t>
            </a:r>
            <a:br>
              <a:rPr lang="en-US" dirty="0"/>
            </a:br>
            <a:r>
              <a:rPr lang="en-US" dirty="0"/>
              <a:t>Each language pours its vain</a:t>
            </a:r>
            <a:br>
              <a:rPr lang="en-US" dirty="0"/>
            </a:br>
            <a:r>
              <a:rPr lang="en-US" dirty="0"/>
              <a:t>Competitive excuse:</a:t>
            </a:r>
            <a:br>
              <a:rPr lang="en-US" dirty="0"/>
            </a:br>
            <a:r>
              <a:rPr lang="en-US" dirty="0"/>
              <a:t>But who can live for long</a:t>
            </a:r>
            <a:br>
              <a:rPr lang="en-US" dirty="0"/>
            </a:br>
            <a:r>
              <a:rPr lang="en-US" dirty="0"/>
              <a:t>In an euphoric dream;</a:t>
            </a:r>
            <a:br>
              <a:rPr lang="en-US" dirty="0"/>
            </a:br>
            <a:r>
              <a:rPr lang="en-US" dirty="0"/>
              <a:t>Out of the mirror they stare,</a:t>
            </a:r>
            <a:br>
              <a:rPr lang="en-US" dirty="0"/>
            </a:br>
            <a:r>
              <a:rPr lang="en-US" dirty="0"/>
              <a:t>Imperialism's face</a:t>
            </a:r>
            <a:br>
              <a:rPr lang="en-US" dirty="0"/>
            </a:br>
            <a:r>
              <a:rPr lang="en-US" dirty="0"/>
              <a:t>And the international wrong.</a:t>
            </a:r>
          </a:p>
          <a:p>
            <a:r>
              <a:rPr lang="en-US" dirty="0"/>
              <a:t>Faces along the bar</a:t>
            </a:r>
            <a:br>
              <a:rPr lang="en-US" dirty="0"/>
            </a:br>
            <a:r>
              <a:rPr lang="en-US" dirty="0"/>
              <a:t>Cling to their average day:</a:t>
            </a:r>
            <a:br>
              <a:rPr lang="en-US" dirty="0"/>
            </a:br>
            <a:r>
              <a:rPr lang="en-US" dirty="0"/>
              <a:t>The lights must never go out,</a:t>
            </a:r>
            <a:br>
              <a:rPr lang="en-US" dirty="0"/>
            </a:br>
            <a:r>
              <a:rPr lang="en-US" dirty="0"/>
              <a:t>The music must always play,</a:t>
            </a:r>
            <a:br>
              <a:rPr lang="en-US" dirty="0"/>
            </a:br>
            <a:r>
              <a:rPr lang="en-US" dirty="0"/>
              <a:t>All the conventions conspire </a:t>
            </a:r>
            <a:br>
              <a:rPr lang="en-US" dirty="0"/>
            </a:br>
            <a:r>
              <a:rPr lang="en-US" dirty="0"/>
              <a:t>To make this fort assume</a:t>
            </a:r>
            <a:br>
              <a:rPr lang="en-US" dirty="0"/>
            </a:br>
            <a:r>
              <a:rPr lang="en-US" dirty="0"/>
              <a:t>The furniture of home;</a:t>
            </a:r>
            <a:br>
              <a:rPr lang="en-US" dirty="0"/>
            </a:br>
            <a:r>
              <a:rPr lang="en-US" dirty="0"/>
              <a:t>Lest we should see where we are,</a:t>
            </a:r>
            <a:br>
              <a:rPr lang="en-US" dirty="0"/>
            </a:br>
            <a:r>
              <a:rPr lang="en-US" dirty="0"/>
              <a:t>Lost in a haunted wood,</a:t>
            </a:r>
            <a:br>
              <a:rPr lang="en-US" dirty="0"/>
            </a:br>
            <a:r>
              <a:rPr lang="en-US" dirty="0"/>
              <a:t>Children afraid of the night</a:t>
            </a:r>
            <a:br>
              <a:rPr lang="en-US" dirty="0"/>
            </a:br>
            <a:r>
              <a:rPr lang="en-US" dirty="0"/>
              <a:t>Who have never been happy or good.</a:t>
            </a:r>
          </a:p>
          <a:p>
            <a:pPr marL="0" indent="0">
              <a:buNone/>
            </a:pPr>
            <a:endParaRPr lang="en-US" dirty="0"/>
          </a:p>
        </p:txBody>
      </p:sp>
      <p:pic>
        <p:nvPicPr>
          <p:cNvPr id="4" name="Picture 3">
            <a:extLst>
              <a:ext uri="{FF2B5EF4-FFF2-40B4-BE49-F238E27FC236}">
                <a16:creationId xmlns:a16="http://schemas.microsoft.com/office/drawing/2014/main" id="{C305A5B5-9374-9543-A61C-D74F65FE35BE}"/>
              </a:ext>
            </a:extLst>
          </p:cNvPr>
          <p:cNvPicPr>
            <a:picLocks noChangeAspect="1"/>
          </p:cNvPicPr>
          <p:nvPr/>
        </p:nvPicPr>
        <p:blipFill>
          <a:blip r:embed="rId2"/>
          <a:stretch>
            <a:fillRect/>
          </a:stretch>
        </p:blipFill>
        <p:spPr>
          <a:xfrm>
            <a:off x="9418612" y="4178495"/>
            <a:ext cx="1701512" cy="1279770"/>
          </a:xfrm>
          <a:prstGeom prst="rect">
            <a:avLst/>
          </a:prstGeom>
        </p:spPr>
      </p:pic>
    </p:spTree>
    <p:extLst>
      <p:ext uri="{BB962C8B-B14F-4D97-AF65-F5344CB8AC3E}">
        <p14:creationId xmlns:p14="http://schemas.microsoft.com/office/powerpoint/2010/main" val="3460150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BA615-8349-E148-8E1F-8BD3FEDC4282}"/>
              </a:ext>
            </a:extLst>
          </p:cNvPr>
          <p:cNvSpPr>
            <a:spLocks noGrp="1"/>
          </p:cNvSpPr>
          <p:nvPr>
            <p:ph type="title"/>
          </p:nvPr>
        </p:nvSpPr>
        <p:spPr/>
        <p:txBody>
          <a:bodyPr/>
          <a:lstStyle/>
          <a:p>
            <a:pPr algn="ctr"/>
            <a:r>
              <a:rPr lang="en-US" dirty="0"/>
              <a:t>Bob Kaufman, “Believe, Believe”</a:t>
            </a:r>
          </a:p>
        </p:txBody>
      </p:sp>
      <p:sp>
        <p:nvSpPr>
          <p:cNvPr id="3" name="Content Placeholder 2">
            <a:extLst>
              <a:ext uri="{FF2B5EF4-FFF2-40B4-BE49-F238E27FC236}">
                <a16:creationId xmlns:a16="http://schemas.microsoft.com/office/drawing/2014/main" id="{C2363261-2F97-C042-A19E-37B895BD1742}"/>
              </a:ext>
            </a:extLst>
          </p:cNvPr>
          <p:cNvSpPr>
            <a:spLocks noGrp="1"/>
          </p:cNvSpPr>
          <p:nvPr>
            <p:ph idx="1"/>
          </p:nvPr>
        </p:nvSpPr>
        <p:spPr/>
        <p:txBody>
          <a:bodyPr>
            <a:normAutofit fontScale="77500" lnSpcReduction="20000"/>
          </a:bodyPr>
          <a:lstStyle/>
          <a:p>
            <a:pPr marL="0" indent="0">
              <a:buNone/>
            </a:pPr>
            <a:r>
              <a:rPr lang="en-US" dirty="0"/>
              <a:t>Believe in this. Young apple seeds,</a:t>
            </a:r>
            <a:br>
              <a:rPr lang="en-US" dirty="0"/>
            </a:br>
            <a:r>
              <a:rPr lang="en-US" dirty="0"/>
              <a:t>In blue skies, radiating young breast,</a:t>
            </a:r>
            <a:br>
              <a:rPr lang="en-US" dirty="0"/>
            </a:br>
            <a:r>
              <a:rPr lang="en-US" dirty="0"/>
              <a:t>Not in blue-suited insects,</a:t>
            </a:r>
            <a:br>
              <a:rPr lang="en-US" dirty="0"/>
            </a:br>
            <a:r>
              <a:rPr lang="en-US" dirty="0"/>
              <a:t>Infesting society’s garments.</a:t>
            </a:r>
            <a:br>
              <a:rPr lang="en-US" dirty="0"/>
            </a:br>
            <a:r>
              <a:rPr lang="en-US" dirty="0"/>
              <a:t> </a:t>
            </a:r>
            <a:br>
              <a:rPr lang="en-US" dirty="0"/>
            </a:br>
            <a:r>
              <a:rPr lang="en-US" dirty="0"/>
              <a:t>Believe in the swinging sounds of jazz,</a:t>
            </a:r>
            <a:br>
              <a:rPr lang="en-US" dirty="0"/>
            </a:br>
            <a:r>
              <a:rPr lang="en-US" dirty="0"/>
              <a:t>Tearing the night into intricate shreds,</a:t>
            </a:r>
            <a:br>
              <a:rPr lang="en-US" dirty="0"/>
            </a:br>
            <a:r>
              <a:rPr lang="en-US" dirty="0"/>
              <a:t>Putting it back together again,</a:t>
            </a:r>
            <a:br>
              <a:rPr lang="en-US" dirty="0"/>
            </a:br>
            <a:r>
              <a:rPr lang="en-US" dirty="0"/>
              <a:t>In cool logical patterns,</a:t>
            </a:r>
            <a:br>
              <a:rPr lang="en-US" dirty="0"/>
            </a:br>
            <a:r>
              <a:rPr lang="en-US" dirty="0"/>
              <a:t>Not in the sick controllers,</a:t>
            </a:r>
            <a:br>
              <a:rPr lang="en-US" dirty="0"/>
            </a:br>
            <a:r>
              <a:rPr lang="en-US" dirty="0"/>
              <a:t>Who created only the Bomb.</a:t>
            </a:r>
            <a:br>
              <a:rPr lang="en-US" dirty="0"/>
            </a:br>
            <a:r>
              <a:rPr lang="en-US" dirty="0"/>
              <a:t> </a:t>
            </a:r>
            <a:br>
              <a:rPr lang="en-US" dirty="0"/>
            </a:br>
            <a:r>
              <a:rPr lang="en-US" dirty="0"/>
              <a:t>Let the voices of dead poets</a:t>
            </a:r>
            <a:br>
              <a:rPr lang="en-US" dirty="0"/>
            </a:br>
            <a:r>
              <a:rPr lang="en-US" dirty="0"/>
              <a:t>Ring louder in your ears</a:t>
            </a:r>
            <a:br>
              <a:rPr lang="en-US" dirty="0"/>
            </a:br>
            <a:r>
              <a:rPr lang="en-US" dirty="0"/>
              <a:t>Than the </a:t>
            </a:r>
            <a:r>
              <a:rPr lang="en-US" dirty="0" err="1"/>
              <a:t>screechings</a:t>
            </a:r>
            <a:r>
              <a:rPr lang="en-US" dirty="0"/>
              <a:t> mouthed</a:t>
            </a:r>
            <a:br>
              <a:rPr lang="en-US" dirty="0"/>
            </a:br>
            <a:r>
              <a:rPr lang="en-US" dirty="0"/>
              <a:t>In mildewed editorials.</a:t>
            </a:r>
            <a:br>
              <a:rPr lang="en-US" dirty="0"/>
            </a:br>
            <a:r>
              <a:rPr lang="en-US" dirty="0"/>
              <a:t>Listen to the music of centuries,</a:t>
            </a:r>
            <a:br>
              <a:rPr lang="en-US" dirty="0"/>
            </a:br>
            <a:r>
              <a:rPr lang="en-US" dirty="0"/>
              <a:t>Rising above the mushroom time.</a:t>
            </a:r>
          </a:p>
        </p:txBody>
      </p:sp>
      <p:pic>
        <p:nvPicPr>
          <p:cNvPr id="4" name="Picture 3">
            <a:extLst>
              <a:ext uri="{FF2B5EF4-FFF2-40B4-BE49-F238E27FC236}">
                <a16:creationId xmlns:a16="http://schemas.microsoft.com/office/drawing/2014/main" id="{DE68E647-DF74-7149-92D8-82C0C24ED5A3}"/>
              </a:ext>
            </a:extLst>
          </p:cNvPr>
          <p:cNvPicPr>
            <a:picLocks noChangeAspect="1"/>
          </p:cNvPicPr>
          <p:nvPr/>
        </p:nvPicPr>
        <p:blipFill>
          <a:blip r:embed="rId2"/>
          <a:stretch>
            <a:fillRect/>
          </a:stretch>
        </p:blipFill>
        <p:spPr>
          <a:xfrm>
            <a:off x="7272997" y="2708420"/>
            <a:ext cx="3260188" cy="2173459"/>
          </a:xfrm>
          <a:prstGeom prst="rect">
            <a:avLst/>
          </a:prstGeom>
        </p:spPr>
      </p:pic>
    </p:spTree>
    <p:extLst>
      <p:ext uri="{BB962C8B-B14F-4D97-AF65-F5344CB8AC3E}">
        <p14:creationId xmlns:p14="http://schemas.microsoft.com/office/powerpoint/2010/main" val="600497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AFDE-E265-9147-BA4D-55629203ADA3}"/>
              </a:ext>
            </a:extLst>
          </p:cNvPr>
          <p:cNvSpPr>
            <a:spLocks noGrp="1"/>
          </p:cNvSpPr>
          <p:nvPr>
            <p:ph type="title"/>
          </p:nvPr>
        </p:nvSpPr>
        <p:spPr/>
        <p:txBody>
          <a:bodyPr>
            <a:normAutofit/>
          </a:bodyPr>
          <a:lstStyle/>
          <a:p>
            <a:pPr algn="ctr"/>
            <a:r>
              <a:rPr lang="en-US" sz="2400" dirty="0"/>
              <a:t>Four days ago President Vladimir Putin, 69, spoke in Moscow’s Olympic stadium at a mass rally celebrating the seventh anniversary of Russia’s annexation of the Crimea</a:t>
            </a:r>
          </a:p>
        </p:txBody>
      </p:sp>
      <p:pic>
        <p:nvPicPr>
          <p:cNvPr id="4" name="Content Placeholder 3">
            <a:extLst>
              <a:ext uri="{FF2B5EF4-FFF2-40B4-BE49-F238E27FC236}">
                <a16:creationId xmlns:a16="http://schemas.microsoft.com/office/drawing/2014/main" id="{E782858B-3461-BF4F-AC7B-ABF9332448EB}"/>
              </a:ext>
            </a:extLst>
          </p:cNvPr>
          <p:cNvPicPr>
            <a:picLocks noGrp="1" noChangeAspect="1"/>
          </p:cNvPicPr>
          <p:nvPr>
            <p:ph idx="1"/>
          </p:nvPr>
        </p:nvPicPr>
        <p:blipFill>
          <a:blip r:embed="rId2"/>
          <a:stretch>
            <a:fillRect/>
          </a:stretch>
        </p:blipFill>
        <p:spPr>
          <a:xfrm>
            <a:off x="2292350" y="1861344"/>
            <a:ext cx="7607300" cy="4279900"/>
          </a:xfrm>
        </p:spPr>
      </p:pic>
    </p:spTree>
    <p:extLst>
      <p:ext uri="{BB962C8B-B14F-4D97-AF65-F5344CB8AC3E}">
        <p14:creationId xmlns:p14="http://schemas.microsoft.com/office/powerpoint/2010/main" val="3293167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7A3BC-C3D1-F545-AE81-F7767C3915D3}"/>
              </a:ext>
            </a:extLst>
          </p:cNvPr>
          <p:cNvSpPr>
            <a:spLocks noGrp="1"/>
          </p:cNvSpPr>
          <p:nvPr>
            <p:ph type="title"/>
          </p:nvPr>
        </p:nvSpPr>
        <p:spPr/>
        <p:txBody>
          <a:bodyPr>
            <a:normAutofit/>
          </a:bodyPr>
          <a:lstStyle/>
          <a:p>
            <a:pPr algn="ctr"/>
            <a:r>
              <a:rPr lang="en-US" sz="2400" dirty="0"/>
              <a:t>As is his charismatic practice, Putin kept the crowd of enthusiastic supporters at a distance while sporting a </a:t>
            </a:r>
            <a:r>
              <a:rPr lang="en-US" sz="2400" dirty="0" err="1"/>
              <a:t>Loro</a:t>
            </a:r>
            <a:r>
              <a:rPr lang="en-US" sz="2400" dirty="0"/>
              <a:t> </a:t>
            </a:r>
            <a:r>
              <a:rPr lang="en-US" sz="2400" dirty="0" err="1"/>
              <a:t>Piana</a:t>
            </a:r>
            <a:r>
              <a:rPr lang="en-US" sz="2400" dirty="0"/>
              <a:t> quilted down jacket priced at $6,195. In his address, he referred to Russian opponents of the war as national traitors </a:t>
            </a:r>
          </a:p>
        </p:txBody>
      </p:sp>
      <p:pic>
        <p:nvPicPr>
          <p:cNvPr id="4" name="Content Placeholder 3">
            <a:extLst>
              <a:ext uri="{FF2B5EF4-FFF2-40B4-BE49-F238E27FC236}">
                <a16:creationId xmlns:a16="http://schemas.microsoft.com/office/drawing/2014/main" id="{191A1792-F1EA-A64D-8B44-FE2D174095C2}"/>
              </a:ext>
            </a:extLst>
          </p:cNvPr>
          <p:cNvPicPr>
            <a:picLocks noGrp="1" noChangeAspect="1"/>
          </p:cNvPicPr>
          <p:nvPr>
            <p:ph idx="1"/>
          </p:nvPr>
        </p:nvPicPr>
        <p:blipFill>
          <a:blip r:embed="rId2"/>
          <a:stretch>
            <a:fillRect/>
          </a:stretch>
        </p:blipFill>
        <p:spPr>
          <a:xfrm>
            <a:off x="2228144" y="1825625"/>
            <a:ext cx="7735712" cy="4351338"/>
          </a:xfrm>
        </p:spPr>
      </p:pic>
    </p:spTree>
    <p:extLst>
      <p:ext uri="{BB962C8B-B14F-4D97-AF65-F5344CB8AC3E}">
        <p14:creationId xmlns:p14="http://schemas.microsoft.com/office/powerpoint/2010/main" val="2854928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CACE9-9C31-9B43-B5C7-2EC126C884E7}"/>
              </a:ext>
            </a:extLst>
          </p:cNvPr>
          <p:cNvSpPr>
            <a:spLocks noGrp="1"/>
          </p:cNvSpPr>
          <p:nvPr>
            <p:ph type="title"/>
          </p:nvPr>
        </p:nvSpPr>
        <p:spPr/>
        <p:txBody>
          <a:bodyPr>
            <a:normAutofit/>
          </a:bodyPr>
          <a:lstStyle/>
          <a:p>
            <a:pPr algn="ctr"/>
            <a:r>
              <a:rPr lang="en-US" sz="2400" dirty="0"/>
              <a:t>Alexei </a:t>
            </a:r>
            <a:r>
              <a:rPr lang="en-US" sz="2400" dirty="0" err="1"/>
              <a:t>Navalny</a:t>
            </a:r>
            <a:r>
              <a:rPr lang="en-US" sz="2400" dirty="0"/>
              <a:t>, the opposition leader incarcerated in a Russian labor camp, has been sentenced to an additional nine years</a:t>
            </a:r>
            <a:r>
              <a:rPr lang="ru-RU" sz="2400" dirty="0"/>
              <a:t> </a:t>
            </a:r>
            <a:r>
              <a:rPr lang="en-US" sz="2400" dirty="0"/>
              <a:t>in prison</a:t>
            </a:r>
          </a:p>
        </p:txBody>
      </p:sp>
      <p:pic>
        <p:nvPicPr>
          <p:cNvPr id="4" name="Content Placeholder 3">
            <a:extLst>
              <a:ext uri="{FF2B5EF4-FFF2-40B4-BE49-F238E27FC236}">
                <a16:creationId xmlns:a16="http://schemas.microsoft.com/office/drawing/2014/main" id="{E6A99892-091D-0147-A19B-E1EDD00F8E6A}"/>
              </a:ext>
            </a:extLst>
          </p:cNvPr>
          <p:cNvPicPr>
            <a:picLocks noGrp="1" noChangeAspect="1"/>
          </p:cNvPicPr>
          <p:nvPr>
            <p:ph idx="1"/>
          </p:nvPr>
        </p:nvPicPr>
        <p:blipFill>
          <a:blip r:embed="rId2"/>
          <a:stretch>
            <a:fillRect/>
          </a:stretch>
        </p:blipFill>
        <p:spPr>
          <a:xfrm>
            <a:off x="5683348" y="2007198"/>
            <a:ext cx="5237112" cy="2945876"/>
          </a:xfrm>
        </p:spPr>
      </p:pic>
      <p:pic>
        <p:nvPicPr>
          <p:cNvPr id="5" name="Picture 4">
            <a:extLst>
              <a:ext uri="{FF2B5EF4-FFF2-40B4-BE49-F238E27FC236}">
                <a16:creationId xmlns:a16="http://schemas.microsoft.com/office/drawing/2014/main" id="{3072520C-1426-9249-BF64-F9A9CC0527DF}"/>
              </a:ext>
            </a:extLst>
          </p:cNvPr>
          <p:cNvPicPr>
            <a:picLocks noChangeAspect="1"/>
          </p:cNvPicPr>
          <p:nvPr/>
        </p:nvPicPr>
        <p:blipFill>
          <a:blip r:embed="rId3"/>
          <a:stretch>
            <a:fillRect/>
          </a:stretch>
        </p:blipFill>
        <p:spPr>
          <a:xfrm>
            <a:off x="1307709" y="2323655"/>
            <a:ext cx="3935280" cy="2206142"/>
          </a:xfrm>
          <a:prstGeom prst="rect">
            <a:avLst/>
          </a:prstGeom>
        </p:spPr>
      </p:pic>
    </p:spTree>
    <p:extLst>
      <p:ext uri="{BB962C8B-B14F-4D97-AF65-F5344CB8AC3E}">
        <p14:creationId xmlns:p14="http://schemas.microsoft.com/office/powerpoint/2010/main" val="3396140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74C5-1BC3-4740-B611-FDC819D07F6D}"/>
              </a:ext>
            </a:extLst>
          </p:cNvPr>
          <p:cNvSpPr>
            <a:spLocks noGrp="1"/>
          </p:cNvSpPr>
          <p:nvPr>
            <p:ph type="title"/>
          </p:nvPr>
        </p:nvSpPr>
        <p:spPr/>
        <p:txBody>
          <a:bodyPr>
            <a:normAutofit/>
          </a:bodyPr>
          <a:lstStyle/>
          <a:p>
            <a:pPr algn="ctr"/>
            <a:r>
              <a:rPr lang="en-US" sz="2400" dirty="0"/>
              <a:t>Possible escalation of economic sanctions against Russia</a:t>
            </a:r>
            <a:br>
              <a:rPr lang="en-US" sz="2400" dirty="0"/>
            </a:br>
            <a:r>
              <a:rPr lang="en-US" sz="2400" dirty="0"/>
              <a:t>(Btw, currently more than a third of the world’s population is living under sanctions of various kinds)</a:t>
            </a:r>
          </a:p>
        </p:txBody>
      </p:sp>
      <p:sp>
        <p:nvSpPr>
          <p:cNvPr id="3" name="Content Placeholder 2">
            <a:extLst>
              <a:ext uri="{FF2B5EF4-FFF2-40B4-BE49-F238E27FC236}">
                <a16:creationId xmlns:a16="http://schemas.microsoft.com/office/drawing/2014/main" id="{F7629684-AA33-A34D-AE8E-93A36B0346AE}"/>
              </a:ext>
            </a:extLst>
          </p:cNvPr>
          <p:cNvSpPr>
            <a:spLocks noGrp="1"/>
          </p:cNvSpPr>
          <p:nvPr>
            <p:ph idx="1"/>
          </p:nvPr>
        </p:nvSpPr>
        <p:spPr/>
        <p:txBody>
          <a:bodyPr/>
          <a:lstStyle/>
          <a:p>
            <a:pPr marL="0" indent="0">
              <a:buNone/>
            </a:pPr>
            <a:endParaRPr lang="en-US" dirty="0"/>
          </a:p>
          <a:p>
            <a:pPr marL="0" indent="0">
              <a:buNone/>
            </a:pPr>
            <a:r>
              <a:rPr lang="en-US" dirty="0"/>
              <a:t>Removing Russia’s most favored nation trade status in the United States </a:t>
            </a:r>
          </a:p>
          <a:p>
            <a:pPr marL="0" indent="0">
              <a:buNone/>
            </a:pPr>
            <a:r>
              <a:rPr lang="en-US" dirty="0"/>
              <a:t>Excluding Russia from the G20 group of major economies</a:t>
            </a:r>
          </a:p>
          <a:p>
            <a:pPr marL="0" indent="0">
              <a:buNone/>
            </a:pPr>
            <a:r>
              <a:rPr lang="en-US" dirty="0"/>
              <a:t>Banning Sberbank and </a:t>
            </a:r>
            <a:r>
              <a:rPr lang="en-US" dirty="0" err="1"/>
              <a:t>Gazprombank</a:t>
            </a:r>
            <a:r>
              <a:rPr lang="en-US" dirty="0"/>
              <a:t> from the SWIFT system</a:t>
            </a:r>
          </a:p>
          <a:p>
            <a:pPr marL="0" indent="0">
              <a:buNone/>
            </a:pPr>
            <a:r>
              <a:rPr lang="en-US" dirty="0"/>
              <a:t>Embargo on delivery of Russian gas and oil to Europe</a:t>
            </a:r>
          </a:p>
          <a:p>
            <a:pPr marL="0" indent="0">
              <a:buNone/>
            </a:pPr>
            <a:r>
              <a:rPr lang="en-US" dirty="0"/>
              <a:t>Complete ban on trade with Russia</a:t>
            </a:r>
          </a:p>
        </p:txBody>
      </p:sp>
    </p:spTree>
    <p:extLst>
      <p:ext uri="{BB962C8B-B14F-4D97-AF65-F5344CB8AC3E}">
        <p14:creationId xmlns:p14="http://schemas.microsoft.com/office/powerpoint/2010/main" val="1554632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70F7F-85B0-7B47-B652-8FF172FF213A}"/>
              </a:ext>
            </a:extLst>
          </p:cNvPr>
          <p:cNvSpPr>
            <a:spLocks noGrp="1"/>
          </p:cNvSpPr>
          <p:nvPr>
            <p:ph type="title"/>
          </p:nvPr>
        </p:nvSpPr>
        <p:spPr/>
        <p:txBody>
          <a:bodyPr>
            <a:normAutofit/>
          </a:bodyPr>
          <a:lstStyle/>
          <a:p>
            <a:pPr algn="ctr"/>
            <a:r>
              <a:rPr lang="en-US" sz="2400" dirty="0"/>
              <a:t>Admiral James </a:t>
            </a:r>
            <a:r>
              <a:rPr lang="en-US" sz="2400" dirty="0" err="1"/>
              <a:t>Stavridis</a:t>
            </a:r>
            <a:r>
              <a:rPr lang="en-US" sz="2400" dirty="0"/>
              <a:t> on MSNBC’s </a:t>
            </a:r>
            <a:r>
              <a:rPr lang="en-US" sz="2400" i="1" dirty="0"/>
              <a:t>Morning Joe</a:t>
            </a:r>
            <a:r>
              <a:rPr lang="en-US" sz="2400" dirty="0"/>
              <a:t>:</a:t>
            </a:r>
            <a:br>
              <a:rPr lang="en-US" sz="2400" dirty="0"/>
            </a:br>
            <a:r>
              <a:rPr lang="en-US" sz="2400" dirty="0"/>
              <a:t>We are “one killer video away” from NATO intervention</a:t>
            </a:r>
          </a:p>
        </p:txBody>
      </p:sp>
      <p:pic>
        <p:nvPicPr>
          <p:cNvPr id="4" name="Content Placeholder 3">
            <a:extLst>
              <a:ext uri="{FF2B5EF4-FFF2-40B4-BE49-F238E27FC236}">
                <a16:creationId xmlns:a16="http://schemas.microsoft.com/office/drawing/2014/main" id="{616CDD3B-FC3A-384E-9A08-4DE67BEF3977}"/>
              </a:ext>
            </a:extLst>
          </p:cNvPr>
          <p:cNvPicPr>
            <a:picLocks noGrp="1" noChangeAspect="1"/>
          </p:cNvPicPr>
          <p:nvPr>
            <p:ph idx="1"/>
          </p:nvPr>
        </p:nvPicPr>
        <p:blipFill>
          <a:blip r:embed="rId2"/>
          <a:stretch>
            <a:fillRect/>
          </a:stretch>
        </p:blipFill>
        <p:spPr>
          <a:xfrm>
            <a:off x="2819698" y="1825625"/>
            <a:ext cx="6552603" cy="4351338"/>
          </a:xfrm>
        </p:spPr>
      </p:pic>
    </p:spTree>
    <p:extLst>
      <p:ext uri="{BB962C8B-B14F-4D97-AF65-F5344CB8AC3E}">
        <p14:creationId xmlns:p14="http://schemas.microsoft.com/office/powerpoint/2010/main" val="2622955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667DB-6A94-A147-A10C-24F9CA8C23E2}"/>
              </a:ext>
            </a:extLst>
          </p:cNvPr>
          <p:cNvSpPr>
            <a:spLocks noGrp="1"/>
          </p:cNvSpPr>
          <p:nvPr>
            <p:ph type="title"/>
          </p:nvPr>
        </p:nvSpPr>
        <p:spPr/>
        <p:txBody>
          <a:bodyPr>
            <a:normAutofit/>
          </a:bodyPr>
          <a:lstStyle/>
          <a:p>
            <a:pPr algn="ctr"/>
            <a:r>
              <a:rPr lang="en-US" sz="2400" dirty="0"/>
              <a:t>In the United States, protesters on the left and right use smart phones to record and disseminate. So do the anti-Russian demonstrators in the occupied territories of Ukraine </a:t>
            </a:r>
          </a:p>
        </p:txBody>
      </p:sp>
      <p:pic>
        <p:nvPicPr>
          <p:cNvPr id="4" name="Content Placeholder 3">
            <a:extLst>
              <a:ext uri="{FF2B5EF4-FFF2-40B4-BE49-F238E27FC236}">
                <a16:creationId xmlns:a16="http://schemas.microsoft.com/office/drawing/2014/main" id="{471E3688-7B9B-3E4C-8838-CA0CB335BDBE}"/>
              </a:ext>
            </a:extLst>
          </p:cNvPr>
          <p:cNvPicPr>
            <a:picLocks noGrp="1" noChangeAspect="1"/>
          </p:cNvPicPr>
          <p:nvPr>
            <p:ph idx="1"/>
          </p:nvPr>
        </p:nvPicPr>
        <p:blipFill>
          <a:blip r:embed="rId2"/>
          <a:stretch>
            <a:fillRect/>
          </a:stretch>
        </p:blipFill>
        <p:spPr>
          <a:xfrm>
            <a:off x="995777" y="2000360"/>
            <a:ext cx="5473700" cy="3073400"/>
          </a:xfrm>
        </p:spPr>
      </p:pic>
      <p:pic>
        <p:nvPicPr>
          <p:cNvPr id="5" name="Picture 4">
            <a:extLst>
              <a:ext uri="{FF2B5EF4-FFF2-40B4-BE49-F238E27FC236}">
                <a16:creationId xmlns:a16="http://schemas.microsoft.com/office/drawing/2014/main" id="{D5367FB1-C42E-244D-A2D4-7067A3385726}"/>
              </a:ext>
            </a:extLst>
          </p:cNvPr>
          <p:cNvPicPr>
            <a:picLocks noChangeAspect="1"/>
          </p:cNvPicPr>
          <p:nvPr/>
        </p:nvPicPr>
        <p:blipFill>
          <a:blip r:embed="rId3"/>
          <a:stretch>
            <a:fillRect/>
          </a:stretch>
        </p:blipFill>
        <p:spPr>
          <a:xfrm>
            <a:off x="6781800" y="3072618"/>
            <a:ext cx="4572000" cy="3048000"/>
          </a:xfrm>
          <a:prstGeom prst="rect">
            <a:avLst/>
          </a:prstGeom>
        </p:spPr>
      </p:pic>
    </p:spTree>
    <p:extLst>
      <p:ext uri="{BB962C8B-B14F-4D97-AF65-F5344CB8AC3E}">
        <p14:creationId xmlns:p14="http://schemas.microsoft.com/office/powerpoint/2010/main" val="2811735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3496</TotalTime>
  <Words>1703</Words>
  <Application>Microsoft Macintosh PowerPoint</Application>
  <PresentationFormat>Widescreen</PresentationFormat>
  <Paragraphs>59</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OLLI SPRING 2022  TRIUMVIRATE: America, Russia, and China As Global Actors and Rivals</vt:lpstr>
      <vt:lpstr>War reporter and UIUC alumnus Terrell Jermaine Starr will be visiting our campus in the week of April 18 https://www.politico.com/search?q=Terrell+Starr</vt:lpstr>
      <vt:lpstr>Charles de Gaulle speaking at a May 16, 1958 press conference during his assumption of power</vt:lpstr>
      <vt:lpstr>Four days ago President Vladimir Putin, 69, spoke in Moscow’s Olympic stadium at a mass rally celebrating the seventh anniversary of Russia’s annexation of the Crimea</vt:lpstr>
      <vt:lpstr>As is his charismatic practice, Putin kept the crowd of enthusiastic supporters at a distance while sporting a Loro Piana quilted down jacket priced at $6,195. In his address, he referred to Russian opponents of the war as national traitors </vt:lpstr>
      <vt:lpstr>Alexei Navalny, the opposition leader incarcerated in a Russian labor camp, has been sentenced to an additional nine years in prison</vt:lpstr>
      <vt:lpstr>Possible escalation of economic sanctions against Russia (Btw, currently more than a third of the world’s population is living under sanctions of various kinds)</vt:lpstr>
      <vt:lpstr>Admiral James Stavridis on MSNBC’s Morning Joe: We are “one killer video away” from NATO intervention</vt:lpstr>
      <vt:lpstr>In the United States, protesters on the left and right use smart phones to record and disseminate. So do the anti-Russian demonstrators in the occupied territories of Ukraine </vt:lpstr>
      <vt:lpstr>Triggers? From left to right: the Mariupol drama theater, which served as a shelter for 1500 civilians, Russian troops using stun grenades against protesters in Kherson, US troops at a military base in Poland, a young victim of a chemical attack in Syria, President Zelensky in helmet and flack jacket </vt:lpstr>
      <vt:lpstr>The Sum of All Fears (2002) offers a frightening scenario for a nuclear confrontation between the United States and Russia</vt:lpstr>
      <vt:lpstr>Another preemptive move by the United States: Yesterday President Biden warned American private business of the likelihood of Russian cyber attacks (check out the story of the NotPetya virus, released by Russia in 2017 to attack Ukrainian government agencies, transport networks, and cash machines. It also knocked out the radiation monitors at Chernobyl and led to a $1.4B lawsuit by pharmaceutical giant Merck against its insurers, who had refused to pay up. See The Economist, February 19, 2022, p. 54) </vt:lpstr>
      <vt:lpstr>On March 17, Mariupol’s mayor’s office stated that 80% of the city’s living space had been destroyed </vt:lpstr>
      <vt:lpstr>Okhtyrka train station</vt:lpstr>
      <vt:lpstr>Boris Romantschenko, 96, a survivor of the Nazi concentration camps at Buchenwald, Peenemunde, Dora, and Belsen-Belsen, killed in Kharkiv on March 21 by a Russian shell. He was the vice-chairman of the International Committee Buchenwald-Dora</vt:lpstr>
      <vt:lpstr>The fighting in Ukraine is now of a positional and attritional nature</vt:lpstr>
      <vt:lpstr>Captain Andrei Palii, deputy commander of Russia’s Black Sea fleet, killed on March 21 near Mariupol. Earlier Palii served as deputy commander of Russian forces in Syria</vt:lpstr>
      <vt:lpstr>Interim president Assimi Goïta of Mali, the West African nation that is facing a growing jihadist rebellion. The charismatic strongman took power, for the second time, on May 24, 2021. When his coup was condemned by the African Union and Western countries, he invited Russia’s Wagner group of military contractors into Mali, a move that proved popular with many Malians (photo on right)</vt:lpstr>
      <vt:lpstr>On March 1, Russian mercenaries started leaving the Central African Republic for the Ukrainian front. On left: A member of the SEWA security company, which is associated with the  Wagner group, serving as bodyguard to CAR President Faustin-Archange Touadéra</vt:lpstr>
      <vt:lpstr>Russia’s share of world GDP is projected to decline to 1.5% and its per capita GDP will fall below that of China for the first time in three centuries</vt:lpstr>
      <vt:lpstr>Hunter Biden: son, entrepreneur, artist</vt:lpstr>
      <vt:lpstr>Yelena Baturina, the construction magnate who has been ranked as Russia’s richest woman for the last fourteen years, allegedly paid $3.5M into a bank account associated with Hunter Biden and his business partner Devon Archer. Baturina’s business dealings and political standing have been the subject of much speculation. We should note that unlike other Russian oligarchs, so far she has not been sanctioned by the US government</vt:lpstr>
      <vt:lpstr>Putin comforts Baturina at the funeral service for her husband, former Moscow mayor Yuri Luzhkov, in the Cathedral of Christ the Savior in December 2019. That year Forbes magazine estimated her fortune at $1.2B</vt:lpstr>
      <vt:lpstr>After the fall of the Soviet Union, Luzhkov and his wife were closely associated with the rebuilding of the cathedral, which was blown up by the communists in 1931</vt:lpstr>
      <vt:lpstr>“The friendship between the Russian Federation and China knows no limits”</vt:lpstr>
      <vt:lpstr>A solitary Putin watching the opening of the Beijing Winter Olympics</vt:lpstr>
      <vt:lpstr>Presidents Biden and Xi conferring by video on March 18</vt:lpstr>
      <vt:lpstr>Following the video conversation between Biden and Xi, China’s foreign minister Wang Yi (on left) declared that his country stands “on the right side of history” and “will never accept any external coercion or pressure.” For his part, Vice Foreign Minister Le Yucheng (center) called Western sanctions on Russia “outrageous” (both statements dated March 19). Earlier, however, Yi said that “China is not a party to the crisis in Ukraine and wishes to prevent [Western] sanctions from impacting China.” And foreign ministry spokesman Zhao Lijiang (on right) voiced support for the words of China’s ambassador to Kyiv who had said that his country “will never attack Ukraine”</vt:lpstr>
      <vt:lpstr> On March 1, Gazprom stated that it had signed a contract for the construction of a pipeline to China capable of delivering up to 1.8 trillion cubic feet of gas via Mongolia </vt:lpstr>
      <vt:lpstr>On March 11, Russia was told by China it will not be supplying spare parts for its Western-made civilian aircraft</vt:lpstr>
      <vt:lpstr>With a 70% decline in activity at Moscow’s Sheremetevo airport, 20% of its personnel have been furloughed (March 21)</vt:lpstr>
      <vt:lpstr>Vlogger Wang Jixiang, 36, a resident of Odessa, is giving the Chinese mainland audience a different perspective on the war in Ukraine</vt:lpstr>
      <vt:lpstr>“I don’t understand where all these military analysts come from, after all, they used to be ordinary virologists”</vt:lpstr>
      <vt:lpstr>W.H. Auden, “September 1, 1939” (excerpt)</vt:lpstr>
      <vt:lpstr>Bob Kaufman, “Believe, Believe”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OLLI SPRING 2022  TRIUMVIRATE: America, Russia, and China As Global Actors and Rivals</dc:title>
  <dc:creator>Microsoft Office User</dc:creator>
  <cp:lastModifiedBy>Microsoft Office User</cp:lastModifiedBy>
  <cp:revision>42</cp:revision>
  <dcterms:created xsi:type="dcterms:W3CDTF">2022-03-17T14:07:29Z</dcterms:created>
  <dcterms:modified xsi:type="dcterms:W3CDTF">2022-03-31T15:07:39Z</dcterms:modified>
</cp:coreProperties>
</file>