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6" r:id="rId3"/>
    <p:sldId id="309" r:id="rId4"/>
    <p:sldId id="307" r:id="rId5"/>
    <p:sldId id="308" r:id="rId6"/>
    <p:sldId id="301" r:id="rId7"/>
    <p:sldId id="302" r:id="rId8"/>
    <p:sldId id="303" r:id="rId9"/>
    <p:sldId id="304" r:id="rId10"/>
    <p:sldId id="306" r:id="rId11"/>
    <p:sldId id="265" r:id="rId12"/>
    <p:sldId id="264" r:id="rId13"/>
    <p:sldId id="273" r:id="rId14"/>
    <p:sldId id="257" r:id="rId15"/>
    <p:sldId id="266" r:id="rId16"/>
    <p:sldId id="267" r:id="rId17"/>
    <p:sldId id="263" r:id="rId18"/>
    <p:sldId id="305" r:id="rId19"/>
    <p:sldId id="311" r:id="rId20"/>
    <p:sldId id="269" r:id="rId21"/>
    <p:sldId id="299" r:id="rId22"/>
    <p:sldId id="260" r:id="rId23"/>
    <p:sldId id="268" r:id="rId24"/>
    <p:sldId id="300" r:id="rId25"/>
    <p:sldId id="258" r:id="rId26"/>
    <p:sldId id="259" r:id="rId27"/>
    <p:sldId id="270" r:id="rId28"/>
    <p:sldId id="261" r:id="rId29"/>
    <p:sldId id="310" r:id="rId30"/>
    <p:sldId id="271" r:id="rId31"/>
    <p:sldId id="262" r:id="rId32"/>
    <p:sldId id="298" r:id="rId33"/>
    <p:sldId id="297"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4640"/>
  </p:normalViewPr>
  <p:slideViewPr>
    <p:cSldViewPr snapToGrid="0" snapToObjects="1">
      <p:cViewPr varScale="1">
        <p:scale>
          <a:sx n="91" d="100"/>
          <a:sy n="91"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7F9C-5FB3-7142-8EA6-BAF9F6125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5CDE13-CF6B-4D43-8AC2-C10D436A70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B39A23-CB2A-4945-AE31-F5E0235257C1}"/>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5" name="Footer Placeholder 4">
            <a:extLst>
              <a:ext uri="{FF2B5EF4-FFF2-40B4-BE49-F238E27FC236}">
                <a16:creationId xmlns:a16="http://schemas.microsoft.com/office/drawing/2014/main" id="{006641E1-A68F-AD4F-82F8-81BBADAF7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F71A8-DA36-3F49-94A1-F6B786AFE802}"/>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179768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4E50-0D8A-E247-9C8E-FE856C3D7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E7BFAE-1D02-9346-BC60-C3EF3DBDF0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35D6C-17E5-E946-A775-85138C3AA10E}"/>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5" name="Footer Placeholder 4">
            <a:extLst>
              <a:ext uri="{FF2B5EF4-FFF2-40B4-BE49-F238E27FC236}">
                <a16:creationId xmlns:a16="http://schemas.microsoft.com/office/drawing/2014/main" id="{F15F5103-FBF5-0546-84A4-BE37EFF9A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B9F06-FE61-B249-8D91-F80102F8EB70}"/>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323504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28753-8059-E944-BE7A-30A69850A7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656039-746D-3B42-8CDB-80298136F3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2AA57-C88A-0C44-920A-86FC196EEF1B}"/>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5" name="Footer Placeholder 4">
            <a:extLst>
              <a:ext uri="{FF2B5EF4-FFF2-40B4-BE49-F238E27FC236}">
                <a16:creationId xmlns:a16="http://schemas.microsoft.com/office/drawing/2014/main" id="{9F070B41-536D-1945-91AC-D884EEDD4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13037-1D7E-4C4A-B578-CFE89F8C6A3A}"/>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231664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59BD-CFC8-6B41-81E7-0C24CEEF2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254EB-C3E9-8343-969B-B0C6272143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16F72-6DD8-6E4A-9557-BB9A153F4FBA}"/>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5" name="Footer Placeholder 4">
            <a:extLst>
              <a:ext uri="{FF2B5EF4-FFF2-40B4-BE49-F238E27FC236}">
                <a16:creationId xmlns:a16="http://schemas.microsoft.com/office/drawing/2014/main" id="{DABB74A2-7440-734F-BAE8-171C05163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AED9A-4BA9-EF4D-8607-4F9FD9049095}"/>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314543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3A32-2F16-C14A-A54F-4FAFC8343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153DE-926A-DD4C-8B17-2833FD4EE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F10777-6207-3D48-8BDC-325766EEACB0}"/>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5" name="Footer Placeholder 4">
            <a:extLst>
              <a:ext uri="{FF2B5EF4-FFF2-40B4-BE49-F238E27FC236}">
                <a16:creationId xmlns:a16="http://schemas.microsoft.com/office/drawing/2014/main" id="{4E0BA6AE-79FA-0A4E-A70B-02BF64BD3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4EEC4-E600-C547-89EE-56F25F27148A}"/>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54711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3249-8D5A-4140-ACE8-923FEE136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F1276-6D3A-0249-8A5F-151057B4B3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831DF-F96D-D840-BB04-F4454670A2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C1483-3E92-5349-BC16-D6D6AB2D5703}"/>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6" name="Footer Placeholder 5">
            <a:extLst>
              <a:ext uri="{FF2B5EF4-FFF2-40B4-BE49-F238E27FC236}">
                <a16:creationId xmlns:a16="http://schemas.microsoft.com/office/drawing/2014/main" id="{77A1800C-2585-4B4B-8263-7E390251E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CDC50-A4BF-4247-840E-AE746B665EDF}"/>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270141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7FAE-4B66-5544-B410-D87F1069B3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F85B0-F3E4-394E-B3BD-C01B6855E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B5096C-4B35-6E49-8052-0269B34321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D42F74-01AF-FC48-9A64-2CE918311E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7F2619-9378-8443-A424-822B352D2C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BF134-2F72-AB41-8EBF-C5186867BFC4}"/>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8" name="Footer Placeholder 7">
            <a:extLst>
              <a:ext uri="{FF2B5EF4-FFF2-40B4-BE49-F238E27FC236}">
                <a16:creationId xmlns:a16="http://schemas.microsoft.com/office/drawing/2014/main" id="{D46E8A9F-8BAD-F443-B0AE-D062192F3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B20093-7441-FD40-9892-6DA899FF2038}"/>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73248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8388-EA74-644F-836D-6B363CDB9A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FC9F5-6AD0-5F48-B619-77EF248E7E96}"/>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4" name="Footer Placeholder 3">
            <a:extLst>
              <a:ext uri="{FF2B5EF4-FFF2-40B4-BE49-F238E27FC236}">
                <a16:creationId xmlns:a16="http://schemas.microsoft.com/office/drawing/2014/main" id="{E0216876-8559-F84E-9487-094AC46E26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4C7BE6-B760-9F4D-83C0-E4DC70C3EB4D}"/>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269326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08036-887C-5E47-AB1C-CEABEBFFE1F5}"/>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3" name="Footer Placeholder 2">
            <a:extLst>
              <a:ext uri="{FF2B5EF4-FFF2-40B4-BE49-F238E27FC236}">
                <a16:creationId xmlns:a16="http://schemas.microsoft.com/office/drawing/2014/main" id="{3A51F0F3-64C5-8541-9822-F3B09B21B3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43A89-8EA1-1D47-93E8-E48247419B95}"/>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265837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6863-C38D-0949-88BB-6BA4A56A3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C561B5-DB6B-A849-87B1-1F22B4FC1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A6616B-6301-B447-9378-7566ED1B0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85EC2A-3A31-4A4A-8A7A-7604808CE835}"/>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6" name="Footer Placeholder 5">
            <a:extLst>
              <a:ext uri="{FF2B5EF4-FFF2-40B4-BE49-F238E27FC236}">
                <a16:creationId xmlns:a16="http://schemas.microsoft.com/office/drawing/2014/main" id="{61DE7FFE-DEFF-0841-B50C-392D02002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0C496-D242-6048-BFFB-C7DA3ED254B9}"/>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416707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9BE1-7341-B242-A5CB-52A925CF3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6E21C7-CF5D-374D-9BD4-6535B0FBE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9817AE-C60D-A044-BAE7-CB708A35C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9A91A9-66F2-744A-AD3A-AEA690712308}"/>
              </a:ext>
            </a:extLst>
          </p:cNvPr>
          <p:cNvSpPr>
            <a:spLocks noGrp="1"/>
          </p:cNvSpPr>
          <p:nvPr>
            <p:ph type="dt" sz="half" idx="10"/>
          </p:nvPr>
        </p:nvSpPr>
        <p:spPr/>
        <p:txBody>
          <a:bodyPr/>
          <a:lstStyle/>
          <a:p>
            <a:fld id="{65636341-4704-544F-ACE3-D739D007AF33}" type="datetimeFigureOut">
              <a:rPr lang="en-US" smtClean="0"/>
              <a:t>3/16/22</a:t>
            </a:fld>
            <a:endParaRPr lang="en-US"/>
          </a:p>
        </p:txBody>
      </p:sp>
      <p:sp>
        <p:nvSpPr>
          <p:cNvPr id="6" name="Footer Placeholder 5">
            <a:extLst>
              <a:ext uri="{FF2B5EF4-FFF2-40B4-BE49-F238E27FC236}">
                <a16:creationId xmlns:a16="http://schemas.microsoft.com/office/drawing/2014/main" id="{AFE2D133-7A2A-084D-8D0A-3ADED2BD9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9464A-C3C1-A24B-A090-2933E07C8F94}"/>
              </a:ext>
            </a:extLst>
          </p:cNvPr>
          <p:cNvSpPr>
            <a:spLocks noGrp="1"/>
          </p:cNvSpPr>
          <p:nvPr>
            <p:ph type="sldNum" sz="quarter" idx="12"/>
          </p:nvPr>
        </p:nvSpPr>
        <p:spPr/>
        <p:txBody>
          <a:bodyPr/>
          <a:lstStyle/>
          <a:p>
            <a:fld id="{E082E4A4-9E41-0C4D-9771-F9AFDA723E4A}" type="slidenum">
              <a:rPr lang="en-US" smtClean="0"/>
              <a:t>‹#›</a:t>
            </a:fld>
            <a:endParaRPr lang="en-US"/>
          </a:p>
        </p:txBody>
      </p:sp>
    </p:spTree>
    <p:extLst>
      <p:ext uri="{BB962C8B-B14F-4D97-AF65-F5344CB8AC3E}">
        <p14:creationId xmlns:p14="http://schemas.microsoft.com/office/powerpoint/2010/main" val="415614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69C640-B0E8-5E4C-BC77-6391F6CEB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ECC67-1004-9D40-8E8E-7EFDF3A8A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90604-A799-2249-B9B5-F25D1FCEE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36341-4704-544F-ACE3-D739D007AF33}" type="datetimeFigureOut">
              <a:rPr lang="en-US" smtClean="0"/>
              <a:t>3/16/22</a:t>
            </a:fld>
            <a:endParaRPr lang="en-US"/>
          </a:p>
        </p:txBody>
      </p:sp>
      <p:sp>
        <p:nvSpPr>
          <p:cNvPr id="5" name="Footer Placeholder 4">
            <a:extLst>
              <a:ext uri="{FF2B5EF4-FFF2-40B4-BE49-F238E27FC236}">
                <a16:creationId xmlns:a16="http://schemas.microsoft.com/office/drawing/2014/main" id="{2ECABCBC-EF4E-EE49-9C42-91228256E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25F0C6-A1BB-CF40-AEF9-C9B0740B5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2E4A4-9E41-0C4D-9771-F9AFDA723E4A}" type="slidenum">
              <a:rPr lang="en-US" smtClean="0"/>
              <a:t>‹#›</a:t>
            </a:fld>
            <a:endParaRPr lang="en-US"/>
          </a:p>
        </p:txBody>
      </p:sp>
    </p:spTree>
    <p:extLst>
      <p:ext uri="{BB962C8B-B14F-4D97-AF65-F5344CB8AC3E}">
        <p14:creationId xmlns:p14="http://schemas.microsoft.com/office/powerpoint/2010/main" val="146772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llingcat.com/" TargetMode="External"/><Relationship Id="rId2" Type="http://schemas.openxmlformats.org/officeDocument/2006/relationships/hyperlink" Target="https://www.criticalthreats.or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hyperlink" Target="https://www.americanpurpose.com/articles/preparing-for-defea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1717-280A-4C4C-BBBC-D9345D3BFD73}"/>
              </a:ext>
            </a:extLst>
          </p:cNvPr>
          <p:cNvSpPr>
            <a:spLocks noGrp="1"/>
          </p:cNvSpPr>
          <p:nvPr>
            <p:ph type="ctrTitle"/>
          </p:nvPr>
        </p:nvSpPr>
        <p:spPr/>
        <p:txBody>
          <a:bodyPr>
            <a:normAutofit/>
          </a:bodyPr>
          <a:lstStyle/>
          <a:p>
            <a:r>
              <a:rPr lang="en-US" sz="3200" b="1" dirty="0"/>
              <a:t>OLLI SPRING 2022</a:t>
            </a:r>
            <a:br>
              <a:rPr lang="en-US" sz="3200" dirty="0"/>
            </a:br>
            <a:br>
              <a:rPr lang="en-US" sz="3200" dirty="0"/>
            </a:br>
            <a:r>
              <a:rPr lang="en-US" sz="3200" b="1" dirty="0"/>
              <a:t>TRIUMVIRATE:</a:t>
            </a:r>
            <a:br>
              <a:rPr lang="en-US" sz="3200" b="1" dirty="0"/>
            </a:br>
            <a:r>
              <a:rPr lang="en-US" sz="3200" b="1" dirty="0"/>
              <a:t>America, Russia, and China As Global Actors and Rivals</a:t>
            </a:r>
            <a:endParaRPr lang="en-US" sz="3200" dirty="0"/>
          </a:p>
        </p:txBody>
      </p:sp>
      <p:sp>
        <p:nvSpPr>
          <p:cNvPr id="3" name="Subtitle 2">
            <a:extLst>
              <a:ext uri="{FF2B5EF4-FFF2-40B4-BE49-F238E27FC236}">
                <a16:creationId xmlns:a16="http://schemas.microsoft.com/office/drawing/2014/main" id="{F3D4887C-1F0B-9548-9D09-6F4BEC87E25D}"/>
              </a:ext>
            </a:extLst>
          </p:cNvPr>
          <p:cNvSpPr>
            <a:spLocks noGrp="1"/>
          </p:cNvSpPr>
          <p:nvPr>
            <p:ph type="subTitle" idx="1"/>
          </p:nvPr>
        </p:nvSpPr>
        <p:spPr/>
        <p:txBody>
          <a:bodyPr>
            <a:normAutofit lnSpcReduction="10000"/>
          </a:bodyPr>
          <a:lstStyle/>
          <a:p>
            <a:r>
              <a:rPr lang="en-US" dirty="0"/>
              <a:t>Tuesday, March 15</a:t>
            </a:r>
          </a:p>
          <a:p>
            <a:r>
              <a:rPr lang="en-US" dirty="0"/>
              <a:t>Lecture 7</a:t>
            </a:r>
          </a:p>
          <a:p>
            <a:r>
              <a:rPr lang="en-US" strike="sngStrike" dirty="0"/>
              <a:t>Winning International Hears, Minds, and Eyeballs</a:t>
            </a:r>
          </a:p>
          <a:p>
            <a:r>
              <a:rPr lang="en-US" dirty="0"/>
              <a:t>The Russia-Ukraine War</a:t>
            </a:r>
          </a:p>
        </p:txBody>
      </p:sp>
    </p:spTree>
    <p:extLst>
      <p:ext uri="{BB962C8B-B14F-4D97-AF65-F5344CB8AC3E}">
        <p14:creationId xmlns:p14="http://schemas.microsoft.com/office/powerpoint/2010/main" val="5060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4DA4-68BA-B74E-B299-8DC848E494F9}"/>
              </a:ext>
            </a:extLst>
          </p:cNvPr>
          <p:cNvSpPr>
            <a:spLocks noGrp="1"/>
          </p:cNvSpPr>
          <p:nvPr>
            <p:ph type="title"/>
          </p:nvPr>
        </p:nvSpPr>
        <p:spPr/>
        <p:txBody>
          <a:bodyPr>
            <a:normAutofit/>
          </a:bodyPr>
          <a:lstStyle/>
          <a:p>
            <a:pPr algn="ctr"/>
            <a:r>
              <a:rPr lang="en-US" sz="2400" dirty="0"/>
              <a:t>…or translated into different terms…</a:t>
            </a:r>
          </a:p>
        </p:txBody>
      </p:sp>
      <p:pic>
        <p:nvPicPr>
          <p:cNvPr id="4" name="Content Placeholder 3">
            <a:extLst>
              <a:ext uri="{FF2B5EF4-FFF2-40B4-BE49-F238E27FC236}">
                <a16:creationId xmlns:a16="http://schemas.microsoft.com/office/drawing/2014/main" id="{D8103A60-2549-6C47-8AFF-E067BC414C74}"/>
              </a:ext>
            </a:extLst>
          </p:cNvPr>
          <p:cNvPicPr>
            <a:picLocks noGrp="1" noChangeAspect="1"/>
          </p:cNvPicPr>
          <p:nvPr>
            <p:ph idx="1"/>
          </p:nvPr>
        </p:nvPicPr>
        <p:blipFill>
          <a:blip r:embed="rId2"/>
          <a:stretch>
            <a:fillRect/>
          </a:stretch>
        </p:blipFill>
        <p:spPr>
          <a:xfrm>
            <a:off x="7076048" y="2898946"/>
            <a:ext cx="2779933" cy="1560864"/>
          </a:xfrm>
        </p:spPr>
      </p:pic>
      <p:pic>
        <p:nvPicPr>
          <p:cNvPr id="5" name="Picture 4">
            <a:extLst>
              <a:ext uri="{FF2B5EF4-FFF2-40B4-BE49-F238E27FC236}">
                <a16:creationId xmlns:a16="http://schemas.microsoft.com/office/drawing/2014/main" id="{04B351E1-54C9-AF41-A759-B50946309BFC}"/>
              </a:ext>
            </a:extLst>
          </p:cNvPr>
          <p:cNvPicPr>
            <a:picLocks noChangeAspect="1"/>
          </p:cNvPicPr>
          <p:nvPr/>
        </p:nvPicPr>
        <p:blipFill>
          <a:blip r:embed="rId3"/>
          <a:stretch>
            <a:fillRect/>
          </a:stretch>
        </p:blipFill>
        <p:spPr>
          <a:xfrm>
            <a:off x="2532185" y="2567341"/>
            <a:ext cx="3309424" cy="2224075"/>
          </a:xfrm>
          <a:prstGeom prst="rect">
            <a:avLst/>
          </a:prstGeom>
        </p:spPr>
      </p:pic>
    </p:spTree>
    <p:extLst>
      <p:ext uri="{BB962C8B-B14F-4D97-AF65-F5344CB8AC3E}">
        <p14:creationId xmlns:p14="http://schemas.microsoft.com/office/powerpoint/2010/main" val="380647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6364-2059-2741-BCB3-087DB75AB304}"/>
              </a:ext>
            </a:extLst>
          </p:cNvPr>
          <p:cNvSpPr>
            <a:spLocks noGrp="1"/>
          </p:cNvSpPr>
          <p:nvPr>
            <p:ph type="title"/>
          </p:nvPr>
        </p:nvSpPr>
        <p:spPr/>
        <p:txBody>
          <a:bodyPr>
            <a:normAutofit/>
          </a:bodyPr>
          <a:lstStyle/>
          <a:p>
            <a:pPr algn="ctr"/>
            <a:r>
              <a:rPr lang="en-US" sz="2400" dirty="0"/>
              <a:t>Operation </a:t>
            </a:r>
            <a:r>
              <a:rPr lang="en-US" sz="2400" i="1" dirty="0"/>
              <a:t>Punishment</a:t>
            </a:r>
            <a:r>
              <a:rPr lang="en-US" sz="2400" dirty="0"/>
              <a:t>, April 6, 1941</a:t>
            </a:r>
            <a:endParaRPr lang="en-US" sz="2400" i="1" dirty="0"/>
          </a:p>
        </p:txBody>
      </p:sp>
      <p:pic>
        <p:nvPicPr>
          <p:cNvPr id="4" name="Content Placeholder 3">
            <a:extLst>
              <a:ext uri="{FF2B5EF4-FFF2-40B4-BE49-F238E27FC236}">
                <a16:creationId xmlns:a16="http://schemas.microsoft.com/office/drawing/2014/main" id="{D34EB2F4-EAFB-9E4F-87E9-E8BA5B938A1D}"/>
              </a:ext>
            </a:extLst>
          </p:cNvPr>
          <p:cNvPicPr>
            <a:picLocks noGrp="1" noChangeAspect="1"/>
          </p:cNvPicPr>
          <p:nvPr>
            <p:ph idx="1"/>
          </p:nvPr>
        </p:nvPicPr>
        <p:blipFill>
          <a:blip r:embed="rId2"/>
          <a:stretch>
            <a:fillRect/>
          </a:stretch>
        </p:blipFill>
        <p:spPr>
          <a:xfrm>
            <a:off x="3882682" y="2260417"/>
            <a:ext cx="3923323" cy="2942492"/>
          </a:xfrm>
        </p:spPr>
      </p:pic>
    </p:spTree>
    <p:extLst>
      <p:ext uri="{BB962C8B-B14F-4D97-AF65-F5344CB8AC3E}">
        <p14:creationId xmlns:p14="http://schemas.microsoft.com/office/powerpoint/2010/main" val="612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696F-B701-F640-B733-081C62709EE6}"/>
              </a:ext>
            </a:extLst>
          </p:cNvPr>
          <p:cNvSpPr>
            <a:spLocks noGrp="1"/>
          </p:cNvSpPr>
          <p:nvPr>
            <p:ph type="title"/>
          </p:nvPr>
        </p:nvSpPr>
        <p:spPr/>
        <p:txBody>
          <a:bodyPr>
            <a:normAutofit/>
          </a:bodyPr>
          <a:lstStyle/>
          <a:p>
            <a:pPr algn="ctr"/>
            <a:r>
              <a:rPr lang="en-US" sz="2400" dirty="0"/>
              <a:t>The martyrdom of Mariupol</a:t>
            </a:r>
          </a:p>
        </p:txBody>
      </p:sp>
      <p:pic>
        <p:nvPicPr>
          <p:cNvPr id="4" name="Content Placeholder 3">
            <a:extLst>
              <a:ext uri="{FF2B5EF4-FFF2-40B4-BE49-F238E27FC236}">
                <a16:creationId xmlns:a16="http://schemas.microsoft.com/office/drawing/2014/main" id="{28CB580F-F4CA-754B-92E5-A1E4AF7C72BB}"/>
              </a:ext>
            </a:extLst>
          </p:cNvPr>
          <p:cNvPicPr>
            <a:picLocks noGrp="1" noChangeAspect="1"/>
          </p:cNvPicPr>
          <p:nvPr>
            <p:ph idx="1"/>
          </p:nvPr>
        </p:nvPicPr>
        <p:blipFill>
          <a:blip r:embed="rId2"/>
          <a:stretch>
            <a:fillRect/>
          </a:stretch>
        </p:blipFill>
        <p:spPr>
          <a:xfrm>
            <a:off x="2286000" y="1861344"/>
            <a:ext cx="7620000" cy="4279900"/>
          </a:xfrm>
        </p:spPr>
      </p:pic>
    </p:spTree>
    <p:extLst>
      <p:ext uri="{BB962C8B-B14F-4D97-AF65-F5344CB8AC3E}">
        <p14:creationId xmlns:p14="http://schemas.microsoft.com/office/powerpoint/2010/main" val="218563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6105-858B-FF44-94DC-1E50AE979FB5}"/>
              </a:ext>
            </a:extLst>
          </p:cNvPr>
          <p:cNvSpPr>
            <a:spLocks noGrp="1"/>
          </p:cNvSpPr>
          <p:nvPr>
            <p:ph type="title"/>
          </p:nvPr>
        </p:nvSpPr>
        <p:spPr/>
        <p:txBody>
          <a:bodyPr>
            <a:normAutofit fontScale="90000"/>
          </a:bodyPr>
          <a:lstStyle/>
          <a:p>
            <a:pPr algn="ctr"/>
            <a:r>
              <a:rPr lang="en-US" sz="2400" dirty="0"/>
              <a:t>Military situation as of March 14, 2022</a:t>
            </a:r>
            <a:br>
              <a:rPr lang="en-US" sz="2400" dirty="0"/>
            </a:br>
            <a:r>
              <a:rPr lang="en-US" sz="2400" dirty="0"/>
              <a:t>For further information about the war, go to</a:t>
            </a:r>
            <a:br>
              <a:rPr lang="en-US" sz="2400" dirty="0"/>
            </a:br>
            <a:r>
              <a:rPr lang="en-US" sz="2400" dirty="0">
                <a:hlinkClick r:id="rId2"/>
              </a:rPr>
              <a:t>https://www.criticalthreats.org/</a:t>
            </a:r>
            <a:r>
              <a:rPr lang="en-US" sz="2400" dirty="0"/>
              <a:t> and </a:t>
            </a:r>
            <a:r>
              <a:rPr lang="en-US" sz="2400" dirty="0">
                <a:hlinkClick r:id="rId3"/>
              </a:rPr>
              <a:t>https://www.bellingcat.com/</a:t>
            </a:r>
            <a:br>
              <a:rPr lang="en-US" sz="2400" dirty="0"/>
            </a:br>
            <a:endParaRPr lang="en-US" sz="2400" dirty="0"/>
          </a:p>
        </p:txBody>
      </p:sp>
      <p:pic>
        <p:nvPicPr>
          <p:cNvPr id="7" name="Content Placeholder 6">
            <a:extLst>
              <a:ext uri="{FF2B5EF4-FFF2-40B4-BE49-F238E27FC236}">
                <a16:creationId xmlns:a16="http://schemas.microsoft.com/office/drawing/2014/main" id="{4A71F725-BA54-C44E-B6AA-14C9556FD7FA}"/>
              </a:ext>
            </a:extLst>
          </p:cNvPr>
          <p:cNvPicPr>
            <a:picLocks noGrp="1" noChangeAspect="1"/>
          </p:cNvPicPr>
          <p:nvPr>
            <p:ph idx="1"/>
          </p:nvPr>
        </p:nvPicPr>
        <p:blipFill>
          <a:blip r:embed="rId4"/>
          <a:stretch>
            <a:fillRect/>
          </a:stretch>
        </p:blipFill>
        <p:spPr>
          <a:xfrm>
            <a:off x="3635309" y="1825625"/>
            <a:ext cx="4921382" cy="4351338"/>
          </a:xfrm>
        </p:spPr>
      </p:pic>
    </p:spTree>
    <p:extLst>
      <p:ext uri="{BB962C8B-B14F-4D97-AF65-F5344CB8AC3E}">
        <p14:creationId xmlns:p14="http://schemas.microsoft.com/office/powerpoint/2010/main" val="264765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DF9A-0336-724D-8037-A3A382941C9D}"/>
              </a:ext>
            </a:extLst>
          </p:cNvPr>
          <p:cNvSpPr>
            <a:spLocks noGrp="1"/>
          </p:cNvSpPr>
          <p:nvPr>
            <p:ph type="title"/>
          </p:nvPr>
        </p:nvSpPr>
        <p:spPr/>
        <p:txBody>
          <a:bodyPr>
            <a:normAutofit fontScale="90000"/>
          </a:bodyPr>
          <a:lstStyle/>
          <a:p>
            <a:pPr algn="ctr"/>
            <a:r>
              <a:rPr lang="en-US" sz="2400" dirty="0"/>
              <a:t>Russian superiority is telling in air power, armor, artillery, and short- and medium-range missiles. On left: camouflaged </a:t>
            </a:r>
            <a:r>
              <a:rPr lang="en-US" sz="2400" dirty="0" err="1"/>
              <a:t>Iskander</a:t>
            </a:r>
            <a:r>
              <a:rPr lang="en-US" sz="2400" dirty="0"/>
              <a:t> short-range mobile launch system (carries two missiles, max. range 30 miles). On right: Grad 122 mm multiple rocket launchers (max. range 28 miles). So far the West has refused to supply Ukraine with offensive weapons</a:t>
            </a:r>
          </a:p>
        </p:txBody>
      </p:sp>
      <p:pic>
        <p:nvPicPr>
          <p:cNvPr id="4" name="Content Placeholder 3">
            <a:extLst>
              <a:ext uri="{FF2B5EF4-FFF2-40B4-BE49-F238E27FC236}">
                <a16:creationId xmlns:a16="http://schemas.microsoft.com/office/drawing/2014/main" id="{B49D8372-0D54-4842-9A7B-A42AEA3E58B2}"/>
              </a:ext>
            </a:extLst>
          </p:cNvPr>
          <p:cNvPicPr>
            <a:picLocks noGrp="1" noChangeAspect="1"/>
          </p:cNvPicPr>
          <p:nvPr>
            <p:ph idx="1"/>
          </p:nvPr>
        </p:nvPicPr>
        <p:blipFill>
          <a:blip r:embed="rId2"/>
          <a:stretch>
            <a:fillRect/>
          </a:stretch>
        </p:blipFill>
        <p:spPr>
          <a:xfrm>
            <a:off x="2394341" y="2144065"/>
            <a:ext cx="3492500" cy="2476500"/>
          </a:xfrm>
        </p:spPr>
      </p:pic>
      <p:pic>
        <p:nvPicPr>
          <p:cNvPr id="5" name="Picture 4">
            <a:extLst>
              <a:ext uri="{FF2B5EF4-FFF2-40B4-BE49-F238E27FC236}">
                <a16:creationId xmlns:a16="http://schemas.microsoft.com/office/drawing/2014/main" id="{E96061F2-67A6-E44D-9CCB-C4BA4A101336}"/>
              </a:ext>
            </a:extLst>
          </p:cNvPr>
          <p:cNvPicPr>
            <a:picLocks noChangeAspect="1"/>
          </p:cNvPicPr>
          <p:nvPr/>
        </p:nvPicPr>
        <p:blipFill>
          <a:blip r:embed="rId3"/>
          <a:stretch>
            <a:fillRect/>
          </a:stretch>
        </p:blipFill>
        <p:spPr>
          <a:xfrm>
            <a:off x="6485887" y="3165230"/>
            <a:ext cx="3673332" cy="2363177"/>
          </a:xfrm>
          <a:prstGeom prst="rect">
            <a:avLst/>
          </a:prstGeom>
        </p:spPr>
      </p:pic>
    </p:spTree>
    <p:extLst>
      <p:ext uri="{BB962C8B-B14F-4D97-AF65-F5344CB8AC3E}">
        <p14:creationId xmlns:p14="http://schemas.microsoft.com/office/powerpoint/2010/main" val="110918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9083-4C73-3B46-A8AF-33675B375D68}"/>
              </a:ext>
            </a:extLst>
          </p:cNvPr>
          <p:cNvSpPr>
            <a:spLocks noGrp="1"/>
          </p:cNvSpPr>
          <p:nvPr>
            <p:ph type="title"/>
          </p:nvPr>
        </p:nvSpPr>
        <p:spPr/>
        <p:txBody>
          <a:bodyPr>
            <a:noAutofit/>
          </a:bodyPr>
          <a:lstStyle/>
          <a:p>
            <a:pPr algn="ctr"/>
            <a:r>
              <a:rPr lang="en-US" sz="1800" dirty="0"/>
              <a:t>Russia has confirmed the death of Major General Andrei Kolesnikov</a:t>
            </a:r>
            <a:r>
              <a:rPr lang="ru-RU" sz="1800" dirty="0"/>
              <a:t> (</a:t>
            </a:r>
            <a:r>
              <a:rPr lang="en-US" sz="1800" dirty="0"/>
              <a:t>center), commander of 29</a:t>
            </a:r>
            <a:r>
              <a:rPr lang="en-US" sz="1800" baseline="30000" dirty="0"/>
              <a:t>th</a:t>
            </a:r>
            <a:r>
              <a:rPr lang="en-US" sz="1800" dirty="0"/>
              <a:t> army. On right: Major General Andrei </a:t>
            </a:r>
            <a:r>
              <a:rPr lang="en-US" sz="1800" dirty="0" err="1"/>
              <a:t>Sukhovetsky</a:t>
            </a:r>
            <a:r>
              <a:rPr lang="en-US" sz="1800" dirty="0"/>
              <a:t>, deputy commander of 41</a:t>
            </a:r>
            <a:r>
              <a:rPr lang="en-US" sz="1800" baseline="30000" dirty="0"/>
              <a:t>st</a:t>
            </a:r>
            <a:r>
              <a:rPr lang="en-US" sz="1800" dirty="0"/>
              <a:t> army, reportedly killed on</a:t>
            </a:r>
            <a:r>
              <a:rPr lang="ru-RU" sz="1800" dirty="0"/>
              <a:t> </a:t>
            </a:r>
            <a:r>
              <a:rPr lang="en-US" sz="1800" dirty="0"/>
              <a:t>02.28.2022. On left: Major General Vitaly Gerasimov, another deputy commander of </a:t>
            </a:r>
            <a:r>
              <a:rPr lang="ru-RU" sz="1800" dirty="0" err="1"/>
              <a:t>t</a:t>
            </a:r>
            <a:r>
              <a:rPr lang="en-US" sz="1800" dirty="0"/>
              <a:t>he 41</a:t>
            </a:r>
            <a:r>
              <a:rPr lang="en-US" sz="1800" baseline="30000" dirty="0"/>
              <a:t>st</a:t>
            </a:r>
            <a:r>
              <a:rPr lang="en-US" sz="1800" dirty="0"/>
              <a:t>, reportedly killed on 03.07.2022. Kolesnikov would be the third Russian general (out of an estimated 20) to lose his life in Ukraine. Such a high attrition rate is indicative of the savagery of the fighting</a:t>
            </a:r>
          </a:p>
        </p:txBody>
      </p:sp>
      <p:pic>
        <p:nvPicPr>
          <p:cNvPr id="13" name="Content Placeholder 12">
            <a:extLst>
              <a:ext uri="{FF2B5EF4-FFF2-40B4-BE49-F238E27FC236}">
                <a16:creationId xmlns:a16="http://schemas.microsoft.com/office/drawing/2014/main" id="{66ACE0B4-DEC6-8F46-8FEB-74CD90F95C30}"/>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49091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F665-0532-C846-BEA7-BEC3BEFD670C}"/>
              </a:ext>
            </a:extLst>
          </p:cNvPr>
          <p:cNvSpPr>
            <a:spLocks noGrp="1"/>
          </p:cNvSpPr>
          <p:nvPr>
            <p:ph type="title"/>
          </p:nvPr>
        </p:nvSpPr>
        <p:spPr>
          <a:xfrm>
            <a:off x="838200" y="365125"/>
            <a:ext cx="10515600" cy="1325563"/>
          </a:xfrm>
        </p:spPr>
        <p:txBody>
          <a:bodyPr>
            <a:normAutofit/>
          </a:bodyPr>
          <a:lstStyle/>
          <a:p>
            <a:pPr algn="ctr"/>
            <a:r>
              <a:rPr lang="en-US" sz="2400" dirty="0"/>
              <a:t>Military base close to Polish border attacked on March 13</a:t>
            </a:r>
          </a:p>
        </p:txBody>
      </p:sp>
      <p:pic>
        <p:nvPicPr>
          <p:cNvPr id="8" name="Content Placeholder 7">
            <a:extLst>
              <a:ext uri="{FF2B5EF4-FFF2-40B4-BE49-F238E27FC236}">
                <a16:creationId xmlns:a16="http://schemas.microsoft.com/office/drawing/2014/main" id="{70A28E31-243F-6C4D-AC27-2CF641CF922B}"/>
              </a:ext>
            </a:extLst>
          </p:cNvPr>
          <p:cNvPicPr>
            <a:picLocks noGrp="1" noChangeAspect="1"/>
          </p:cNvPicPr>
          <p:nvPr>
            <p:ph idx="1"/>
          </p:nvPr>
        </p:nvPicPr>
        <p:blipFill>
          <a:blip r:embed="rId2"/>
          <a:stretch>
            <a:fillRect/>
          </a:stretch>
        </p:blipFill>
        <p:spPr>
          <a:xfrm>
            <a:off x="2743200" y="1912144"/>
            <a:ext cx="6705600" cy="4178300"/>
          </a:xfrm>
        </p:spPr>
      </p:pic>
    </p:spTree>
    <p:extLst>
      <p:ext uri="{BB962C8B-B14F-4D97-AF65-F5344CB8AC3E}">
        <p14:creationId xmlns:p14="http://schemas.microsoft.com/office/powerpoint/2010/main" val="131023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B698-533E-BE48-A12F-6B05358750DF}"/>
              </a:ext>
            </a:extLst>
          </p:cNvPr>
          <p:cNvSpPr>
            <a:spLocks noGrp="1"/>
          </p:cNvSpPr>
          <p:nvPr>
            <p:ph type="title"/>
          </p:nvPr>
        </p:nvSpPr>
        <p:spPr/>
        <p:txBody>
          <a:bodyPr>
            <a:normAutofit/>
          </a:bodyPr>
          <a:lstStyle/>
          <a:p>
            <a:pPr algn="ctr"/>
            <a:r>
              <a:rPr lang="en-US" sz="2400" dirty="0"/>
              <a:t>Hour of the Moustache</a:t>
            </a:r>
          </a:p>
        </p:txBody>
      </p:sp>
      <p:pic>
        <p:nvPicPr>
          <p:cNvPr id="4" name="Content Placeholder 3">
            <a:extLst>
              <a:ext uri="{FF2B5EF4-FFF2-40B4-BE49-F238E27FC236}">
                <a16:creationId xmlns:a16="http://schemas.microsoft.com/office/drawing/2014/main" id="{646130DB-9306-9743-A125-01CAF05AA5D9}"/>
              </a:ext>
            </a:extLst>
          </p:cNvPr>
          <p:cNvPicPr>
            <a:picLocks noGrp="1" noChangeAspect="1"/>
          </p:cNvPicPr>
          <p:nvPr>
            <p:ph idx="1"/>
          </p:nvPr>
        </p:nvPicPr>
        <p:blipFill>
          <a:blip r:embed="rId2"/>
          <a:stretch>
            <a:fillRect/>
          </a:stretch>
        </p:blipFill>
        <p:spPr>
          <a:xfrm>
            <a:off x="4611391" y="3499448"/>
            <a:ext cx="3705837" cy="2223502"/>
          </a:xfrm>
        </p:spPr>
      </p:pic>
      <p:pic>
        <p:nvPicPr>
          <p:cNvPr id="5" name="Picture 4">
            <a:extLst>
              <a:ext uri="{FF2B5EF4-FFF2-40B4-BE49-F238E27FC236}">
                <a16:creationId xmlns:a16="http://schemas.microsoft.com/office/drawing/2014/main" id="{D71E3CB6-88C8-054B-85DB-8AF384EE946E}"/>
              </a:ext>
            </a:extLst>
          </p:cNvPr>
          <p:cNvPicPr>
            <a:picLocks noChangeAspect="1"/>
          </p:cNvPicPr>
          <p:nvPr/>
        </p:nvPicPr>
        <p:blipFill>
          <a:blip r:embed="rId3"/>
          <a:stretch>
            <a:fillRect/>
          </a:stretch>
        </p:blipFill>
        <p:spPr>
          <a:xfrm>
            <a:off x="1311031" y="1827737"/>
            <a:ext cx="3098800" cy="1981200"/>
          </a:xfrm>
          <a:prstGeom prst="rect">
            <a:avLst/>
          </a:prstGeom>
        </p:spPr>
      </p:pic>
      <p:pic>
        <p:nvPicPr>
          <p:cNvPr id="6" name="Picture 5">
            <a:extLst>
              <a:ext uri="{FF2B5EF4-FFF2-40B4-BE49-F238E27FC236}">
                <a16:creationId xmlns:a16="http://schemas.microsoft.com/office/drawing/2014/main" id="{1E036782-761E-9A42-A070-54BC4D907249}"/>
              </a:ext>
            </a:extLst>
          </p:cNvPr>
          <p:cNvPicPr>
            <a:picLocks noChangeAspect="1"/>
          </p:cNvPicPr>
          <p:nvPr/>
        </p:nvPicPr>
        <p:blipFill>
          <a:blip r:embed="rId4"/>
          <a:stretch>
            <a:fillRect/>
          </a:stretch>
        </p:blipFill>
        <p:spPr>
          <a:xfrm>
            <a:off x="8518788" y="1982762"/>
            <a:ext cx="3370061" cy="2279747"/>
          </a:xfrm>
          <a:prstGeom prst="rect">
            <a:avLst/>
          </a:prstGeom>
        </p:spPr>
      </p:pic>
    </p:spTree>
    <p:extLst>
      <p:ext uri="{BB962C8B-B14F-4D97-AF65-F5344CB8AC3E}">
        <p14:creationId xmlns:p14="http://schemas.microsoft.com/office/powerpoint/2010/main" val="338850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2B8A-3728-1345-86CE-88CA3C23562D}"/>
              </a:ext>
            </a:extLst>
          </p:cNvPr>
          <p:cNvSpPr>
            <a:spLocks noGrp="1"/>
          </p:cNvSpPr>
          <p:nvPr>
            <p:ph type="title"/>
          </p:nvPr>
        </p:nvSpPr>
        <p:spPr/>
        <p:txBody>
          <a:bodyPr>
            <a:normAutofit/>
          </a:bodyPr>
          <a:lstStyle/>
          <a:p>
            <a:pPr algn="ctr"/>
            <a:r>
              <a:rPr lang="en-US" sz="2400" dirty="0"/>
              <a:t>Francis Fukuyama’s take on the Russia-Ukraine war, published on March 10, 2022. For the full text, go to </a:t>
            </a:r>
            <a:r>
              <a:rPr lang="en-US" sz="2400" dirty="0">
                <a:hlinkClick r:id="rId2"/>
              </a:rPr>
              <a:t>https://www.americanpurpose.com/articles/preparing-for-defeat/</a:t>
            </a:r>
            <a:endParaRPr lang="en-US" sz="2400" dirty="0"/>
          </a:p>
        </p:txBody>
      </p:sp>
      <p:sp>
        <p:nvSpPr>
          <p:cNvPr id="3" name="Content Placeholder 2">
            <a:extLst>
              <a:ext uri="{FF2B5EF4-FFF2-40B4-BE49-F238E27FC236}">
                <a16:creationId xmlns:a16="http://schemas.microsoft.com/office/drawing/2014/main" id="{4E8D9390-4E67-9748-966C-87BF339DDCB5}"/>
              </a:ext>
            </a:extLst>
          </p:cNvPr>
          <p:cNvSpPr>
            <a:spLocks noGrp="1"/>
          </p:cNvSpPr>
          <p:nvPr>
            <p:ph idx="1"/>
          </p:nvPr>
        </p:nvSpPr>
        <p:spPr/>
        <p:txBody>
          <a:bodyPr>
            <a:normAutofit fontScale="25000" lnSpcReduction="20000"/>
          </a:bodyPr>
          <a:lstStyle/>
          <a:p>
            <a:pPr marL="0" indent="0">
              <a:buNone/>
            </a:pPr>
            <a:r>
              <a:rPr lang="en-US" sz="5600" dirty="0"/>
              <a:t>Russia is heading for an outright defeat in Ukraine. Russian planning was incompetent, based on a flawed assumption that Ukrainians were favorable to Russia and that their military would collapse immediately following an invasion. Putin at this point has committed the bulk of his entire military to this operation. Russian troops are stuck outside various Ukrainian cities where they face huge supply problems and constant Ukrainian attacks.</a:t>
            </a:r>
          </a:p>
          <a:p>
            <a:pPr marL="0" indent="0">
              <a:buNone/>
            </a:pPr>
            <a:r>
              <a:rPr lang="en-US" sz="5600" dirty="0"/>
              <a:t>The collapse of their position could be sudden and catastrophic, rather than happening slowly through a war of attrition. </a:t>
            </a:r>
          </a:p>
          <a:p>
            <a:pPr marL="0" indent="0">
              <a:buNone/>
            </a:pPr>
            <a:r>
              <a:rPr lang="en-US" sz="5600" dirty="0"/>
              <a:t>There is no diplomatic solution to the war possible prior to this happening.</a:t>
            </a:r>
          </a:p>
          <a:p>
            <a:pPr marL="0" indent="0">
              <a:buNone/>
            </a:pPr>
            <a:r>
              <a:rPr lang="en-US" sz="5600" dirty="0"/>
              <a:t>The United Nations Security Council has proven once again to be useless. The only helpful thing was the General Assembly vote, which helps to identify the world’s bad or prevaricating actors.</a:t>
            </a:r>
          </a:p>
          <a:p>
            <a:pPr marL="0" indent="0">
              <a:buNone/>
            </a:pPr>
            <a:r>
              <a:rPr lang="en-US" sz="5600" dirty="0"/>
              <a:t>The Biden administration’s decisions not to declare a no-fly zone or help transfer Polish </a:t>
            </a:r>
            <a:r>
              <a:rPr lang="en-US" sz="5600" dirty="0" err="1"/>
              <a:t>MiGs</a:t>
            </a:r>
            <a:r>
              <a:rPr lang="en-US" sz="5600" dirty="0"/>
              <a:t> were both good ones. It is much better to have the Ukrainians defeat the Russians on their own, depriving Moscow of the excuse that NATO attacked them, as well as avoiding all the obvious escalatory possibilities. </a:t>
            </a:r>
          </a:p>
          <a:p>
            <a:pPr marL="0" indent="0">
              <a:buNone/>
            </a:pPr>
            <a:r>
              <a:rPr lang="en-US" sz="5600" dirty="0"/>
              <a:t>Putin will not survive the defeat of his army. The invasion has already done huge damage to populists all over the world, who prior to the attack uniformly expressed sympathy for Putin. </a:t>
            </a:r>
          </a:p>
          <a:p>
            <a:pPr marL="0" indent="0">
              <a:buNone/>
            </a:pPr>
            <a:r>
              <a:rPr lang="en-US" sz="5600" dirty="0"/>
              <a:t>The war to this point has been a good lesson for China. Like Russia, China has built up seemingly high-tech military forces, but they have no combat experience. The miserable performance of the Russian air force would likely be replicated by the People’s Liberation Army Air Force. We may hope that the Chinese leadership will not delude itself as to its own capabilities the way the Russians did when contemplating a future move against Taiwan.</a:t>
            </a:r>
          </a:p>
          <a:p>
            <a:pPr marL="0" indent="0">
              <a:buNone/>
            </a:pPr>
            <a:r>
              <a:rPr lang="en-US" sz="5600" dirty="0"/>
              <a:t>Hopefully Taiwan itself will wake up as to the need to prepare to fight as the Ukrainians have done, and restore conscription. </a:t>
            </a:r>
          </a:p>
          <a:p>
            <a:pPr marL="0" indent="0">
              <a:buNone/>
            </a:pPr>
            <a:r>
              <a:rPr lang="en-US" sz="5600" dirty="0"/>
              <a:t>Turkish drones  will become bestsellers.</a:t>
            </a:r>
          </a:p>
          <a:p>
            <a:pPr marL="0" indent="0">
              <a:buNone/>
            </a:pPr>
            <a:r>
              <a:rPr lang="en-US" sz="5600" dirty="0"/>
              <a:t>A Russian defeat will make possible a “new birth of freedom,” and get us out of our funk about the declining state of global democracy. </a:t>
            </a:r>
          </a:p>
          <a:p>
            <a:endParaRPr lang="en-US" dirty="0"/>
          </a:p>
        </p:txBody>
      </p:sp>
    </p:spTree>
    <p:extLst>
      <p:ext uri="{BB962C8B-B14F-4D97-AF65-F5344CB8AC3E}">
        <p14:creationId xmlns:p14="http://schemas.microsoft.com/office/powerpoint/2010/main" val="762808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7F12-821F-C14B-BF91-C107183158EC}"/>
              </a:ext>
            </a:extLst>
          </p:cNvPr>
          <p:cNvSpPr>
            <a:spLocks noGrp="1"/>
          </p:cNvSpPr>
          <p:nvPr>
            <p:ph type="title"/>
          </p:nvPr>
        </p:nvSpPr>
        <p:spPr/>
        <p:txBody>
          <a:bodyPr>
            <a:normAutofit/>
          </a:bodyPr>
          <a:lstStyle/>
          <a:p>
            <a:pPr algn="ctr"/>
            <a:r>
              <a:rPr lang="en-US" sz="2400" dirty="0"/>
              <a:t>The Russian army appears to have violated most of Sun Tzu’s or Napoleon’s principles of wise generalship</a:t>
            </a:r>
          </a:p>
        </p:txBody>
      </p:sp>
      <p:pic>
        <p:nvPicPr>
          <p:cNvPr id="4" name="Content Placeholder 3">
            <a:extLst>
              <a:ext uri="{FF2B5EF4-FFF2-40B4-BE49-F238E27FC236}">
                <a16:creationId xmlns:a16="http://schemas.microsoft.com/office/drawing/2014/main" id="{E255961E-5F5C-1D40-8E4F-CE3E6A032C2F}"/>
              </a:ext>
            </a:extLst>
          </p:cNvPr>
          <p:cNvPicPr>
            <a:picLocks noGrp="1" noChangeAspect="1"/>
          </p:cNvPicPr>
          <p:nvPr>
            <p:ph idx="1"/>
          </p:nvPr>
        </p:nvPicPr>
        <p:blipFill>
          <a:blip r:embed="rId2"/>
          <a:stretch>
            <a:fillRect/>
          </a:stretch>
        </p:blipFill>
        <p:spPr>
          <a:xfrm>
            <a:off x="4680420" y="1825625"/>
            <a:ext cx="2831159" cy="4351338"/>
          </a:xfrm>
        </p:spPr>
      </p:pic>
    </p:spTree>
    <p:extLst>
      <p:ext uri="{BB962C8B-B14F-4D97-AF65-F5344CB8AC3E}">
        <p14:creationId xmlns:p14="http://schemas.microsoft.com/office/powerpoint/2010/main" val="302880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9B01-42E3-C24C-B90F-09C4F0FD825F}"/>
              </a:ext>
            </a:extLst>
          </p:cNvPr>
          <p:cNvSpPr>
            <a:spLocks noGrp="1"/>
          </p:cNvSpPr>
          <p:nvPr>
            <p:ph type="title"/>
          </p:nvPr>
        </p:nvSpPr>
        <p:spPr/>
        <p:txBody>
          <a:bodyPr>
            <a:normAutofit/>
          </a:bodyPr>
          <a:lstStyle/>
          <a:p>
            <a:pPr algn="ctr"/>
            <a:r>
              <a:rPr lang="en-US" sz="2400" dirty="0"/>
              <a:t>Remarks to the press by UN secretary general António Guterres on March 14, 2022 included these two statements about the Russia-Ukraine conflict, “It keeps getting worse” and “Whatever the outcome, this war will have no winners, only losers”</a:t>
            </a:r>
          </a:p>
        </p:txBody>
      </p:sp>
      <p:pic>
        <p:nvPicPr>
          <p:cNvPr id="4" name="Content Placeholder 3">
            <a:extLst>
              <a:ext uri="{FF2B5EF4-FFF2-40B4-BE49-F238E27FC236}">
                <a16:creationId xmlns:a16="http://schemas.microsoft.com/office/drawing/2014/main" id="{BD106135-FA3B-F843-B712-FBCA8D7AAF99}"/>
              </a:ext>
            </a:extLst>
          </p:cNvPr>
          <p:cNvPicPr>
            <a:picLocks noGrp="1" noChangeAspect="1"/>
          </p:cNvPicPr>
          <p:nvPr>
            <p:ph idx="1"/>
          </p:nvPr>
        </p:nvPicPr>
        <p:blipFill>
          <a:blip r:embed="rId2"/>
          <a:stretch>
            <a:fillRect/>
          </a:stretch>
        </p:blipFill>
        <p:spPr>
          <a:xfrm>
            <a:off x="2824509" y="1825625"/>
            <a:ext cx="6542981" cy="4351338"/>
          </a:xfrm>
        </p:spPr>
      </p:pic>
    </p:spTree>
    <p:extLst>
      <p:ext uri="{BB962C8B-B14F-4D97-AF65-F5344CB8AC3E}">
        <p14:creationId xmlns:p14="http://schemas.microsoft.com/office/powerpoint/2010/main" val="116436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A77B-2653-D346-B426-A51BA18FA434}"/>
              </a:ext>
            </a:extLst>
          </p:cNvPr>
          <p:cNvSpPr>
            <a:spLocks noGrp="1"/>
          </p:cNvSpPr>
          <p:nvPr>
            <p:ph type="title"/>
          </p:nvPr>
        </p:nvSpPr>
        <p:spPr/>
        <p:txBody>
          <a:bodyPr>
            <a:normAutofit/>
          </a:bodyPr>
          <a:lstStyle/>
          <a:p>
            <a:pPr algn="ctr"/>
            <a:r>
              <a:rPr lang="en-US" sz="2400" dirty="0"/>
              <a:t>How Ukraine won the global information war</a:t>
            </a:r>
          </a:p>
        </p:txBody>
      </p:sp>
      <p:sp>
        <p:nvSpPr>
          <p:cNvPr id="3" name="Content Placeholder 2">
            <a:extLst>
              <a:ext uri="{FF2B5EF4-FFF2-40B4-BE49-F238E27FC236}">
                <a16:creationId xmlns:a16="http://schemas.microsoft.com/office/drawing/2014/main" id="{A91A201E-AB2C-074C-A3EE-CE7E7DE86DF3}"/>
              </a:ext>
            </a:extLst>
          </p:cNvPr>
          <p:cNvSpPr>
            <a:spLocks noGrp="1"/>
          </p:cNvSpPr>
          <p:nvPr>
            <p:ph idx="1"/>
          </p:nvPr>
        </p:nvSpPr>
        <p:spPr/>
        <p:txBody>
          <a:bodyPr>
            <a:normAutofit fontScale="92500"/>
          </a:bodyPr>
          <a:lstStyle/>
          <a:p>
            <a:r>
              <a:rPr lang="en-US" dirty="0"/>
              <a:t>Publicized its cause in simple, clear terms accessible not just to a national but global audience. Russian propaganda, on the other hand, is aimed at the generic pro-Putin voter. Even when it is broadcast in English</a:t>
            </a:r>
          </a:p>
          <a:p>
            <a:r>
              <a:rPr lang="en-US" dirty="0"/>
              <a:t>In </a:t>
            </a:r>
            <a:r>
              <a:rPr lang="en-US" dirty="0" err="1"/>
              <a:t>Zelensky</a:t>
            </a:r>
            <a:r>
              <a:rPr lang="en-US" dirty="0"/>
              <a:t>, found its man of the moment: an inspirational, charismatic leader</a:t>
            </a:r>
          </a:p>
          <a:p>
            <a:r>
              <a:rPr lang="en-US" dirty="0"/>
              <a:t>With Western help, kept preempting the Russian narrative</a:t>
            </a:r>
          </a:p>
          <a:p>
            <a:r>
              <a:rPr lang="en-US" dirty="0"/>
              <a:t>Welcoming to Western news media</a:t>
            </a:r>
          </a:p>
          <a:p>
            <a:r>
              <a:rPr lang="en-US" dirty="0"/>
              <a:t>Cleverly intertwined its own narrative with the Western one, presenting Ukraine as a plucky European democracy fighting against a sinister, backward tyranny on behalf of the free world</a:t>
            </a:r>
          </a:p>
          <a:p>
            <a:endParaRPr lang="en-US" dirty="0"/>
          </a:p>
        </p:txBody>
      </p:sp>
    </p:spTree>
    <p:extLst>
      <p:ext uri="{BB962C8B-B14F-4D97-AF65-F5344CB8AC3E}">
        <p14:creationId xmlns:p14="http://schemas.microsoft.com/office/powerpoint/2010/main" val="404937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373D-5CE1-A546-B446-31D006CC7370}"/>
              </a:ext>
            </a:extLst>
          </p:cNvPr>
          <p:cNvSpPr>
            <a:spLocks noGrp="1"/>
          </p:cNvSpPr>
          <p:nvPr>
            <p:ph type="title"/>
          </p:nvPr>
        </p:nvSpPr>
        <p:spPr/>
        <p:txBody>
          <a:bodyPr>
            <a:noAutofit/>
          </a:bodyPr>
          <a:lstStyle/>
          <a:p>
            <a:pPr algn="ctr"/>
            <a:r>
              <a:rPr lang="en-US" sz="1800" dirty="0"/>
              <a:t>The policy of diplomatic preemption: at every step of the conflict, the United States has used its intelligence not just to send public and private signals to Russia and China, but to impact their diplomatic and military decisions. Photo shows National Security Advisor Jake Sullivan, who believes in a policy of managing the US-China relationship (“competition as a condition to be managed rather than a problem to be solved,” he wrote in 2019) through a judicious mix of confrontation and cooperation</a:t>
            </a:r>
          </a:p>
        </p:txBody>
      </p:sp>
      <p:pic>
        <p:nvPicPr>
          <p:cNvPr id="4" name="Content Placeholder 3">
            <a:extLst>
              <a:ext uri="{FF2B5EF4-FFF2-40B4-BE49-F238E27FC236}">
                <a16:creationId xmlns:a16="http://schemas.microsoft.com/office/drawing/2014/main" id="{42E197EE-1D7C-2A4E-903C-C20DB3F63CDE}"/>
              </a:ext>
            </a:extLst>
          </p:cNvPr>
          <p:cNvPicPr>
            <a:picLocks noGrp="1" noChangeAspect="1"/>
          </p:cNvPicPr>
          <p:nvPr>
            <p:ph idx="1"/>
          </p:nvPr>
        </p:nvPicPr>
        <p:blipFill>
          <a:blip r:embed="rId2"/>
          <a:stretch>
            <a:fillRect/>
          </a:stretch>
        </p:blipFill>
        <p:spPr>
          <a:xfrm>
            <a:off x="4826000" y="2413794"/>
            <a:ext cx="2540000" cy="3175000"/>
          </a:xfrm>
        </p:spPr>
      </p:pic>
    </p:spTree>
    <p:extLst>
      <p:ext uri="{BB962C8B-B14F-4D97-AF65-F5344CB8AC3E}">
        <p14:creationId xmlns:p14="http://schemas.microsoft.com/office/powerpoint/2010/main" val="370262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55C2-E3C1-1142-B3FB-BF127F8B8F46}"/>
              </a:ext>
            </a:extLst>
          </p:cNvPr>
          <p:cNvSpPr>
            <a:spLocks noGrp="1"/>
          </p:cNvSpPr>
          <p:nvPr>
            <p:ph type="title"/>
          </p:nvPr>
        </p:nvSpPr>
        <p:spPr/>
        <p:txBody>
          <a:bodyPr>
            <a:normAutofit fontScale="90000"/>
          </a:bodyPr>
          <a:lstStyle/>
          <a:p>
            <a:pPr algn="ctr"/>
            <a:r>
              <a:rPr lang="en-US" sz="2400" dirty="0"/>
              <a:t>Ukraine may be winning the information war globally, but inside Russia the Ukrainians-are-Nazis narrative continues to dominate. On left: Ukrainian president </a:t>
            </a:r>
            <a:r>
              <a:rPr lang="en-US" sz="2400" dirty="0" err="1"/>
              <a:t>Volodymyr</a:t>
            </a:r>
            <a:r>
              <a:rPr lang="en-US" sz="2400" dirty="0"/>
              <a:t> </a:t>
            </a:r>
            <a:r>
              <a:rPr lang="en-US" sz="2400" dirty="0" err="1"/>
              <a:t>Zelensky</a:t>
            </a:r>
            <a:r>
              <a:rPr lang="en-US" sz="2400" dirty="0"/>
              <a:t> addressing the British House of Commons. On right: photograph in </a:t>
            </a:r>
            <a:r>
              <a:rPr lang="en-US" sz="2400" i="1" dirty="0" err="1"/>
              <a:t>Kopeiskii</a:t>
            </a:r>
            <a:r>
              <a:rPr lang="en-US" sz="2400" i="1" dirty="0"/>
              <a:t> </a:t>
            </a:r>
            <a:r>
              <a:rPr lang="en-US" sz="2400" i="1" dirty="0" err="1"/>
              <a:t>rabochii</a:t>
            </a:r>
            <a:r>
              <a:rPr lang="en-US" sz="2400" dirty="0"/>
              <a:t>, a local Russian newspaper, purporting to show a Ukrainian bioweapons lab</a:t>
            </a:r>
          </a:p>
        </p:txBody>
      </p:sp>
      <p:pic>
        <p:nvPicPr>
          <p:cNvPr id="4" name="Content Placeholder 3">
            <a:extLst>
              <a:ext uri="{FF2B5EF4-FFF2-40B4-BE49-F238E27FC236}">
                <a16:creationId xmlns:a16="http://schemas.microsoft.com/office/drawing/2014/main" id="{A17B801B-8558-A749-BCCD-3250B3325B6C}"/>
              </a:ext>
            </a:extLst>
          </p:cNvPr>
          <p:cNvPicPr>
            <a:picLocks noGrp="1" noChangeAspect="1"/>
          </p:cNvPicPr>
          <p:nvPr>
            <p:ph idx="1"/>
          </p:nvPr>
        </p:nvPicPr>
        <p:blipFill>
          <a:blip r:embed="rId2"/>
          <a:stretch>
            <a:fillRect/>
          </a:stretch>
        </p:blipFill>
        <p:spPr>
          <a:xfrm>
            <a:off x="1721436" y="2906456"/>
            <a:ext cx="3797300" cy="2527300"/>
          </a:xfrm>
        </p:spPr>
      </p:pic>
      <p:pic>
        <p:nvPicPr>
          <p:cNvPr id="5" name="Picture 4">
            <a:extLst>
              <a:ext uri="{FF2B5EF4-FFF2-40B4-BE49-F238E27FC236}">
                <a16:creationId xmlns:a16="http://schemas.microsoft.com/office/drawing/2014/main" id="{005DD0B1-5DF1-7F40-9248-AD7664255960}"/>
              </a:ext>
            </a:extLst>
          </p:cNvPr>
          <p:cNvPicPr>
            <a:picLocks noChangeAspect="1"/>
          </p:cNvPicPr>
          <p:nvPr/>
        </p:nvPicPr>
        <p:blipFill>
          <a:blip r:embed="rId3"/>
          <a:stretch>
            <a:fillRect/>
          </a:stretch>
        </p:blipFill>
        <p:spPr>
          <a:xfrm>
            <a:off x="7209497" y="2473374"/>
            <a:ext cx="3175000" cy="2108200"/>
          </a:xfrm>
          <a:prstGeom prst="rect">
            <a:avLst/>
          </a:prstGeom>
        </p:spPr>
      </p:pic>
    </p:spTree>
    <p:extLst>
      <p:ext uri="{BB962C8B-B14F-4D97-AF65-F5344CB8AC3E}">
        <p14:creationId xmlns:p14="http://schemas.microsoft.com/office/powerpoint/2010/main" val="100683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B5EE-964B-344D-A759-2D3996464826}"/>
              </a:ext>
            </a:extLst>
          </p:cNvPr>
          <p:cNvSpPr>
            <a:spLocks noGrp="1"/>
          </p:cNvSpPr>
          <p:nvPr>
            <p:ph type="title"/>
          </p:nvPr>
        </p:nvSpPr>
        <p:spPr/>
        <p:txBody>
          <a:bodyPr>
            <a:normAutofit/>
          </a:bodyPr>
          <a:lstStyle/>
          <a:p>
            <a:pPr algn="ctr"/>
            <a:r>
              <a:rPr lang="en-US" sz="2400" dirty="0"/>
              <a:t>Z is for Zombie</a:t>
            </a:r>
          </a:p>
        </p:txBody>
      </p:sp>
      <p:pic>
        <p:nvPicPr>
          <p:cNvPr id="4" name="Content Placeholder 3">
            <a:extLst>
              <a:ext uri="{FF2B5EF4-FFF2-40B4-BE49-F238E27FC236}">
                <a16:creationId xmlns:a16="http://schemas.microsoft.com/office/drawing/2014/main" id="{0EE11848-BE1C-AB45-91D2-61A18FC96D93}"/>
              </a:ext>
            </a:extLst>
          </p:cNvPr>
          <p:cNvPicPr>
            <a:picLocks noGrp="1" noChangeAspect="1"/>
          </p:cNvPicPr>
          <p:nvPr>
            <p:ph idx="1"/>
          </p:nvPr>
        </p:nvPicPr>
        <p:blipFill>
          <a:blip r:embed="rId2"/>
          <a:stretch>
            <a:fillRect/>
          </a:stretch>
        </p:blipFill>
        <p:spPr>
          <a:xfrm>
            <a:off x="2469885" y="1825625"/>
            <a:ext cx="7252230" cy="4351338"/>
          </a:xfrm>
        </p:spPr>
      </p:pic>
    </p:spTree>
    <p:extLst>
      <p:ext uri="{BB962C8B-B14F-4D97-AF65-F5344CB8AC3E}">
        <p14:creationId xmlns:p14="http://schemas.microsoft.com/office/powerpoint/2010/main" val="163398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D67B-8E22-FA46-BBB8-29EE087D6E80}"/>
              </a:ext>
            </a:extLst>
          </p:cNvPr>
          <p:cNvSpPr>
            <a:spLocks noGrp="1"/>
          </p:cNvSpPr>
          <p:nvPr>
            <p:ph type="title"/>
          </p:nvPr>
        </p:nvSpPr>
        <p:spPr/>
        <p:txBody>
          <a:bodyPr>
            <a:normAutofit fontScale="90000"/>
          </a:bodyPr>
          <a:lstStyle/>
          <a:p>
            <a:pPr algn="ctr"/>
            <a:r>
              <a:rPr lang="en-US" sz="2400" dirty="0"/>
              <a:t>The number of antiwar demonstrators arrested in Russia has reportedly reached 14,000.</a:t>
            </a:r>
            <a:br>
              <a:rPr lang="en-US" sz="2400" dirty="0"/>
            </a:br>
            <a:r>
              <a:rPr lang="en-US" sz="2400" dirty="0"/>
              <a:t>Below: Antiwar protester Marina </a:t>
            </a:r>
            <a:r>
              <a:rPr lang="en-US" sz="2400" dirty="0" err="1"/>
              <a:t>Ovsyannikova</a:t>
            </a:r>
            <a:r>
              <a:rPr lang="en-US" sz="2400" dirty="0"/>
              <a:t> disrupting a live TV news broadcast as anchor Ekaterina </a:t>
            </a:r>
            <a:r>
              <a:rPr lang="en-US" sz="2400" dirty="0" err="1"/>
              <a:t>Andreeva</a:t>
            </a:r>
            <a:r>
              <a:rPr lang="en-US" sz="2400" dirty="0"/>
              <a:t> articulates the </a:t>
            </a:r>
            <a:r>
              <a:rPr lang="en-US" sz="2400" dirty="0" err="1"/>
              <a:t>Kremliln</a:t>
            </a:r>
            <a:r>
              <a:rPr lang="en-US" sz="2400" dirty="0"/>
              <a:t> line</a:t>
            </a:r>
          </a:p>
        </p:txBody>
      </p:sp>
      <p:pic>
        <p:nvPicPr>
          <p:cNvPr id="7" name="Content Placeholder 6">
            <a:extLst>
              <a:ext uri="{FF2B5EF4-FFF2-40B4-BE49-F238E27FC236}">
                <a16:creationId xmlns:a16="http://schemas.microsoft.com/office/drawing/2014/main" id="{96D47F6D-5122-8B49-A129-A3D54DE45F64}"/>
              </a:ext>
            </a:extLst>
          </p:cNvPr>
          <p:cNvPicPr>
            <a:picLocks noGrp="1" noChangeAspect="1"/>
          </p:cNvPicPr>
          <p:nvPr>
            <p:ph idx="1"/>
          </p:nvPr>
        </p:nvPicPr>
        <p:blipFill>
          <a:blip r:embed="rId2"/>
          <a:stretch>
            <a:fillRect/>
          </a:stretch>
        </p:blipFill>
        <p:spPr>
          <a:xfrm>
            <a:off x="2230598" y="1825625"/>
            <a:ext cx="7730803" cy="4351338"/>
          </a:xfrm>
        </p:spPr>
      </p:pic>
    </p:spTree>
    <p:extLst>
      <p:ext uri="{BB962C8B-B14F-4D97-AF65-F5344CB8AC3E}">
        <p14:creationId xmlns:p14="http://schemas.microsoft.com/office/powerpoint/2010/main" val="573612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4465-344B-314C-AECE-693116D6DEAB}"/>
              </a:ext>
            </a:extLst>
          </p:cNvPr>
          <p:cNvSpPr>
            <a:spLocks noGrp="1"/>
          </p:cNvSpPr>
          <p:nvPr>
            <p:ph type="title"/>
          </p:nvPr>
        </p:nvSpPr>
        <p:spPr/>
        <p:txBody>
          <a:bodyPr>
            <a:normAutofit/>
          </a:bodyPr>
          <a:lstStyle/>
          <a:p>
            <a:pPr algn="ctr"/>
            <a:r>
              <a:rPr lang="en-US" sz="2400" dirty="0"/>
              <a:t>Russian POWs at a press conference in Kiev</a:t>
            </a:r>
          </a:p>
        </p:txBody>
      </p:sp>
      <p:pic>
        <p:nvPicPr>
          <p:cNvPr id="4" name="Content Placeholder 3">
            <a:extLst>
              <a:ext uri="{FF2B5EF4-FFF2-40B4-BE49-F238E27FC236}">
                <a16:creationId xmlns:a16="http://schemas.microsoft.com/office/drawing/2014/main" id="{A5C501C7-88B6-BC44-98B1-DC0B43210C41}"/>
              </a:ext>
            </a:extLst>
          </p:cNvPr>
          <p:cNvPicPr>
            <a:picLocks noGrp="1" noChangeAspect="1"/>
          </p:cNvPicPr>
          <p:nvPr>
            <p:ph idx="1"/>
          </p:nvPr>
        </p:nvPicPr>
        <p:blipFill>
          <a:blip r:embed="rId2"/>
          <a:stretch>
            <a:fillRect/>
          </a:stretch>
        </p:blipFill>
        <p:spPr>
          <a:xfrm>
            <a:off x="1268546" y="1825625"/>
            <a:ext cx="9654907" cy="4351338"/>
          </a:xfrm>
        </p:spPr>
      </p:pic>
    </p:spTree>
    <p:extLst>
      <p:ext uri="{BB962C8B-B14F-4D97-AF65-F5344CB8AC3E}">
        <p14:creationId xmlns:p14="http://schemas.microsoft.com/office/powerpoint/2010/main" val="131816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EF9C-D7C6-3844-8B6D-BE0328E23A76}"/>
              </a:ext>
            </a:extLst>
          </p:cNvPr>
          <p:cNvSpPr>
            <a:spLocks noGrp="1"/>
          </p:cNvSpPr>
          <p:nvPr>
            <p:ph type="title"/>
          </p:nvPr>
        </p:nvSpPr>
        <p:spPr/>
        <p:txBody>
          <a:bodyPr>
            <a:normAutofit/>
          </a:bodyPr>
          <a:lstStyle/>
          <a:p>
            <a:pPr algn="ctr"/>
            <a:r>
              <a:rPr lang="en-US" sz="2400" dirty="0"/>
              <a:t>Ukrainian POWs shown on Russian state television</a:t>
            </a:r>
          </a:p>
        </p:txBody>
      </p:sp>
      <p:pic>
        <p:nvPicPr>
          <p:cNvPr id="4" name="Content Placeholder 3">
            <a:extLst>
              <a:ext uri="{FF2B5EF4-FFF2-40B4-BE49-F238E27FC236}">
                <a16:creationId xmlns:a16="http://schemas.microsoft.com/office/drawing/2014/main" id="{564B4405-3672-E545-A50B-5763FB5DFDDC}"/>
              </a:ext>
            </a:extLst>
          </p:cNvPr>
          <p:cNvPicPr>
            <a:picLocks noGrp="1" noChangeAspect="1"/>
          </p:cNvPicPr>
          <p:nvPr>
            <p:ph idx="1"/>
          </p:nvPr>
        </p:nvPicPr>
        <p:blipFill>
          <a:blip r:embed="rId2"/>
          <a:stretch>
            <a:fillRect/>
          </a:stretch>
        </p:blipFill>
        <p:spPr>
          <a:xfrm>
            <a:off x="3651250" y="2731294"/>
            <a:ext cx="4889500" cy="2540000"/>
          </a:xfrm>
        </p:spPr>
      </p:pic>
    </p:spTree>
    <p:extLst>
      <p:ext uri="{BB962C8B-B14F-4D97-AF65-F5344CB8AC3E}">
        <p14:creationId xmlns:p14="http://schemas.microsoft.com/office/powerpoint/2010/main" val="269997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01AE-3C2B-6047-9CA4-CDA700F09871}"/>
              </a:ext>
            </a:extLst>
          </p:cNvPr>
          <p:cNvSpPr>
            <a:spLocks noGrp="1"/>
          </p:cNvSpPr>
          <p:nvPr>
            <p:ph type="title"/>
          </p:nvPr>
        </p:nvSpPr>
        <p:spPr/>
        <p:txBody>
          <a:bodyPr>
            <a:normAutofit/>
          </a:bodyPr>
          <a:lstStyle/>
          <a:p>
            <a:pPr algn="ctr"/>
            <a:r>
              <a:rPr lang="en-US" sz="2400" dirty="0" err="1"/>
              <a:t>Melitopol</a:t>
            </a:r>
            <a:r>
              <a:rPr lang="en-US" sz="2400" dirty="0"/>
              <a:t> mayor Ivan </a:t>
            </a:r>
            <a:r>
              <a:rPr lang="en-US" sz="2400" dirty="0" err="1"/>
              <a:t>Fedorov</a:t>
            </a:r>
            <a:r>
              <a:rPr lang="en-US" sz="2400" dirty="0"/>
              <a:t> (on left) has been apparently </a:t>
            </a:r>
            <a:r>
              <a:rPr lang="ru-RU" sz="2400" dirty="0" err="1"/>
              <a:t>a</a:t>
            </a:r>
            <a:r>
              <a:rPr lang="en-US" sz="2400" dirty="0" err="1"/>
              <a:t>bducted</a:t>
            </a:r>
            <a:r>
              <a:rPr lang="en-US" sz="2400" dirty="0"/>
              <a:t> by Russian forces. Galina </a:t>
            </a:r>
            <a:r>
              <a:rPr lang="en-US" sz="2400" dirty="0" err="1"/>
              <a:t>Danilchenko</a:t>
            </a:r>
            <a:r>
              <a:rPr lang="en-US" sz="2400" dirty="0"/>
              <a:t>, the city’s new Russian-installed mayor,</a:t>
            </a:r>
            <a:r>
              <a:rPr lang="ru-RU" sz="2400" dirty="0"/>
              <a:t> </a:t>
            </a:r>
            <a:r>
              <a:rPr lang="en-US" sz="2400" dirty="0"/>
              <a:t>is a member of a pro-Russian opposition party </a:t>
            </a:r>
          </a:p>
        </p:txBody>
      </p:sp>
      <p:pic>
        <p:nvPicPr>
          <p:cNvPr id="4" name="Content Placeholder 3">
            <a:extLst>
              <a:ext uri="{FF2B5EF4-FFF2-40B4-BE49-F238E27FC236}">
                <a16:creationId xmlns:a16="http://schemas.microsoft.com/office/drawing/2014/main" id="{8E69B535-16A9-864B-91FE-DC21E951A738}"/>
              </a:ext>
            </a:extLst>
          </p:cNvPr>
          <p:cNvPicPr>
            <a:picLocks noGrp="1" noChangeAspect="1"/>
          </p:cNvPicPr>
          <p:nvPr>
            <p:ph idx="1"/>
          </p:nvPr>
        </p:nvPicPr>
        <p:blipFill>
          <a:blip r:embed="rId2"/>
          <a:stretch>
            <a:fillRect/>
          </a:stretch>
        </p:blipFill>
        <p:spPr>
          <a:xfrm>
            <a:off x="5989386" y="3390314"/>
            <a:ext cx="5110023" cy="2670399"/>
          </a:xfrm>
        </p:spPr>
      </p:pic>
      <p:pic>
        <p:nvPicPr>
          <p:cNvPr id="5" name="Picture 4">
            <a:extLst>
              <a:ext uri="{FF2B5EF4-FFF2-40B4-BE49-F238E27FC236}">
                <a16:creationId xmlns:a16="http://schemas.microsoft.com/office/drawing/2014/main" id="{DE9624AC-A269-8E4F-931A-C0EA952A419A}"/>
              </a:ext>
            </a:extLst>
          </p:cNvPr>
          <p:cNvPicPr>
            <a:picLocks noChangeAspect="1"/>
          </p:cNvPicPr>
          <p:nvPr/>
        </p:nvPicPr>
        <p:blipFill>
          <a:blip r:embed="rId3"/>
          <a:stretch>
            <a:fillRect/>
          </a:stretch>
        </p:blipFill>
        <p:spPr>
          <a:xfrm>
            <a:off x="1587891" y="2424918"/>
            <a:ext cx="3276600" cy="2514600"/>
          </a:xfrm>
          <a:prstGeom prst="rect">
            <a:avLst/>
          </a:prstGeom>
        </p:spPr>
      </p:pic>
    </p:spTree>
    <p:extLst>
      <p:ext uri="{BB962C8B-B14F-4D97-AF65-F5344CB8AC3E}">
        <p14:creationId xmlns:p14="http://schemas.microsoft.com/office/powerpoint/2010/main" val="299827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1526-1F37-1F45-B07B-743036820C54}"/>
              </a:ext>
            </a:extLst>
          </p:cNvPr>
          <p:cNvSpPr>
            <a:spLocks noGrp="1"/>
          </p:cNvSpPr>
          <p:nvPr>
            <p:ph type="title"/>
          </p:nvPr>
        </p:nvSpPr>
        <p:spPr/>
        <p:txBody>
          <a:bodyPr>
            <a:normAutofit fontScale="90000"/>
          </a:bodyPr>
          <a:lstStyle/>
          <a:p>
            <a:pPr algn="ctr"/>
            <a:r>
              <a:rPr lang="en-US" sz="2000" dirty="0"/>
              <a:t>Russian foreign minister Sergei Lavrov tearing up an innocent earphone cable (on left) after meeting his Ukrainian counterpart, Dmytro </a:t>
            </a:r>
            <a:r>
              <a:rPr lang="en-US" sz="2000" dirty="0" err="1"/>
              <a:t>Khaleba</a:t>
            </a:r>
            <a:r>
              <a:rPr lang="en-US" sz="2000" dirty="0"/>
              <a:t> in Antalya, Turkey on March 10. Lavrov may have been worrying about his Columbia-educated daughter</a:t>
            </a:r>
            <a:r>
              <a:rPr lang="ru-RU" sz="2000" dirty="0"/>
              <a:t> </a:t>
            </a:r>
            <a:r>
              <a:rPr lang="en-US" sz="2000" dirty="0"/>
              <a:t>Ekaterina (center) as well as the fate of his mistress</a:t>
            </a:r>
            <a:r>
              <a:rPr lang="ru-RU" sz="2000" dirty="0"/>
              <a:t> </a:t>
            </a:r>
            <a:r>
              <a:rPr lang="en-US" sz="2000" dirty="0"/>
              <a:t>Svetlana </a:t>
            </a:r>
            <a:r>
              <a:rPr lang="en-US" sz="2000" dirty="0" err="1"/>
              <a:t>Polyakova</a:t>
            </a:r>
            <a:r>
              <a:rPr lang="en-US" sz="2000" dirty="0"/>
              <a:t> and stepdaughter Polina, who reside in Britain (on right). On a more diplomatic note, Russia’s foreign minister took the opportunity to declare that his country had never attacked Ukraine</a:t>
            </a:r>
          </a:p>
        </p:txBody>
      </p:sp>
      <p:pic>
        <p:nvPicPr>
          <p:cNvPr id="4" name="Content Placeholder 3">
            <a:extLst>
              <a:ext uri="{FF2B5EF4-FFF2-40B4-BE49-F238E27FC236}">
                <a16:creationId xmlns:a16="http://schemas.microsoft.com/office/drawing/2014/main" id="{624F1AEB-102F-7947-95BC-737F0543278E}"/>
              </a:ext>
            </a:extLst>
          </p:cNvPr>
          <p:cNvPicPr>
            <a:picLocks noGrp="1" noChangeAspect="1"/>
          </p:cNvPicPr>
          <p:nvPr>
            <p:ph idx="1"/>
          </p:nvPr>
        </p:nvPicPr>
        <p:blipFill>
          <a:blip r:embed="rId2"/>
          <a:stretch>
            <a:fillRect/>
          </a:stretch>
        </p:blipFill>
        <p:spPr>
          <a:xfrm>
            <a:off x="8316810" y="2152357"/>
            <a:ext cx="3386391" cy="1902023"/>
          </a:xfrm>
        </p:spPr>
      </p:pic>
      <p:pic>
        <p:nvPicPr>
          <p:cNvPr id="7" name="Picture 6">
            <a:extLst>
              <a:ext uri="{FF2B5EF4-FFF2-40B4-BE49-F238E27FC236}">
                <a16:creationId xmlns:a16="http://schemas.microsoft.com/office/drawing/2014/main" id="{AC827156-A28B-5E4F-996E-012FFCA1B3AB}"/>
              </a:ext>
            </a:extLst>
          </p:cNvPr>
          <p:cNvPicPr>
            <a:picLocks noChangeAspect="1"/>
          </p:cNvPicPr>
          <p:nvPr/>
        </p:nvPicPr>
        <p:blipFill>
          <a:blip r:embed="rId3"/>
          <a:stretch>
            <a:fillRect/>
          </a:stretch>
        </p:blipFill>
        <p:spPr>
          <a:xfrm>
            <a:off x="820094" y="2690349"/>
            <a:ext cx="4356295" cy="2070585"/>
          </a:xfrm>
          <a:prstGeom prst="rect">
            <a:avLst/>
          </a:prstGeom>
        </p:spPr>
      </p:pic>
      <p:pic>
        <p:nvPicPr>
          <p:cNvPr id="9" name="Picture 8">
            <a:extLst>
              <a:ext uri="{FF2B5EF4-FFF2-40B4-BE49-F238E27FC236}">
                <a16:creationId xmlns:a16="http://schemas.microsoft.com/office/drawing/2014/main" id="{F44B693A-D9EC-3648-9B8A-E6193CC426EF}"/>
              </a:ext>
            </a:extLst>
          </p:cNvPr>
          <p:cNvPicPr>
            <a:picLocks noChangeAspect="1"/>
          </p:cNvPicPr>
          <p:nvPr/>
        </p:nvPicPr>
        <p:blipFill>
          <a:blip r:embed="rId4"/>
          <a:stretch>
            <a:fillRect/>
          </a:stretch>
        </p:blipFill>
        <p:spPr>
          <a:xfrm>
            <a:off x="5516377" y="3300413"/>
            <a:ext cx="2460444" cy="2700337"/>
          </a:xfrm>
          <a:prstGeom prst="rect">
            <a:avLst/>
          </a:prstGeom>
        </p:spPr>
      </p:pic>
    </p:spTree>
    <p:extLst>
      <p:ext uri="{BB962C8B-B14F-4D97-AF65-F5344CB8AC3E}">
        <p14:creationId xmlns:p14="http://schemas.microsoft.com/office/powerpoint/2010/main" val="242391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A73A-ED7D-AC49-8DD6-198422F7FD30}"/>
              </a:ext>
            </a:extLst>
          </p:cNvPr>
          <p:cNvSpPr>
            <a:spLocks noGrp="1"/>
          </p:cNvSpPr>
          <p:nvPr>
            <p:ph type="title"/>
          </p:nvPr>
        </p:nvSpPr>
        <p:spPr/>
        <p:txBody>
          <a:bodyPr>
            <a:normAutofit/>
          </a:bodyPr>
          <a:lstStyle/>
          <a:p>
            <a:pPr algn="ctr"/>
            <a:r>
              <a:rPr lang="en-US" sz="2400" dirty="0"/>
              <a:t>“Putin can bring his bear”</a:t>
            </a:r>
          </a:p>
        </p:txBody>
      </p:sp>
      <p:pic>
        <p:nvPicPr>
          <p:cNvPr id="4" name="Content Placeholder 3">
            <a:extLst>
              <a:ext uri="{FF2B5EF4-FFF2-40B4-BE49-F238E27FC236}">
                <a16:creationId xmlns:a16="http://schemas.microsoft.com/office/drawing/2014/main" id="{A60C2995-AB51-1149-A8EC-2FD852DE3D88}"/>
              </a:ext>
            </a:extLst>
          </p:cNvPr>
          <p:cNvPicPr>
            <a:picLocks noGrp="1" noChangeAspect="1"/>
          </p:cNvPicPr>
          <p:nvPr>
            <p:ph idx="1"/>
          </p:nvPr>
        </p:nvPicPr>
        <p:blipFill>
          <a:blip r:embed="rId2"/>
          <a:stretch>
            <a:fillRect/>
          </a:stretch>
        </p:blipFill>
        <p:spPr>
          <a:xfrm>
            <a:off x="3651250" y="2629694"/>
            <a:ext cx="4889500" cy="2743200"/>
          </a:xfrm>
        </p:spPr>
      </p:pic>
    </p:spTree>
    <p:extLst>
      <p:ext uri="{BB962C8B-B14F-4D97-AF65-F5344CB8AC3E}">
        <p14:creationId xmlns:p14="http://schemas.microsoft.com/office/powerpoint/2010/main" val="164093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FB22-AD91-484D-939A-1084D66B0F8D}"/>
              </a:ext>
            </a:extLst>
          </p:cNvPr>
          <p:cNvSpPr>
            <a:spLocks noGrp="1"/>
          </p:cNvSpPr>
          <p:nvPr>
            <p:ph type="title"/>
          </p:nvPr>
        </p:nvSpPr>
        <p:spPr/>
        <p:txBody>
          <a:bodyPr>
            <a:normAutofit fontScale="90000"/>
          </a:bodyPr>
          <a:lstStyle/>
          <a:p>
            <a:pPr algn="ctr"/>
            <a:r>
              <a:rPr lang="en-US" sz="2400" dirty="0"/>
              <a:t>Among the EU’s 27 member states, the presidents of Bulgaria, Czechia, Estonia, Latvia, Lithuania, Poland, Slovakia, and Slovenia recently called for the immediate admission of Ukraine. Germany and the Netherlands, on the other hand, have been especially reluctant to speed up the application process</a:t>
            </a:r>
          </a:p>
        </p:txBody>
      </p:sp>
      <p:pic>
        <p:nvPicPr>
          <p:cNvPr id="4" name="Content Placeholder 3">
            <a:extLst>
              <a:ext uri="{FF2B5EF4-FFF2-40B4-BE49-F238E27FC236}">
                <a16:creationId xmlns:a16="http://schemas.microsoft.com/office/drawing/2014/main" id="{7C6670BD-5E81-D64D-A459-1BA679AA42EB}"/>
              </a:ext>
            </a:extLst>
          </p:cNvPr>
          <p:cNvPicPr>
            <a:picLocks noGrp="1" noChangeAspect="1"/>
          </p:cNvPicPr>
          <p:nvPr>
            <p:ph idx="1"/>
          </p:nvPr>
        </p:nvPicPr>
        <p:blipFill>
          <a:blip r:embed="rId2"/>
          <a:stretch>
            <a:fillRect/>
          </a:stretch>
        </p:blipFill>
        <p:spPr>
          <a:xfrm>
            <a:off x="3657600" y="2178844"/>
            <a:ext cx="4876800" cy="3644900"/>
          </a:xfrm>
        </p:spPr>
      </p:pic>
    </p:spTree>
    <p:extLst>
      <p:ext uri="{BB962C8B-B14F-4D97-AF65-F5344CB8AC3E}">
        <p14:creationId xmlns:p14="http://schemas.microsoft.com/office/powerpoint/2010/main" val="336690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6947-E941-E149-B09A-BA4BE773D59B}"/>
              </a:ext>
            </a:extLst>
          </p:cNvPr>
          <p:cNvSpPr>
            <a:spLocks noGrp="1"/>
          </p:cNvSpPr>
          <p:nvPr>
            <p:ph type="title"/>
          </p:nvPr>
        </p:nvSpPr>
        <p:spPr/>
        <p:txBody>
          <a:bodyPr>
            <a:normAutofit fontScale="90000"/>
          </a:bodyPr>
          <a:lstStyle/>
          <a:p>
            <a:pPr algn="ctr"/>
            <a:r>
              <a:rPr lang="en-US" sz="2400" dirty="0"/>
              <a:t>The Taiwan Semiconductor Manufacturing Company, with a market capitalization of $514B (as of today), is the chief supplier of the world’s most sophisticated semiconductors. The three great power triumvirs are heavily depended on this source of microchips</a:t>
            </a:r>
          </a:p>
        </p:txBody>
      </p:sp>
      <p:pic>
        <p:nvPicPr>
          <p:cNvPr id="7" name="Content Placeholder 6">
            <a:extLst>
              <a:ext uri="{FF2B5EF4-FFF2-40B4-BE49-F238E27FC236}">
                <a16:creationId xmlns:a16="http://schemas.microsoft.com/office/drawing/2014/main" id="{6DE80A62-70C4-D748-B0E1-2D2CFC3C6178}"/>
              </a:ext>
            </a:extLst>
          </p:cNvPr>
          <p:cNvPicPr>
            <a:picLocks noGrp="1" noChangeAspect="1"/>
          </p:cNvPicPr>
          <p:nvPr>
            <p:ph idx="1"/>
          </p:nvPr>
        </p:nvPicPr>
        <p:blipFill>
          <a:blip r:embed="rId2"/>
          <a:stretch>
            <a:fillRect/>
          </a:stretch>
        </p:blipFill>
        <p:spPr>
          <a:xfrm>
            <a:off x="2745855" y="1825625"/>
            <a:ext cx="6700290" cy="4351338"/>
          </a:xfrm>
        </p:spPr>
      </p:pic>
    </p:spTree>
    <p:extLst>
      <p:ext uri="{BB962C8B-B14F-4D97-AF65-F5344CB8AC3E}">
        <p14:creationId xmlns:p14="http://schemas.microsoft.com/office/powerpoint/2010/main" val="172002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13DC-2F67-B64F-8859-82A294A64D4B}"/>
              </a:ext>
            </a:extLst>
          </p:cNvPr>
          <p:cNvSpPr>
            <a:spLocks noGrp="1"/>
          </p:cNvSpPr>
          <p:nvPr>
            <p:ph type="title"/>
          </p:nvPr>
        </p:nvSpPr>
        <p:spPr/>
        <p:txBody>
          <a:bodyPr>
            <a:normAutofit/>
          </a:bodyPr>
          <a:lstStyle/>
          <a:p>
            <a:pPr algn="ctr"/>
            <a:r>
              <a:rPr lang="en-US" sz="2400" dirty="0"/>
              <a:t>The geopolitical attractions and moral perils of geometric diplomacy</a:t>
            </a:r>
          </a:p>
        </p:txBody>
      </p:sp>
      <p:pic>
        <p:nvPicPr>
          <p:cNvPr id="4" name="Content Placeholder 3">
            <a:extLst>
              <a:ext uri="{FF2B5EF4-FFF2-40B4-BE49-F238E27FC236}">
                <a16:creationId xmlns:a16="http://schemas.microsoft.com/office/drawing/2014/main" id="{26686122-D9B7-5A47-8035-939CAA38F84B}"/>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57335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76BB-64B4-944E-B3B7-9A5A9EA38AF5}"/>
              </a:ext>
            </a:extLst>
          </p:cNvPr>
          <p:cNvSpPr>
            <a:spLocks noGrp="1"/>
          </p:cNvSpPr>
          <p:nvPr>
            <p:ph type="title"/>
          </p:nvPr>
        </p:nvSpPr>
        <p:spPr/>
        <p:txBody>
          <a:bodyPr>
            <a:noAutofit/>
          </a:bodyPr>
          <a:lstStyle/>
          <a:p>
            <a:pPr algn="ctr"/>
            <a:r>
              <a:rPr lang="en-US" sz="1600" dirty="0"/>
              <a:t>Chinese statements on Russia-Ukraine war have shown a shift in tone, as has state media reporting of the conflict. In recent days Chinese media, previously reluctant to reach out to the Ukrainian leadership, have been requesting interviews with President </a:t>
            </a:r>
            <a:r>
              <a:rPr lang="en-US" sz="1600" dirty="0" err="1"/>
              <a:t>Zelensky</a:t>
            </a:r>
            <a:r>
              <a:rPr lang="en-US" sz="1600" dirty="0"/>
              <a:t> and his advisors including Alexei </a:t>
            </a:r>
            <a:r>
              <a:rPr lang="en-US" sz="1600" dirty="0" err="1"/>
              <a:t>Arestovich</a:t>
            </a:r>
            <a:r>
              <a:rPr lang="en-US" sz="1600" dirty="0"/>
              <a:t> (see Lecture 6). Nonetheless, China still refuses to call Russia’s actions in Ukraine an invasion and continues to denounce Western sanctions against Russia.</a:t>
            </a:r>
            <a:br>
              <a:rPr lang="en-US" sz="1600" dirty="0"/>
            </a:br>
            <a:r>
              <a:rPr lang="en-US" sz="1600" dirty="0"/>
              <a:t>Below: President Xi Jinping, shown during a virtual meeting with French President Macron and German Chancellor Scholz on March 9</a:t>
            </a:r>
          </a:p>
        </p:txBody>
      </p:sp>
      <p:pic>
        <p:nvPicPr>
          <p:cNvPr id="4" name="Content Placeholder 3">
            <a:extLst>
              <a:ext uri="{FF2B5EF4-FFF2-40B4-BE49-F238E27FC236}">
                <a16:creationId xmlns:a16="http://schemas.microsoft.com/office/drawing/2014/main" id="{67924ECE-4138-894B-82A5-6783321ED121}"/>
              </a:ext>
            </a:extLst>
          </p:cNvPr>
          <p:cNvPicPr>
            <a:picLocks noGrp="1" noChangeAspect="1"/>
          </p:cNvPicPr>
          <p:nvPr>
            <p:ph idx="1"/>
          </p:nvPr>
        </p:nvPicPr>
        <p:blipFill>
          <a:blip r:embed="rId2"/>
          <a:stretch>
            <a:fillRect/>
          </a:stretch>
        </p:blipFill>
        <p:spPr>
          <a:xfrm>
            <a:off x="4286250" y="2794794"/>
            <a:ext cx="3619500" cy="2413000"/>
          </a:xfrm>
        </p:spPr>
      </p:pic>
    </p:spTree>
    <p:extLst>
      <p:ext uri="{BB962C8B-B14F-4D97-AF65-F5344CB8AC3E}">
        <p14:creationId xmlns:p14="http://schemas.microsoft.com/office/powerpoint/2010/main" val="1541604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AD09-D43A-2F4C-9CC0-F2444BFF4BAC}"/>
              </a:ext>
            </a:extLst>
          </p:cNvPr>
          <p:cNvSpPr>
            <a:spLocks noGrp="1"/>
          </p:cNvSpPr>
          <p:nvPr>
            <p:ph type="title"/>
          </p:nvPr>
        </p:nvSpPr>
        <p:spPr/>
        <p:txBody>
          <a:bodyPr>
            <a:normAutofit/>
          </a:bodyPr>
          <a:lstStyle/>
          <a:p>
            <a:pPr algn="ctr"/>
            <a:r>
              <a:rPr lang="en-US" sz="2400" dirty="0"/>
              <a:t>China’s calculus</a:t>
            </a:r>
          </a:p>
        </p:txBody>
      </p:sp>
      <p:sp>
        <p:nvSpPr>
          <p:cNvPr id="3" name="Content Placeholder 2">
            <a:extLst>
              <a:ext uri="{FF2B5EF4-FFF2-40B4-BE49-F238E27FC236}">
                <a16:creationId xmlns:a16="http://schemas.microsoft.com/office/drawing/2014/main" id="{0A96E62B-8B66-3144-9EC0-90627986E875}"/>
              </a:ext>
            </a:extLst>
          </p:cNvPr>
          <p:cNvSpPr>
            <a:spLocks noGrp="1"/>
          </p:cNvSpPr>
          <p:nvPr>
            <p:ph idx="1"/>
          </p:nvPr>
        </p:nvSpPr>
        <p:spPr/>
        <p:txBody>
          <a:bodyPr>
            <a:normAutofit fontScale="55000" lnSpcReduction="20000"/>
          </a:bodyPr>
          <a:lstStyle/>
          <a:p>
            <a:pPr marL="0" indent="0">
              <a:buNone/>
            </a:pPr>
            <a:r>
              <a:rPr lang="en-US" b="1" dirty="0"/>
              <a:t>Near Term</a:t>
            </a:r>
          </a:p>
          <a:p>
            <a:pPr marL="0" indent="0">
              <a:buNone/>
            </a:pPr>
            <a:r>
              <a:rPr lang="en-US" dirty="0"/>
              <a:t>Managing relationship with its fellow-triumvirs, which includes nailing down status as the United States’ indispensable interlocutor and trying to secure position at apex of this diplomatic triangle</a:t>
            </a:r>
          </a:p>
          <a:p>
            <a:pPr marL="0" indent="0">
              <a:buNone/>
            </a:pPr>
            <a:r>
              <a:rPr lang="en-US" dirty="0"/>
              <a:t>Dealing with </a:t>
            </a:r>
            <a:r>
              <a:rPr lang="en-US" dirty="0" err="1"/>
              <a:t>Covid</a:t>
            </a:r>
            <a:r>
              <a:rPr lang="en-US" dirty="0"/>
              <a:t> (major outbreak of Omicron happening right now with 5000 new cases confirmed today; lockdown in Jilin province; Beijing, Shanghai, </a:t>
            </a:r>
            <a:r>
              <a:rPr lang="en-US" dirty="0" err="1"/>
              <a:t>Shenzen</a:t>
            </a:r>
            <a:r>
              <a:rPr lang="en-US" dirty="0"/>
              <a:t> affected)</a:t>
            </a:r>
          </a:p>
          <a:p>
            <a:pPr marL="0" indent="0">
              <a:buNone/>
            </a:pPr>
            <a:r>
              <a:rPr lang="en-US" dirty="0"/>
              <a:t>Reputational gain/loss globally</a:t>
            </a:r>
          </a:p>
          <a:p>
            <a:pPr marL="0" indent="0">
              <a:buNone/>
            </a:pPr>
            <a:endParaRPr lang="en-US" dirty="0"/>
          </a:p>
          <a:p>
            <a:pPr marL="0" indent="0">
              <a:buNone/>
            </a:pPr>
            <a:r>
              <a:rPr lang="en-US" b="1" dirty="0"/>
              <a:t>Long Term</a:t>
            </a:r>
          </a:p>
          <a:p>
            <a:pPr marL="0" indent="0">
              <a:buNone/>
            </a:pPr>
            <a:r>
              <a:rPr lang="en-US" dirty="0"/>
              <a:t>Reassessing and improving combat readiness of People’s Liberation Army in light of weaknesses in Russian military performance</a:t>
            </a:r>
          </a:p>
          <a:p>
            <a:pPr marL="0" indent="0">
              <a:buNone/>
            </a:pPr>
            <a:r>
              <a:rPr lang="en-US" dirty="0"/>
              <a:t>Continuing economic growth, which requires international stability and expansion of foreign trade</a:t>
            </a:r>
          </a:p>
          <a:p>
            <a:pPr marL="0" indent="0">
              <a:buNone/>
            </a:pPr>
            <a:r>
              <a:rPr lang="en-US" dirty="0"/>
              <a:t>Guaranteeing full employment</a:t>
            </a:r>
          </a:p>
          <a:p>
            <a:pPr marL="0" indent="0">
              <a:buNone/>
            </a:pPr>
            <a:r>
              <a:rPr lang="en-US" dirty="0"/>
              <a:t>Common Prosperity policy</a:t>
            </a:r>
          </a:p>
          <a:p>
            <a:pPr marL="0" indent="0">
              <a:buNone/>
            </a:pPr>
            <a:r>
              <a:rPr lang="en-US" dirty="0"/>
              <a:t>Soft-power component of foreign policy (Belt and Road initiative) </a:t>
            </a:r>
          </a:p>
          <a:p>
            <a:pPr marL="0" indent="0">
              <a:buNone/>
            </a:pPr>
            <a:r>
              <a:rPr lang="en-US" dirty="0"/>
              <a:t>Enhancing presence in East and South-East Asia as well as ex-Soviet Central Asia</a:t>
            </a:r>
          </a:p>
          <a:p>
            <a:pPr marL="0" indent="0">
              <a:buNone/>
            </a:pPr>
            <a:r>
              <a:rPr lang="en-US" dirty="0"/>
              <a:t>Reducing Russia to junior partner status. Access to Russian territory in Far East and Siberia, as well as Russian natural resources</a:t>
            </a:r>
          </a:p>
          <a:p>
            <a:pPr marL="0" indent="0">
              <a:buNone/>
            </a:pPr>
            <a:r>
              <a:rPr lang="en-US" dirty="0"/>
              <a:t>Recovery of Taiwan</a:t>
            </a:r>
          </a:p>
          <a:p>
            <a:pPr marL="0" indent="0">
              <a:buNone/>
            </a:pPr>
            <a:endParaRPr lang="en-US" dirty="0"/>
          </a:p>
        </p:txBody>
      </p:sp>
    </p:spTree>
    <p:extLst>
      <p:ext uri="{BB962C8B-B14F-4D97-AF65-F5344CB8AC3E}">
        <p14:creationId xmlns:p14="http://schemas.microsoft.com/office/powerpoint/2010/main" val="563547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9FC6-C831-BF4F-83B6-DA9B2B20393A}"/>
              </a:ext>
            </a:extLst>
          </p:cNvPr>
          <p:cNvSpPr>
            <a:spLocks noGrp="1"/>
          </p:cNvSpPr>
          <p:nvPr>
            <p:ph type="title"/>
          </p:nvPr>
        </p:nvSpPr>
        <p:spPr/>
        <p:txBody>
          <a:bodyPr>
            <a:normAutofit/>
          </a:bodyPr>
          <a:lstStyle/>
          <a:p>
            <a:pPr algn="ctr"/>
            <a:r>
              <a:rPr lang="en-US" sz="2400" dirty="0"/>
              <a:t>Anarchist squatters occupy Oleg </a:t>
            </a:r>
            <a:r>
              <a:rPr lang="en-US" sz="2400" dirty="0" err="1"/>
              <a:t>Deripaska’s</a:t>
            </a:r>
            <a:r>
              <a:rPr lang="en-US" sz="2400" dirty="0"/>
              <a:t> London home in Belgrave Square</a:t>
            </a:r>
          </a:p>
        </p:txBody>
      </p:sp>
      <p:pic>
        <p:nvPicPr>
          <p:cNvPr id="4" name="Content Placeholder 3">
            <a:extLst>
              <a:ext uri="{FF2B5EF4-FFF2-40B4-BE49-F238E27FC236}">
                <a16:creationId xmlns:a16="http://schemas.microsoft.com/office/drawing/2014/main" id="{5BCFA73A-C84D-0548-98D3-D8556A496787}"/>
              </a:ext>
            </a:extLst>
          </p:cNvPr>
          <p:cNvPicPr>
            <a:picLocks noGrp="1" noChangeAspect="1"/>
          </p:cNvPicPr>
          <p:nvPr>
            <p:ph idx="1"/>
          </p:nvPr>
        </p:nvPicPr>
        <p:blipFill>
          <a:blip r:embed="rId2"/>
          <a:stretch>
            <a:fillRect/>
          </a:stretch>
        </p:blipFill>
        <p:spPr>
          <a:xfrm>
            <a:off x="2469885" y="1825625"/>
            <a:ext cx="7252230" cy="4351338"/>
          </a:xfrm>
        </p:spPr>
      </p:pic>
    </p:spTree>
    <p:extLst>
      <p:ext uri="{BB962C8B-B14F-4D97-AF65-F5344CB8AC3E}">
        <p14:creationId xmlns:p14="http://schemas.microsoft.com/office/powerpoint/2010/main" val="370330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541E-A65A-4C41-A743-BBC4AAE91C7E}"/>
              </a:ext>
            </a:extLst>
          </p:cNvPr>
          <p:cNvSpPr>
            <a:spLocks noGrp="1"/>
          </p:cNvSpPr>
          <p:nvPr>
            <p:ph type="title"/>
          </p:nvPr>
        </p:nvSpPr>
        <p:spPr/>
        <p:txBody>
          <a:bodyPr>
            <a:normAutofit/>
          </a:bodyPr>
          <a:lstStyle/>
          <a:p>
            <a:pPr algn="ctr"/>
            <a:r>
              <a:rPr lang="en-US" sz="2400" dirty="0"/>
              <a:t>Prime ministers Mateusz </a:t>
            </a:r>
            <a:r>
              <a:rPr lang="en-US" sz="2400" dirty="0" err="1"/>
              <a:t>Morawiecki</a:t>
            </a:r>
            <a:r>
              <a:rPr lang="en-US" sz="2400" dirty="0"/>
              <a:t> (Poland), Petr </a:t>
            </a:r>
            <a:r>
              <a:rPr lang="en-US" sz="2400" dirty="0" err="1"/>
              <a:t>Fiala</a:t>
            </a:r>
            <a:r>
              <a:rPr lang="en-US" sz="2400" dirty="0"/>
              <a:t> (Czechia), and </a:t>
            </a:r>
            <a:r>
              <a:rPr lang="en-US" sz="2400" dirty="0" err="1"/>
              <a:t>Janez</a:t>
            </a:r>
            <a:r>
              <a:rPr lang="en-US" sz="2400" dirty="0"/>
              <a:t> </a:t>
            </a:r>
            <a:r>
              <a:rPr lang="en-US" sz="2400" dirty="0" err="1"/>
              <a:t>Jansa</a:t>
            </a:r>
            <a:r>
              <a:rPr lang="en-US" sz="2400" dirty="0"/>
              <a:t> (Slovenia) traveling today to Kiev to meet with President </a:t>
            </a:r>
            <a:r>
              <a:rPr lang="en-US" sz="2400" dirty="0" err="1"/>
              <a:t>Volodymyr</a:t>
            </a:r>
            <a:r>
              <a:rPr lang="en-US" sz="2400" dirty="0"/>
              <a:t> </a:t>
            </a:r>
            <a:r>
              <a:rPr lang="en-US" sz="2400" dirty="0" err="1"/>
              <a:t>Zelensky</a:t>
            </a:r>
            <a:r>
              <a:rPr lang="en-US" sz="2400" dirty="0"/>
              <a:t> and Prime minister Denys </a:t>
            </a:r>
            <a:r>
              <a:rPr lang="en-US" sz="2400" dirty="0" err="1"/>
              <a:t>Shmyhal</a:t>
            </a:r>
            <a:r>
              <a:rPr lang="en-US" sz="2400" dirty="0"/>
              <a:t> </a:t>
            </a:r>
          </a:p>
        </p:txBody>
      </p:sp>
      <p:pic>
        <p:nvPicPr>
          <p:cNvPr id="4" name="Content Placeholder 3">
            <a:extLst>
              <a:ext uri="{FF2B5EF4-FFF2-40B4-BE49-F238E27FC236}">
                <a16:creationId xmlns:a16="http://schemas.microsoft.com/office/drawing/2014/main" id="{341986CA-C9EE-1B41-AE72-FA3F32B09578}"/>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15776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907E-DDB5-1547-979B-929BB63B7186}"/>
              </a:ext>
            </a:extLst>
          </p:cNvPr>
          <p:cNvSpPr>
            <a:spLocks noGrp="1"/>
          </p:cNvSpPr>
          <p:nvPr>
            <p:ph type="title"/>
          </p:nvPr>
        </p:nvSpPr>
        <p:spPr/>
        <p:txBody>
          <a:bodyPr>
            <a:normAutofit/>
          </a:bodyPr>
          <a:lstStyle/>
          <a:p>
            <a:pPr algn="ctr"/>
            <a:r>
              <a:rPr lang="en-US" sz="2400" dirty="0"/>
              <a:t>…while </a:t>
            </a:r>
            <a:r>
              <a:rPr lang="en-US" sz="2400" dirty="0" err="1"/>
              <a:t>Zelensky</a:t>
            </a:r>
            <a:r>
              <a:rPr lang="en-US" sz="2400" dirty="0"/>
              <a:t> is scheduled to deliver a virtual address a joint session of the US Congress on Wednesday, March 16</a:t>
            </a:r>
          </a:p>
        </p:txBody>
      </p:sp>
      <p:pic>
        <p:nvPicPr>
          <p:cNvPr id="4" name="Content Placeholder 3">
            <a:extLst>
              <a:ext uri="{FF2B5EF4-FFF2-40B4-BE49-F238E27FC236}">
                <a16:creationId xmlns:a16="http://schemas.microsoft.com/office/drawing/2014/main" id="{EC98F5ED-04AC-D242-8442-96DDA349CCC3}"/>
              </a:ext>
            </a:extLst>
          </p:cNvPr>
          <p:cNvPicPr>
            <a:picLocks noGrp="1" noChangeAspect="1"/>
          </p:cNvPicPr>
          <p:nvPr>
            <p:ph idx="1"/>
          </p:nvPr>
        </p:nvPicPr>
        <p:blipFill>
          <a:blip r:embed="rId2"/>
          <a:stretch>
            <a:fillRect/>
          </a:stretch>
        </p:blipFill>
        <p:spPr>
          <a:xfrm>
            <a:off x="3556000" y="2096294"/>
            <a:ext cx="5080000" cy="3810000"/>
          </a:xfrm>
        </p:spPr>
      </p:pic>
    </p:spTree>
    <p:extLst>
      <p:ext uri="{BB962C8B-B14F-4D97-AF65-F5344CB8AC3E}">
        <p14:creationId xmlns:p14="http://schemas.microsoft.com/office/powerpoint/2010/main" val="148910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940A-8DD2-7043-8F7D-A78A9DD323AA}"/>
              </a:ext>
            </a:extLst>
          </p:cNvPr>
          <p:cNvSpPr>
            <a:spLocks noGrp="1"/>
          </p:cNvSpPr>
          <p:nvPr>
            <p:ph type="title"/>
          </p:nvPr>
        </p:nvSpPr>
        <p:spPr/>
        <p:txBody>
          <a:bodyPr>
            <a:normAutofit/>
          </a:bodyPr>
          <a:lstStyle/>
          <a:p>
            <a:pPr algn="ctr"/>
            <a:r>
              <a:rPr lang="en-US" sz="2400" dirty="0"/>
              <a:t>Pope Francis preaching against the war in St. Peter’s Square on Sunday, March 14, 2022</a:t>
            </a:r>
          </a:p>
        </p:txBody>
      </p:sp>
      <p:pic>
        <p:nvPicPr>
          <p:cNvPr id="4" name="Content Placeholder 3">
            <a:extLst>
              <a:ext uri="{FF2B5EF4-FFF2-40B4-BE49-F238E27FC236}">
                <a16:creationId xmlns:a16="http://schemas.microsoft.com/office/drawing/2014/main" id="{C09A0E38-0359-7A45-9261-5ED6E01CEB50}"/>
              </a:ext>
            </a:extLst>
          </p:cNvPr>
          <p:cNvPicPr>
            <a:picLocks noGrp="1" noChangeAspect="1"/>
          </p:cNvPicPr>
          <p:nvPr>
            <p:ph idx="1"/>
          </p:nvPr>
        </p:nvPicPr>
        <p:blipFill>
          <a:blip r:embed="rId2"/>
          <a:stretch>
            <a:fillRect/>
          </a:stretch>
        </p:blipFill>
        <p:spPr>
          <a:xfrm>
            <a:off x="4645554" y="1825625"/>
            <a:ext cx="2900892" cy="4351338"/>
          </a:xfrm>
        </p:spPr>
      </p:pic>
    </p:spTree>
    <p:extLst>
      <p:ext uri="{BB962C8B-B14F-4D97-AF65-F5344CB8AC3E}">
        <p14:creationId xmlns:p14="http://schemas.microsoft.com/office/powerpoint/2010/main" val="415648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F2D9-AB67-2145-9CC8-6D4B7B1DD589}"/>
              </a:ext>
            </a:extLst>
          </p:cNvPr>
          <p:cNvSpPr>
            <a:spLocks noGrp="1"/>
          </p:cNvSpPr>
          <p:nvPr>
            <p:ph type="title"/>
          </p:nvPr>
        </p:nvSpPr>
        <p:spPr/>
        <p:txBody>
          <a:bodyPr>
            <a:normAutofit/>
          </a:bodyPr>
          <a:lstStyle/>
          <a:p>
            <a:pPr algn="ctr"/>
            <a:r>
              <a:rPr lang="en-US" sz="2400" dirty="0"/>
              <a:t>…when he said</a:t>
            </a:r>
          </a:p>
        </p:txBody>
      </p:sp>
      <p:sp>
        <p:nvSpPr>
          <p:cNvPr id="3" name="Content Placeholder 2">
            <a:extLst>
              <a:ext uri="{FF2B5EF4-FFF2-40B4-BE49-F238E27FC236}">
                <a16:creationId xmlns:a16="http://schemas.microsoft.com/office/drawing/2014/main" id="{33D3CF5E-9132-C244-AF6B-488749325715}"/>
              </a:ext>
            </a:extLst>
          </p:cNvPr>
          <p:cNvSpPr>
            <a:spLocks noGrp="1"/>
          </p:cNvSpPr>
          <p:nvPr>
            <p:ph idx="1"/>
          </p:nvPr>
        </p:nvSpPr>
        <p:spPr/>
        <p:txBody>
          <a:bodyPr/>
          <a:lstStyle/>
          <a:p>
            <a:pPr marL="0" indent="0">
              <a:buNone/>
            </a:pPr>
            <a:r>
              <a:rPr lang="en-US" dirty="0"/>
              <a:t>Faced with the barbarity of the murder of children, innocents and civilians, there are no strategic reasons that can be upheld. All that remains is to stop the unacceptable armed aggression before it reduces cities to cemeteries.</a:t>
            </a:r>
          </a:p>
          <a:p>
            <a:pPr marL="0" indent="0">
              <a:buNone/>
            </a:pPr>
            <a:r>
              <a:rPr lang="en-US" dirty="0"/>
              <a:t>With pain in my heart, I join my voice to those of the common people who implore the end of the war. In the name of God, may the cry of the suffering be heard, and an end be put to the bombings and attacks.</a:t>
            </a:r>
          </a:p>
          <a:p>
            <a:pPr marL="0" indent="0">
              <a:buNone/>
            </a:pPr>
            <a:endParaRPr lang="en-US" dirty="0"/>
          </a:p>
        </p:txBody>
      </p:sp>
    </p:spTree>
    <p:extLst>
      <p:ext uri="{BB962C8B-B14F-4D97-AF65-F5344CB8AC3E}">
        <p14:creationId xmlns:p14="http://schemas.microsoft.com/office/powerpoint/2010/main" val="315201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7CC2-3C3B-9D48-88F3-79A466B2FAE8}"/>
              </a:ext>
            </a:extLst>
          </p:cNvPr>
          <p:cNvSpPr>
            <a:spLocks noGrp="1"/>
          </p:cNvSpPr>
          <p:nvPr>
            <p:ph type="title"/>
          </p:nvPr>
        </p:nvSpPr>
        <p:spPr/>
        <p:txBody>
          <a:bodyPr>
            <a:normAutofit/>
          </a:bodyPr>
          <a:lstStyle/>
          <a:p>
            <a:pPr algn="ctr"/>
            <a:r>
              <a:rPr lang="en-US" sz="2400" dirty="0"/>
              <a:t>Earlier, on March 6, Patriarch Kirill of the Russian Orthodox Church…</a:t>
            </a:r>
          </a:p>
        </p:txBody>
      </p:sp>
      <p:pic>
        <p:nvPicPr>
          <p:cNvPr id="4" name="Content Placeholder 3">
            <a:extLst>
              <a:ext uri="{FF2B5EF4-FFF2-40B4-BE49-F238E27FC236}">
                <a16:creationId xmlns:a16="http://schemas.microsoft.com/office/drawing/2014/main" id="{37F9A291-DA8F-6A4E-A602-80116C137602}"/>
              </a:ext>
            </a:extLst>
          </p:cNvPr>
          <p:cNvPicPr>
            <a:picLocks noGrp="1" noChangeAspect="1"/>
          </p:cNvPicPr>
          <p:nvPr>
            <p:ph idx="1"/>
          </p:nvPr>
        </p:nvPicPr>
        <p:blipFill>
          <a:blip r:embed="rId2"/>
          <a:stretch>
            <a:fillRect/>
          </a:stretch>
        </p:blipFill>
        <p:spPr>
          <a:xfrm>
            <a:off x="3930650" y="2686844"/>
            <a:ext cx="4330700" cy="2628900"/>
          </a:xfrm>
        </p:spPr>
      </p:pic>
    </p:spTree>
    <p:extLst>
      <p:ext uri="{BB962C8B-B14F-4D97-AF65-F5344CB8AC3E}">
        <p14:creationId xmlns:p14="http://schemas.microsoft.com/office/powerpoint/2010/main" val="311129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A595-9F21-7443-B994-8C464C264609}"/>
              </a:ext>
            </a:extLst>
          </p:cNvPr>
          <p:cNvSpPr>
            <a:spLocks noGrp="1"/>
          </p:cNvSpPr>
          <p:nvPr>
            <p:ph type="title"/>
          </p:nvPr>
        </p:nvSpPr>
        <p:spPr/>
        <p:txBody>
          <a:bodyPr>
            <a:normAutofit/>
          </a:bodyPr>
          <a:lstStyle/>
          <a:p>
            <a:pPr algn="ctr"/>
            <a:r>
              <a:rPr lang="en-US" sz="2400" dirty="0"/>
              <a:t>…preached in support of the invasion in Moscow’s Cathedral of Christ the Savior</a:t>
            </a:r>
          </a:p>
        </p:txBody>
      </p:sp>
      <p:sp>
        <p:nvSpPr>
          <p:cNvPr id="3" name="Content Placeholder 2">
            <a:extLst>
              <a:ext uri="{FF2B5EF4-FFF2-40B4-BE49-F238E27FC236}">
                <a16:creationId xmlns:a16="http://schemas.microsoft.com/office/drawing/2014/main" id="{C524714A-2C1B-C744-BB93-0A01F64A3332}"/>
              </a:ext>
            </a:extLst>
          </p:cNvPr>
          <p:cNvSpPr>
            <a:spLocks noGrp="1"/>
          </p:cNvSpPr>
          <p:nvPr>
            <p:ph idx="1"/>
          </p:nvPr>
        </p:nvSpPr>
        <p:spPr/>
        <p:txBody>
          <a:bodyPr/>
          <a:lstStyle/>
          <a:p>
            <a:pPr marL="0" indent="0">
              <a:buNone/>
            </a:pPr>
            <a:r>
              <a:rPr lang="en-US" dirty="0"/>
              <a:t>For eight years efforts have been in train to destroy that which exists in Donbas</a:t>
            </a:r>
            <a:r>
              <a:rPr lang="ru-RU" dirty="0"/>
              <a:t> </a:t>
            </a:r>
            <a:r>
              <a:rPr lang="en-US" dirty="0"/>
              <a:t>[a reference to the two pro-Russian separatist enclaves]. In Donbas we have seen a principled refusal to accept the so called values that are being advanced by those who strive for global power. Today that power offers a loyalty test, an entry ticket into the happy world of excessive consumption and seeming freedom. This test is a very simple and very terrible one: a gay pride parade.</a:t>
            </a:r>
          </a:p>
        </p:txBody>
      </p:sp>
    </p:spTree>
    <p:extLst>
      <p:ext uri="{BB962C8B-B14F-4D97-AF65-F5344CB8AC3E}">
        <p14:creationId xmlns:p14="http://schemas.microsoft.com/office/powerpoint/2010/main" val="33604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5585</TotalTime>
  <Words>1818</Words>
  <Application>Microsoft Macintosh PowerPoint</Application>
  <PresentationFormat>Widescreen</PresentationFormat>
  <Paragraphs>70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OLLI SPRING 2022  TRIUMVIRATE: America, Russia, and China As Global Actors and Rivals</vt:lpstr>
      <vt:lpstr>Remarks to the press by UN secretary general António Guterres on March 14, 2022 included these two statements about the Russia-Ukraine conflict, “It keeps getting worse” and “Whatever the outcome, this war will have no winners, only losers”</vt:lpstr>
      <vt:lpstr>Among the EU’s 27 member states, the presidents of Bulgaria, Czechia, Estonia, Latvia, Lithuania, Poland, Slovakia, and Slovenia recently called for the immediate admission of Ukraine. Germany and the Netherlands, on the other hand, have been especially reluctant to speed up the application process</vt:lpstr>
      <vt:lpstr>Prime ministers Mateusz Morawiecki (Poland), Petr Fiala (Czechia), and Janez Jansa (Slovenia) traveling today to Kiev to meet with President Volodymyr Zelensky and Prime minister Denys Shmyhal </vt:lpstr>
      <vt:lpstr>…while Zelensky is scheduled to deliver a virtual address a joint session of the US Congress on Wednesday, March 16</vt:lpstr>
      <vt:lpstr>Pope Francis preaching against the war in St. Peter’s Square on Sunday, March 14, 2022</vt:lpstr>
      <vt:lpstr>…when he said</vt:lpstr>
      <vt:lpstr>Earlier, on March 6, Patriarch Kirill of the Russian Orthodox Church…</vt:lpstr>
      <vt:lpstr>…preached in support of the invasion in Moscow’s Cathedral of Christ the Savior</vt:lpstr>
      <vt:lpstr>…or translated into different terms…</vt:lpstr>
      <vt:lpstr>Operation Punishment, April 6, 1941</vt:lpstr>
      <vt:lpstr>The martyrdom of Mariupol</vt:lpstr>
      <vt:lpstr>Military situation as of March 14, 2022 For further information about the war, go to https://www.criticalthreats.org/ and https://www.bellingcat.com/ </vt:lpstr>
      <vt:lpstr>Russian superiority is telling in air power, armor, artillery, and short- and medium-range missiles. On left: camouflaged Iskander short-range mobile launch system (carries two missiles, max. range 30 miles). On right: Grad 122 mm multiple rocket launchers (max. range 28 miles). So far the West has refused to supply Ukraine with offensive weapons</vt:lpstr>
      <vt:lpstr>Russia has confirmed the death of Major General Andrei Kolesnikov (center), commander of 29th army. On right: Major General Andrei Sukhovetsky, deputy commander of 41st army, reportedly killed on 02.28.2022. On left: Major General Vitaly Gerasimov, another deputy commander of the 41st, reportedly killed on 03.07.2022. Kolesnikov would be the third Russian general (out of an estimated 20) to lose his life in Ukraine. Such a high attrition rate is indicative of the savagery of the fighting</vt:lpstr>
      <vt:lpstr>Military base close to Polish border attacked on March 13</vt:lpstr>
      <vt:lpstr>Hour of the Moustache</vt:lpstr>
      <vt:lpstr>Francis Fukuyama’s take on the Russia-Ukraine war, published on March 10, 2022. For the full text, go to https://www.americanpurpose.com/articles/preparing-for-defeat/</vt:lpstr>
      <vt:lpstr>The Russian army appears to have violated most of Sun Tzu’s or Napoleon’s principles of wise generalship</vt:lpstr>
      <vt:lpstr>How Ukraine won the global information war</vt:lpstr>
      <vt:lpstr>The policy of diplomatic preemption: at every step of the conflict, the United States has used its intelligence not just to send public and private signals to Russia and China, but to impact their diplomatic and military decisions. Photo shows National Security Advisor Jake Sullivan, who believes in a policy of managing the US-China relationship (“competition as a condition to be managed rather than a problem to be solved,” he wrote in 2019) through a judicious mix of confrontation and cooperation</vt:lpstr>
      <vt:lpstr>Ukraine may be winning the information war globally, but inside Russia the Ukrainians-are-Nazis narrative continues to dominate. On left: Ukrainian president Volodymyr Zelensky addressing the British House of Commons. On right: photograph in Kopeiskii rabochii, a local Russian newspaper, purporting to show a Ukrainian bioweapons lab</vt:lpstr>
      <vt:lpstr>Z is for Zombie</vt:lpstr>
      <vt:lpstr>The number of antiwar demonstrators arrested in Russia has reportedly reached 14,000. Below: Antiwar protester Marina Ovsyannikova disrupting a live TV news broadcast as anchor Ekaterina Andreeva articulates the Kremliln line</vt:lpstr>
      <vt:lpstr>Russian POWs at a press conference in Kiev</vt:lpstr>
      <vt:lpstr>Ukrainian POWs shown on Russian state television</vt:lpstr>
      <vt:lpstr>Melitopol mayor Ivan Fedorov (on left) has been apparently abducted by Russian forces. Galina Danilchenko, the city’s new Russian-installed mayor, is a member of a pro-Russian opposition party </vt:lpstr>
      <vt:lpstr>Russian foreign minister Sergei Lavrov tearing up an innocent earphone cable (on left) after meeting his Ukrainian counterpart, Dmytro Khaleba in Antalya, Turkey on March 10. Lavrov may have been worrying about his Columbia-educated daughter Ekaterina (center) as well as the fate of his mistress Svetlana Polyakova and stepdaughter Polina, who reside in Britain (on right). On a more diplomatic note, Russia’s foreign minister took the opportunity to declare that his country had never attacked Ukraine</vt:lpstr>
      <vt:lpstr>“Putin can bring his bear”</vt:lpstr>
      <vt:lpstr>The Taiwan Semiconductor Manufacturing Company, with a market capitalization of $514B (as of today), is the chief supplier of the world’s most sophisticated semiconductors. The three great power triumvirs are heavily depended on this source of microchips</vt:lpstr>
      <vt:lpstr>The geopolitical attractions and moral perils of geometric diplomacy</vt:lpstr>
      <vt:lpstr>Chinese statements on Russia-Ukraine war have shown a shift in tone, as has state media reporting of the conflict. In recent days Chinese media, previously reluctant to reach out to the Ukrainian leadership, have been requesting interviews with President Zelensky and his advisors including Alexei Arestovich (see Lecture 6). Nonetheless, China still refuses to call Russia’s actions in Ukraine an invasion and continues to denounce Western sanctions against Russia. Below: President Xi Jinping, shown during a virtual meeting with French President Macron and German Chancellor Scholz on March 9</vt:lpstr>
      <vt:lpstr>China’s calculus</vt:lpstr>
      <vt:lpstr>Anarchist squatters occupy Oleg Deripaska’s London home in Belgrave Square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OLLI SPRING 2022  TRIUMVIRATE: America, Russia, and China As Global Actors and Rivals</dc:title>
  <dc:creator>Microsoft Office User</dc:creator>
  <cp:lastModifiedBy>Microsoft Office User</cp:lastModifiedBy>
  <cp:revision>43</cp:revision>
  <dcterms:created xsi:type="dcterms:W3CDTF">2022-03-11T21:27:49Z</dcterms:created>
  <dcterms:modified xsi:type="dcterms:W3CDTF">2022-03-16T13:32:31Z</dcterms:modified>
</cp:coreProperties>
</file>