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7" r:id="rId3"/>
    <p:sldId id="272" r:id="rId4"/>
    <p:sldId id="274" r:id="rId5"/>
    <p:sldId id="275" r:id="rId6"/>
    <p:sldId id="294" r:id="rId7"/>
    <p:sldId id="295" r:id="rId8"/>
    <p:sldId id="287" r:id="rId9"/>
    <p:sldId id="281" r:id="rId10"/>
    <p:sldId id="293" r:id="rId11"/>
    <p:sldId id="291" r:id="rId12"/>
    <p:sldId id="292" r:id="rId13"/>
    <p:sldId id="285" r:id="rId14"/>
    <p:sldId id="286" r:id="rId15"/>
    <p:sldId id="282" r:id="rId16"/>
    <p:sldId id="283" r:id="rId17"/>
    <p:sldId id="284" r:id="rId18"/>
    <p:sldId id="264" r:id="rId19"/>
    <p:sldId id="290" r:id="rId20"/>
    <p:sldId id="268" r:id="rId21"/>
    <p:sldId id="263" r:id="rId22"/>
    <p:sldId id="278" r:id="rId23"/>
    <p:sldId id="289" r:id="rId24"/>
    <p:sldId id="261" r:id="rId25"/>
    <p:sldId id="260" r:id="rId26"/>
    <p:sldId id="265" r:id="rId27"/>
    <p:sldId id="259" r:id="rId28"/>
    <p:sldId id="269" r:id="rId29"/>
    <p:sldId id="270" r:id="rId30"/>
    <p:sldId id="271" r:id="rId31"/>
    <p:sldId id="277" r:id="rId32"/>
    <p:sldId id="279" r:id="rId33"/>
    <p:sldId id="262" r:id="rId34"/>
    <p:sldId id="280" r:id="rId35"/>
    <p:sldId id="276" r:id="rId36"/>
    <p:sldId id="28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509"/>
    <p:restoredTop sz="94640"/>
  </p:normalViewPr>
  <p:slideViewPr>
    <p:cSldViewPr snapToGrid="0" snapToObjects="1">
      <p:cViewPr varScale="1">
        <p:scale>
          <a:sx n="83" d="100"/>
          <a:sy n="83" d="100"/>
        </p:scale>
        <p:origin x="216" y="7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4F1DE-CEC8-104E-9946-9990255451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B1837E-F3CB-9A4A-8F80-4B782BA347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934407-50A2-8C41-BA0E-617FB8EC6835}"/>
              </a:ext>
            </a:extLst>
          </p:cNvPr>
          <p:cNvSpPr>
            <a:spLocks noGrp="1"/>
          </p:cNvSpPr>
          <p:nvPr>
            <p:ph type="dt" sz="half" idx="10"/>
          </p:nvPr>
        </p:nvSpPr>
        <p:spPr/>
        <p:txBody>
          <a:bodyPr/>
          <a:lstStyle/>
          <a:p>
            <a:fld id="{37C2CC82-3DD8-454F-829A-B171BACB5FB0}" type="datetimeFigureOut">
              <a:rPr lang="en-US" smtClean="0"/>
              <a:t>3/11/22</a:t>
            </a:fld>
            <a:endParaRPr lang="en-US"/>
          </a:p>
        </p:txBody>
      </p:sp>
      <p:sp>
        <p:nvSpPr>
          <p:cNvPr id="5" name="Footer Placeholder 4">
            <a:extLst>
              <a:ext uri="{FF2B5EF4-FFF2-40B4-BE49-F238E27FC236}">
                <a16:creationId xmlns:a16="http://schemas.microsoft.com/office/drawing/2014/main" id="{EC329FFB-5DFD-7A41-8AD5-66872E627D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71DC14-EEC9-B946-A511-B75B28FDB29C}"/>
              </a:ext>
            </a:extLst>
          </p:cNvPr>
          <p:cNvSpPr>
            <a:spLocks noGrp="1"/>
          </p:cNvSpPr>
          <p:nvPr>
            <p:ph type="sldNum" sz="quarter" idx="12"/>
          </p:nvPr>
        </p:nvSpPr>
        <p:spPr/>
        <p:txBody>
          <a:bodyPr/>
          <a:lstStyle/>
          <a:p>
            <a:fld id="{92D999EC-C981-6F46-99E1-BD5B401599E4}" type="slidenum">
              <a:rPr lang="en-US" smtClean="0"/>
              <a:t>‹#›</a:t>
            </a:fld>
            <a:endParaRPr lang="en-US"/>
          </a:p>
        </p:txBody>
      </p:sp>
    </p:spTree>
    <p:extLst>
      <p:ext uri="{BB962C8B-B14F-4D97-AF65-F5344CB8AC3E}">
        <p14:creationId xmlns:p14="http://schemas.microsoft.com/office/powerpoint/2010/main" val="3325892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C34D3-86F7-8B41-AD61-6EDC42E7BE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348616-3F60-7A4D-A752-ACA4EFD100E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4D8C6-F3C4-C444-891D-A5695522C180}"/>
              </a:ext>
            </a:extLst>
          </p:cNvPr>
          <p:cNvSpPr>
            <a:spLocks noGrp="1"/>
          </p:cNvSpPr>
          <p:nvPr>
            <p:ph type="dt" sz="half" idx="10"/>
          </p:nvPr>
        </p:nvSpPr>
        <p:spPr/>
        <p:txBody>
          <a:bodyPr/>
          <a:lstStyle/>
          <a:p>
            <a:fld id="{37C2CC82-3DD8-454F-829A-B171BACB5FB0}" type="datetimeFigureOut">
              <a:rPr lang="en-US" smtClean="0"/>
              <a:t>3/11/22</a:t>
            </a:fld>
            <a:endParaRPr lang="en-US"/>
          </a:p>
        </p:txBody>
      </p:sp>
      <p:sp>
        <p:nvSpPr>
          <p:cNvPr id="5" name="Footer Placeholder 4">
            <a:extLst>
              <a:ext uri="{FF2B5EF4-FFF2-40B4-BE49-F238E27FC236}">
                <a16:creationId xmlns:a16="http://schemas.microsoft.com/office/drawing/2014/main" id="{AD915B69-B885-444E-AC45-F041AF3E86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3287BB-2234-5342-8EFF-EE68841B8ACF}"/>
              </a:ext>
            </a:extLst>
          </p:cNvPr>
          <p:cNvSpPr>
            <a:spLocks noGrp="1"/>
          </p:cNvSpPr>
          <p:nvPr>
            <p:ph type="sldNum" sz="quarter" idx="12"/>
          </p:nvPr>
        </p:nvSpPr>
        <p:spPr/>
        <p:txBody>
          <a:bodyPr/>
          <a:lstStyle/>
          <a:p>
            <a:fld id="{92D999EC-C981-6F46-99E1-BD5B401599E4}" type="slidenum">
              <a:rPr lang="en-US" smtClean="0"/>
              <a:t>‹#›</a:t>
            </a:fld>
            <a:endParaRPr lang="en-US"/>
          </a:p>
        </p:txBody>
      </p:sp>
    </p:spTree>
    <p:extLst>
      <p:ext uri="{BB962C8B-B14F-4D97-AF65-F5344CB8AC3E}">
        <p14:creationId xmlns:p14="http://schemas.microsoft.com/office/powerpoint/2010/main" val="883606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C6703B-3141-7E4D-B699-1D100DA5EC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5951E3-BC72-6848-BA36-AF3612E1288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343308-C34C-754B-908B-59CE9B1EBA68}"/>
              </a:ext>
            </a:extLst>
          </p:cNvPr>
          <p:cNvSpPr>
            <a:spLocks noGrp="1"/>
          </p:cNvSpPr>
          <p:nvPr>
            <p:ph type="dt" sz="half" idx="10"/>
          </p:nvPr>
        </p:nvSpPr>
        <p:spPr/>
        <p:txBody>
          <a:bodyPr/>
          <a:lstStyle/>
          <a:p>
            <a:fld id="{37C2CC82-3DD8-454F-829A-B171BACB5FB0}" type="datetimeFigureOut">
              <a:rPr lang="en-US" smtClean="0"/>
              <a:t>3/11/22</a:t>
            </a:fld>
            <a:endParaRPr lang="en-US"/>
          </a:p>
        </p:txBody>
      </p:sp>
      <p:sp>
        <p:nvSpPr>
          <p:cNvPr id="5" name="Footer Placeholder 4">
            <a:extLst>
              <a:ext uri="{FF2B5EF4-FFF2-40B4-BE49-F238E27FC236}">
                <a16:creationId xmlns:a16="http://schemas.microsoft.com/office/drawing/2014/main" id="{0DA29D8A-2F9F-8644-9BD8-617FACB26A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63CDBB-502D-134F-92EB-5FD80F60AF08}"/>
              </a:ext>
            </a:extLst>
          </p:cNvPr>
          <p:cNvSpPr>
            <a:spLocks noGrp="1"/>
          </p:cNvSpPr>
          <p:nvPr>
            <p:ph type="sldNum" sz="quarter" idx="12"/>
          </p:nvPr>
        </p:nvSpPr>
        <p:spPr/>
        <p:txBody>
          <a:bodyPr/>
          <a:lstStyle/>
          <a:p>
            <a:fld id="{92D999EC-C981-6F46-99E1-BD5B401599E4}" type="slidenum">
              <a:rPr lang="en-US" smtClean="0"/>
              <a:t>‹#›</a:t>
            </a:fld>
            <a:endParaRPr lang="en-US"/>
          </a:p>
        </p:txBody>
      </p:sp>
    </p:spTree>
    <p:extLst>
      <p:ext uri="{BB962C8B-B14F-4D97-AF65-F5344CB8AC3E}">
        <p14:creationId xmlns:p14="http://schemas.microsoft.com/office/powerpoint/2010/main" val="264556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EADCD-91EC-B642-8D9C-37F7115B1C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20676D-68E2-4B4D-B034-58B30723E15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46D8DC-4A5E-8D4F-A7A9-6830484E2346}"/>
              </a:ext>
            </a:extLst>
          </p:cNvPr>
          <p:cNvSpPr>
            <a:spLocks noGrp="1"/>
          </p:cNvSpPr>
          <p:nvPr>
            <p:ph type="dt" sz="half" idx="10"/>
          </p:nvPr>
        </p:nvSpPr>
        <p:spPr/>
        <p:txBody>
          <a:bodyPr/>
          <a:lstStyle/>
          <a:p>
            <a:fld id="{37C2CC82-3DD8-454F-829A-B171BACB5FB0}" type="datetimeFigureOut">
              <a:rPr lang="en-US" smtClean="0"/>
              <a:t>3/11/22</a:t>
            </a:fld>
            <a:endParaRPr lang="en-US"/>
          </a:p>
        </p:txBody>
      </p:sp>
      <p:sp>
        <p:nvSpPr>
          <p:cNvPr id="5" name="Footer Placeholder 4">
            <a:extLst>
              <a:ext uri="{FF2B5EF4-FFF2-40B4-BE49-F238E27FC236}">
                <a16:creationId xmlns:a16="http://schemas.microsoft.com/office/drawing/2014/main" id="{DD94DBA4-C2B3-E64A-911C-1DB1C93A53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05B1AC-1FA0-9D4B-9CB1-EEA70677F610}"/>
              </a:ext>
            </a:extLst>
          </p:cNvPr>
          <p:cNvSpPr>
            <a:spLocks noGrp="1"/>
          </p:cNvSpPr>
          <p:nvPr>
            <p:ph type="sldNum" sz="quarter" idx="12"/>
          </p:nvPr>
        </p:nvSpPr>
        <p:spPr/>
        <p:txBody>
          <a:bodyPr/>
          <a:lstStyle/>
          <a:p>
            <a:fld id="{92D999EC-C981-6F46-99E1-BD5B401599E4}" type="slidenum">
              <a:rPr lang="en-US" smtClean="0"/>
              <a:t>‹#›</a:t>
            </a:fld>
            <a:endParaRPr lang="en-US"/>
          </a:p>
        </p:txBody>
      </p:sp>
    </p:spTree>
    <p:extLst>
      <p:ext uri="{BB962C8B-B14F-4D97-AF65-F5344CB8AC3E}">
        <p14:creationId xmlns:p14="http://schemas.microsoft.com/office/powerpoint/2010/main" val="2070265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7FF19-3B31-FE49-A3DA-191080D03A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0FE643-471D-834B-98BA-1B49C669F2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F02E0DA-0EEC-BE41-9DC9-A87A0A0EA12E}"/>
              </a:ext>
            </a:extLst>
          </p:cNvPr>
          <p:cNvSpPr>
            <a:spLocks noGrp="1"/>
          </p:cNvSpPr>
          <p:nvPr>
            <p:ph type="dt" sz="half" idx="10"/>
          </p:nvPr>
        </p:nvSpPr>
        <p:spPr/>
        <p:txBody>
          <a:bodyPr/>
          <a:lstStyle/>
          <a:p>
            <a:fld id="{37C2CC82-3DD8-454F-829A-B171BACB5FB0}" type="datetimeFigureOut">
              <a:rPr lang="en-US" smtClean="0"/>
              <a:t>3/11/22</a:t>
            </a:fld>
            <a:endParaRPr lang="en-US"/>
          </a:p>
        </p:txBody>
      </p:sp>
      <p:sp>
        <p:nvSpPr>
          <p:cNvPr id="5" name="Footer Placeholder 4">
            <a:extLst>
              <a:ext uri="{FF2B5EF4-FFF2-40B4-BE49-F238E27FC236}">
                <a16:creationId xmlns:a16="http://schemas.microsoft.com/office/drawing/2014/main" id="{4235184D-0E9F-4F4F-BD7E-493A294C97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248F21-292E-CA4A-AB54-93B190FCC43C}"/>
              </a:ext>
            </a:extLst>
          </p:cNvPr>
          <p:cNvSpPr>
            <a:spLocks noGrp="1"/>
          </p:cNvSpPr>
          <p:nvPr>
            <p:ph type="sldNum" sz="quarter" idx="12"/>
          </p:nvPr>
        </p:nvSpPr>
        <p:spPr/>
        <p:txBody>
          <a:bodyPr/>
          <a:lstStyle/>
          <a:p>
            <a:fld id="{92D999EC-C981-6F46-99E1-BD5B401599E4}" type="slidenum">
              <a:rPr lang="en-US" smtClean="0"/>
              <a:t>‹#›</a:t>
            </a:fld>
            <a:endParaRPr lang="en-US"/>
          </a:p>
        </p:txBody>
      </p:sp>
    </p:spTree>
    <p:extLst>
      <p:ext uri="{BB962C8B-B14F-4D97-AF65-F5344CB8AC3E}">
        <p14:creationId xmlns:p14="http://schemas.microsoft.com/office/powerpoint/2010/main" val="1200588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D9438-3C39-3E4D-9F65-B9C99216FC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5B8EB1-749E-D647-8CCC-491D4389142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BCCF42-F463-B048-85D4-DE6B033260D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4824CB-8E05-7344-9D97-8CA37BB3D855}"/>
              </a:ext>
            </a:extLst>
          </p:cNvPr>
          <p:cNvSpPr>
            <a:spLocks noGrp="1"/>
          </p:cNvSpPr>
          <p:nvPr>
            <p:ph type="dt" sz="half" idx="10"/>
          </p:nvPr>
        </p:nvSpPr>
        <p:spPr/>
        <p:txBody>
          <a:bodyPr/>
          <a:lstStyle/>
          <a:p>
            <a:fld id="{37C2CC82-3DD8-454F-829A-B171BACB5FB0}" type="datetimeFigureOut">
              <a:rPr lang="en-US" smtClean="0"/>
              <a:t>3/11/22</a:t>
            </a:fld>
            <a:endParaRPr lang="en-US"/>
          </a:p>
        </p:txBody>
      </p:sp>
      <p:sp>
        <p:nvSpPr>
          <p:cNvPr id="6" name="Footer Placeholder 5">
            <a:extLst>
              <a:ext uri="{FF2B5EF4-FFF2-40B4-BE49-F238E27FC236}">
                <a16:creationId xmlns:a16="http://schemas.microsoft.com/office/drawing/2014/main" id="{B54C14F8-AD2D-3E40-A01F-7802656F60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E6730E-2C0B-0342-86C4-A1148699D2A6}"/>
              </a:ext>
            </a:extLst>
          </p:cNvPr>
          <p:cNvSpPr>
            <a:spLocks noGrp="1"/>
          </p:cNvSpPr>
          <p:nvPr>
            <p:ph type="sldNum" sz="quarter" idx="12"/>
          </p:nvPr>
        </p:nvSpPr>
        <p:spPr/>
        <p:txBody>
          <a:bodyPr/>
          <a:lstStyle/>
          <a:p>
            <a:fld id="{92D999EC-C981-6F46-99E1-BD5B401599E4}" type="slidenum">
              <a:rPr lang="en-US" smtClean="0"/>
              <a:t>‹#›</a:t>
            </a:fld>
            <a:endParaRPr lang="en-US"/>
          </a:p>
        </p:txBody>
      </p:sp>
    </p:spTree>
    <p:extLst>
      <p:ext uri="{BB962C8B-B14F-4D97-AF65-F5344CB8AC3E}">
        <p14:creationId xmlns:p14="http://schemas.microsoft.com/office/powerpoint/2010/main" val="2333781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12680-3BAD-EE44-B736-1313A771B0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2022EA-4E03-C841-8882-F5D803B7D8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45CBA6A-5692-EA4E-A3CB-DAD80D1130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98166B-450B-3146-9BDE-0574F25913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DF86465-A75B-5644-AA91-62CB405C189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8EA9ED-C55E-1F48-9B2E-0D81FCFA1191}"/>
              </a:ext>
            </a:extLst>
          </p:cNvPr>
          <p:cNvSpPr>
            <a:spLocks noGrp="1"/>
          </p:cNvSpPr>
          <p:nvPr>
            <p:ph type="dt" sz="half" idx="10"/>
          </p:nvPr>
        </p:nvSpPr>
        <p:spPr/>
        <p:txBody>
          <a:bodyPr/>
          <a:lstStyle/>
          <a:p>
            <a:fld id="{37C2CC82-3DD8-454F-829A-B171BACB5FB0}" type="datetimeFigureOut">
              <a:rPr lang="en-US" smtClean="0"/>
              <a:t>3/11/22</a:t>
            </a:fld>
            <a:endParaRPr lang="en-US"/>
          </a:p>
        </p:txBody>
      </p:sp>
      <p:sp>
        <p:nvSpPr>
          <p:cNvPr id="8" name="Footer Placeholder 7">
            <a:extLst>
              <a:ext uri="{FF2B5EF4-FFF2-40B4-BE49-F238E27FC236}">
                <a16:creationId xmlns:a16="http://schemas.microsoft.com/office/drawing/2014/main" id="{FC8EFE15-9C29-534B-A32D-2EB68BD455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36A8063-FB4E-1748-A29A-29D087B84F82}"/>
              </a:ext>
            </a:extLst>
          </p:cNvPr>
          <p:cNvSpPr>
            <a:spLocks noGrp="1"/>
          </p:cNvSpPr>
          <p:nvPr>
            <p:ph type="sldNum" sz="quarter" idx="12"/>
          </p:nvPr>
        </p:nvSpPr>
        <p:spPr/>
        <p:txBody>
          <a:bodyPr/>
          <a:lstStyle/>
          <a:p>
            <a:fld id="{92D999EC-C981-6F46-99E1-BD5B401599E4}" type="slidenum">
              <a:rPr lang="en-US" smtClean="0"/>
              <a:t>‹#›</a:t>
            </a:fld>
            <a:endParaRPr lang="en-US"/>
          </a:p>
        </p:txBody>
      </p:sp>
    </p:spTree>
    <p:extLst>
      <p:ext uri="{BB962C8B-B14F-4D97-AF65-F5344CB8AC3E}">
        <p14:creationId xmlns:p14="http://schemas.microsoft.com/office/powerpoint/2010/main" val="1986805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385ED-BEE3-6A44-A30B-B67D90BBAE2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551CE3-FA0B-0D41-9B42-679B8C7774B1}"/>
              </a:ext>
            </a:extLst>
          </p:cNvPr>
          <p:cNvSpPr>
            <a:spLocks noGrp="1"/>
          </p:cNvSpPr>
          <p:nvPr>
            <p:ph type="dt" sz="half" idx="10"/>
          </p:nvPr>
        </p:nvSpPr>
        <p:spPr/>
        <p:txBody>
          <a:bodyPr/>
          <a:lstStyle/>
          <a:p>
            <a:fld id="{37C2CC82-3DD8-454F-829A-B171BACB5FB0}" type="datetimeFigureOut">
              <a:rPr lang="en-US" smtClean="0"/>
              <a:t>3/11/22</a:t>
            </a:fld>
            <a:endParaRPr lang="en-US"/>
          </a:p>
        </p:txBody>
      </p:sp>
      <p:sp>
        <p:nvSpPr>
          <p:cNvPr id="4" name="Footer Placeholder 3">
            <a:extLst>
              <a:ext uri="{FF2B5EF4-FFF2-40B4-BE49-F238E27FC236}">
                <a16:creationId xmlns:a16="http://schemas.microsoft.com/office/drawing/2014/main" id="{C80FF3E6-877D-6A4F-A1FF-F8A287E888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0E2F5-9327-3C44-B7FE-6CC2CBF5F2F4}"/>
              </a:ext>
            </a:extLst>
          </p:cNvPr>
          <p:cNvSpPr>
            <a:spLocks noGrp="1"/>
          </p:cNvSpPr>
          <p:nvPr>
            <p:ph type="sldNum" sz="quarter" idx="12"/>
          </p:nvPr>
        </p:nvSpPr>
        <p:spPr/>
        <p:txBody>
          <a:bodyPr/>
          <a:lstStyle/>
          <a:p>
            <a:fld id="{92D999EC-C981-6F46-99E1-BD5B401599E4}" type="slidenum">
              <a:rPr lang="en-US" smtClean="0"/>
              <a:t>‹#›</a:t>
            </a:fld>
            <a:endParaRPr lang="en-US"/>
          </a:p>
        </p:txBody>
      </p:sp>
    </p:spTree>
    <p:extLst>
      <p:ext uri="{BB962C8B-B14F-4D97-AF65-F5344CB8AC3E}">
        <p14:creationId xmlns:p14="http://schemas.microsoft.com/office/powerpoint/2010/main" val="3277853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0125E4-AF74-3246-8D93-7AF0874074CE}"/>
              </a:ext>
            </a:extLst>
          </p:cNvPr>
          <p:cNvSpPr>
            <a:spLocks noGrp="1"/>
          </p:cNvSpPr>
          <p:nvPr>
            <p:ph type="dt" sz="half" idx="10"/>
          </p:nvPr>
        </p:nvSpPr>
        <p:spPr/>
        <p:txBody>
          <a:bodyPr/>
          <a:lstStyle/>
          <a:p>
            <a:fld id="{37C2CC82-3DD8-454F-829A-B171BACB5FB0}" type="datetimeFigureOut">
              <a:rPr lang="en-US" smtClean="0"/>
              <a:t>3/11/22</a:t>
            </a:fld>
            <a:endParaRPr lang="en-US"/>
          </a:p>
        </p:txBody>
      </p:sp>
      <p:sp>
        <p:nvSpPr>
          <p:cNvPr id="3" name="Footer Placeholder 2">
            <a:extLst>
              <a:ext uri="{FF2B5EF4-FFF2-40B4-BE49-F238E27FC236}">
                <a16:creationId xmlns:a16="http://schemas.microsoft.com/office/drawing/2014/main" id="{C8F30DEE-CB11-6A4E-A653-C912DCFFD2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288F26-C8EE-D743-A30E-F2F9A24C1606}"/>
              </a:ext>
            </a:extLst>
          </p:cNvPr>
          <p:cNvSpPr>
            <a:spLocks noGrp="1"/>
          </p:cNvSpPr>
          <p:nvPr>
            <p:ph type="sldNum" sz="quarter" idx="12"/>
          </p:nvPr>
        </p:nvSpPr>
        <p:spPr/>
        <p:txBody>
          <a:bodyPr/>
          <a:lstStyle/>
          <a:p>
            <a:fld id="{92D999EC-C981-6F46-99E1-BD5B401599E4}" type="slidenum">
              <a:rPr lang="en-US" smtClean="0"/>
              <a:t>‹#›</a:t>
            </a:fld>
            <a:endParaRPr lang="en-US"/>
          </a:p>
        </p:txBody>
      </p:sp>
    </p:spTree>
    <p:extLst>
      <p:ext uri="{BB962C8B-B14F-4D97-AF65-F5344CB8AC3E}">
        <p14:creationId xmlns:p14="http://schemas.microsoft.com/office/powerpoint/2010/main" val="3318254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97D6D-4405-A24D-8BDB-B66F1755E7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1F2E48-B383-1343-8E49-9D34223FFF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504693-711D-FE4B-A7B5-8B20FD3C8C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5C490AE-3323-6C44-9D4B-3F01827AC830}"/>
              </a:ext>
            </a:extLst>
          </p:cNvPr>
          <p:cNvSpPr>
            <a:spLocks noGrp="1"/>
          </p:cNvSpPr>
          <p:nvPr>
            <p:ph type="dt" sz="half" idx="10"/>
          </p:nvPr>
        </p:nvSpPr>
        <p:spPr/>
        <p:txBody>
          <a:bodyPr/>
          <a:lstStyle/>
          <a:p>
            <a:fld id="{37C2CC82-3DD8-454F-829A-B171BACB5FB0}" type="datetimeFigureOut">
              <a:rPr lang="en-US" smtClean="0"/>
              <a:t>3/11/22</a:t>
            </a:fld>
            <a:endParaRPr lang="en-US"/>
          </a:p>
        </p:txBody>
      </p:sp>
      <p:sp>
        <p:nvSpPr>
          <p:cNvPr id="6" name="Footer Placeholder 5">
            <a:extLst>
              <a:ext uri="{FF2B5EF4-FFF2-40B4-BE49-F238E27FC236}">
                <a16:creationId xmlns:a16="http://schemas.microsoft.com/office/drawing/2014/main" id="{587D30A3-BCA4-104E-A8E3-5134A33D59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830BA3-35B7-F749-8132-CC4950D1CA1E}"/>
              </a:ext>
            </a:extLst>
          </p:cNvPr>
          <p:cNvSpPr>
            <a:spLocks noGrp="1"/>
          </p:cNvSpPr>
          <p:nvPr>
            <p:ph type="sldNum" sz="quarter" idx="12"/>
          </p:nvPr>
        </p:nvSpPr>
        <p:spPr/>
        <p:txBody>
          <a:bodyPr/>
          <a:lstStyle/>
          <a:p>
            <a:fld id="{92D999EC-C981-6F46-99E1-BD5B401599E4}" type="slidenum">
              <a:rPr lang="en-US" smtClean="0"/>
              <a:t>‹#›</a:t>
            </a:fld>
            <a:endParaRPr lang="en-US"/>
          </a:p>
        </p:txBody>
      </p:sp>
    </p:spTree>
    <p:extLst>
      <p:ext uri="{BB962C8B-B14F-4D97-AF65-F5344CB8AC3E}">
        <p14:creationId xmlns:p14="http://schemas.microsoft.com/office/powerpoint/2010/main" val="3281223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7AF3B-96DB-F949-A7A9-5562998331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025F1D-9149-DE46-AEEF-2B324B0878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2CF2D6-A65B-1D44-AEA4-C3390FC27B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451DB59-3B2D-FA45-9D27-AA23A134A6A7}"/>
              </a:ext>
            </a:extLst>
          </p:cNvPr>
          <p:cNvSpPr>
            <a:spLocks noGrp="1"/>
          </p:cNvSpPr>
          <p:nvPr>
            <p:ph type="dt" sz="half" idx="10"/>
          </p:nvPr>
        </p:nvSpPr>
        <p:spPr/>
        <p:txBody>
          <a:bodyPr/>
          <a:lstStyle/>
          <a:p>
            <a:fld id="{37C2CC82-3DD8-454F-829A-B171BACB5FB0}" type="datetimeFigureOut">
              <a:rPr lang="en-US" smtClean="0"/>
              <a:t>3/11/22</a:t>
            </a:fld>
            <a:endParaRPr lang="en-US"/>
          </a:p>
        </p:txBody>
      </p:sp>
      <p:sp>
        <p:nvSpPr>
          <p:cNvPr id="6" name="Footer Placeholder 5">
            <a:extLst>
              <a:ext uri="{FF2B5EF4-FFF2-40B4-BE49-F238E27FC236}">
                <a16:creationId xmlns:a16="http://schemas.microsoft.com/office/drawing/2014/main" id="{C205EC3B-E70A-5248-BBFC-268925F9E1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826459-7A5C-9B4C-A733-4EF5D3100EEF}"/>
              </a:ext>
            </a:extLst>
          </p:cNvPr>
          <p:cNvSpPr>
            <a:spLocks noGrp="1"/>
          </p:cNvSpPr>
          <p:nvPr>
            <p:ph type="sldNum" sz="quarter" idx="12"/>
          </p:nvPr>
        </p:nvSpPr>
        <p:spPr/>
        <p:txBody>
          <a:bodyPr/>
          <a:lstStyle/>
          <a:p>
            <a:fld id="{92D999EC-C981-6F46-99E1-BD5B401599E4}" type="slidenum">
              <a:rPr lang="en-US" smtClean="0"/>
              <a:t>‹#›</a:t>
            </a:fld>
            <a:endParaRPr lang="en-US"/>
          </a:p>
        </p:txBody>
      </p:sp>
    </p:spTree>
    <p:extLst>
      <p:ext uri="{BB962C8B-B14F-4D97-AF65-F5344CB8AC3E}">
        <p14:creationId xmlns:p14="http://schemas.microsoft.com/office/powerpoint/2010/main" val="939488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EFFC11-0F3A-984C-9F74-465A11BAC8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485B6F-1008-8348-8AB3-FA4844E77F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33B578-3761-C74A-842F-229D25EDD6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C2CC82-3DD8-454F-829A-B171BACB5FB0}" type="datetimeFigureOut">
              <a:rPr lang="en-US" smtClean="0"/>
              <a:t>3/11/22</a:t>
            </a:fld>
            <a:endParaRPr lang="en-US"/>
          </a:p>
        </p:txBody>
      </p:sp>
      <p:sp>
        <p:nvSpPr>
          <p:cNvPr id="5" name="Footer Placeholder 4">
            <a:extLst>
              <a:ext uri="{FF2B5EF4-FFF2-40B4-BE49-F238E27FC236}">
                <a16:creationId xmlns:a16="http://schemas.microsoft.com/office/drawing/2014/main" id="{990326C1-1F4C-CF4A-888F-EDC6A67487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119C260-5603-B74E-830B-E46A13EE7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D999EC-C981-6F46-99E1-BD5B401599E4}" type="slidenum">
              <a:rPr lang="en-US" smtClean="0"/>
              <a:t>‹#›</a:t>
            </a:fld>
            <a:endParaRPr lang="en-US"/>
          </a:p>
        </p:txBody>
      </p:sp>
    </p:spTree>
    <p:extLst>
      <p:ext uri="{BB962C8B-B14F-4D97-AF65-F5344CB8AC3E}">
        <p14:creationId xmlns:p14="http://schemas.microsoft.com/office/powerpoint/2010/main" val="2624031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2" Type="http://schemas.openxmlformats.org/officeDocument/2006/relationships/hyperlink" Target="https://www.theguardian.com/commentisfree/2022/mar/04/what-would-ukraine-russia-peace-deal-look-like"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www.reuters.com/business/russia-ukraine-conflict-highlights-wheat-supply-vulnerability-2022-03-03/"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1148E-7CA7-764A-922E-02CA64379DA5}"/>
              </a:ext>
            </a:extLst>
          </p:cNvPr>
          <p:cNvSpPr>
            <a:spLocks noGrp="1"/>
          </p:cNvSpPr>
          <p:nvPr>
            <p:ph type="ctrTitle"/>
          </p:nvPr>
        </p:nvSpPr>
        <p:spPr/>
        <p:txBody>
          <a:bodyPr>
            <a:normAutofit/>
          </a:bodyPr>
          <a:lstStyle/>
          <a:p>
            <a:r>
              <a:rPr lang="en-US" sz="3200" b="1" dirty="0"/>
              <a:t>OLLI SPRING 2022</a:t>
            </a:r>
            <a:br>
              <a:rPr lang="en-US" sz="3200" dirty="0"/>
            </a:br>
            <a:br>
              <a:rPr lang="en-US" sz="3200" dirty="0"/>
            </a:br>
            <a:r>
              <a:rPr lang="en-US" sz="3200" b="1" dirty="0"/>
              <a:t>TRIUMVIRATE:</a:t>
            </a:r>
            <a:br>
              <a:rPr lang="en-US" sz="3200" b="1" dirty="0"/>
            </a:br>
            <a:r>
              <a:rPr lang="en-US" sz="3200" b="1" dirty="0"/>
              <a:t>America, Russia, and China As Global Actors and Rivals</a:t>
            </a:r>
            <a:endParaRPr lang="en-US" sz="3200" dirty="0"/>
          </a:p>
        </p:txBody>
      </p:sp>
      <p:sp>
        <p:nvSpPr>
          <p:cNvPr id="3" name="Subtitle 2">
            <a:extLst>
              <a:ext uri="{FF2B5EF4-FFF2-40B4-BE49-F238E27FC236}">
                <a16:creationId xmlns:a16="http://schemas.microsoft.com/office/drawing/2014/main" id="{424131C0-79A0-5C48-83B6-C05740D1A4AE}"/>
              </a:ext>
            </a:extLst>
          </p:cNvPr>
          <p:cNvSpPr>
            <a:spLocks noGrp="1"/>
          </p:cNvSpPr>
          <p:nvPr>
            <p:ph type="subTitle" idx="1"/>
          </p:nvPr>
        </p:nvSpPr>
        <p:spPr/>
        <p:txBody>
          <a:bodyPr>
            <a:normAutofit fontScale="92500" lnSpcReduction="10000"/>
          </a:bodyPr>
          <a:lstStyle/>
          <a:p>
            <a:r>
              <a:rPr lang="en-US" dirty="0"/>
              <a:t>Tuesday, March 8</a:t>
            </a:r>
          </a:p>
          <a:p>
            <a:r>
              <a:rPr lang="en-US" dirty="0"/>
              <a:t>Lecture 6</a:t>
            </a:r>
          </a:p>
          <a:p>
            <a:r>
              <a:rPr lang="en-US" strike="sngStrike" dirty="0"/>
              <a:t>States of Laws vs States of Rules</a:t>
            </a:r>
          </a:p>
          <a:p>
            <a:r>
              <a:rPr lang="en-US" dirty="0"/>
              <a:t>The Russia-Ukraine War</a:t>
            </a:r>
          </a:p>
        </p:txBody>
      </p:sp>
    </p:spTree>
    <p:extLst>
      <p:ext uri="{BB962C8B-B14F-4D97-AF65-F5344CB8AC3E}">
        <p14:creationId xmlns:p14="http://schemas.microsoft.com/office/powerpoint/2010/main" val="2542712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8293C-FEE9-1F47-8D04-B25D62C6E9F7}"/>
              </a:ext>
            </a:extLst>
          </p:cNvPr>
          <p:cNvSpPr>
            <a:spLocks noGrp="1"/>
          </p:cNvSpPr>
          <p:nvPr>
            <p:ph type="title"/>
          </p:nvPr>
        </p:nvSpPr>
        <p:spPr/>
        <p:txBody>
          <a:bodyPr>
            <a:normAutofit/>
          </a:bodyPr>
          <a:lstStyle/>
          <a:p>
            <a:pPr algn="ctr"/>
            <a:r>
              <a:rPr lang="en-US" sz="2400" dirty="0"/>
              <a:t>March 5, </a:t>
            </a:r>
            <a:r>
              <a:rPr lang="en-US" sz="2400" dirty="0" err="1"/>
              <a:t>Novokuznetsky</a:t>
            </a:r>
            <a:r>
              <a:rPr lang="en-US" sz="2400" dirty="0"/>
              <a:t>, Siberia. Governor Sergei </a:t>
            </a:r>
            <a:r>
              <a:rPr lang="en-US" sz="2400" dirty="0" err="1"/>
              <a:t>Tsivilyov</a:t>
            </a:r>
            <a:r>
              <a:rPr lang="en-US" sz="2400" dirty="0"/>
              <a:t> of Kemerovo region confronted by family members of a local police unit that was sent to fight in the war</a:t>
            </a:r>
          </a:p>
        </p:txBody>
      </p:sp>
      <p:pic>
        <p:nvPicPr>
          <p:cNvPr id="4" name="Content Placeholder 3">
            <a:extLst>
              <a:ext uri="{FF2B5EF4-FFF2-40B4-BE49-F238E27FC236}">
                <a16:creationId xmlns:a16="http://schemas.microsoft.com/office/drawing/2014/main" id="{746B8950-4D0A-C746-BC80-7D85F4089DE9}"/>
              </a:ext>
            </a:extLst>
          </p:cNvPr>
          <p:cNvPicPr>
            <a:picLocks noGrp="1" noChangeAspect="1"/>
          </p:cNvPicPr>
          <p:nvPr>
            <p:ph idx="1"/>
          </p:nvPr>
        </p:nvPicPr>
        <p:blipFill>
          <a:blip r:embed="rId2"/>
          <a:stretch>
            <a:fillRect/>
          </a:stretch>
        </p:blipFill>
        <p:spPr>
          <a:xfrm>
            <a:off x="3873500" y="2667794"/>
            <a:ext cx="4445000" cy="2667000"/>
          </a:xfrm>
        </p:spPr>
      </p:pic>
    </p:spTree>
    <p:extLst>
      <p:ext uri="{BB962C8B-B14F-4D97-AF65-F5344CB8AC3E}">
        <p14:creationId xmlns:p14="http://schemas.microsoft.com/office/powerpoint/2010/main" val="914212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6BB6F-C5DD-3E4A-8A69-4846D6567E2E}"/>
              </a:ext>
            </a:extLst>
          </p:cNvPr>
          <p:cNvSpPr>
            <a:spLocks noGrp="1"/>
          </p:cNvSpPr>
          <p:nvPr>
            <p:ph type="title"/>
          </p:nvPr>
        </p:nvSpPr>
        <p:spPr/>
        <p:txBody>
          <a:bodyPr>
            <a:normAutofit/>
          </a:bodyPr>
          <a:lstStyle/>
          <a:p>
            <a:pPr algn="ctr"/>
            <a:r>
              <a:rPr lang="en-US" sz="2400" dirty="0"/>
              <a:t>Ukrainian presidential advisor Oleksiy </a:t>
            </a:r>
            <a:r>
              <a:rPr lang="en-US" sz="2400" dirty="0" err="1"/>
              <a:t>Arestovych</a:t>
            </a:r>
            <a:r>
              <a:rPr lang="en-US" sz="2400" dirty="0"/>
              <a:t> combines the online presence of an actor and vlogger with deep knowledge of military affairs</a:t>
            </a:r>
          </a:p>
        </p:txBody>
      </p:sp>
      <p:pic>
        <p:nvPicPr>
          <p:cNvPr id="4" name="Content Placeholder 3">
            <a:extLst>
              <a:ext uri="{FF2B5EF4-FFF2-40B4-BE49-F238E27FC236}">
                <a16:creationId xmlns:a16="http://schemas.microsoft.com/office/drawing/2014/main" id="{55099CC6-0FF9-D74F-ADF7-414BEEB2F105}"/>
              </a:ext>
            </a:extLst>
          </p:cNvPr>
          <p:cNvPicPr>
            <a:picLocks noGrp="1" noChangeAspect="1"/>
          </p:cNvPicPr>
          <p:nvPr>
            <p:ph idx="1"/>
          </p:nvPr>
        </p:nvPicPr>
        <p:blipFill>
          <a:blip r:embed="rId2"/>
          <a:stretch>
            <a:fillRect/>
          </a:stretch>
        </p:blipFill>
        <p:spPr>
          <a:xfrm>
            <a:off x="4114800" y="2515394"/>
            <a:ext cx="3962400" cy="2971800"/>
          </a:xfrm>
        </p:spPr>
      </p:pic>
    </p:spTree>
    <p:extLst>
      <p:ext uri="{BB962C8B-B14F-4D97-AF65-F5344CB8AC3E}">
        <p14:creationId xmlns:p14="http://schemas.microsoft.com/office/powerpoint/2010/main" val="3924572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8F0E4-1D93-1A47-92F1-226F820819B6}"/>
              </a:ext>
            </a:extLst>
          </p:cNvPr>
          <p:cNvSpPr>
            <a:spLocks noGrp="1"/>
          </p:cNvSpPr>
          <p:nvPr>
            <p:ph type="title"/>
          </p:nvPr>
        </p:nvSpPr>
        <p:spPr/>
        <p:txBody>
          <a:bodyPr>
            <a:normAutofit/>
          </a:bodyPr>
          <a:lstStyle/>
          <a:p>
            <a:pPr algn="ctr"/>
            <a:r>
              <a:rPr lang="en-US" sz="2400" dirty="0"/>
              <a:t>Banker Denis </a:t>
            </a:r>
            <a:r>
              <a:rPr lang="en-US" sz="2400" dirty="0" err="1"/>
              <a:t>Kireev</a:t>
            </a:r>
            <a:r>
              <a:rPr lang="en-US" sz="2400" dirty="0"/>
              <a:t>, a member of Ukraine’s negotiating team at the talks with Russia, shot by the Ukrainian Security Service on March 5</a:t>
            </a:r>
          </a:p>
        </p:txBody>
      </p:sp>
      <p:pic>
        <p:nvPicPr>
          <p:cNvPr id="13" name="Content Placeholder 12">
            <a:extLst>
              <a:ext uri="{FF2B5EF4-FFF2-40B4-BE49-F238E27FC236}">
                <a16:creationId xmlns:a16="http://schemas.microsoft.com/office/drawing/2014/main" id="{3E0158FC-00EF-D34E-8609-57E6A7323DED}"/>
              </a:ext>
            </a:extLst>
          </p:cNvPr>
          <p:cNvPicPr>
            <a:picLocks noGrp="1" noChangeAspect="1"/>
          </p:cNvPicPr>
          <p:nvPr>
            <p:ph idx="1"/>
          </p:nvPr>
        </p:nvPicPr>
        <p:blipFill>
          <a:blip r:embed="rId2"/>
          <a:stretch>
            <a:fillRect/>
          </a:stretch>
        </p:blipFill>
        <p:spPr>
          <a:xfrm>
            <a:off x="1516884" y="1825625"/>
            <a:ext cx="9158231" cy="4351338"/>
          </a:xfrm>
        </p:spPr>
      </p:pic>
    </p:spTree>
    <p:extLst>
      <p:ext uri="{BB962C8B-B14F-4D97-AF65-F5344CB8AC3E}">
        <p14:creationId xmlns:p14="http://schemas.microsoft.com/office/powerpoint/2010/main" val="1767089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6D437-52F0-FA4E-A467-D8D261D30826}"/>
              </a:ext>
            </a:extLst>
          </p:cNvPr>
          <p:cNvSpPr>
            <a:spLocks noGrp="1"/>
          </p:cNvSpPr>
          <p:nvPr>
            <p:ph type="title"/>
          </p:nvPr>
        </p:nvSpPr>
        <p:spPr/>
        <p:txBody>
          <a:bodyPr>
            <a:normAutofit/>
          </a:bodyPr>
          <a:lstStyle/>
          <a:p>
            <a:pPr algn="ctr"/>
            <a:r>
              <a:rPr lang="en-US" sz="2400" dirty="0"/>
              <a:t>This is not a convoy, but a 30-mile traffic jam</a:t>
            </a:r>
          </a:p>
        </p:txBody>
      </p:sp>
      <p:pic>
        <p:nvPicPr>
          <p:cNvPr id="4" name="Content Placeholder 3">
            <a:extLst>
              <a:ext uri="{FF2B5EF4-FFF2-40B4-BE49-F238E27FC236}">
                <a16:creationId xmlns:a16="http://schemas.microsoft.com/office/drawing/2014/main" id="{0004667D-BFC7-A442-AF49-EC6047F6D79B}"/>
              </a:ext>
            </a:extLst>
          </p:cNvPr>
          <p:cNvPicPr>
            <a:picLocks noGrp="1" noChangeAspect="1"/>
          </p:cNvPicPr>
          <p:nvPr>
            <p:ph idx="1"/>
          </p:nvPr>
        </p:nvPicPr>
        <p:blipFill>
          <a:blip r:embed="rId2"/>
          <a:stretch>
            <a:fillRect/>
          </a:stretch>
        </p:blipFill>
        <p:spPr>
          <a:xfrm>
            <a:off x="3143250" y="2229644"/>
            <a:ext cx="5905500" cy="3543300"/>
          </a:xfrm>
        </p:spPr>
      </p:pic>
    </p:spTree>
    <p:extLst>
      <p:ext uri="{BB962C8B-B14F-4D97-AF65-F5344CB8AC3E}">
        <p14:creationId xmlns:p14="http://schemas.microsoft.com/office/powerpoint/2010/main" val="1226324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C2D7A-FC0A-8640-B8E3-E111F7A27CB5}"/>
              </a:ext>
            </a:extLst>
          </p:cNvPr>
          <p:cNvSpPr>
            <a:spLocks noGrp="1"/>
          </p:cNvSpPr>
          <p:nvPr>
            <p:ph type="title"/>
          </p:nvPr>
        </p:nvSpPr>
        <p:spPr/>
        <p:txBody>
          <a:bodyPr>
            <a:normAutofit/>
          </a:bodyPr>
          <a:lstStyle/>
          <a:p>
            <a:pPr algn="ctr"/>
            <a:r>
              <a:rPr lang="en-US" sz="2400" dirty="0"/>
              <a:t>A thermobaric (vacuum bomb) rocket system driving across the Russian-Ukrainian border</a:t>
            </a:r>
          </a:p>
        </p:txBody>
      </p:sp>
      <p:pic>
        <p:nvPicPr>
          <p:cNvPr id="4" name="Content Placeholder 3">
            <a:extLst>
              <a:ext uri="{FF2B5EF4-FFF2-40B4-BE49-F238E27FC236}">
                <a16:creationId xmlns:a16="http://schemas.microsoft.com/office/drawing/2014/main" id="{7E52F7EE-DC91-224C-B3B5-9AD15730C275}"/>
              </a:ext>
            </a:extLst>
          </p:cNvPr>
          <p:cNvPicPr>
            <a:picLocks noGrp="1" noChangeAspect="1"/>
          </p:cNvPicPr>
          <p:nvPr>
            <p:ph idx="1"/>
          </p:nvPr>
        </p:nvPicPr>
        <p:blipFill>
          <a:blip r:embed="rId2"/>
          <a:stretch>
            <a:fillRect/>
          </a:stretch>
        </p:blipFill>
        <p:spPr>
          <a:xfrm>
            <a:off x="2228144" y="1825625"/>
            <a:ext cx="7735712" cy="4351338"/>
          </a:xfrm>
        </p:spPr>
      </p:pic>
    </p:spTree>
    <p:extLst>
      <p:ext uri="{BB962C8B-B14F-4D97-AF65-F5344CB8AC3E}">
        <p14:creationId xmlns:p14="http://schemas.microsoft.com/office/powerpoint/2010/main" val="1471548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9DFDD-A91D-3747-9068-1E73EBE4FFAC}"/>
              </a:ext>
            </a:extLst>
          </p:cNvPr>
          <p:cNvSpPr>
            <a:spLocks noGrp="1"/>
          </p:cNvSpPr>
          <p:nvPr>
            <p:ph type="title"/>
          </p:nvPr>
        </p:nvSpPr>
        <p:spPr/>
        <p:txBody>
          <a:bodyPr>
            <a:normAutofit/>
          </a:bodyPr>
          <a:lstStyle/>
          <a:p>
            <a:pPr algn="ctr"/>
            <a:r>
              <a:rPr lang="en-US" sz="2400" dirty="0"/>
              <a:t>Vinnitsa airport struck by </a:t>
            </a:r>
            <a:r>
              <a:rPr lang="en-US" sz="2400" dirty="0" err="1"/>
              <a:t>Kaliber</a:t>
            </a:r>
            <a:r>
              <a:rPr lang="en-US" sz="2400" dirty="0"/>
              <a:t> cruise missiles </a:t>
            </a:r>
          </a:p>
        </p:txBody>
      </p:sp>
      <p:pic>
        <p:nvPicPr>
          <p:cNvPr id="7" name="Content Placeholder 6">
            <a:extLst>
              <a:ext uri="{FF2B5EF4-FFF2-40B4-BE49-F238E27FC236}">
                <a16:creationId xmlns:a16="http://schemas.microsoft.com/office/drawing/2014/main" id="{07FFA524-3CD6-0544-AC1B-62180001AEDA}"/>
              </a:ext>
            </a:extLst>
          </p:cNvPr>
          <p:cNvPicPr>
            <a:picLocks noGrp="1" noChangeAspect="1"/>
          </p:cNvPicPr>
          <p:nvPr>
            <p:ph idx="1"/>
          </p:nvPr>
        </p:nvPicPr>
        <p:blipFill>
          <a:blip r:embed="rId2"/>
          <a:stretch>
            <a:fillRect/>
          </a:stretch>
        </p:blipFill>
        <p:spPr>
          <a:xfrm>
            <a:off x="2216900" y="1825625"/>
            <a:ext cx="7758199" cy="4351338"/>
          </a:xfrm>
        </p:spPr>
      </p:pic>
    </p:spTree>
    <p:extLst>
      <p:ext uri="{BB962C8B-B14F-4D97-AF65-F5344CB8AC3E}">
        <p14:creationId xmlns:p14="http://schemas.microsoft.com/office/powerpoint/2010/main" val="39498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9DBA-7765-8F43-A6F4-C66ACDB337EE}"/>
              </a:ext>
            </a:extLst>
          </p:cNvPr>
          <p:cNvSpPr>
            <a:spLocks noGrp="1"/>
          </p:cNvSpPr>
          <p:nvPr>
            <p:ph type="title"/>
          </p:nvPr>
        </p:nvSpPr>
        <p:spPr/>
        <p:txBody>
          <a:bodyPr>
            <a:normAutofit/>
          </a:bodyPr>
          <a:lstStyle/>
          <a:p>
            <a:pPr algn="ctr"/>
            <a:r>
              <a:rPr lang="en-US" sz="2400" dirty="0"/>
              <a:t>Ukraine claims to have sunk one of Russia’s newest naval vessels, the </a:t>
            </a:r>
            <a:r>
              <a:rPr lang="en-US" sz="2400" i="1" dirty="0"/>
              <a:t>Vasil </a:t>
            </a:r>
            <a:r>
              <a:rPr lang="en-US" sz="2400" i="1" dirty="0" err="1"/>
              <a:t>Bykov</a:t>
            </a:r>
            <a:endParaRPr lang="en-US" sz="2400" dirty="0"/>
          </a:p>
        </p:txBody>
      </p:sp>
      <p:pic>
        <p:nvPicPr>
          <p:cNvPr id="4" name="Content Placeholder 3">
            <a:extLst>
              <a:ext uri="{FF2B5EF4-FFF2-40B4-BE49-F238E27FC236}">
                <a16:creationId xmlns:a16="http://schemas.microsoft.com/office/drawing/2014/main" id="{B929D313-EF75-7B40-A70F-0E341056F06D}"/>
              </a:ext>
            </a:extLst>
          </p:cNvPr>
          <p:cNvPicPr>
            <a:picLocks noGrp="1" noChangeAspect="1"/>
          </p:cNvPicPr>
          <p:nvPr>
            <p:ph idx="1"/>
          </p:nvPr>
        </p:nvPicPr>
        <p:blipFill>
          <a:blip r:embed="rId2"/>
          <a:stretch>
            <a:fillRect/>
          </a:stretch>
        </p:blipFill>
        <p:spPr>
          <a:xfrm>
            <a:off x="2805964" y="1825625"/>
            <a:ext cx="6580072" cy="4351338"/>
          </a:xfrm>
        </p:spPr>
      </p:pic>
    </p:spTree>
    <p:extLst>
      <p:ext uri="{BB962C8B-B14F-4D97-AF65-F5344CB8AC3E}">
        <p14:creationId xmlns:p14="http://schemas.microsoft.com/office/powerpoint/2010/main" val="3113150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47609-BDCD-954E-A39F-9D5B29AFB7F7}"/>
              </a:ext>
            </a:extLst>
          </p:cNvPr>
          <p:cNvSpPr>
            <a:spLocks noGrp="1"/>
          </p:cNvSpPr>
          <p:nvPr>
            <p:ph type="title"/>
          </p:nvPr>
        </p:nvSpPr>
        <p:spPr/>
        <p:txBody>
          <a:bodyPr>
            <a:normAutofit/>
          </a:bodyPr>
          <a:lstStyle/>
          <a:p>
            <a:pPr algn="ctr"/>
            <a:r>
              <a:rPr lang="en-US" sz="2400" dirty="0"/>
              <a:t>…and to have killed major general Vitaly Gerasimov, deputy commander of Russia’s 41</a:t>
            </a:r>
            <a:r>
              <a:rPr lang="en-US" sz="2400" baseline="30000" dirty="0"/>
              <a:t>st</a:t>
            </a:r>
            <a:r>
              <a:rPr lang="en-US" sz="2400" dirty="0"/>
              <a:t> Army</a:t>
            </a:r>
          </a:p>
        </p:txBody>
      </p:sp>
      <p:pic>
        <p:nvPicPr>
          <p:cNvPr id="7" name="Content Placeholder 6">
            <a:extLst>
              <a:ext uri="{FF2B5EF4-FFF2-40B4-BE49-F238E27FC236}">
                <a16:creationId xmlns:a16="http://schemas.microsoft.com/office/drawing/2014/main" id="{6E4C1BDC-E625-C54D-BDA9-A92A847B7DF1}"/>
              </a:ext>
            </a:extLst>
          </p:cNvPr>
          <p:cNvPicPr>
            <a:picLocks noGrp="1" noChangeAspect="1"/>
          </p:cNvPicPr>
          <p:nvPr>
            <p:ph idx="1"/>
          </p:nvPr>
        </p:nvPicPr>
        <p:blipFill>
          <a:blip r:embed="rId2"/>
          <a:stretch>
            <a:fillRect/>
          </a:stretch>
        </p:blipFill>
        <p:spPr>
          <a:xfrm>
            <a:off x="4572000" y="2858294"/>
            <a:ext cx="3048000" cy="2286000"/>
          </a:xfrm>
        </p:spPr>
      </p:pic>
    </p:spTree>
    <p:extLst>
      <p:ext uri="{BB962C8B-B14F-4D97-AF65-F5344CB8AC3E}">
        <p14:creationId xmlns:p14="http://schemas.microsoft.com/office/powerpoint/2010/main" val="2234023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08BF3-ED87-144F-9124-817264122237}"/>
              </a:ext>
            </a:extLst>
          </p:cNvPr>
          <p:cNvSpPr>
            <a:spLocks noGrp="1"/>
          </p:cNvSpPr>
          <p:nvPr>
            <p:ph type="title"/>
          </p:nvPr>
        </p:nvSpPr>
        <p:spPr/>
        <p:txBody>
          <a:bodyPr>
            <a:normAutofit/>
          </a:bodyPr>
          <a:lstStyle/>
          <a:p>
            <a:pPr algn="ctr"/>
            <a:r>
              <a:rPr lang="en-US" sz="2400" dirty="0"/>
              <a:t>The </a:t>
            </a:r>
            <a:r>
              <a:rPr lang="en-US" sz="2400" dirty="0" err="1"/>
              <a:t>Zaporizhzhia</a:t>
            </a:r>
            <a:r>
              <a:rPr lang="en-US" sz="2400" dirty="0"/>
              <a:t> nuclear power plant attack</a:t>
            </a:r>
          </a:p>
        </p:txBody>
      </p:sp>
      <p:pic>
        <p:nvPicPr>
          <p:cNvPr id="4" name="Content Placeholder 3">
            <a:extLst>
              <a:ext uri="{FF2B5EF4-FFF2-40B4-BE49-F238E27FC236}">
                <a16:creationId xmlns:a16="http://schemas.microsoft.com/office/drawing/2014/main" id="{7C84EE0D-8E95-3844-936D-366956A708CA}"/>
              </a:ext>
            </a:extLst>
          </p:cNvPr>
          <p:cNvPicPr>
            <a:picLocks noGrp="1" noChangeAspect="1"/>
          </p:cNvPicPr>
          <p:nvPr>
            <p:ph idx="1"/>
          </p:nvPr>
        </p:nvPicPr>
        <p:blipFill>
          <a:blip r:embed="rId2"/>
          <a:stretch>
            <a:fillRect/>
          </a:stretch>
        </p:blipFill>
        <p:spPr>
          <a:xfrm>
            <a:off x="3232150" y="2096294"/>
            <a:ext cx="5727700" cy="3810000"/>
          </a:xfrm>
        </p:spPr>
      </p:pic>
    </p:spTree>
    <p:extLst>
      <p:ext uri="{BB962C8B-B14F-4D97-AF65-F5344CB8AC3E}">
        <p14:creationId xmlns:p14="http://schemas.microsoft.com/office/powerpoint/2010/main" val="30406772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EF4A8-ACC4-5844-957E-A32752CC058E}"/>
              </a:ext>
            </a:extLst>
          </p:cNvPr>
          <p:cNvSpPr>
            <a:spLocks noGrp="1"/>
          </p:cNvSpPr>
          <p:nvPr>
            <p:ph type="title"/>
          </p:nvPr>
        </p:nvSpPr>
        <p:spPr/>
        <p:txBody>
          <a:bodyPr>
            <a:normAutofit/>
          </a:bodyPr>
          <a:lstStyle/>
          <a:p>
            <a:pPr algn="ctr"/>
            <a:r>
              <a:rPr lang="en-US" sz="2400" dirty="0"/>
              <a:t>Ukrainian refugees given the right of residency in the European Union</a:t>
            </a:r>
          </a:p>
        </p:txBody>
      </p:sp>
      <p:pic>
        <p:nvPicPr>
          <p:cNvPr id="4" name="Content Placeholder 3">
            <a:extLst>
              <a:ext uri="{FF2B5EF4-FFF2-40B4-BE49-F238E27FC236}">
                <a16:creationId xmlns:a16="http://schemas.microsoft.com/office/drawing/2014/main" id="{402B0B02-113E-8347-9B4B-0722E4508CF5}"/>
              </a:ext>
            </a:extLst>
          </p:cNvPr>
          <p:cNvPicPr>
            <a:picLocks noGrp="1" noChangeAspect="1"/>
          </p:cNvPicPr>
          <p:nvPr>
            <p:ph idx="1"/>
          </p:nvPr>
        </p:nvPicPr>
        <p:blipFill>
          <a:blip r:embed="rId2"/>
          <a:stretch>
            <a:fillRect/>
          </a:stretch>
        </p:blipFill>
        <p:spPr>
          <a:xfrm>
            <a:off x="3873500" y="2750344"/>
            <a:ext cx="4445000" cy="2501900"/>
          </a:xfrm>
        </p:spPr>
      </p:pic>
    </p:spTree>
    <p:extLst>
      <p:ext uri="{BB962C8B-B14F-4D97-AF65-F5344CB8AC3E}">
        <p14:creationId xmlns:p14="http://schemas.microsoft.com/office/powerpoint/2010/main" val="4038762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B7989-56EF-E842-9904-62951CC7B7DD}"/>
              </a:ext>
            </a:extLst>
          </p:cNvPr>
          <p:cNvSpPr>
            <a:spLocks noGrp="1"/>
          </p:cNvSpPr>
          <p:nvPr>
            <p:ph type="title"/>
          </p:nvPr>
        </p:nvSpPr>
        <p:spPr/>
        <p:txBody>
          <a:bodyPr>
            <a:normAutofit/>
          </a:bodyPr>
          <a:lstStyle/>
          <a:p>
            <a:pPr algn="ctr"/>
            <a:r>
              <a:rPr lang="en-US" sz="2400" dirty="0"/>
              <a:t>“Looking out for a Hero.” From a moderately popular head of state destined perhaps to be another one-time president, former comedic actor </a:t>
            </a:r>
            <a:r>
              <a:rPr lang="en-US" sz="2400" dirty="0" err="1"/>
              <a:t>Volodymyr</a:t>
            </a:r>
            <a:r>
              <a:rPr lang="en-US" sz="2400" dirty="0"/>
              <a:t> </a:t>
            </a:r>
            <a:r>
              <a:rPr lang="en-US" sz="2400" dirty="0" err="1"/>
              <a:t>Zelensky</a:t>
            </a:r>
            <a:r>
              <a:rPr lang="en-US" sz="2400" dirty="0"/>
              <a:t> has morphed into a charismatic symbol of Ukrainian resistance and, indeed, statehood</a:t>
            </a:r>
          </a:p>
        </p:txBody>
      </p:sp>
      <p:pic>
        <p:nvPicPr>
          <p:cNvPr id="4" name="Content Placeholder 3">
            <a:extLst>
              <a:ext uri="{FF2B5EF4-FFF2-40B4-BE49-F238E27FC236}">
                <a16:creationId xmlns:a16="http://schemas.microsoft.com/office/drawing/2014/main" id="{F1B20606-B1A6-4F4D-A90A-D59B4AFCD9F2}"/>
              </a:ext>
            </a:extLst>
          </p:cNvPr>
          <p:cNvPicPr>
            <a:picLocks noGrp="1" noChangeAspect="1"/>
          </p:cNvPicPr>
          <p:nvPr>
            <p:ph idx="1"/>
          </p:nvPr>
        </p:nvPicPr>
        <p:blipFill>
          <a:blip r:embed="rId2"/>
          <a:stretch>
            <a:fillRect/>
          </a:stretch>
        </p:blipFill>
        <p:spPr>
          <a:xfrm>
            <a:off x="3873500" y="2750344"/>
            <a:ext cx="4445000" cy="2501900"/>
          </a:xfrm>
        </p:spPr>
      </p:pic>
    </p:spTree>
    <p:extLst>
      <p:ext uri="{BB962C8B-B14F-4D97-AF65-F5344CB8AC3E}">
        <p14:creationId xmlns:p14="http://schemas.microsoft.com/office/powerpoint/2010/main" val="9452180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1BB6A-468A-194B-97AE-4D0B969F04BA}"/>
              </a:ext>
            </a:extLst>
          </p:cNvPr>
          <p:cNvSpPr>
            <a:spLocks noGrp="1"/>
          </p:cNvSpPr>
          <p:nvPr>
            <p:ph type="title"/>
          </p:nvPr>
        </p:nvSpPr>
        <p:spPr/>
        <p:txBody>
          <a:bodyPr>
            <a:normAutofit/>
          </a:bodyPr>
          <a:lstStyle/>
          <a:p>
            <a:pPr algn="ctr"/>
            <a:r>
              <a:rPr lang="en-US" sz="2400" dirty="0"/>
              <a:t>Meanwhile in Moscow. Shoppers waiting to enter an IKEA store in Moscow after the Swedish furniture store announces it is withdrawing from Russia </a:t>
            </a:r>
          </a:p>
        </p:txBody>
      </p:sp>
      <p:pic>
        <p:nvPicPr>
          <p:cNvPr id="5" name="Content Placeholder 4">
            <a:extLst>
              <a:ext uri="{FF2B5EF4-FFF2-40B4-BE49-F238E27FC236}">
                <a16:creationId xmlns:a16="http://schemas.microsoft.com/office/drawing/2014/main" id="{CCE650E2-D9FD-7845-B30A-9AE9DF354C33}"/>
              </a:ext>
            </a:extLst>
          </p:cNvPr>
          <p:cNvPicPr>
            <a:picLocks noGrp="1" noChangeAspect="1"/>
          </p:cNvPicPr>
          <p:nvPr>
            <p:ph idx="1"/>
          </p:nvPr>
        </p:nvPicPr>
        <p:blipFill>
          <a:blip r:embed="rId2"/>
          <a:stretch>
            <a:fillRect/>
          </a:stretch>
        </p:blipFill>
        <p:spPr>
          <a:xfrm>
            <a:off x="2837588" y="1825625"/>
            <a:ext cx="6516824" cy="4351338"/>
          </a:xfrm>
        </p:spPr>
      </p:pic>
    </p:spTree>
    <p:extLst>
      <p:ext uri="{BB962C8B-B14F-4D97-AF65-F5344CB8AC3E}">
        <p14:creationId xmlns:p14="http://schemas.microsoft.com/office/powerpoint/2010/main" val="3042076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20CFC-E9BC-9345-86A7-AF097D97BFE3}"/>
              </a:ext>
            </a:extLst>
          </p:cNvPr>
          <p:cNvSpPr>
            <a:spLocks noGrp="1"/>
          </p:cNvSpPr>
          <p:nvPr>
            <p:ph type="title"/>
          </p:nvPr>
        </p:nvSpPr>
        <p:spPr/>
        <p:txBody>
          <a:bodyPr>
            <a:normAutofit/>
          </a:bodyPr>
          <a:lstStyle/>
          <a:p>
            <a:pPr algn="ctr"/>
            <a:r>
              <a:rPr lang="en-US" sz="2400" dirty="0"/>
              <a:t>That’s What I Like + Real Magic = bad PR</a:t>
            </a:r>
          </a:p>
        </p:txBody>
      </p:sp>
      <p:pic>
        <p:nvPicPr>
          <p:cNvPr id="4" name="Content Placeholder 3">
            <a:extLst>
              <a:ext uri="{FF2B5EF4-FFF2-40B4-BE49-F238E27FC236}">
                <a16:creationId xmlns:a16="http://schemas.microsoft.com/office/drawing/2014/main" id="{54118645-F711-3F47-ADD7-17F854204731}"/>
              </a:ext>
            </a:extLst>
          </p:cNvPr>
          <p:cNvPicPr>
            <a:picLocks noGrp="1" noChangeAspect="1"/>
          </p:cNvPicPr>
          <p:nvPr>
            <p:ph idx="1"/>
          </p:nvPr>
        </p:nvPicPr>
        <p:blipFill>
          <a:blip r:embed="rId2"/>
          <a:stretch>
            <a:fillRect/>
          </a:stretch>
        </p:blipFill>
        <p:spPr>
          <a:xfrm>
            <a:off x="2228144" y="1825625"/>
            <a:ext cx="7735712" cy="4351338"/>
          </a:xfrm>
        </p:spPr>
      </p:pic>
    </p:spTree>
    <p:extLst>
      <p:ext uri="{BB962C8B-B14F-4D97-AF65-F5344CB8AC3E}">
        <p14:creationId xmlns:p14="http://schemas.microsoft.com/office/powerpoint/2010/main" val="7215957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8631A-B372-C247-A754-75C447EB31A3}"/>
              </a:ext>
            </a:extLst>
          </p:cNvPr>
          <p:cNvSpPr>
            <a:spLocks noGrp="1"/>
          </p:cNvSpPr>
          <p:nvPr>
            <p:ph type="title"/>
          </p:nvPr>
        </p:nvSpPr>
        <p:spPr/>
        <p:txBody>
          <a:bodyPr>
            <a:normAutofit fontScale="90000"/>
          </a:bodyPr>
          <a:lstStyle/>
          <a:p>
            <a:pPr algn="ctr"/>
            <a:r>
              <a:rPr lang="en-US" sz="2400" dirty="0"/>
              <a:t>Russia’s first McDonald’s opened on January 31, 1990 in Moscow’s Pushkin Square. With seating for 900 customers, it is the company’s second largest restaurant in the world. Currently there are almost 850 MacDonald’s restaurants operating in Russia. Most are owned not by franchisees, but the company itself</a:t>
            </a:r>
          </a:p>
        </p:txBody>
      </p:sp>
      <p:pic>
        <p:nvPicPr>
          <p:cNvPr id="4" name="Content Placeholder 3">
            <a:extLst>
              <a:ext uri="{FF2B5EF4-FFF2-40B4-BE49-F238E27FC236}">
                <a16:creationId xmlns:a16="http://schemas.microsoft.com/office/drawing/2014/main" id="{3379E2DD-0CD4-9146-B154-73A5BA75FEF4}"/>
              </a:ext>
            </a:extLst>
          </p:cNvPr>
          <p:cNvPicPr>
            <a:picLocks noGrp="1" noChangeAspect="1"/>
          </p:cNvPicPr>
          <p:nvPr>
            <p:ph idx="1"/>
          </p:nvPr>
        </p:nvPicPr>
        <p:blipFill>
          <a:blip r:embed="rId2"/>
          <a:stretch>
            <a:fillRect/>
          </a:stretch>
        </p:blipFill>
        <p:spPr>
          <a:xfrm>
            <a:off x="1580466" y="2337691"/>
            <a:ext cx="4445000" cy="1892300"/>
          </a:xfrm>
        </p:spPr>
      </p:pic>
      <p:pic>
        <p:nvPicPr>
          <p:cNvPr id="5" name="Picture 4">
            <a:extLst>
              <a:ext uri="{FF2B5EF4-FFF2-40B4-BE49-F238E27FC236}">
                <a16:creationId xmlns:a16="http://schemas.microsoft.com/office/drawing/2014/main" id="{101B8CEC-7369-574F-AB51-859922DBAE0C}"/>
              </a:ext>
            </a:extLst>
          </p:cNvPr>
          <p:cNvPicPr>
            <a:picLocks noChangeAspect="1"/>
          </p:cNvPicPr>
          <p:nvPr/>
        </p:nvPicPr>
        <p:blipFill>
          <a:blip r:embed="rId3"/>
          <a:stretch>
            <a:fillRect/>
          </a:stretch>
        </p:blipFill>
        <p:spPr>
          <a:xfrm>
            <a:off x="6949440" y="3045504"/>
            <a:ext cx="3927731" cy="2616742"/>
          </a:xfrm>
          <a:prstGeom prst="rect">
            <a:avLst/>
          </a:prstGeom>
        </p:spPr>
      </p:pic>
    </p:spTree>
    <p:extLst>
      <p:ext uri="{BB962C8B-B14F-4D97-AF65-F5344CB8AC3E}">
        <p14:creationId xmlns:p14="http://schemas.microsoft.com/office/powerpoint/2010/main" val="30378701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D041C-178F-364D-A32A-A44A5784ED60}"/>
              </a:ext>
            </a:extLst>
          </p:cNvPr>
          <p:cNvSpPr>
            <a:spLocks noGrp="1"/>
          </p:cNvSpPr>
          <p:nvPr>
            <p:ph type="title"/>
          </p:nvPr>
        </p:nvSpPr>
        <p:spPr/>
        <p:txBody>
          <a:bodyPr/>
          <a:lstStyle/>
          <a:p>
            <a:pPr algn="ctr"/>
            <a:r>
              <a:rPr lang="en-US" dirty="0"/>
              <a:t>An oil and gas embargo by the entire West?</a:t>
            </a:r>
          </a:p>
        </p:txBody>
      </p:sp>
      <p:pic>
        <p:nvPicPr>
          <p:cNvPr id="4" name="Content Placeholder 3">
            <a:extLst>
              <a:ext uri="{FF2B5EF4-FFF2-40B4-BE49-F238E27FC236}">
                <a16:creationId xmlns:a16="http://schemas.microsoft.com/office/drawing/2014/main" id="{8356677A-77E9-1C49-B745-81A228BC31C2}"/>
              </a:ext>
            </a:extLst>
          </p:cNvPr>
          <p:cNvPicPr>
            <a:picLocks noGrp="1" noChangeAspect="1"/>
          </p:cNvPicPr>
          <p:nvPr>
            <p:ph idx="1"/>
          </p:nvPr>
        </p:nvPicPr>
        <p:blipFill>
          <a:blip r:embed="rId2"/>
          <a:stretch>
            <a:fillRect/>
          </a:stretch>
        </p:blipFill>
        <p:spPr>
          <a:xfrm>
            <a:off x="2476500" y="2172494"/>
            <a:ext cx="7239000" cy="3657600"/>
          </a:xfrm>
        </p:spPr>
      </p:pic>
    </p:spTree>
    <p:extLst>
      <p:ext uri="{BB962C8B-B14F-4D97-AF65-F5344CB8AC3E}">
        <p14:creationId xmlns:p14="http://schemas.microsoft.com/office/powerpoint/2010/main" val="2069526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AB4D7-85D0-9547-B3B2-8233C9F494A9}"/>
              </a:ext>
            </a:extLst>
          </p:cNvPr>
          <p:cNvSpPr>
            <a:spLocks noGrp="1"/>
          </p:cNvSpPr>
          <p:nvPr>
            <p:ph type="title"/>
          </p:nvPr>
        </p:nvSpPr>
        <p:spPr/>
        <p:txBody>
          <a:bodyPr/>
          <a:lstStyle/>
          <a:p>
            <a:pPr algn="ctr"/>
            <a:r>
              <a:rPr lang="en-US" dirty="0"/>
              <a:t>Anatol Lieven</a:t>
            </a:r>
          </a:p>
        </p:txBody>
      </p:sp>
      <p:pic>
        <p:nvPicPr>
          <p:cNvPr id="10" name="Content Placeholder 9">
            <a:extLst>
              <a:ext uri="{FF2B5EF4-FFF2-40B4-BE49-F238E27FC236}">
                <a16:creationId xmlns:a16="http://schemas.microsoft.com/office/drawing/2014/main" id="{49A75BD0-7480-EF41-A7C2-3C3C4205D1FD}"/>
              </a:ext>
            </a:extLst>
          </p:cNvPr>
          <p:cNvPicPr>
            <a:picLocks noGrp="1" noChangeAspect="1"/>
          </p:cNvPicPr>
          <p:nvPr>
            <p:ph idx="1"/>
          </p:nvPr>
        </p:nvPicPr>
        <p:blipFill>
          <a:blip r:embed="rId2"/>
          <a:stretch>
            <a:fillRect/>
          </a:stretch>
        </p:blipFill>
        <p:spPr>
          <a:xfrm>
            <a:off x="1999624" y="1690688"/>
            <a:ext cx="4096376" cy="4351338"/>
          </a:xfrm>
        </p:spPr>
      </p:pic>
      <p:pic>
        <p:nvPicPr>
          <p:cNvPr id="11" name="Picture 10">
            <a:extLst>
              <a:ext uri="{FF2B5EF4-FFF2-40B4-BE49-F238E27FC236}">
                <a16:creationId xmlns:a16="http://schemas.microsoft.com/office/drawing/2014/main" id="{B4F6422A-2FE5-BB44-95BE-7A0A885F97C8}"/>
              </a:ext>
            </a:extLst>
          </p:cNvPr>
          <p:cNvPicPr>
            <a:picLocks noChangeAspect="1"/>
          </p:cNvPicPr>
          <p:nvPr/>
        </p:nvPicPr>
        <p:blipFill>
          <a:blip r:embed="rId3"/>
          <a:stretch>
            <a:fillRect/>
          </a:stretch>
        </p:blipFill>
        <p:spPr>
          <a:xfrm>
            <a:off x="9287998" y="1861820"/>
            <a:ext cx="1803400" cy="2768600"/>
          </a:xfrm>
          <a:prstGeom prst="rect">
            <a:avLst/>
          </a:prstGeom>
        </p:spPr>
      </p:pic>
      <p:pic>
        <p:nvPicPr>
          <p:cNvPr id="12" name="Picture 11">
            <a:extLst>
              <a:ext uri="{FF2B5EF4-FFF2-40B4-BE49-F238E27FC236}">
                <a16:creationId xmlns:a16="http://schemas.microsoft.com/office/drawing/2014/main" id="{531B8DCE-7BF1-2447-8737-CD9AA830EFC2}"/>
              </a:ext>
            </a:extLst>
          </p:cNvPr>
          <p:cNvPicPr>
            <a:picLocks noChangeAspect="1"/>
          </p:cNvPicPr>
          <p:nvPr/>
        </p:nvPicPr>
        <p:blipFill>
          <a:blip r:embed="rId4"/>
          <a:stretch>
            <a:fillRect/>
          </a:stretch>
        </p:blipFill>
        <p:spPr>
          <a:xfrm>
            <a:off x="6796649" y="2795954"/>
            <a:ext cx="1790700" cy="2768600"/>
          </a:xfrm>
          <a:prstGeom prst="rect">
            <a:avLst/>
          </a:prstGeom>
        </p:spPr>
      </p:pic>
    </p:spTree>
    <p:extLst>
      <p:ext uri="{BB962C8B-B14F-4D97-AF65-F5344CB8AC3E}">
        <p14:creationId xmlns:p14="http://schemas.microsoft.com/office/powerpoint/2010/main" val="12246109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3C3BC-4622-E247-A8DB-659603326BF9}"/>
              </a:ext>
            </a:extLst>
          </p:cNvPr>
          <p:cNvSpPr>
            <a:spLocks noGrp="1"/>
          </p:cNvSpPr>
          <p:nvPr>
            <p:ph type="title"/>
          </p:nvPr>
        </p:nvSpPr>
        <p:spPr/>
        <p:txBody>
          <a:bodyPr>
            <a:normAutofit/>
          </a:bodyPr>
          <a:lstStyle/>
          <a:p>
            <a:pPr algn="ctr"/>
            <a:r>
              <a:rPr lang="en-US" sz="1400" dirty="0"/>
              <a:t>Is it too late for a diplomatic settlement?</a:t>
            </a:r>
            <a:br>
              <a:rPr lang="en-US" sz="1400" dirty="0"/>
            </a:br>
            <a:r>
              <a:rPr lang="en-US" sz="1400" dirty="0"/>
              <a:t>Article by Anatol Lieven in </a:t>
            </a:r>
            <a:r>
              <a:rPr lang="en-US" sz="1400" i="1" dirty="0"/>
              <a:t>The Guardian</a:t>
            </a:r>
            <a:r>
              <a:rPr lang="en-US" sz="1400" dirty="0"/>
              <a:t>, March 4, 2022: </a:t>
            </a:r>
            <a:r>
              <a:rPr lang="en-US" sz="1400" dirty="0">
                <a:hlinkClick r:id="rId2"/>
              </a:rPr>
              <a:t>https://www.theguardian.com/commentisfree/2022/mar/04/what-would-ukraine-russia-peace-deal-look-like</a:t>
            </a:r>
            <a:br>
              <a:rPr lang="en-US" sz="1400" dirty="0"/>
            </a:br>
            <a:r>
              <a:rPr lang="en-US" sz="1400" dirty="0"/>
              <a:t>Lieven’s ideas are not ideal, but then politics is the art of the possible. And so is geopolitics. So let’s not be surprised if the resolution of the conflict happens to look something like this (modified Lieven plan). With the military facts on the ground shifting in Ukraine’s favor and Russia’s economic position weakening by the hour, the window of opportunity is closing</a:t>
            </a:r>
          </a:p>
        </p:txBody>
      </p:sp>
      <p:sp>
        <p:nvSpPr>
          <p:cNvPr id="3" name="Content Placeholder 2">
            <a:extLst>
              <a:ext uri="{FF2B5EF4-FFF2-40B4-BE49-F238E27FC236}">
                <a16:creationId xmlns:a16="http://schemas.microsoft.com/office/drawing/2014/main" id="{3C0D8261-0FAA-0E4E-8BF3-28A811FE3621}"/>
              </a:ext>
            </a:extLst>
          </p:cNvPr>
          <p:cNvSpPr>
            <a:spLocks noGrp="1"/>
          </p:cNvSpPr>
          <p:nvPr>
            <p:ph idx="1"/>
          </p:nvPr>
        </p:nvSpPr>
        <p:spPr/>
        <p:txBody>
          <a:bodyPr>
            <a:normAutofit fontScale="92500" lnSpcReduction="10000"/>
          </a:bodyPr>
          <a:lstStyle/>
          <a:p>
            <a:pPr marL="514350" indent="-514350">
              <a:buAutoNum type="arabicPeriod"/>
            </a:pPr>
            <a:r>
              <a:rPr lang="en-US" dirty="0"/>
              <a:t>The West lifts sanctions</a:t>
            </a:r>
          </a:p>
          <a:p>
            <a:pPr marL="514350" indent="-514350">
              <a:buAutoNum type="arabicPeriod"/>
            </a:pPr>
            <a:r>
              <a:rPr lang="en-US" dirty="0"/>
              <a:t>Russia withdraws troops</a:t>
            </a:r>
          </a:p>
          <a:p>
            <a:pPr marL="514350" indent="-514350">
              <a:buAutoNum type="arabicPeriod"/>
            </a:pPr>
            <a:r>
              <a:rPr lang="en-US" dirty="0"/>
              <a:t>Ukraine a neutral state. No NATO accession ever, but Russia obligated to renounce any claims on Ukraine</a:t>
            </a:r>
          </a:p>
          <a:p>
            <a:pPr marL="514350" indent="-514350">
              <a:buAutoNum type="arabicPeriod"/>
            </a:pPr>
            <a:r>
              <a:rPr lang="en-US" dirty="0"/>
              <a:t>West agrees not to station troops in Ukraine</a:t>
            </a:r>
          </a:p>
          <a:p>
            <a:pPr marL="514350" indent="-514350">
              <a:buAutoNum type="arabicPeriod"/>
            </a:pPr>
            <a:r>
              <a:rPr lang="en-US" dirty="0"/>
              <a:t>Ukrainian constitution guarantees rights of Russian-speaking minority. Still a unitary state?</a:t>
            </a:r>
          </a:p>
          <a:p>
            <a:pPr marL="514350" indent="-514350">
              <a:buAutoNum type="arabicPeriod"/>
            </a:pPr>
            <a:r>
              <a:rPr lang="en-US" dirty="0"/>
              <a:t>Internationally supervised plebiscites in Crimea and the two separatist regions in the east (think Serbia’s loss of Kosovo)</a:t>
            </a:r>
          </a:p>
          <a:p>
            <a:pPr marL="514350" indent="-514350">
              <a:buAutoNum type="arabicPeriod"/>
            </a:pPr>
            <a:r>
              <a:rPr lang="en-US" dirty="0"/>
              <a:t>Ukraine gets path to EU membership and massive Western investment</a:t>
            </a:r>
          </a:p>
        </p:txBody>
      </p:sp>
    </p:spTree>
    <p:extLst>
      <p:ext uri="{BB962C8B-B14F-4D97-AF65-F5344CB8AC3E}">
        <p14:creationId xmlns:p14="http://schemas.microsoft.com/office/powerpoint/2010/main" val="23380032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C2B6C-59E7-0749-A374-84B01527AC80}"/>
              </a:ext>
            </a:extLst>
          </p:cNvPr>
          <p:cNvSpPr>
            <a:spLocks noGrp="1"/>
          </p:cNvSpPr>
          <p:nvPr>
            <p:ph type="title"/>
          </p:nvPr>
        </p:nvSpPr>
        <p:spPr/>
        <p:txBody>
          <a:bodyPr>
            <a:normAutofit/>
          </a:bodyPr>
          <a:lstStyle/>
          <a:p>
            <a:pPr algn="ctr"/>
            <a:r>
              <a:rPr lang="en-US" sz="2400" dirty="0"/>
              <a:t>China continues to bide its (diplomatic and economic) time, but there are straws in the wind that suggest it may be distancing itself from Russia</a:t>
            </a:r>
          </a:p>
        </p:txBody>
      </p:sp>
      <p:pic>
        <p:nvPicPr>
          <p:cNvPr id="7" name="Content Placeholder 6">
            <a:extLst>
              <a:ext uri="{FF2B5EF4-FFF2-40B4-BE49-F238E27FC236}">
                <a16:creationId xmlns:a16="http://schemas.microsoft.com/office/drawing/2014/main" id="{1094916B-7996-4541-BE0C-35ED90F613D5}"/>
              </a:ext>
            </a:extLst>
          </p:cNvPr>
          <p:cNvPicPr>
            <a:picLocks noGrp="1" noChangeAspect="1"/>
          </p:cNvPicPr>
          <p:nvPr>
            <p:ph idx="1"/>
          </p:nvPr>
        </p:nvPicPr>
        <p:blipFill>
          <a:blip r:embed="rId2"/>
          <a:stretch>
            <a:fillRect/>
          </a:stretch>
        </p:blipFill>
        <p:spPr>
          <a:xfrm>
            <a:off x="4687695" y="1825625"/>
            <a:ext cx="2816609" cy="4351338"/>
          </a:xfrm>
        </p:spPr>
      </p:pic>
    </p:spTree>
    <p:extLst>
      <p:ext uri="{BB962C8B-B14F-4D97-AF65-F5344CB8AC3E}">
        <p14:creationId xmlns:p14="http://schemas.microsoft.com/office/powerpoint/2010/main" val="12163277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660EE-F545-0748-A65A-2E0F875D5BD9}"/>
              </a:ext>
            </a:extLst>
          </p:cNvPr>
          <p:cNvSpPr>
            <a:spLocks noGrp="1"/>
          </p:cNvSpPr>
          <p:nvPr>
            <p:ph type="title"/>
          </p:nvPr>
        </p:nvSpPr>
        <p:spPr/>
        <p:txBody>
          <a:bodyPr>
            <a:normAutofit/>
          </a:bodyPr>
          <a:lstStyle/>
          <a:p>
            <a:pPr algn="ctr"/>
            <a:r>
              <a:rPr lang="en-US" sz="2400" dirty="0"/>
              <a:t>China’s power structure (source: Yuan Associates, 2020). The People’s Republic is not a state of laws but state of rules. This does not mean it lacks in political and geopolitical sophistication</a:t>
            </a:r>
          </a:p>
        </p:txBody>
      </p:sp>
      <p:pic>
        <p:nvPicPr>
          <p:cNvPr id="10" name="Content Placeholder 9">
            <a:extLst>
              <a:ext uri="{FF2B5EF4-FFF2-40B4-BE49-F238E27FC236}">
                <a16:creationId xmlns:a16="http://schemas.microsoft.com/office/drawing/2014/main" id="{26ACD403-268C-1A47-B6E8-270E171844C8}"/>
              </a:ext>
            </a:extLst>
          </p:cNvPr>
          <p:cNvPicPr>
            <a:picLocks noGrp="1" noChangeAspect="1"/>
          </p:cNvPicPr>
          <p:nvPr>
            <p:ph idx="1"/>
          </p:nvPr>
        </p:nvPicPr>
        <p:blipFill>
          <a:blip r:embed="rId2"/>
          <a:stretch>
            <a:fillRect/>
          </a:stretch>
        </p:blipFill>
        <p:spPr>
          <a:xfrm>
            <a:off x="1816100" y="2108994"/>
            <a:ext cx="8559800" cy="3784600"/>
          </a:xfrm>
        </p:spPr>
      </p:pic>
    </p:spTree>
    <p:extLst>
      <p:ext uri="{BB962C8B-B14F-4D97-AF65-F5344CB8AC3E}">
        <p14:creationId xmlns:p14="http://schemas.microsoft.com/office/powerpoint/2010/main" val="19076162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67492-BBB2-3E40-89A1-6CABDE6A7D13}"/>
              </a:ext>
            </a:extLst>
          </p:cNvPr>
          <p:cNvSpPr>
            <a:spLocks noGrp="1"/>
          </p:cNvSpPr>
          <p:nvPr>
            <p:ph type="title"/>
          </p:nvPr>
        </p:nvSpPr>
        <p:spPr/>
        <p:txBody>
          <a:bodyPr>
            <a:normAutofit/>
          </a:bodyPr>
          <a:lstStyle/>
          <a:p>
            <a:pPr algn="ctr"/>
            <a:r>
              <a:rPr lang="en-US" sz="2400" dirty="0"/>
              <a:t>And I beheld, and lo, a black horse; and he that sat on him had a pair of balances in his hand (Revelation 6:5)</a:t>
            </a:r>
          </a:p>
        </p:txBody>
      </p:sp>
      <p:pic>
        <p:nvPicPr>
          <p:cNvPr id="4" name="Content Placeholder 3">
            <a:extLst>
              <a:ext uri="{FF2B5EF4-FFF2-40B4-BE49-F238E27FC236}">
                <a16:creationId xmlns:a16="http://schemas.microsoft.com/office/drawing/2014/main" id="{EC661D7E-F4E1-F64D-A1B0-A1E149BCE122}"/>
              </a:ext>
            </a:extLst>
          </p:cNvPr>
          <p:cNvPicPr>
            <a:picLocks noGrp="1" noChangeAspect="1"/>
          </p:cNvPicPr>
          <p:nvPr>
            <p:ph idx="1"/>
          </p:nvPr>
        </p:nvPicPr>
        <p:blipFill>
          <a:blip r:embed="rId2"/>
          <a:stretch>
            <a:fillRect/>
          </a:stretch>
        </p:blipFill>
        <p:spPr>
          <a:xfrm>
            <a:off x="4572422" y="1825625"/>
            <a:ext cx="3047155" cy="4351338"/>
          </a:xfrm>
        </p:spPr>
      </p:pic>
    </p:spTree>
    <p:extLst>
      <p:ext uri="{BB962C8B-B14F-4D97-AF65-F5344CB8AC3E}">
        <p14:creationId xmlns:p14="http://schemas.microsoft.com/office/powerpoint/2010/main" val="11708306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737AD-364B-364F-85EE-FCB670F74808}"/>
              </a:ext>
            </a:extLst>
          </p:cNvPr>
          <p:cNvSpPr>
            <a:spLocks noGrp="1"/>
          </p:cNvSpPr>
          <p:nvPr>
            <p:ph type="title"/>
          </p:nvPr>
        </p:nvSpPr>
        <p:spPr/>
        <p:txBody>
          <a:bodyPr>
            <a:normAutofit/>
          </a:bodyPr>
          <a:lstStyle/>
          <a:p>
            <a:pPr algn="ctr"/>
            <a:r>
              <a:rPr lang="en-US" sz="2400" dirty="0"/>
              <a:t>The Russia-Ukraine war is a threat to global food security</a:t>
            </a:r>
            <a:br>
              <a:rPr lang="en-US" sz="2400" dirty="0"/>
            </a:br>
            <a:r>
              <a:rPr lang="en-US" sz="2400" dirty="0"/>
              <a:t>Data 03-03-2022 from Reuters at </a:t>
            </a:r>
            <a:r>
              <a:rPr lang="en-US" sz="2400" dirty="0">
                <a:hlinkClick r:id="rId2"/>
              </a:rPr>
              <a:t>https://www.reuters.com/business/russia-ukraine-conflict-highlights-wheat-supply-vulnerability-2022-03-03/</a:t>
            </a:r>
            <a:endParaRPr lang="en-US" sz="2400" dirty="0"/>
          </a:p>
        </p:txBody>
      </p:sp>
      <p:sp>
        <p:nvSpPr>
          <p:cNvPr id="3" name="Content Placeholder 2">
            <a:extLst>
              <a:ext uri="{FF2B5EF4-FFF2-40B4-BE49-F238E27FC236}">
                <a16:creationId xmlns:a16="http://schemas.microsoft.com/office/drawing/2014/main" id="{CE8BD232-0D1B-1444-BF0C-3B686013B4F4}"/>
              </a:ext>
            </a:extLst>
          </p:cNvPr>
          <p:cNvSpPr>
            <a:spLocks noGrp="1"/>
          </p:cNvSpPr>
          <p:nvPr>
            <p:ph idx="1"/>
          </p:nvPr>
        </p:nvSpPr>
        <p:spPr/>
        <p:txBody>
          <a:bodyPr/>
          <a:lstStyle/>
          <a:p>
            <a:r>
              <a:rPr lang="en-US" dirty="0"/>
              <a:t>Together the two countries account for 29% of global wheat exports</a:t>
            </a:r>
          </a:p>
          <a:p>
            <a:r>
              <a:rPr lang="en-US" dirty="0"/>
              <a:t>Military operations are taking place across Ukraine’s most productive agricultural areas</a:t>
            </a:r>
          </a:p>
          <a:p>
            <a:r>
              <a:rPr lang="en-US" dirty="0"/>
              <a:t>Middle Eastern nations such as Egypt and Saudi Arabia are especially reliant on wheat from the war zone</a:t>
            </a:r>
          </a:p>
          <a:p>
            <a:r>
              <a:rPr lang="en-US" dirty="0"/>
              <a:t>China estimated to have 131M tons of wheat = 47% of global inventories</a:t>
            </a:r>
          </a:p>
        </p:txBody>
      </p:sp>
    </p:spTree>
    <p:extLst>
      <p:ext uri="{BB962C8B-B14F-4D97-AF65-F5344CB8AC3E}">
        <p14:creationId xmlns:p14="http://schemas.microsoft.com/office/powerpoint/2010/main" val="1313773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D87FC-DAD0-D248-A064-6F4FE5854305}"/>
              </a:ext>
            </a:extLst>
          </p:cNvPr>
          <p:cNvSpPr>
            <a:spLocks noGrp="1"/>
          </p:cNvSpPr>
          <p:nvPr>
            <p:ph type="title"/>
          </p:nvPr>
        </p:nvSpPr>
        <p:spPr/>
        <p:txBody>
          <a:bodyPr>
            <a:normAutofit/>
          </a:bodyPr>
          <a:lstStyle/>
          <a:p>
            <a:pPr algn="ctr"/>
            <a:r>
              <a:rPr lang="en-US" sz="2400" dirty="0"/>
              <a:t>…while Vladimir Putin continues his sequence of unusual TV appearances, including this luncheon with a group of (newly unemployed) flight attendants around that famous mile-long table. </a:t>
            </a:r>
          </a:p>
        </p:txBody>
      </p:sp>
      <p:pic>
        <p:nvPicPr>
          <p:cNvPr id="7" name="Content Placeholder 6">
            <a:extLst>
              <a:ext uri="{FF2B5EF4-FFF2-40B4-BE49-F238E27FC236}">
                <a16:creationId xmlns:a16="http://schemas.microsoft.com/office/drawing/2014/main" id="{5B929BBF-7BC1-734A-91FF-0F6A80985D35}"/>
              </a:ext>
            </a:extLst>
          </p:cNvPr>
          <p:cNvPicPr>
            <a:picLocks noGrp="1" noChangeAspect="1"/>
          </p:cNvPicPr>
          <p:nvPr>
            <p:ph idx="1"/>
          </p:nvPr>
        </p:nvPicPr>
        <p:blipFill>
          <a:blip r:embed="rId2"/>
          <a:stretch>
            <a:fillRect/>
          </a:stretch>
        </p:blipFill>
        <p:spPr>
          <a:xfrm>
            <a:off x="2460635" y="1825625"/>
            <a:ext cx="7270730" cy="4351338"/>
          </a:xfrm>
        </p:spPr>
      </p:pic>
    </p:spTree>
    <p:extLst>
      <p:ext uri="{BB962C8B-B14F-4D97-AF65-F5344CB8AC3E}">
        <p14:creationId xmlns:p14="http://schemas.microsoft.com/office/powerpoint/2010/main" val="35432512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87364-F883-4F47-906C-08FFA6F68F33}"/>
              </a:ext>
            </a:extLst>
          </p:cNvPr>
          <p:cNvSpPr>
            <a:spLocks noGrp="1"/>
          </p:cNvSpPr>
          <p:nvPr>
            <p:ph type="title"/>
          </p:nvPr>
        </p:nvSpPr>
        <p:spPr/>
        <p:txBody>
          <a:bodyPr>
            <a:normAutofit/>
          </a:bodyPr>
          <a:lstStyle/>
          <a:p>
            <a:pPr algn="ctr"/>
            <a:r>
              <a:rPr lang="en-US" sz="2000" dirty="0"/>
              <a:t>Well into the Ukraine-Russia conflict, Georgia’s ruling Georgia Dream party maintained its traditional pro-Russian stance. With large antiwar demonstrations taking place in the capital, Tbilisi, daily (photo below), the government changed its position and on March 3 submitted a formal application to join the European Union. Another post-Soviet republic, Moldova, has also requested membership</a:t>
            </a:r>
          </a:p>
        </p:txBody>
      </p:sp>
      <p:pic>
        <p:nvPicPr>
          <p:cNvPr id="4" name="Content Placeholder 3">
            <a:extLst>
              <a:ext uri="{FF2B5EF4-FFF2-40B4-BE49-F238E27FC236}">
                <a16:creationId xmlns:a16="http://schemas.microsoft.com/office/drawing/2014/main" id="{55382138-40F3-BD46-860E-35E5AC6D1049}"/>
              </a:ext>
            </a:extLst>
          </p:cNvPr>
          <p:cNvPicPr>
            <a:picLocks noGrp="1" noChangeAspect="1"/>
          </p:cNvPicPr>
          <p:nvPr>
            <p:ph idx="1"/>
          </p:nvPr>
        </p:nvPicPr>
        <p:blipFill>
          <a:blip r:embed="rId2"/>
          <a:stretch>
            <a:fillRect/>
          </a:stretch>
        </p:blipFill>
        <p:spPr>
          <a:xfrm>
            <a:off x="2469885" y="1825625"/>
            <a:ext cx="7252230" cy="4351338"/>
          </a:xfrm>
        </p:spPr>
      </p:pic>
    </p:spTree>
    <p:extLst>
      <p:ext uri="{BB962C8B-B14F-4D97-AF65-F5344CB8AC3E}">
        <p14:creationId xmlns:p14="http://schemas.microsoft.com/office/powerpoint/2010/main" val="35580643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7B6DD-05D8-8944-BD3E-160684E6BCCA}"/>
              </a:ext>
            </a:extLst>
          </p:cNvPr>
          <p:cNvSpPr>
            <a:spLocks noGrp="1"/>
          </p:cNvSpPr>
          <p:nvPr>
            <p:ph type="title"/>
          </p:nvPr>
        </p:nvSpPr>
        <p:spPr/>
        <p:txBody>
          <a:bodyPr>
            <a:normAutofit fontScale="90000"/>
          </a:bodyPr>
          <a:lstStyle/>
          <a:p>
            <a:pPr algn="ctr"/>
            <a:r>
              <a:rPr lang="en-US" sz="2000" dirty="0"/>
              <a:t>Russia has been a state of rules (or </a:t>
            </a:r>
            <a:r>
              <a:rPr lang="en-US" sz="2000" i="1" dirty="0" err="1"/>
              <a:t>poniatiia</a:t>
            </a:r>
            <a:r>
              <a:rPr lang="en-US" sz="2000" dirty="0"/>
              <a:t> = “understandings”) since the late 1990s. It has now completed its transition from a soft or hybrid authoritarianism to a dictatorship with no ifs, buts, or postmodern conceits. The Putin regime continues to rest on a constantly shifting balance between the </a:t>
            </a:r>
            <a:r>
              <a:rPr lang="en-US" sz="2000" dirty="0" err="1"/>
              <a:t>siloviki</a:t>
            </a:r>
            <a:r>
              <a:rPr lang="en-US" sz="2000" dirty="0"/>
              <a:t>, or power men, oligarchs, and technocrats, with Putin presiding over this dynamic from his actual or figurative bunker</a:t>
            </a:r>
          </a:p>
        </p:txBody>
      </p:sp>
      <p:pic>
        <p:nvPicPr>
          <p:cNvPr id="4" name="Content Placeholder 3">
            <a:extLst>
              <a:ext uri="{FF2B5EF4-FFF2-40B4-BE49-F238E27FC236}">
                <a16:creationId xmlns:a16="http://schemas.microsoft.com/office/drawing/2014/main" id="{90882765-30A9-124E-9A10-1D3527E109C8}"/>
              </a:ext>
            </a:extLst>
          </p:cNvPr>
          <p:cNvPicPr>
            <a:picLocks noGrp="1" noChangeAspect="1"/>
          </p:cNvPicPr>
          <p:nvPr>
            <p:ph idx="1"/>
          </p:nvPr>
        </p:nvPicPr>
        <p:blipFill>
          <a:blip r:embed="rId2"/>
          <a:stretch>
            <a:fillRect/>
          </a:stretch>
        </p:blipFill>
        <p:spPr>
          <a:xfrm>
            <a:off x="1427870" y="2435272"/>
            <a:ext cx="2404970" cy="1841305"/>
          </a:xfrm>
        </p:spPr>
      </p:pic>
      <p:pic>
        <p:nvPicPr>
          <p:cNvPr id="5" name="Picture 4">
            <a:extLst>
              <a:ext uri="{FF2B5EF4-FFF2-40B4-BE49-F238E27FC236}">
                <a16:creationId xmlns:a16="http://schemas.microsoft.com/office/drawing/2014/main" id="{ACE7A62A-082D-6A41-B876-71B739C35E0B}"/>
              </a:ext>
            </a:extLst>
          </p:cNvPr>
          <p:cNvPicPr>
            <a:picLocks noChangeAspect="1"/>
          </p:cNvPicPr>
          <p:nvPr/>
        </p:nvPicPr>
        <p:blipFill>
          <a:blip r:embed="rId3"/>
          <a:stretch>
            <a:fillRect/>
          </a:stretch>
        </p:blipFill>
        <p:spPr>
          <a:xfrm>
            <a:off x="4332849" y="4276577"/>
            <a:ext cx="3320366" cy="1660183"/>
          </a:xfrm>
          <a:prstGeom prst="rect">
            <a:avLst/>
          </a:prstGeom>
        </p:spPr>
      </p:pic>
      <p:pic>
        <p:nvPicPr>
          <p:cNvPr id="6" name="Picture 5">
            <a:extLst>
              <a:ext uri="{FF2B5EF4-FFF2-40B4-BE49-F238E27FC236}">
                <a16:creationId xmlns:a16="http://schemas.microsoft.com/office/drawing/2014/main" id="{832FEC04-460F-F745-8BA5-082D13013345}"/>
              </a:ext>
            </a:extLst>
          </p:cNvPr>
          <p:cNvPicPr>
            <a:picLocks noChangeAspect="1"/>
          </p:cNvPicPr>
          <p:nvPr/>
        </p:nvPicPr>
        <p:blipFill>
          <a:blip r:embed="rId4"/>
          <a:stretch>
            <a:fillRect/>
          </a:stretch>
        </p:blipFill>
        <p:spPr>
          <a:xfrm>
            <a:off x="7905653" y="2807968"/>
            <a:ext cx="3302000" cy="2298700"/>
          </a:xfrm>
          <a:prstGeom prst="rect">
            <a:avLst/>
          </a:prstGeom>
        </p:spPr>
      </p:pic>
    </p:spTree>
    <p:extLst>
      <p:ext uri="{BB962C8B-B14F-4D97-AF65-F5344CB8AC3E}">
        <p14:creationId xmlns:p14="http://schemas.microsoft.com/office/powerpoint/2010/main" val="5813602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47941-7ECC-AD4E-9017-F4FABEC3A36E}"/>
              </a:ext>
            </a:extLst>
          </p:cNvPr>
          <p:cNvSpPr>
            <a:spLocks noGrp="1"/>
          </p:cNvSpPr>
          <p:nvPr>
            <p:ph type="title"/>
          </p:nvPr>
        </p:nvSpPr>
        <p:spPr/>
        <p:txBody>
          <a:bodyPr>
            <a:normAutofit/>
          </a:bodyPr>
          <a:lstStyle/>
          <a:p>
            <a:pPr algn="ctr"/>
            <a:r>
              <a:rPr lang="en-US" sz="2400" dirty="0"/>
              <a:t>Even now, Putin’s administration shows a fundamental continuity with the Russia of the 1990s. Let us recall Napoleon’s formula, “A revolution is 10,000 vacancies”</a:t>
            </a:r>
          </a:p>
        </p:txBody>
      </p:sp>
      <p:pic>
        <p:nvPicPr>
          <p:cNvPr id="7" name="Content Placeholder 6">
            <a:extLst>
              <a:ext uri="{FF2B5EF4-FFF2-40B4-BE49-F238E27FC236}">
                <a16:creationId xmlns:a16="http://schemas.microsoft.com/office/drawing/2014/main" id="{0844B170-97D6-5542-A786-58DD32C2FAA0}"/>
              </a:ext>
            </a:extLst>
          </p:cNvPr>
          <p:cNvPicPr>
            <a:picLocks noGrp="1" noChangeAspect="1"/>
          </p:cNvPicPr>
          <p:nvPr>
            <p:ph idx="1"/>
          </p:nvPr>
        </p:nvPicPr>
        <p:blipFill>
          <a:blip r:embed="rId2"/>
          <a:stretch>
            <a:fillRect/>
          </a:stretch>
        </p:blipFill>
        <p:spPr>
          <a:xfrm>
            <a:off x="1941278" y="1825625"/>
            <a:ext cx="8309443" cy="4351338"/>
          </a:xfrm>
        </p:spPr>
      </p:pic>
    </p:spTree>
    <p:extLst>
      <p:ext uri="{BB962C8B-B14F-4D97-AF65-F5344CB8AC3E}">
        <p14:creationId xmlns:p14="http://schemas.microsoft.com/office/powerpoint/2010/main" val="24817539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B2952-8FDA-B743-B667-CF78888AC037}"/>
              </a:ext>
            </a:extLst>
          </p:cNvPr>
          <p:cNvSpPr>
            <a:spLocks noGrp="1"/>
          </p:cNvSpPr>
          <p:nvPr>
            <p:ph type="title"/>
          </p:nvPr>
        </p:nvSpPr>
        <p:spPr/>
        <p:txBody>
          <a:bodyPr>
            <a:normAutofit fontScale="90000"/>
          </a:bodyPr>
          <a:lstStyle/>
          <a:p>
            <a:pPr algn="ctr"/>
            <a:r>
              <a:rPr lang="en-US" sz="2000" dirty="0"/>
              <a:t>Russian army’s poor battlefield performance</a:t>
            </a:r>
            <a:r>
              <a:rPr lang="ru-RU" sz="2000" dirty="0"/>
              <a:t> </a:t>
            </a:r>
            <a:r>
              <a:rPr lang="en-US" sz="2000" dirty="0"/>
              <a:t>is partly explained by politico-cultural factors. Among these is the practice of </a:t>
            </a:r>
            <a:r>
              <a:rPr lang="en-US" sz="2000" i="1" dirty="0" err="1"/>
              <a:t>pokazukha</a:t>
            </a:r>
            <a:r>
              <a:rPr lang="en-US" sz="2000" dirty="0"/>
              <a:t> and the </a:t>
            </a:r>
            <a:r>
              <a:rPr lang="en-US" sz="2000" dirty="0" err="1"/>
              <a:t>Potyemkin</a:t>
            </a:r>
            <a:r>
              <a:rPr lang="en-US" sz="2000" dirty="0"/>
              <a:t> village syndrome. On left: a can of spray paint of the kind used to beautify lawns on military bases during visits by Putin. On right: fake façades erected in Saratov in anticipation of the arrival of then prime minister Dmitry Medvedev (March 2016)</a:t>
            </a:r>
          </a:p>
        </p:txBody>
      </p:sp>
      <p:pic>
        <p:nvPicPr>
          <p:cNvPr id="4" name="Content Placeholder 3">
            <a:extLst>
              <a:ext uri="{FF2B5EF4-FFF2-40B4-BE49-F238E27FC236}">
                <a16:creationId xmlns:a16="http://schemas.microsoft.com/office/drawing/2014/main" id="{E808A862-DF23-0441-840E-BAFAB8289CAC}"/>
              </a:ext>
            </a:extLst>
          </p:cNvPr>
          <p:cNvPicPr>
            <a:picLocks noGrp="1" noChangeAspect="1"/>
          </p:cNvPicPr>
          <p:nvPr>
            <p:ph idx="1"/>
          </p:nvPr>
        </p:nvPicPr>
        <p:blipFill>
          <a:blip r:embed="rId2"/>
          <a:stretch>
            <a:fillRect/>
          </a:stretch>
        </p:blipFill>
        <p:spPr>
          <a:xfrm>
            <a:off x="487814" y="1952234"/>
            <a:ext cx="4351338" cy="4351338"/>
          </a:xfrm>
        </p:spPr>
      </p:pic>
      <p:pic>
        <p:nvPicPr>
          <p:cNvPr id="5" name="Picture 4">
            <a:extLst>
              <a:ext uri="{FF2B5EF4-FFF2-40B4-BE49-F238E27FC236}">
                <a16:creationId xmlns:a16="http://schemas.microsoft.com/office/drawing/2014/main" id="{1AE09F19-5B26-774D-BB9D-1B8CEFA6659B}"/>
              </a:ext>
            </a:extLst>
          </p:cNvPr>
          <p:cNvPicPr>
            <a:picLocks noChangeAspect="1"/>
          </p:cNvPicPr>
          <p:nvPr/>
        </p:nvPicPr>
        <p:blipFill>
          <a:blip r:embed="rId3"/>
          <a:stretch>
            <a:fillRect/>
          </a:stretch>
        </p:blipFill>
        <p:spPr>
          <a:xfrm>
            <a:off x="4736123" y="2236762"/>
            <a:ext cx="5155809" cy="3866857"/>
          </a:xfrm>
          <a:prstGeom prst="rect">
            <a:avLst/>
          </a:prstGeom>
        </p:spPr>
      </p:pic>
    </p:spTree>
    <p:extLst>
      <p:ext uri="{BB962C8B-B14F-4D97-AF65-F5344CB8AC3E}">
        <p14:creationId xmlns:p14="http://schemas.microsoft.com/office/powerpoint/2010/main" val="182350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48817-B8DA-9D4B-B0E1-41DD98DFAA8B}"/>
              </a:ext>
            </a:extLst>
          </p:cNvPr>
          <p:cNvSpPr>
            <a:spLocks noGrp="1"/>
          </p:cNvSpPr>
          <p:nvPr>
            <p:ph type="title"/>
          </p:nvPr>
        </p:nvSpPr>
        <p:spPr/>
        <p:txBody>
          <a:bodyPr>
            <a:normAutofit/>
          </a:bodyPr>
          <a:lstStyle/>
          <a:p>
            <a:pPr algn="ctr"/>
            <a:r>
              <a:rPr lang="en-US" sz="2400" dirty="0"/>
              <a:t>When empires fall, or at least reform</a:t>
            </a:r>
            <a:br>
              <a:rPr lang="ru-RU" sz="2400" dirty="0"/>
            </a:br>
            <a:r>
              <a:rPr lang="en-US" sz="2400" dirty="0"/>
              <a:t>From left: the Siege of Sebastopol (1854-55), the Battle of Tsushima (1905), the Battle of Tannenberg (1914), the Red Army withdraws from Afghanistan (1989)</a:t>
            </a:r>
          </a:p>
        </p:txBody>
      </p:sp>
      <p:pic>
        <p:nvPicPr>
          <p:cNvPr id="4" name="Content Placeholder 3">
            <a:extLst>
              <a:ext uri="{FF2B5EF4-FFF2-40B4-BE49-F238E27FC236}">
                <a16:creationId xmlns:a16="http://schemas.microsoft.com/office/drawing/2014/main" id="{B7DFFC2D-5899-3A4F-9C2D-D2D0B3F6D624}"/>
              </a:ext>
            </a:extLst>
          </p:cNvPr>
          <p:cNvPicPr>
            <a:picLocks noGrp="1" noChangeAspect="1"/>
          </p:cNvPicPr>
          <p:nvPr>
            <p:ph idx="1"/>
          </p:nvPr>
        </p:nvPicPr>
        <p:blipFill>
          <a:blip r:embed="rId2"/>
          <a:stretch>
            <a:fillRect/>
          </a:stretch>
        </p:blipFill>
        <p:spPr>
          <a:xfrm>
            <a:off x="1195753" y="1986878"/>
            <a:ext cx="3352041" cy="1885523"/>
          </a:xfrm>
        </p:spPr>
      </p:pic>
      <p:pic>
        <p:nvPicPr>
          <p:cNvPr id="5" name="Picture 4">
            <a:extLst>
              <a:ext uri="{FF2B5EF4-FFF2-40B4-BE49-F238E27FC236}">
                <a16:creationId xmlns:a16="http://schemas.microsoft.com/office/drawing/2014/main" id="{39B500B2-B832-B14E-AECC-6748C62F2E9C}"/>
              </a:ext>
            </a:extLst>
          </p:cNvPr>
          <p:cNvPicPr>
            <a:picLocks noChangeAspect="1"/>
          </p:cNvPicPr>
          <p:nvPr/>
        </p:nvPicPr>
        <p:blipFill>
          <a:blip r:embed="rId3"/>
          <a:stretch>
            <a:fillRect/>
          </a:stretch>
        </p:blipFill>
        <p:spPr>
          <a:xfrm>
            <a:off x="2600179" y="4238161"/>
            <a:ext cx="2743200" cy="1981200"/>
          </a:xfrm>
          <a:prstGeom prst="rect">
            <a:avLst/>
          </a:prstGeom>
        </p:spPr>
      </p:pic>
      <p:pic>
        <p:nvPicPr>
          <p:cNvPr id="6" name="Picture 5">
            <a:extLst>
              <a:ext uri="{FF2B5EF4-FFF2-40B4-BE49-F238E27FC236}">
                <a16:creationId xmlns:a16="http://schemas.microsoft.com/office/drawing/2014/main" id="{FA66E0EC-028D-0E40-8562-8E9E6F43745F}"/>
              </a:ext>
            </a:extLst>
          </p:cNvPr>
          <p:cNvPicPr>
            <a:picLocks noChangeAspect="1"/>
          </p:cNvPicPr>
          <p:nvPr/>
        </p:nvPicPr>
        <p:blipFill>
          <a:blip r:embed="rId4"/>
          <a:stretch>
            <a:fillRect/>
          </a:stretch>
        </p:blipFill>
        <p:spPr>
          <a:xfrm>
            <a:off x="5873083" y="3060542"/>
            <a:ext cx="2518098" cy="1861649"/>
          </a:xfrm>
          <a:prstGeom prst="rect">
            <a:avLst/>
          </a:prstGeom>
        </p:spPr>
      </p:pic>
      <p:pic>
        <p:nvPicPr>
          <p:cNvPr id="7" name="Picture 6">
            <a:extLst>
              <a:ext uri="{FF2B5EF4-FFF2-40B4-BE49-F238E27FC236}">
                <a16:creationId xmlns:a16="http://schemas.microsoft.com/office/drawing/2014/main" id="{ADFF2B71-2E01-464E-B510-C57865096112}"/>
              </a:ext>
            </a:extLst>
          </p:cNvPr>
          <p:cNvPicPr>
            <a:picLocks noChangeAspect="1"/>
          </p:cNvPicPr>
          <p:nvPr/>
        </p:nvPicPr>
        <p:blipFill>
          <a:blip r:embed="rId5"/>
          <a:stretch>
            <a:fillRect/>
          </a:stretch>
        </p:blipFill>
        <p:spPr>
          <a:xfrm>
            <a:off x="8636000" y="2033600"/>
            <a:ext cx="2717800" cy="1536700"/>
          </a:xfrm>
          <a:prstGeom prst="rect">
            <a:avLst/>
          </a:prstGeom>
        </p:spPr>
      </p:pic>
    </p:spTree>
    <p:extLst>
      <p:ext uri="{BB962C8B-B14F-4D97-AF65-F5344CB8AC3E}">
        <p14:creationId xmlns:p14="http://schemas.microsoft.com/office/powerpoint/2010/main" val="18414728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3FFCD-DC8B-D64F-99BF-3A3D3132F686}"/>
              </a:ext>
            </a:extLst>
          </p:cNvPr>
          <p:cNvSpPr>
            <a:spLocks noGrp="1"/>
          </p:cNvSpPr>
          <p:nvPr>
            <p:ph type="title"/>
          </p:nvPr>
        </p:nvSpPr>
        <p:spPr/>
        <p:txBody>
          <a:bodyPr>
            <a:normAutofit fontScale="90000"/>
          </a:bodyPr>
          <a:lstStyle/>
          <a:p>
            <a:pPr algn="ctr"/>
            <a:r>
              <a:rPr lang="en-US" sz="2400" dirty="0"/>
              <a:t>Supporting Ukraine. Ukrainian-born Mila </a:t>
            </a:r>
            <a:r>
              <a:rPr lang="en-US" sz="2400" dirty="0" err="1"/>
              <a:t>Kunis</a:t>
            </a:r>
            <a:r>
              <a:rPr lang="ru-RU" sz="2400" dirty="0"/>
              <a:t> </a:t>
            </a:r>
            <a:r>
              <a:rPr lang="ru-RU" sz="2400" dirty="0" err="1"/>
              <a:t>h</a:t>
            </a:r>
            <a:r>
              <a:rPr lang="en-US" sz="2400" dirty="0"/>
              <a:t>as donated $3M, Leonardo di Caprio (shown here with his grandmother Elena Smirnova, born in Odessa) has given 10M, while Sean Penn (seen at the Polish-Ukrainian border) is filming a documentary about the war</a:t>
            </a:r>
          </a:p>
        </p:txBody>
      </p:sp>
      <p:pic>
        <p:nvPicPr>
          <p:cNvPr id="4" name="Content Placeholder 3">
            <a:extLst>
              <a:ext uri="{FF2B5EF4-FFF2-40B4-BE49-F238E27FC236}">
                <a16:creationId xmlns:a16="http://schemas.microsoft.com/office/drawing/2014/main" id="{3F68379C-5BF3-D048-B6CA-D295BE0F42BB}"/>
              </a:ext>
            </a:extLst>
          </p:cNvPr>
          <p:cNvPicPr>
            <a:picLocks noGrp="1" noChangeAspect="1"/>
          </p:cNvPicPr>
          <p:nvPr>
            <p:ph idx="1"/>
          </p:nvPr>
        </p:nvPicPr>
        <p:blipFill>
          <a:blip r:embed="rId2"/>
          <a:stretch>
            <a:fillRect/>
          </a:stretch>
        </p:blipFill>
        <p:spPr>
          <a:xfrm>
            <a:off x="1073507" y="1915540"/>
            <a:ext cx="3723345" cy="1861673"/>
          </a:xfrm>
        </p:spPr>
      </p:pic>
      <p:pic>
        <p:nvPicPr>
          <p:cNvPr id="7" name="Picture 6">
            <a:extLst>
              <a:ext uri="{FF2B5EF4-FFF2-40B4-BE49-F238E27FC236}">
                <a16:creationId xmlns:a16="http://schemas.microsoft.com/office/drawing/2014/main" id="{37745D06-4C29-EC48-9319-FDDBEAA90611}"/>
              </a:ext>
            </a:extLst>
          </p:cNvPr>
          <p:cNvPicPr>
            <a:picLocks noChangeAspect="1"/>
          </p:cNvPicPr>
          <p:nvPr/>
        </p:nvPicPr>
        <p:blipFill>
          <a:blip r:embed="rId3"/>
          <a:stretch>
            <a:fillRect/>
          </a:stretch>
        </p:blipFill>
        <p:spPr>
          <a:xfrm>
            <a:off x="7298651" y="2489038"/>
            <a:ext cx="3080787" cy="3080787"/>
          </a:xfrm>
          <a:prstGeom prst="rect">
            <a:avLst/>
          </a:prstGeom>
        </p:spPr>
      </p:pic>
      <p:pic>
        <p:nvPicPr>
          <p:cNvPr id="8" name="Picture 7">
            <a:extLst>
              <a:ext uri="{FF2B5EF4-FFF2-40B4-BE49-F238E27FC236}">
                <a16:creationId xmlns:a16="http://schemas.microsoft.com/office/drawing/2014/main" id="{227A2FD3-E9DD-3248-B1F6-5CCC6191FCD3}"/>
              </a:ext>
            </a:extLst>
          </p:cNvPr>
          <p:cNvPicPr>
            <a:picLocks noChangeAspect="1"/>
          </p:cNvPicPr>
          <p:nvPr/>
        </p:nvPicPr>
        <p:blipFill>
          <a:blip r:embed="rId4"/>
          <a:stretch>
            <a:fillRect/>
          </a:stretch>
        </p:blipFill>
        <p:spPr>
          <a:xfrm>
            <a:off x="5053134" y="3594718"/>
            <a:ext cx="1729133" cy="2694752"/>
          </a:xfrm>
          <a:prstGeom prst="rect">
            <a:avLst/>
          </a:prstGeom>
        </p:spPr>
      </p:pic>
    </p:spTree>
    <p:extLst>
      <p:ext uri="{BB962C8B-B14F-4D97-AF65-F5344CB8AC3E}">
        <p14:creationId xmlns:p14="http://schemas.microsoft.com/office/powerpoint/2010/main" val="2197226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9CE22-F5A3-7342-9D7F-651D166196C0}"/>
              </a:ext>
            </a:extLst>
          </p:cNvPr>
          <p:cNvSpPr>
            <a:spLocks noGrp="1"/>
          </p:cNvSpPr>
          <p:nvPr>
            <p:ph type="title"/>
          </p:nvPr>
        </p:nvSpPr>
        <p:spPr/>
        <p:txBody>
          <a:bodyPr>
            <a:normAutofit/>
          </a:bodyPr>
          <a:lstStyle/>
          <a:p>
            <a:pPr algn="ctr"/>
            <a:r>
              <a:rPr lang="en-US" sz="2400" dirty="0"/>
              <a:t>Over on the other side, we have conductor Valery </a:t>
            </a:r>
            <a:r>
              <a:rPr lang="en-US" sz="2400" dirty="0" err="1"/>
              <a:t>Gerghiev</a:t>
            </a:r>
            <a:r>
              <a:rPr lang="en-US" sz="2400" dirty="0"/>
              <a:t> (since fired by the Munich Philharmonic), actor and director Nikita </a:t>
            </a:r>
            <a:r>
              <a:rPr lang="en-US" sz="2400" dirty="0" err="1"/>
              <a:t>Mikhalkov</a:t>
            </a:r>
            <a:r>
              <a:rPr lang="en-US" sz="2400" dirty="0"/>
              <a:t>, and writer Zakhar </a:t>
            </a:r>
            <a:r>
              <a:rPr lang="en-US" sz="2400" dirty="0" err="1"/>
              <a:t>Prilepin</a:t>
            </a:r>
            <a:endParaRPr lang="en-US" sz="2400" dirty="0"/>
          </a:p>
        </p:txBody>
      </p:sp>
      <p:pic>
        <p:nvPicPr>
          <p:cNvPr id="7" name="Content Placeholder 6">
            <a:extLst>
              <a:ext uri="{FF2B5EF4-FFF2-40B4-BE49-F238E27FC236}">
                <a16:creationId xmlns:a16="http://schemas.microsoft.com/office/drawing/2014/main" id="{994CBC08-FD8F-0B4A-AEF0-C47A9F92DC7B}"/>
              </a:ext>
            </a:extLst>
          </p:cNvPr>
          <p:cNvPicPr>
            <a:picLocks noGrp="1" noChangeAspect="1"/>
          </p:cNvPicPr>
          <p:nvPr>
            <p:ph idx="1"/>
          </p:nvPr>
        </p:nvPicPr>
        <p:blipFill>
          <a:blip r:embed="rId2"/>
          <a:stretch>
            <a:fillRect/>
          </a:stretch>
        </p:blipFill>
        <p:spPr>
          <a:xfrm>
            <a:off x="1502348" y="1907461"/>
            <a:ext cx="3384446" cy="2250657"/>
          </a:xfrm>
        </p:spPr>
      </p:pic>
      <p:pic>
        <p:nvPicPr>
          <p:cNvPr id="8" name="Picture 7">
            <a:extLst>
              <a:ext uri="{FF2B5EF4-FFF2-40B4-BE49-F238E27FC236}">
                <a16:creationId xmlns:a16="http://schemas.microsoft.com/office/drawing/2014/main" id="{C9ACD02B-9B51-F848-98FF-7D9DDF427CCD}"/>
              </a:ext>
            </a:extLst>
          </p:cNvPr>
          <p:cNvPicPr>
            <a:picLocks noChangeAspect="1"/>
          </p:cNvPicPr>
          <p:nvPr/>
        </p:nvPicPr>
        <p:blipFill>
          <a:blip r:embed="rId3"/>
          <a:stretch>
            <a:fillRect/>
          </a:stretch>
        </p:blipFill>
        <p:spPr>
          <a:xfrm>
            <a:off x="5149746" y="3967397"/>
            <a:ext cx="2971800" cy="1981200"/>
          </a:xfrm>
          <a:prstGeom prst="rect">
            <a:avLst/>
          </a:prstGeom>
        </p:spPr>
      </p:pic>
      <p:pic>
        <p:nvPicPr>
          <p:cNvPr id="9" name="Picture 8">
            <a:extLst>
              <a:ext uri="{FF2B5EF4-FFF2-40B4-BE49-F238E27FC236}">
                <a16:creationId xmlns:a16="http://schemas.microsoft.com/office/drawing/2014/main" id="{0293D461-F76B-BB40-BB91-C4B772170CD8}"/>
              </a:ext>
            </a:extLst>
          </p:cNvPr>
          <p:cNvPicPr>
            <a:picLocks noChangeAspect="1"/>
          </p:cNvPicPr>
          <p:nvPr/>
        </p:nvPicPr>
        <p:blipFill>
          <a:blip r:embed="rId4"/>
          <a:stretch>
            <a:fillRect/>
          </a:stretch>
        </p:blipFill>
        <p:spPr>
          <a:xfrm>
            <a:off x="9049999" y="3014897"/>
            <a:ext cx="1257300" cy="1905000"/>
          </a:xfrm>
          <a:prstGeom prst="rect">
            <a:avLst/>
          </a:prstGeom>
        </p:spPr>
      </p:pic>
    </p:spTree>
    <p:extLst>
      <p:ext uri="{BB962C8B-B14F-4D97-AF65-F5344CB8AC3E}">
        <p14:creationId xmlns:p14="http://schemas.microsoft.com/office/powerpoint/2010/main" val="3994713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47466-1B49-674C-A077-662ADBC70C97}"/>
              </a:ext>
            </a:extLst>
          </p:cNvPr>
          <p:cNvSpPr>
            <a:spLocks noGrp="1"/>
          </p:cNvSpPr>
          <p:nvPr>
            <p:ph type="title"/>
          </p:nvPr>
        </p:nvSpPr>
        <p:spPr/>
        <p:txBody>
          <a:bodyPr>
            <a:normAutofit/>
          </a:bodyPr>
          <a:lstStyle/>
          <a:p>
            <a:pPr algn="ctr"/>
            <a:r>
              <a:rPr lang="en-US" sz="2400" dirty="0"/>
              <a:t>Putin’s Paw</a:t>
            </a:r>
          </a:p>
        </p:txBody>
      </p:sp>
      <p:pic>
        <p:nvPicPr>
          <p:cNvPr id="4" name="Content Placeholder 3">
            <a:extLst>
              <a:ext uri="{FF2B5EF4-FFF2-40B4-BE49-F238E27FC236}">
                <a16:creationId xmlns:a16="http://schemas.microsoft.com/office/drawing/2014/main" id="{E5975735-B065-C649-B4C3-FE4CE21A440E}"/>
              </a:ext>
            </a:extLst>
          </p:cNvPr>
          <p:cNvPicPr>
            <a:picLocks noGrp="1" noChangeAspect="1"/>
          </p:cNvPicPr>
          <p:nvPr>
            <p:ph idx="1"/>
          </p:nvPr>
        </p:nvPicPr>
        <p:blipFill>
          <a:blip r:embed="rId2"/>
          <a:stretch>
            <a:fillRect/>
          </a:stretch>
        </p:blipFill>
        <p:spPr>
          <a:xfrm>
            <a:off x="1125414" y="2327302"/>
            <a:ext cx="3885027" cy="2182090"/>
          </a:xfrm>
        </p:spPr>
      </p:pic>
      <p:pic>
        <p:nvPicPr>
          <p:cNvPr id="5" name="Picture 4">
            <a:extLst>
              <a:ext uri="{FF2B5EF4-FFF2-40B4-BE49-F238E27FC236}">
                <a16:creationId xmlns:a16="http://schemas.microsoft.com/office/drawing/2014/main" id="{68571025-EACB-2847-987E-C00C686E2CB9}"/>
              </a:ext>
            </a:extLst>
          </p:cNvPr>
          <p:cNvPicPr>
            <a:picLocks noChangeAspect="1"/>
          </p:cNvPicPr>
          <p:nvPr/>
        </p:nvPicPr>
        <p:blipFill>
          <a:blip r:embed="rId3"/>
          <a:stretch>
            <a:fillRect/>
          </a:stretch>
        </p:blipFill>
        <p:spPr>
          <a:xfrm>
            <a:off x="6491361" y="3418347"/>
            <a:ext cx="4076700" cy="2336800"/>
          </a:xfrm>
          <a:prstGeom prst="rect">
            <a:avLst/>
          </a:prstGeom>
        </p:spPr>
      </p:pic>
    </p:spTree>
    <p:extLst>
      <p:ext uri="{BB962C8B-B14F-4D97-AF65-F5344CB8AC3E}">
        <p14:creationId xmlns:p14="http://schemas.microsoft.com/office/powerpoint/2010/main" val="3199587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24E63-E56D-7D4E-913E-211B72E04A26}"/>
              </a:ext>
            </a:extLst>
          </p:cNvPr>
          <p:cNvSpPr>
            <a:spLocks noGrp="1"/>
          </p:cNvSpPr>
          <p:nvPr>
            <p:ph type="title"/>
          </p:nvPr>
        </p:nvSpPr>
        <p:spPr/>
        <p:txBody>
          <a:bodyPr>
            <a:normAutofit/>
          </a:bodyPr>
          <a:lstStyle/>
          <a:p>
            <a:pPr algn="ctr"/>
            <a:r>
              <a:rPr lang="en-US" sz="2400" dirty="0"/>
              <a:t>Former British foreign secretary David Owen, who holds a medical degree with a specialization in neurology, has speculated about Putin’s physical and mental health. Quotes from Owen interviews on February 27 and March 3, 2022</a:t>
            </a:r>
          </a:p>
        </p:txBody>
      </p:sp>
      <p:sp>
        <p:nvSpPr>
          <p:cNvPr id="3" name="Content Placeholder 2">
            <a:extLst>
              <a:ext uri="{FF2B5EF4-FFF2-40B4-BE49-F238E27FC236}">
                <a16:creationId xmlns:a16="http://schemas.microsoft.com/office/drawing/2014/main" id="{A60D5087-DA59-DF4A-BA4A-7390B885525B}"/>
              </a:ext>
            </a:extLst>
          </p:cNvPr>
          <p:cNvSpPr>
            <a:spLocks noGrp="1"/>
          </p:cNvSpPr>
          <p:nvPr>
            <p:ph idx="1"/>
          </p:nvPr>
        </p:nvSpPr>
        <p:spPr/>
        <p:txBody>
          <a:bodyPr>
            <a:normAutofit fontScale="92500" lnSpcReduction="10000"/>
          </a:bodyPr>
          <a:lstStyle/>
          <a:p>
            <a:pPr marL="0" indent="0">
              <a:buNone/>
            </a:pPr>
            <a:r>
              <a:rPr lang="en-US" dirty="0"/>
              <a:t>Look at his face, see how that has changed — he now has an oval face. People who said, oh, it's plastic surgery or Botox, I don't believe that at all. He's on either anabolic steroids as a bodybuilder — and he's very proud of his muscles and strips to the waist and everything like that — or he's on corticosteroids.</a:t>
            </a:r>
          </a:p>
          <a:p>
            <a:pPr marL="0" indent="0">
              <a:buNone/>
            </a:pPr>
            <a:endParaRPr lang="en-US" dirty="0"/>
          </a:p>
          <a:p>
            <a:pPr marL="0" indent="0">
              <a:buNone/>
            </a:pPr>
            <a:r>
              <a:rPr lang="en-US" dirty="0"/>
              <a:t>I think his immunity is compromised, either by cortical steroids given him for some other ailment or he is on the steroids you give to people with body lifting and weightlifting.</a:t>
            </a:r>
          </a:p>
          <a:p>
            <a:pPr marL="0" indent="0">
              <a:buNone/>
            </a:pPr>
            <a:r>
              <a:rPr lang="en-US" dirty="0"/>
              <a:t>Those steroids, anabolic steroids, are very dangerous because you can get addicted to them, it's very difficult to get off it and it definitely brings out aggression and it really does make a personality change.</a:t>
            </a:r>
          </a:p>
          <a:p>
            <a:endParaRPr lang="en-US" dirty="0"/>
          </a:p>
        </p:txBody>
      </p:sp>
    </p:spTree>
    <p:extLst>
      <p:ext uri="{BB962C8B-B14F-4D97-AF65-F5344CB8AC3E}">
        <p14:creationId xmlns:p14="http://schemas.microsoft.com/office/powerpoint/2010/main" val="142565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41926-791A-EB4A-B454-6BBCB4BA660D}"/>
              </a:ext>
            </a:extLst>
          </p:cNvPr>
          <p:cNvSpPr>
            <a:spLocks noGrp="1"/>
          </p:cNvSpPr>
          <p:nvPr>
            <p:ph type="title"/>
          </p:nvPr>
        </p:nvSpPr>
        <p:spPr/>
        <p:txBody>
          <a:bodyPr>
            <a:normAutofit/>
          </a:bodyPr>
          <a:lstStyle/>
          <a:p>
            <a:pPr algn="ctr"/>
            <a:r>
              <a:rPr lang="en-US" sz="2400" dirty="0"/>
              <a:t>Basketball player Britney Griner arrested in Russia on drug smuggling charges</a:t>
            </a:r>
          </a:p>
        </p:txBody>
      </p:sp>
      <p:pic>
        <p:nvPicPr>
          <p:cNvPr id="4" name="Content Placeholder 3">
            <a:extLst>
              <a:ext uri="{FF2B5EF4-FFF2-40B4-BE49-F238E27FC236}">
                <a16:creationId xmlns:a16="http://schemas.microsoft.com/office/drawing/2014/main" id="{B14BA5DC-863A-2945-9BC0-10BA4EBEFA9D}"/>
              </a:ext>
            </a:extLst>
          </p:cNvPr>
          <p:cNvPicPr>
            <a:picLocks noGrp="1" noChangeAspect="1"/>
          </p:cNvPicPr>
          <p:nvPr>
            <p:ph idx="1"/>
          </p:nvPr>
        </p:nvPicPr>
        <p:blipFill>
          <a:blip r:embed="rId2"/>
          <a:stretch>
            <a:fillRect/>
          </a:stretch>
        </p:blipFill>
        <p:spPr>
          <a:xfrm>
            <a:off x="2768600" y="1867694"/>
            <a:ext cx="6654800" cy="4267200"/>
          </a:xfrm>
        </p:spPr>
      </p:pic>
    </p:spTree>
    <p:extLst>
      <p:ext uri="{BB962C8B-B14F-4D97-AF65-F5344CB8AC3E}">
        <p14:creationId xmlns:p14="http://schemas.microsoft.com/office/powerpoint/2010/main" val="2878875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D7CD7-DEFC-984E-A911-9E7CCDB12A2A}"/>
              </a:ext>
            </a:extLst>
          </p:cNvPr>
          <p:cNvSpPr>
            <a:spLocks noGrp="1"/>
          </p:cNvSpPr>
          <p:nvPr>
            <p:ph type="title"/>
          </p:nvPr>
        </p:nvSpPr>
        <p:spPr/>
        <p:txBody>
          <a:bodyPr>
            <a:normAutofit/>
          </a:bodyPr>
          <a:lstStyle/>
          <a:p>
            <a:pPr algn="ctr"/>
            <a:r>
              <a:rPr lang="en-US" sz="2400" dirty="0"/>
              <a:t>Ex-marines Trevor Reed and Paul Whelan are serving long prison terms in Russia</a:t>
            </a:r>
          </a:p>
        </p:txBody>
      </p:sp>
      <p:pic>
        <p:nvPicPr>
          <p:cNvPr id="4" name="Content Placeholder 3">
            <a:extLst>
              <a:ext uri="{FF2B5EF4-FFF2-40B4-BE49-F238E27FC236}">
                <a16:creationId xmlns:a16="http://schemas.microsoft.com/office/drawing/2014/main" id="{9B37ED61-C204-0042-905D-DFD59F4946B9}"/>
              </a:ext>
            </a:extLst>
          </p:cNvPr>
          <p:cNvPicPr>
            <a:picLocks noGrp="1" noChangeAspect="1"/>
          </p:cNvPicPr>
          <p:nvPr>
            <p:ph idx="1"/>
          </p:nvPr>
        </p:nvPicPr>
        <p:blipFill>
          <a:blip r:embed="rId2"/>
          <a:stretch>
            <a:fillRect/>
          </a:stretch>
        </p:blipFill>
        <p:spPr>
          <a:xfrm>
            <a:off x="6503058" y="2578307"/>
            <a:ext cx="3330293" cy="1994707"/>
          </a:xfrm>
        </p:spPr>
      </p:pic>
      <p:pic>
        <p:nvPicPr>
          <p:cNvPr id="5" name="Picture 4">
            <a:extLst>
              <a:ext uri="{FF2B5EF4-FFF2-40B4-BE49-F238E27FC236}">
                <a16:creationId xmlns:a16="http://schemas.microsoft.com/office/drawing/2014/main" id="{F9F30D1C-287B-4A4E-B4E2-59889B369B1A}"/>
              </a:ext>
            </a:extLst>
          </p:cNvPr>
          <p:cNvPicPr>
            <a:picLocks noChangeAspect="1"/>
          </p:cNvPicPr>
          <p:nvPr/>
        </p:nvPicPr>
        <p:blipFill>
          <a:blip r:embed="rId3"/>
          <a:stretch>
            <a:fillRect/>
          </a:stretch>
        </p:blipFill>
        <p:spPr>
          <a:xfrm>
            <a:off x="2173574" y="3068492"/>
            <a:ext cx="3142938" cy="2095292"/>
          </a:xfrm>
          <a:prstGeom prst="rect">
            <a:avLst/>
          </a:prstGeom>
        </p:spPr>
      </p:pic>
    </p:spTree>
    <p:extLst>
      <p:ext uri="{BB962C8B-B14F-4D97-AF65-F5344CB8AC3E}">
        <p14:creationId xmlns:p14="http://schemas.microsoft.com/office/powerpoint/2010/main" val="740240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F2622-BB72-1045-A560-53B807C96C3F}"/>
              </a:ext>
            </a:extLst>
          </p:cNvPr>
          <p:cNvSpPr>
            <a:spLocks noGrp="1"/>
          </p:cNvSpPr>
          <p:nvPr>
            <p:ph type="title"/>
          </p:nvPr>
        </p:nvSpPr>
        <p:spPr/>
        <p:txBody>
          <a:bodyPr>
            <a:normAutofit/>
          </a:bodyPr>
          <a:lstStyle/>
          <a:p>
            <a:pPr algn="ctr"/>
            <a:r>
              <a:rPr lang="en-US" sz="2400" dirty="0"/>
              <a:t>One of the most disturbing images to come from this war</a:t>
            </a:r>
          </a:p>
        </p:txBody>
      </p:sp>
      <p:pic>
        <p:nvPicPr>
          <p:cNvPr id="4" name="Content Placeholder 3">
            <a:extLst>
              <a:ext uri="{FF2B5EF4-FFF2-40B4-BE49-F238E27FC236}">
                <a16:creationId xmlns:a16="http://schemas.microsoft.com/office/drawing/2014/main" id="{F1F6AA3F-891F-5B45-B5A7-BBAC3DF1FC55}"/>
              </a:ext>
            </a:extLst>
          </p:cNvPr>
          <p:cNvPicPr>
            <a:picLocks noGrp="1" noChangeAspect="1"/>
          </p:cNvPicPr>
          <p:nvPr>
            <p:ph idx="1"/>
          </p:nvPr>
        </p:nvPicPr>
        <p:blipFill>
          <a:blip r:embed="rId2"/>
          <a:stretch>
            <a:fillRect/>
          </a:stretch>
        </p:blipFill>
        <p:spPr>
          <a:xfrm>
            <a:off x="2224589" y="1825625"/>
            <a:ext cx="7742822" cy="4351338"/>
          </a:xfrm>
        </p:spPr>
      </p:pic>
    </p:spTree>
    <p:extLst>
      <p:ext uri="{BB962C8B-B14F-4D97-AF65-F5344CB8AC3E}">
        <p14:creationId xmlns:p14="http://schemas.microsoft.com/office/powerpoint/2010/main" val="906998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E825F-0195-BB4D-9F0C-2CA3CE3611B2}"/>
              </a:ext>
            </a:extLst>
          </p:cNvPr>
          <p:cNvSpPr>
            <a:spLocks noGrp="1"/>
          </p:cNvSpPr>
          <p:nvPr>
            <p:ph type="title"/>
          </p:nvPr>
        </p:nvSpPr>
        <p:spPr/>
        <p:txBody>
          <a:bodyPr>
            <a:normAutofit/>
          </a:bodyPr>
          <a:lstStyle/>
          <a:p>
            <a:pPr algn="ctr"/>
            <a:r>
              <a:rPr lang="en-US" sz="2400" dirty="0"/>
              <a:t>News from the front</a:t>
            </a:r>
            <a:br>
              <a:rPr lang="en-US" sz="2400" dirty="0"/>
            </a:br>
            <a:r>
              <a:rPr lang="en-US" sz="2400" dirty="0"/>
              <a:t>Among the major takeaways: the Russian offensive stalled, Ukraine receiving growing amounts of military aid, Belarus unable or unwilling to join in the fighting</a:t>
            </a:r>
          </a:p>
        </p:txBody>
      </p:sp>
      <p:pic>
        <p:nvPicPr>
          <p:cNvPr id="4" name="Content Placeholder 3">
            <a:extLst>
              <a:ext uri="{FF2B5EF4-FFF2-40B4-BE49-F238E27FC236}">
                <a16:creationId xmlns:a16="http://schemas.microsoft.com/office/drawing/2014/main" id="{40BD729B-1A0C-2F47-87B1-8330A81227DA}"/>
              </a:ext>
            </a:extLst>
          </p:cNvPr>
          <p:cNvPicPr>
            <a:picLocks noGrp="1" noChangeAspect="1"/>
          </p:cNvPicPr>
          <p:nvPr>
            <p:ph idx="1"/>
          </p:nvPr>
        </p:nvPicPr>
        <p:blipFill>
          <a:blip r:embed="rId2"/>
          <a:stretch>
            <a:fillRect/>
          </a:stretch>
        </p:blipFill>
        <p:spPr>
          <a:xfrm>
            <a:off x="3914665" y="1825625"/>
            <a:ext cx="4362669" cy="4351338"/>
          </a:xfrm>
        </p:spPr>
      </p:pic>
    </p:spTree>
    <p:extLst>
      <p:ext uri="{BB962C8B-B14F-4D97-AF65-F5344CB8AC3E}">
        <p14:creationId xmlns:p14="http://schemas.microsoft.com/office/powerpoint/2010/main" val="3067458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3436</TotalTime>
  <Words>1334</Words>
  <Application>Microsoft Macintosh PowerPoint</Application>
  <PresentationFormat>Widescreen</PresentationFormat>
  <Paragraphs>55</Paragraphs>
  <Slides>36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Calibri Light</vt:lpstr>
      <vt:lpstr>Office Theme</vt:lpstr>
      <vt:lpstr>OLLI SPRING 2022  TRIUMVIRATE: America, Russia, and China As Global Actors and Rivals</vt:lpstr>
      <vt:lpstr>“Looking out for a Hero.” From a moderately popular head of state destined perhaps to be another one-time president, former comedic actor Volodymyr Zelensky has morphed into a charismatic symbol of Ukrainian resistance and, indeed, statehood</vt:lpstr>
      <vt:lpstr>…while Vladimir Putin continues his sequence of unusual TV appearances, including this luncheon with a group of (newly unemployed) flight attendants around that famous mile-long table. </vt:lpstr>
      <vt:lpstr>Putin’s Paw</vt:lpstr>
      <vt:lpstr>Former British foreign secretary David Owen, who holds a medical degree with a specialization in neurology, has speculated about Putin’s physical and mental health. Quotes from Owen interviews on February 27 and March 3, 2022</vt:lpstr>
      <vt:lpstr>Basketball player Britney Griner arrested in Russia on drug smuggling charges</vt:lpstr>
      <vt:lpstr>Ex-marines Trevor Reed and Paul Whelan are serving long prison terms in Russia</vt:lpstr>
      <vt:lpstr>One of the most disturbing images to come from this war</vt:lpstr>
      <vt:lpstr>News from the front Among the major takeaways: the Russian offensive stalled, Ukraine receiving growing amounts of military aid, Belarus unable or unwilling to join in the fighting</vt:lpstr>
      <vt:lpstr>March 5, Novokuznetsky, Siberia. Governor Sergei Tsivilyov of Kemerovo region confronted by family members of a local police unit that was sent to fight in the war</vt:lpstr>
      <vt:lpstr>Ukrainian presidential advisor Oleksiy Arestovych combines the online presence of an actor and vlogger with deep knowledge of military affairs</vt:lpstr>
      <vt:lpstr>Banker Denis Kireev, a member of Ukraine’s negotiating team at the talks with Russia, shot by the Ukrainian Security Service on March 5</vt:lpstr>
      <vt:lpstr>This is not a convoy, but a 30-mile traffic jam</vt:lpstr>
      <vt:lpstr>A thermobaric (vacuum bomb) rocket system driving across the Russian-Ukrainian border</vt:lpstr>
      <vt:lpstr>Vinnitsa airport struck by Kaliber cruise missiles </vt:lpstr>
      <vt:lpstr>Ukraine claims to have sunk one of Russia’s newest naval vessels, the Vasil Bykov</vt:lpstr>
      <vt:lpstr>…and to have killed major general Vitaly Gerasimov, deputy commander of Russia’s 41st Army</vt:lpstr>
      <vt:lpstr>The Zaporizhzhia nuclear power plant attack</vt:lpstr>
      <vt:lpstr>Ukrainian refugees given the right of residency in the European Union</vt:lpstr>
      <vt:lpstr>Meanwhile in Moscow. Shoppers waiting to enter an IKEA store in Moscow after the Swedish furniture store announces it is withdrawing from Russia </vt:lpstr>
      <vt:lpstr>That’s What I Like + Real Magic = bad PR</vt:lpstr>
      <vt:lpstr>Russia’s first McDonald’s opened on January 31, 1990 in Moscow’s Pushkin Square. With seating for 900 customers, it is the company’s second largest restaurant in the world. Currently there are almost 850 MacDonald’s restaurants operating in Russia. Most are owned not by franchisees, but the company itself</vt:lpstr>
      <vt:lpstr>An oil and gas embargo by the entire West?</vt:lpstr>
      <vt:lpstr>Anatol Lieven</vt:lpstr>
      <vt:lpstr>Is it too late for a diplomatic settlement? Article by Anatol Lieven in The Guardian, March 4, 2022: https://www.theguardian.com/commentisfree/2022/mar/04/what-would-ukraine-russia-peace-deal-look-like Lieven’s ideas are not ideal, but then politics is the art of the possible. And so is geopolitics. So let’s not be surprised if the resolution of the conflict happens to look something like this (modified Lieven plan). With the military facts on the ground shifting in Ukraine’s favor and Russia’s economic position weakening by the hour, the window of opportunity is closing</vt:lpstr>
      <vt:lpstr>China continues to bide its (diplomatic and economic) time, but there are straws in the wind that suggest it may be distancing itself from Russia</vt:lpstr>
      <vt:lpstr>China’s power structure (source: Yuan Associates, 2020). The People’s Republic is not a state of laws but state of rules. This does not mean it lacks in political and geopolitical sophistication</vt:lpstr>
      <vt:lpstr>And I beheld, and lo, a black horse; and he that sat on him had a pair of balances in his hand (Revelation 6:5)</vt:lpstr>
      <vt:lpstr>The Russia-Ukraine war is a threat to global food security Data 03-03-2022 from Reuters at https://www.reuters.com/business/russia-ukraine-conflict-highlights-wheat-supply-vulnerability-2022-03-03/</vt:lpstr>
      <vt:lpstr>Well into the Ukraine-Russia conflict, Georgia’s ruling Georgia Dream party maintained its traditional pro-Russian stance. With large antiwar demonstrations taking place in the capital, Tbilisi, daily (photo below), the government changed its position and on March 3 submitted a formal application to join the European Union. Another post-Soviet republic, Moldova, has also requested membership</vt:lpstr>
      <vt:lpstr>Russia has been a state of rules (or poniatiia = “understandings”) since the late 1990s. It has now completed its transition from a soft or hybrid authoritarianism to a dictatorship with no ifs, buts, or postmodern conceits. The Putin regime continues to rest on a constantly shifting balance between the siloviki, or power men, oligarchs, and technocrats, with Putin presiding over this dynamic from his actual or figurative bunker</vt:lpstr>
      <vt:lpstr>Even now, Putin’s administration shows a fundamental continuity with the Russia of the 1990s. Let us recall Napoleon’s formula, “A revolution is 10,000 vacancies”</vt:lpstr>
      <vt:lpstr>Russian army’s poor battlefield performance is partly explained by politico-cultural factors. Among these is the practice of pokazukha and the Potyemkin village syndrome. On left: a can of spray paint of the kind used to beautify lawns on military bases during visits by Putin. On right: fake façades erected in Saratov in anticipation of the arrival of then prime minister Dmitry Medvedev (March 2016)</vt:lpstr>
      <vt:lpstr>When empires fall, or at least reform From left: the Siege of Sebastopol (1854-55), the Battle of Tsushima (1905), the Battle of Tannenberg (1914), the Red Army withdraws from Afghanistan (1989)</vt:lpstr>
      <vt:lpstr>Supporting Ukraine. Ukrainian-born Mila Kunis has donated $3M, Leonardo di Caprio (shown here with his grandmother Elena Smirnova, born in Odessa) has given 10M, while Sean Penn (seen at the Polish-Ukrainian border) is filming a documentary about the war</vt:lpstr>
      <vt:lpstr>Over on the other side, we have conductor Valery Gerghiev (since fired by the Munich Philharmonic), actor and director Nikita Mikhalkov, and writer Zakhar Prilepin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OLLI SPRING 2022  TRIUMVIRATE: America, Russia, and China As Global Actors and Rivals</dc:title>
  <dc:creator>Microsoft Office User</dc:creator>
  <cp:lastModifiedBy>Microsoft Office User</cp:lastModifiedBy>
  <cp:revision>42</cp:revision>
  <dcterms:created xsi:type="dcterms:W3CDTF">2022-03-04T12:21:29Z</dcterms:created>
  <dcterms:modified xsi:type="dcterms:W3CDTF">2022-03-11T21:25:36Z</dcterms:modified>
</cp:coreProperties>
</file>