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4" r:id="rId3"/>
    <p:sldId id="275" r:id="rId4"/>
    <p:sldId id="284" r:id="rId5"/>
    <p:sldId id="285" r:id="rId6"/>
    <p:sldId id="279" r:id="rId7"/>
    <p:sldId id="288" r:id="rId8"/>
    <p:sldId id="283" r:id="rId9"/>
    <p:sldId id="276" r:id="rId10"/>
    <p:sldId id="277" r:id="rId11"/>
    <p:sldId id="287" r:id="rId12"/>
    <p:sldId id="264" r:id="rId13"/>
    <p:sldId id="292" r:id="rId14"/>
    <p:sldId id="290" r:id="rId15"/>
    <p:sldId id="261" r:id="rId16"/>
    <p:sldId id="258" r:id="rId17"/>
    <p:sldId id="273" r:id="rId18"/>
    <p:sldId id="282" r:id="rId19"/>
    <p:sldId id="272" r:id="rId20"/>
    <p:sldId id="281" r:id="rId21"/>
    <p:sldId id="291" r:id="rId22"/>
    <p:sldId id="266" r:id="rId23"/>
    <p:sldId id="268" r:id="rId24"/>
    <p:sldId id="267" r:id="rId25"/>
    <p:sldId id="269" r:id="rId26"/>
    <p:sldId id="270" r:id="rId27"/>
    <p:sldId id="257" r:id="rId28"/>
    <p:sldId id="262" r:id="rId29"/>
    <p:sldId id="286" r:id="rId30"/>
    <p:sldId id="28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83"/>
    <p:restoredTop sz="94640"/>
  </p:normalViewPr>
  <p:slideViewPr>
    <p:cSldViewPr snapToGrid="0" snapToObjects="1">
      <p:cViewPr varScale="1">
        <p:scale>
          <a:sx n="91" d="100"/>
          <a:sy n="91" d="100"/>
        </p:scale>
        <p:origin x="192"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B3C5C-BA9E-2746-918A-62F7E8335C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005CF-EFD5-B143-BA86-3156F94A3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4DBC8E-DEF6-9048-BAD8-6F80B5A026EB}"/>
              </a:ext>
            </a:extLst>
          </p:cNvPr>
          <p:cNvSpPr>
            <a:spLocks noGrp="1"/>
          </p:cNvSpPr>
          <p:nvPr>
            <p:ph type="dt" sz="half" idx="10"/>
          </p:nvPr>
        </p:nvSpPr>
        <p:spPr/>
        <p:txBody>
          <a:bodyPr/>
          <a:lstStyle/>
          <a:p>
            <a:fld id="{27AA3D20-D15E-FE4E-8673-0EBDCD844B5A}" type="datetimeFigureOut">
              <a:rPr lang="en-US" smtClean="0"/>
              <a:t>3/3/22</a:t>
            </a:fld>
            <a:endParaRPr lang="en-US"/>
          </a:p>
        </p:txBody>
      </p:sp>
      <p:sp>
        <p:nvSpPr>
          <p:cNvPr id="5" name="Footer Placeholder 4">
            <a:extLst>
              <a:ext uri="{FF2B5EF4-FFF2-40B4-BE49-F238E27FC236}">
                <a16:creationId xmlns:a16="http://schemas.microsoft.com/office/drawing/2014/main" id="{B8464378-33EB-FB46-9352-85F9CE734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B03AE-FF8E-5A42-8F60-5FD0A5AC7A75}"/>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4258972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1751-4C37-9243-8BC4-A161488C94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A0CE7B-0FC7-A34E-AC2F-2F925D3B1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BC695-9780-6B47-83F7-18EC9A86593B}"/>
              </a:ext>
            </a:extLst>
          </p:cNvPr>
          <p:cNvSpPr>
            <a:spLocks noGrp="1"/>
          </p:cNvSpPr>
          <p:nvPr>
            <p:ph type="dt" sz="half" idx="10"/>
          </p:nvPr>
        </p:nvSpPr>
        <p:spPr/>
        <p:txBody>
          <a:bodyPr/>
          <a:lstStyle/>
          <a:p>
            <a:fld id="{27AA3D20-D15E-FE4E-8673-0EBDCD844B5A}" type="datetimeFigureOut">
              <a:rPr lang="en-US" smtClean="0"/>
              <a:t>3/3/22</a:t>
            </a:fld>
            <a:endParaRPr lang="en-US"/>
          </a:p>
        </p:txBody>
      </p:sp>
      <p:sp>
        <p:nvSpPr>
          <p:cNvPr id="5" name="Footer Placeholder 4">
            <a:extLst>
              <a:ext uri="{FF2B5EF4-FFF2-40B4-BE49-F238E27FC236}">
                <a16:creationId xmlns:a16="http://schemas.microsoft.com/office/drawing/2014/main" id="{E4043065-73A9-6F43-8A13-0029D858FD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E7C60-E029-A949-A4E3-49F0659FC0BC}"/>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266104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193588-2A2B-EF46-B24A-ECF2710F89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36F80A-6B27-5247-8D0B-313F860972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DAF08-33B9-E048-AA6C-538082F77C4E}"/>
              </a:ext>
            </a:extLst>
          </p:cNvPr>
          <p:cNvSpPr>
            <a:spLocks noGrp="1"/>
          </p:cNvSpPr>
          <p:nvPr>
            <p:ph type="dt" sz="half" idx="10"/>
          </p:nvPr>
        </p:nvSpPr>
        <p:spPr/>
        <p:txBody>
          <a:bodyPr/>
          <a:lstStyle/>
          <a:p>
            <a:fld id="{27AA3D20-D15E-FE4E-8673-0EBDCD844B5A}" type="datetimeFigureOut">
              <a:rPr lang="en-US" smtClean="0"/>
              <a:t>3/3/22</a:t>
            </a:fld>
            <a:endParaRPr lang="en-US"/>
          </a:p>
        </p:txBody>
      </p:sp>
      <p:sp>
        <p:nvSpPr>
          <p:cNvPr id="5" name="Footer Placeholder 4">
            <a:extLst>
              <a:ext uri="{FF2B5EF4-FFF2-40B4-BE49-F238E27FC236}">
                <a16:creationId xmlns:a16="http://schemas.microsoft.com/office/drawing/2014/main" id="{C320108F-D818-8947-885F-699087178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8610A-7424-9047-BDDA-02694A3C2127}"/>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428347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228BD-0270-0140-B8F0-57A425ABF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CFB743-DF67-4A4E-A402-DEF87A1973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2D3328-3B2F-7B49-B4A8-08235293953A}"/>
              </a:ext>
            </a:extLst>
          </p:cNvPr>
          <p:cNvSpPr>
            <a:spLocks noGrp="1"/>
          </p:cNvSpPr>
          <p:nvPr>
            <p:ph type="dt" sz="half" idx="10"/>
          </p:nvPr>
        </p:nvSpPr>
        <p:spPr/>
        <p:txBody>
          <a:bodyPr/>
          <a:lstStyle/>
          <a:p>
            <a:fld id="{27AA3D20-D15E-FE4E-8673-0EBDCD844B5A}" type="datetimeFigureOut">
              <a:rPr lang="en-US" smtClean="0"/>
              <a:t>3/3/22</a:t>
            </a:fld>
            <a:endParaRPr lang="en-US"/>
          </a:p>
        </p:txBody>
      </p:sp>
      <p:sp>
        <p:nvSpPr>
          <p:cNvPr id="5" name="Footer Placeholder 4">
            <a:extLst>
              <a:ext uri="{FF2B5EF4-FFF2-40B4-BE49-F238E27FC236}">
                <a16:creationId xmlns:a16="http://schemas.microsoft.com/office/drawing/2014/main" id="{D81BAD8C-992B-8743-9564-1CE3A52B2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FE314-1579-734B-BBBF-67938FCDCA41}"/>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40586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3926-78FF-744A-BE9E-F2791F5229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70639C-8189-CD4C-BC16-EAF7C47DDE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9FB8CC-DF9B-4145-86E7-26F37647F850}"/>
              </a:ext>
            </a:extLst>
          </p:cNvPr>
          <p:cNvSpPr>
            <a:spLocks noGrp="1"/>
          </p:cNvSpPr>
          <p:nvPr>
            <p:ph type="dt" sz="half" idx="10"/>
          </p:nvPr>
        </p:nvSpPr>
        <p:spPr/>
        <p:txBody>
          <a:bodyPr/>
          <a:lstStyle/>
          <a:p>
            <a:fld id="{27AA3D20-D15E-FE4E-8673-0EBDCD844B5A}" type="datetimeFigureOut">
              <a:rPr lang="en-US" smtClean="0"/>
              <a:t>3/3/22</a:t>
            </a:fld>
            <a:endParaRPr lang="en-US"/>
          </a:p>
        </p:txBody>
      </p:sp>
      <p:sp>
        <p:nvSpPr>
          <p:cNvPr id="5" name="Footer Placeholder 4">
            <a:extLst>
              <a:ext uri="{FF2B5EF4-FFF2-40B4-BE49-F238E27FC236}">
                <a16:creationId xmlns:a16="http://schemas.microsoft.com/office/drawing/2014/main" id="{39F3CC3C-FF10-BC40-8F08-9609CAE830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90179-24C8-9542-BFD6-9AA296F27943}"/>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40902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C288-F16C-2C43-B667-818A2849A5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72DA63-1435-C24E-8F3C-6DE451CFFA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725C52-7221-794D-84DE-554FE5274F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C93CBC-B4C2-CD45-83C6-D6E2AEEF783A}"/>
              </a:ext>
            </a:extLst>
          </p:cNvPr>
          <p:cNvSpPr>
            <a:spLocks noGrp="1"/>
          </p:cNvSpPr>
          <p:nvPr>
            <p:ph type="dt" sz="half" idx="10"/>
          </p:nvPr>
        </p:nvSpPr>
        <p:spPr/>
        <p:txBody>
          <a:bodyPr/>
          <a:lstStyle/>
          <a:p>
            <a:fld id="{27AA3D20-D15E-FE4E-8673-0EBDCD844B5A}" type="datetimeFigureOut">
              <a:rPr lang="en-US" smtClean="0"/>
              <a:t>3/3/22</a:t>
            </a:fld>
            <a:endParaRPr lang="en-US"/>
          </a:p>
        </p:txBody>
      </p:sp>
      <p:sp>
        <p:nvSpPr>
          <p:cNvPr id="6" name="Footer Placeholder 5">
            <a:extLst>
              <a:ext uri="{FF2B5EF4-FFF2-40B4-BE49-F238E27FC236}">
                <a16:creationId xmlns:a16="http://schemas.microsoft.com/office/drawing/2014/main" id="{D0C9D9C1-6F38-5143-BA50-C4412E15E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EBF1AD-B185-D142-8E70-02223E956EB1}"/>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3669024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95C16-1640-FA41-88D5-892032D725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8242CB-7538-F34F-97A6-29DEEA7DA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2C8A049-9E49-E243-93FB-2BA521E0201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B0A74E-3726-804F-A13F-4E897379A9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9DF11E0-2BDA-0045-B825-4DA184D7263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FD6C21-B4C7-5B4E-8E3D-919270231A07}"/>
              </a:ext>
            </a:extLst>
          </p:cNvPr>
          <p:cNvSpPr>
            <a:spLocks noGrp="1"/>
          </p:cNvSpPr>
          <p:nvPr>
            <p:ph type="dt" sz="half" idx="10"/>
          </p:nvPr>
        </p:nvSpPr>
        <p:spPr/>
        <p:txBody>
          <a:bodyPr/>
          <a:lstStyle/>
          <a:p>
            <a:fld id="{27AA3D20-D15E-FE4E-8673-0EBDCD844B5A}" type="datetimeFigureOut">
              <a:rPr lang="en-US" smtClean="0"/>
              <a:t>3/3/22</a:t>
            </a:fld>
            <a:endParaRPr lang="en-US"/>
          </a:p>
        </p:txBody>
      </p:sp>
      <p:sp>
        <p:nvSpPr>
          <p:cNvPr id="8" name="Footer Placeholder 7">
            <a:extLst>
              <a:ext uri="{FF2B5EF4-FFF2-40B4-BE49-F238E27FC236}">
                <a16:creationId xmlns:a16="http://schemas.microsoft.com/office/drawing/2014/main" id="{2A5F94B9-7B7F-4E4A-A9A7-4E8B8374CB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6AAEBE-FBB8-D44B-BE80-A69B5CA1E4EA}"/>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11565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46C5-C375-504B-AAF1-CB9EFAC201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3127DA-2FDA-E646-A30B-6565B0D89079}"/>
              </a:ext>
            </a:extLst>
          </p:cNvPr>
          <p:cNvSpPr>
            <a:spLocks noGrp="1"/>
          </p:cNvSpPr>
          <p:nvPr>
            <p:ph type="dt" sz="half" idx="10"/>
          </p:nvPr>
        </p:nvSpPr>
        <p:spPr/>
        <p:txBody>
          <a:bodyPr/>
          <a:lstStyle/>
          <a:p>
            <a:fld id="{27AA3D20-D15E-FE4E-8673-0EBDCD844B5A}" type="datetimeFigureOut">
              <a:rPr lang="en-US" smtClean="0"/>
              <a:t>3/3/22</a:t>
            </a:fld>
            <a:endParaRPr lang="en-US"/>
          </a:p>
        </p:txBody>
      </p:sp>
      <p:sp>
        <p:nvSpPr>
          <p:cNvPr id="4" name="Footer Placeholder 3">
            <a:extLst>
              <a:ext uri="{FF2B5EF4-FFF2-40B4-BE49-F238E27FC236}">
                <a16:creationId xmlns:a16="http://schemas.microsoft.com/office/drawing/2014/main" id="{24067B2D-44A1-3D45-B746-585B91CFD2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FE23F0-E26C-FE40-BFC3-0BC79F110B6F}"/>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2865839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296E52-4A50-8048-9FC8-B8405E97369D}"/>
              </a:ext>
            </a:extLst>
          </p:cNvPr>
          <p:cNvSpPr>
            <a:spLocks noGrp="1"/>
          </p:cNvSpPr>
          <p:nvPr>
            <p:ph type="dt" sz="half" idx="10"/>
          </p:nvPr>
        </p:nvSpPr>
        <p:spPr/>
        <p:txBody>
          <a:bodyPr/>
          <a:lstStyle/>
          <a:p>
            <a:fld id="{27AA3D20-D15E-FE4E-8673-0EBDCD844B5A}" type="datetimeFigureOut">
              <a:rPr lang="en-US" smtClean="0"/>
              <a:t>3/3/22</a:t>
            </a:fld>
            <a:endParaRPr lang="en-US"/>
          </a:p>
        </p:txBody>
      </p:sp>
      <p:sp>
        <p:nvSpPr>
          <p:cNvPr id="3" name="Footer Placeholder 2">
            <a:extLst>
              <a:ext uri="{FF2B5EF4-FFF2-40B4-BE49-F238E27FC236}">
                <a16:creationId xmlns:a16="http://schemas.microsoft.com/office/drawing/2014/main" id="{FEEAFBBA-989C-AC43-8D2B-6661E396A9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AA838F-AF0E-9440-9951-EE601C0B4346}"/>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360697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E8664-B068-FB46-AAEF-A98C03DFD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1F490-5A1D-6142-B952-F26F6623A6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DB98D3-20CA-A149-9E30-7C434758C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573CD6-B1E1-0043-BC9C-09E074A93E37}"/>
              </a:ext>
            </a:extLst>
          </p:cNvPr>
          <p:cNvSpPr>
            <a:spLocks noGrp="1"/>
          </p:cNvSpPr>
          <p:nvPr>
            <p:ph type="dt" sz="half" idx="10"/>
          </p:nvPr>
        </p:nvSpPr>
        <p:spPr/>
        <p:txBody>
          <a:bodyPr/>
          <a:lstStyle/>
          <a:p>
            <a:fld id="{27AA3D20-D15E-FE4E-8673-0EBDCD844B5A}" type="datetimeFigureOut">
              <a:rPr lang="en-US" smtClean="0"/>
              <a:t>3/3/22</a:t>
            </a:fld>
            <a:endParaRPr lang="en-US"/>
          </a:p>
        </p:txBody>
      </p:sp>
      <p:sp>
        <p:nvSpPr>
          <p:cNvPr id="6" name="Footer Placeholder 5">
            <a:extLst>
              <a:ext uri="{FF2B5EF4-FFF2-40B4-BE49-F238E27FC236}">
                <a16:creationId xmlns:a16="http://schemas.microsoft.com/office/drawing/2014/main" id="{1AA0F58D-5E90-C745-9B01-22C4096CF9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5B1196-3A50-BF47-9FEA-2813EFFC870B}"/>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204790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E3B1-C65E-E34C-879A-B8E7BC0C7D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B2950B-CD48-CC49-8DF6-26CBCE9F93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462358-7FB6-5C4D-8703-7F7760E6D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50C17C-EDDE-8E46-9506-503E93B5EBE2}"/>
              </a:ext>
            </a:extLst>
          </p:cNvPr>
          <p:cNvSpPr>
            <a:spLocks noGrp="1"/>
          </p:cNvSpPr>
          <p:nvPr>
            <p:ph type="dt" sz="half" idx="10"/>
          </p:nvPr>
        </p:nvSpPr>
        <p:spPr/>
        <p:txBody>
          <a:bodyPr/>
          <a:lstStyle/>
          <a:p>
            <a:fld id="{27AA3D20-D15E-FE4E-8673-0EBDCD844B5A}" type="datetimeFigureOut">
              <a:rPr lang="en-US" smtClean="0"/>
              <a:t>3/3/22</a:t>
            </a:fld>
            <a:endParaRPr lang="en-US"/>
          </a:p>
        </p:txBody>
      </p:sp>
      <p:sp>
        <p:nvSpPr>
          <p:cNvPr id="6" name="Footer Placeholder 5">
            <a:extLst>
              <a:ext uri="{FF2B5EF4-FFF2-40B4-BE49-F238E27FC236}">
                <a16:creationId xmlns:a16="http://schemas.microsoft.com/office/drawing/2014/main" id="{3E1B4F39-2A89-AE42-BE09-9E87DFB471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C11D8-4E75-B340-BDB2-32EAB0B29032}"/>
              </a:ext>
            </a:extLst>
          </p:cNvPr>
          <p:cNvSpPr>
            <a:spLocks noGrp="1"/>
          </p:cNvSpPr>
          <p:nvPr>
            <p:ph type="sldNum" sz="quarter" idx="12"/>
          </p:nvPr>
        </p:nvSpPr>
        <p:spPr/>
        <p:txBody>
          <a:bodyPr/>
          <a:lstStyle/>
          <a:p>
            <a:fld id="{BAFED366-C981-1649-BDAE-C22F9366A969}" type="slidenum">
              <a:rPr lang="en-US" smtClean="0"/>
              <a:t>‹#›</a:t>
            </a:fld>
            <a:endParaRPr lang="en-US"/>
          </a:p>
        </p:txBody>
      </p:sp>
    </p:spTree>
    <p:extLst>
      <p:ext uri="{BB962C8B-B14F-4D97-AF65-F5344CB8AC3E}">
        <p14:creationId xmlns:p14="http://schemas.microsoft.com/office/powerpoint/2010/main" val="1978276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C3AADD-520C-E248-82F6-F6F13FDC5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A463D5-09CF-C34C-AC9F-6920450788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8E1D5-87F4-9948-8EB7-C71C39CF2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AA3D20-D15E-FE4E-8673-0EBDCD844B5A}" type="datetimeFigureOut">
              <a:rPr lang="en-US" smtClean="0"/>
              <a:t>3/3/22</a:t>
            </a:fld>
            <a:endParaRPr lang="en-US"/>
          </a:p>
        </p:txBody>
      </p:sp>
      <p:sp>
        <p:nvSpPr>
          <p:cNvPr id="5" name="Footer Placeholder 4">
            <a:extLst>
              <a:ext uri="{FF2B5EF4-FFF2-40B4-BE49-F238E27FC236}">
                <a16:creationId xmlns:a16="http://schemas.microsoft.com/office/drawing/2014/main" id="{E30B40D4-5A44-4549-902C-F3C215EE02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96C5A3-77EC-2146-B679-B6FC3A77F8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ED366-C981-1649-BDAE-C22F9366A969}" type="slidenum">
              <a:rPr lang="en-US" smtClean="0"/>
              <a:t>‹#›</a:t>
            </a:fld>
            <a:endParaRPr lang="en-US"/>
          </a:p>
        </p:txBody>
      </p:sp>
    </p:spTree>
    <p:extLst>
      <p:ext uri="{BB962C8B-B14F-4D97-AF65-F5344CB8AC3E}">
        <p14:creationId xmlns:p14="http://schemas.microsoft.com/office/powerpoint/2010/main" val="1463934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200rf.com/" TargetMode="Externa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16AFE-3BD1-9245-AEB4-E2C2949211C6}"/>
              </a:ext>
            </a:extLst>
          </p:cNvPr>
          <p:cNvSpPr>
            <a:spLocks noGrp="1"/>
          </p:cNvSpPr>
          <p:nvPr>
            <p:ph type="ctrTitle"/>
          </p:nvPr>
        </p:nvSpPr>
        <p:spPr/>
        <p:txBody>
          <a:bodyPr>
            <a:normAutofit/>
          </a:bodyPr>
          <a:lstStyle/>
          <a:p>
            <a:r>
              <a:rPr lang="en-US" sz="3200" b="1" dirty="0"/>
              <a:t>OLLI SPRING 2022</a:t>
            </a:r>
            <a:br>
              <a:rPr lang="en-US" sz="3200" dirty="0"/>
            </a:br>
            <a:br>
              <a:rPr lang="en-US" sz="3200" dirty="0"/>
            </a:br>
            <a:r>
              <a:rPr lang="en-US" sz="3200" b="1" dirty="0"/>
              <a:t>TRIUMVIRATE:</a:t>
            </a:r>
            <a:br>
              <a:rPr lang="en-US" sz="3200" b="1" dirty="0"/>
            </a:br>
            <a:r>
              <a:rPr lang="en-US" sz="3200" b="1" dirty="0"/>
              <a:t>America, Russia, and China As Global Actors and Rivals</a:t>
            </a:r>
            <a:endParaRPr lang="en-US" sz="3200" dirty="0"/>
          </a:p>
        </p:txBody>
      </p:sp>
      <p:sp>
        <p:nvSpPr>
          <p:cNvPr id="3" name="Subtitle 2">
            <a:extLst>
              <a:ext uri="{FF2B5EF4-FFF2-40B4-BE49-F238E27FC236}">
                <a16:creationId xmlns:a16="http://schemas.microsoft.com/office/drawing/2014/main" id="{DF88FE0E-702B-8246-8CB1-B7A677810807}"/>
              </a:ext>
            </a:extLst>
          </p:cNvPr>
          <p:cNvSpPr>
            <a:spLocks noGrp="1"/>
          </p:cNvSpPr>
          <p:nvPr>
            <p:ph type="subTitle" idx="1"/>
          </p:nvPr>
        </p:nvSpPr>
        <p:spPr/>
        <p:txBody>
          <a:bodyPr>
            <a:normAutofit fontScale="85000" lnSpcReduction="20000"/>
          </a:bodyPr>
          <a:lstStyle/>
          <a:p>
            <a:r>
              <a:rPr lang="en-US" dirty="0"/>
              <a:t>Tuesday, March 1</a:t>
            </a:r>
          </a:p>
          <a:p>
            <a:r>
              <a:rPr lang="en-US" dirty="0"/>
              <a:t>Lecture 5</a:t>
            </a:r>
          </a:p>
          <a:p>
            <a:r>
              <a:rPr lang="en-US" strike="sngStrike" dirty="0"/>
              <a:t>“The Challenges of Long-term Strategic </a:t>
            </a:r>
            <a:br>
              <a:rPr lang="en-US" strike="sngStrike" dirty="0"/>
            </a:br>
            <a:r>
              <a:rPr lang="en-US" strike="sngStrike" dirty="0"/>
              <a:t>Competition…”</a:t>
            </a:r>
          </a:p>
          <a:p>
            <a:r>
              <a:rPr lang="en-US" dirty="0"/>
              <a:t>The Russia-Ukraine War</a:t>
            </a:r>
          </a:p>
        </p:txBody>
      </p:sp>
    </p:spTree>
    <p:extLst>
      <p:ext uri="{BB962C8B-B14F-4D97-AF65-F5344CB8AC3E}">
        <p14:creationId xmlns:p14="http://schemas.microsoft.com/office/powerpoint/2010/main" val="2466869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3FB78-F596-FD4B-AB92-7CA00DBC4444}"/>
              </a:ext>
            </a:extLst>
          </p:cNvPr>
          <p:cNvSpPr>
            <a:spLocks noGrp="1"/>
          </p:cNvSpPr>
          <p:nvPr>
            <p:ph type="title"/>
          </p:nvPr>
        </p:nvSpPr>
        <p:spPr/>
        <p:txBody>
          <a:bodyPr>
            <a:normAutofit fontScale="90000"/>
          </a:bodyPr>
          <a:lstStyle/>
          <a:p>
            <a:pPr algn="ctr"/>
            <a:r>
              <a:rPr lang="en-US" sz="2400" dirty="0"/>
              <a:t>We might look for consolation to Tolstoy’s belief that armies are not led by generals, ships are not steered by captains, states and parties are not run by presidents and politicians — but the twentieth century has shown us only too often they are (Aleksandr Solzhenitsyn).</a:t>
            </a:r>
            <a:br>
              <a:rPr lang="en-US" sz="2400" dirty="0"/>
            </a:br>
            <a:r>
              <a:rPr lang="en-US" sz="2400" dirty="0"/>
              <a:t>As has the century that followed</a:t>
            </a:r>
          </a:p>
        </p:txBody>
      </p:sp>
      <p:pic>
        <p:nvPicPr>
          <p:cNvPr id="8" name="Content Placeholder 7">
            <a:extLst>
              <a:ext uri="{FF2B5EF4-FFF2-40B4-BE49-F238E27FC236}">
                <a16:creationId xmlns:a16="http://schemas.microsoft.com/office/drawing/2014/main" id="{E77D8A98-CE38-4046-8D92-015A3C59A868}"/>
              </a:ext>
            </a:extLst>
          </p:cNvPr>
          <p:cNvPicPr>
            <a:picLocks noGrp="1" noChangeAspect="1"/>
          </p:cNvPicPr>
          <p:nvPr>
            <p:ph idx="1"/>
          </p:nvPr>
        </p:nvPicPr>
        <p:blipFill>
          <a:blip r:embed="rId2"/>
          <a:stretch>
            <a:fillRect/>
          </a:stretch>
        </p:blipFill>
        <p:spPr>
          <a:xfrm>
            <a:off x="4355465" y="1825625"/>
            <a:ext cx="3481070" cy="4351338"/>
          </a:xfrm>
        </p:spPr>
      </p:pic>
    </p:spTree>
    <p:extLst>
      <p:ext uri="{BB962C8B-B14F-4D97-AF65-F5344CB8AC3E}">
        <p14:creationId xmlns:p14="http://schemas.microsoft.com/office/powerpoint/2010/main" val="2163386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AED1-9CBF-AC43-8FD4-8626685FCC19}"/>
              </a:ext>
            </a:extLst>
          </p:cNvPr>
          <p:cNvSpPr>
            <a:spLocks noGrp="1"/>
          </p:cNvSpPr>
          <p:nvPr>
            <p:ph type="title"/>
          </p:nvPr>
        </p:nvSpPr>
        <p:spPr/>
        <p:txBody>
          <a:bodyPr>
            <a:normAutofit/>
          </a:bodyPr>
          <a:lstStyle/>
          <a:p>
            <a:pPr algn="ctr"/>
            <a:r>
              <a:rPr lang="en-US" sz="2400" dirty="0"/>
              <a:t>Not a Blitzkrieg</a:t>
            </a:r>
          </a:p>
        </p:txBody>
      </p:sp>
      <p:pic>
        <p:nvPicPr>
          <p:cNvPr id="4" name="Content Placeholder 3">
            <a:extLst>
              <a:ext uri="{FF2B5EF4-FFF2-40B4-BE49-F238E27FC236}">
                <a16:creationId xmlns:a16="http://schemas.microsoft.com/office/drawing/2014/main" id="{CDE0CE32-5F86-0249-ACD3-232A2438FA5F}"/>
              </a:ext>
            </a:extLst>
          </p:cNvPr>
          <p:cNvPicPr>
            <a:picLocks noGrp="1" noChangeAspect="1"/>
          </p:cNvPicPr>
          <p:nvPr>
            <p:ph idx="1"/>
          </p:nvPr>
        </p:nvPicPr>
        <p:blipFill>
          <a:blip r:embed="rId2"/>
          <a:stretch>
            <a:fillRect/>
          </a:stretch>
        </p:blipFill>
        <p:spPr>
          <a:xfrm>
            <a:off x="3048000" y="1975644"/>
            <a:ext cx="6096000" cy="4051300"/>
          </a:xfrm>
        </p:spPr>
      </p:pic>
    </p:spTree>
    <p:extLst>
      <p:ext uri="{BB962C8B-B14F-4D97-AF65-F5344CB8AC3E}">
        <p14:creationId xmlns:p14="http://schemas.microsoft.com/office/powerpoint/2010/main" val="1688556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175B6-BADD-C94E-9899-3CE61EB7702E}"/>
              </a:ext>
            </a:extLst>
          </p:cNvPr>
          <p:cNvSpPr>
            <a:spLocks noGrp="1"/>
          </p:cNvSpPr>
          <p:nvPr>
            <p:ph type="title"/>
          </p:nvPr>
        </p:nvSpPr>
        <p:spPr/>
        <p:txBody>
          <a:bodyPr>
            <a:normAutofit/>
          </a:bodyPr>
          <a:lstStyle/>
          <a:p>
            <a:pPr algn="ctr"/>
            <a:r>
              <a:rPr lang="en-US" sz="2400" dirty="0"/>
              <a:t>Who is Vladimir </a:t>
            </a:r>
            <a:r>
              <a:rPr lang="en-US" sz="2400" dirty="0" err="1"/>
              <a:t>Medinsky</a:t>
            </a:r>
            <a:r>
              <a:rPr lang="en-US" sz="2400" dirty="0"/>
              <a:t>?</a:t>
            </a:r>
          </a:p>
        </p:txBody>
      </p:sp>
      <p:pic>
        <p:nvPicPr>
          <p:cNvPr id="4" name="Content Placeholder 3">
            <a:extLst>
              <a:ext uri="{FF2B5EF4-FFF2-40B4-BE49-F238E27FC236}">
                <a16:creationId xmlns:a16="http://schemas.microsoft.com/office/drawing/2014/main" id="{88F8857F-3827-DA4A-A981-AAC81D8C6C04}"/>
              </a:ext>
            </a:extLst>
          </p:cNvPr>
          <p:cNvPicPr>
            <a:picLocks noGrp="1" noChangeAspect="1"/>
          </p:cNvPicPr>
          <p:nvPr>
            <p:ph idx="1"/>
          </p:nvPr>
        </p:nvPicPr>
        <p:blipFill>
          <a:blip r:embed="rId2"/>
          <a:stretch>
            <a:fillRect/>
          </a:stretch>
        </p:blipFill>
        <p:spPr>
          <a:xfrm>
            <a:off x="2579165" y="1825625"/>
            <a:ext cx="7033669" cy="4351338"/>
          </a:xfrm>
        </p:spPr>
      </p:pic>
    </p:spTree>
    <p:extLst>
      <p:ext uri="{BB962C8B-B14F-4D97-AF65-F5344CB8AC3E}">
        <p14:creationId xmlns:p14="http://schemas.microsoft.com/office/powerpoint/2010/main" val="3462756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DCA41-EB06-F942-B85C-052BF19FD43D}"/>
              </a:ext>
            </a:extLst>
          </p:cNvPr>
          <p:cNvSpPr>
            <a:spLocks noGrp="1"/>
          </p:cNvSpPr>
          <p:nvPr>
            <p:ph type="title"/>
          </p:nvPr>
        </p:nvSpPr>
        <p:spPr/>
        <p:txBody>
          <a:bodyPr>
            <a:normAutofit/>
          </a:bodyPr>
          <a:lstStyle/>
          <a:p>
            <a:pPr algn="ctr"/>
            <a:r>
              <a:rPr lang="en-US" sz="2400" dirty="0"/>
              <a:t>Missile strikes on </a:t>
            </a:r>
            <a:r>
              <a:rPr lang="en-US" sz="2400" dirty="0" err="1"/>
              <a:t>Kharkiv</a:t>
            </a:r>
            <a:r>
              <a:rPr lang="en-US" sz="2400" dirty="0"/>
              <a:t> and Kyiv</a:t>
            </a:r>
          </a:p>
        </p:txBody>
      </p:sp>
      <p:pic>
        <p:nvPicPr>
          <p:cNvPr id="4" name="Content Placeholder 3">
            <a:extLst>
              <a:ext uri="{FF2B5EF4-FFF2-40B4-BE49-F238E27FC236}">
                <a16:creationId xmlns:a16="http://schemas.microsoft.com/office/drawing/2014/main" id="{BBD75E12-BDF3-C644-8C17-AFC5EECAA052}"/>
              </a:ext>
            </a:extLst>
          </p:cNvPr>
          <p:cNvPicPr>
            <a:picLocks noGrp="1" noChangeAspect="1"/>
          </p:cNvPicPr>
          <p:nvPr>
            <p:ph idx="1"/>
          </p:nvPr>
        </p:nvPicPr>
        <p:blipFill>
          <a:blip r:embed="rId2"/>
          <a:stretch>
            <a:fillRect/>
          </a:stretch>
        </p:blipFill>
        <p:spPr>
          <a:xfrm>
            <a:off x="1519311" y="2361529"/>
            <a:ext cx="4182034" cy="2352394"/>
          </a:xfrm>
        </p:spPr>
      </p:pic>
      <p:pic>
        <p:nvPicPr>
          <p:cNvPr id="5" name="Picture 4">
            <a:extLst>
              <a:ext uri="{FF2B5EF4-FFF2-40B4-BE49-F238E27FC236}">
                <a16:creationId xmlns:a16="http://schemas.microsoft.com/office/drawing/2014/main" id="{18C2552D-ECD6-2340-B259-07DCDC0321F2}"/>
              </a:ext>
            </a:extLst>
          </p:cNvPr>
          <p:cNvPicPr>
            <a:picLocks noChangeAspect="1"/>
          </p:cNvPicPr>
          <p:nvPr/>
        </p:nvPicPr>
        <p:blipFill>
          <a:blip r:embed="rId3"/>
          <a:stretch>
            <a:fillRect/>
          </a:stretch>
        </p:blipFill>
        <p:spPr>
          <a:xfrm>
            <a:off x="6560234" y="3216226"/>
            <a:ext cx="3657600" cy="2057400"/>
          </a:xfrm>
          <a:prstGeom prst="rect">
            <a:avLst/>
          </a:prstGeom>
        </p:spPr>
      </p:pic>
    </p:spTree>
    <p:extLst>
      <p:ext uri="{BB962C8B-B14F-4D97-AF65-F5344CB8AC3E}">
        <p14:creationId xmlns:p14="http://schemas.microsoft.com/office/powerpoint/2010/main" val="2933390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4F2D-91C3-9E4C-A114-0029E704A220}"/>
              </a:ext>
            </a:extLst>
          </p:cNvPr>
          <p:cNvSpPr>
            <a:spLocks noGrp="1"/>
          </p:cNvSpPr>
          <p:nvPr>
            <p:ph type="title"/>
          </p:nvPr>
        </p:nvSpPr>
        <p:spPr/>
        <p:txBody>
          <a:bodyPr>
            <a:normAutofit fontScale="90000"/>
          </a:bodyPr>
          <a:lstStyle/>
          <a:p>
            <a:pPr algn="ctr"/>
            <a:r>
              <a:rPr lang="en-US" sz="2000" dirty="0"/>
              <a:t>Chechen leader Ramzan </a:t>
            </a:r>
            <a:r>
              <a:rPr lang="en-US" sz="2000" dirty="0" err="1"/>
              <a:t>Kadyrov</a:t>
            </a:r>
            <a:r>
              <a:rPr lang="en-US" sz="2000" dirty="0"/>
              <a:t> addressing his troops on February 25. He is wearing </a:t>
            </a:r>
            <a:r>
              <a:rPr lang="en-US" sz="2000" dirty="0" err="1"/>
              <a:t>Praga</a:t>
            </a:r>
            <a:r>
              <a:rPr lang="en-US" sz="2000" dirty="0"/>
              <a:t> Monolith boots, which retail for $1580.00. Meanwhile, Russian media outlets have been banned from using the words “war” or “invasion” when describing the fighting in Ukraine. Instead they should say ”special military operation,” following the example of Tolstoy’s famous novel </a:t>
            </a:r>
            <a:r>
              <a:rPr lang="en-US" sz="2000" i="1" dirty="0"/>
              <a:t>Special Military Operation and Peace</a:t>
            </a:r>
          </a:p>
        </p:txBody>
      </p:sp>
      <p:pic>
        <p:nvPicPr>
          <p:cNvPr id="4" name="Content Placeholder 3">
            <a:extLst>
              <a:ext uri="{FF2B5EF4-FFF2-40B4-BE49-F238E27FC236}">
                <a16:creationId xmlns:a16="http://schemas.microsoft.com/office/drawing/2014/main" id="{34851908-B9FF-8846-B790-9C968C24C1B1}"/>
              </a:ext>
            </a:extLst>
          </p:cNvPr>
          <p:cNvPicPr>
            <a:picLocks noGrp="1" noChangeAspect="1"/>
          </p:cNvPicPr>
          <p:nvPr>
            <p:ph idx="1"/>
          </p:nvPr>
        </p:nvPicPr>
        <p:blipFill>
          <a:blip r:embed="rId2"/>
          <a:stretch>
            <a:fillRect/>
          </a:stretch>
        </p:blipFill>
        <p:spPr>
          <a:xfrm>
            <a:off x="1955409" y="1896405"/>
            <a:ext cx="4715670" cy="3577173"/>
          </a:xfrm>
        </p:spPr>
      </p:pic>
      <p:pic>
        <p:nvPicPr>
          <p:cNvPr id="5" name="Picture 4">
            <a:extLst>
              <a:ext uri="{FF2B5EF4-FFF2-40B4-BE49-F238E27FC236}">
                <a16:creationId xmlns:a16="http://schemas.microsoft.com/office/drawing/2014/main" id="{4F3B4EFC-C903-6941-BF4C-616F668671B2}"/>
              </a:ext>
            </a:extLst>
          </p:cNvPr>
          <p:cNvPicPr>
            <a:picLocks noChangeAspect="1"/>
          </p:cNvPicPr>
          <p:nvPr/>
        </p:nvPicPr>
        <p:blipFill>
          <a:blip r:embed="rId3"/>
          <a:stretch>
            <a:fillRect/>
          </a:stretch>
        </p:blipFill>
        <p:spPr>
          <a:xfrm>
            <a:off x="8115300" y="2789506"/>
            <a:ext cx="1447800" cy="1447800"/>
          </a:xfrm>
          <a:prstGeom prst="rect">
            <a:avLst/>
          </a:prstGeom>
        </p:spPr>
      </p:pic>
    </p:spTree>
    <p:extLst>
      <p:ext uri="{BB962C8B-B14F-4D97-AF65-F5344CB8AC3E}">
        <p14:creationId xmlns:p14="http://schemas.microsoft.com/office/powerpoint/2010/main" val="3542791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7CFC4-A416-0443-88AE-F6CFD8906AB9}"/>
              </a:ext>
            </a:extLst>
          </p:cNvPr>
          <p:cNvSpPr>
            <a:spLocks noGrp="1"/>
          </p:cNvSpPr>
          <p:nvPr>
            <p:ph type="title"/>
          </p:nvPr>
        </p:nvSpPr>
        <p:spPr/>
        <p:txBody>
          <a:bodyPr>
            <a:normAutofit/>
          </a:bodyPr>
          <a:lstStyle/>
          <a:p>
            <a:pPr algn="ctr"/>
            <a:r>
              <a:rPr lang="en-US" sz="2400" dirty="0"/>
              <a:t>Belarus is now a Russian satellite or even possession</a:t>
            </a:r>
          </a:p>
        </p:txBody>
      </p:sp>
      <p:pic>
        <p:nvPicPr>
          <p:cNvPr id="4" name="Content Placeholder 3">
            <a:extLst>
              <a:ext uri="{FF2B5EF4-FFF2-40B4-BE49-F238E27FC236}">
                <a16:creationId xmlns:a16="http://schemas.microsoft.com/office/drawing/2014/main" id="{F48F87AC-1942-B34C-87CD-2CE62F111B47}"/>
              </a:ext>
            </a:extLst>
          </p:cNvPr>
          <p:cNvPicPr>
            <a:picLocks noGrp="1" noChangeAspect="1"/>
          </p:cNvPicPr>
          <p:nvPr>
            <p:ph idx="1"/>
          </p:nvPr>
        </p:nvPicPr>
        <p:blipFill>
          <a:blip r:embed="rId2"/>
          <a:stretch>
            <a:fillRect/>
          </a:stretch>
        </p:blipFill>
        <p:spPr>
          <a:xfrm>
            <a:off x="1153549" y="2211193"/>
            <a:ext cx="2553889" cy="1915417"/>
          </a:xfrm>
        </p:spPr>
      </p:pic>
      <p:pic>
        <p:nvPicPr>
          <p:cNvPr id="5" name="Picture 4">
            <a:extLst>
              <a:ext uri="{FF2B5EF4-FFF2-40B4-BE49-F238E27FC236}">
                <a16:creationId xmlns:a16="http://schemas.microsoft.com/office/drawing/2014/main" id="{559973A2-DF7F-794A-A178-1B79E8E62702}"/>
              </a:ext>
            </a:extLst>
          </p:cNvPr>
          <p:cNvPicPr>
            <a:picLocks noChangeAspect="1"/>
          </p:cNvPicPr>
          <p:nvPr/>
        </p:nvPicPr>
        <p:blipFill>
          <a:blip r:embed="rId3"/>
          <a:stretch>
            <a:fillRect/>
          </a:stretch>
        </p:blipFill>
        <p:spPr>
          <a:xfrm>
            <a:off x="4219736" y="3406699"/>
            <a:ext cx="3464560" cy="2308008"/>
          </a:xfrm>
          <a:prstGeom prst="rect">
            <a:avLst/>
          </a:prstGeom>
        </p:spPr>
      </p:pic>
      <p:pic>
        <p:nvPicPr>
          <p:cNvPr id="6" name="Picture 5">
            <a:extLst>
              <a:ext uri="{FF2B5EF4-FFF2-40B4-BE49-F238E27FC236}">
                <a16:creationId xmlns:a16="http://schemas.microsoft.com/office/drawing/2014/main" id="{75CF947E-667B-4743-B4E8-D99E6370E826}"/>
              </a:ext>
            </a:extLst>
          </p:cNvPr>
          <p:cNvPicPr>
            <a:picLocks noChangeAspect="1"/>
          </p:cNvPicPr>
          <p:nvPr/>
        </p:nvPicPr>
        <p:blipFill>
          <a:blip r:embed="rId4"/>
          <a:stretch>
            <a:fillRect/>
          </a:stretch>
        </p:blipFill>
        <p:spPr>
          <a:xfrm>
            <a:off x="8070165" y="2056447"/>
            <a:ext cx="3461597" cy="1915417"/>
          </a:xfrm>
          <a:prstGeom prst="rect">
            <a:avLst/>
          </a:prstGeom>
        </p:spPr>
      </p:pic>
    </p:spTree>
    <p:extLst>
      <p:ext uri="{BB962C8B-B14F-4D97-AF65-F5344CB8AC3E}">
        <p14:creationId xmlns:p14="http://schemas.microsoft.com/office/powerpoint/2010/main" val="1342714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A6E6-84BA-4B49-B64F-3072A94E95AE}"/>
              </a:ext>
            </a:extLst>
          </p:cNvPr>
          <p:cNvSpPr>
            <a:spLocks noGrp="1"/>
          </p:cNvSpPr>
          <p:nvPr>
            <p:ph type="title"/>
          </p:nvPr>
        </p:nvSpPr>
        <p:spPr/>
        <p:txBody>
          <a:bodyPr>
            <a:normAutofit/>
          </a:bodyPr>
          <a:lstStyle/>
          <a:p>
            <a:pPr algn="ctr"/>
            <a:r>
              <a:rPr lang="en-US" sz="2400" dirty="0"/>
              <a:t>General Valery Gerasimov (on right), the Russian Army’s chief of staff, is an authority on hybrid warfare. The image shows Gerasimov with Chairman of the Joint Chiefs of Staff General Mark </a:t>
            </a:r>
            <a:r>
              <a:rPr lang="en-US" sz="2400" dirty="0" err="1"/>
              <a:t>Milley</a:t>
            </a:r>
            <a:r>
              <a:rPr lang="en-US" sz="2400" dirty="0"/>
              <a:t> during talks in Finland on September 22, 2021</a:t>
            </a:r>
          </a:p>
        </p:txBody>
      </p:sp>
      <p:pic>
        <p:nvPicPr>
          <p:cNvPr id="5" name="Content Placeholder 4">
            <a:extLst>
              <a:ext uri="{FF2B5EF4-FFF2-40B4-BE49-F238E27FC236}">
                <a16:creationId xmlns:a16="http://schemas.microsoft.com/office/drawing/2014/main" id="{59BE51F5-DC81-9F47-BC1F-C1FD62C16849}"/>
              </a:ext>
            </a:extLst>
          </p:cNvPr>
          <p:cNvPicPr>
            <a:picLocks noGrp="1" noChangeAspect="1"/>
          </p:cNvPicPr>
          <p:nvPr>
            <p:ph idx="1"/>
          </p:nvPr>
        </p:nvPicPr>
        <p:blipFill>
          <a:blip r:embed="rId2"/>
          <a:stretch>
            <a:fillRect/>
          </a:stretch>
        </p:blipFill>
        <p:spPr>
          <a:xfrm>
            <a:off x="2851150" y="2178844"/>
            <a:ext cx="6489700" cy="3644900"/>
          </a:xfrm>
        </p:spPr>
      </p:pic>
    </p:spTree>
    <p:extLst>
      <p:ext uri="{BB962C8B-B14F-4D97-AF65-F5344CB8AC3E}">
        <p14:creationId xmlns:p14="http://schemas.microsoft.com/office/powerpoint/2010/main" val="1394503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FFE6E-25FE-1141-B966-2E7456DCB273}"/>
              </a:ext>
            </a:extLst>
          </p:cNvPr>
          <p:cNvSpPr>
            <a:spLocks noGrp="1"/>
          </p:cNvSpPr>
          <p:nvPr>
            <p:ph type="title"/>
          </p:nvPr>
        </p:nvSpPr>
        <p:spPr/>
        <p:txBody>
          <a:bodyPr>
            <a:normAutofit fontScale="90000"/>
          </a:bodyPr>
          <a:lstStyle/>
          <a:p>
            <a:pPr algn="ctr"/>
            <a:r>
              <a:rPr lang="en-US" sz="2400" dirty="0"/>
              <a:t>Vladimir Putin’s recent TV appearances suggest he is under considerable stress. But so is Ukrainian president </a:t>
            </a:r>
            <a:r>
              <a:rPr lang="en-US" sz="2400" dirty="0" err="1"/>
              <a:t>Volodymyr</a:t>
            </a:r>
            <a:r>
              <a:rPr lang="en-US" sz="2400" dirty="0"/>
              <a:t> </a:t>
            </a:r>
            <a:r>
              <a:rPr lang="en-US" sz="2400" dirty="0" err="1"/>
              <a:t>Zelensky</a:t>
            </a:r>
            <a:r>
              <a:rPr lang="en-US" sz="2400" dirty="0"/>
              <a:t>. And then there is the battle of the memes: “Neo-Nazis and drug addicts” (Putin), “I don’t need a ride, I need ammunition” (</a:t>
            </a:r>
            <a:r>
              <a:rPr lang="en-US" sz="2400" dirty="0" err="1"/>
              <a:t>Zelensky</a:t>
            </a:r>
            <a:r>
              <a:rPr lang="en-US" sz="2400" dirty="0"/>
              <a:t>)</a:t>
            </a:r>
          </a:p>
        </p:txBody>
      </p:sp>
      <p:pic>
        <p:nvPicPr>
          <p:cNvPr id="4" name="Content Placeholder 3">
            <a:extLst>
              <a:ext uri="{FF2B5EF4-FFF2-40B4-BE49-F238E27FC236}">
                <a16:creationId xmlns:a16="http://schemas.microsoft.com/office/drawing/2014/main" id="{A7CF053F-1DF3-D14E-8BF4-DF114F0E45A8}"/>
              </a:ext>
            </a:extLst>
          </p:cNvPr>
          <p:cNvPicPr>
            <a:picLocks noGrp="1" noChangeAspect="1"/>
          </p:cNvPicPr>
          <p:nvPr>
            <p:ph idx="1"/>
          </p:nvPr>
        </p:nvPicPr>
        <p:blipFill>
          <a:blip r:embed="rId2"/>
          <a:stretch>
            <a:fillRect/>
          </a:stretch>
        </p:blipFill>
        <p:spPr>
          <a:xfrm>
            <a:off x="1294227" y="2345377"/>
            <a:ext cx="3166227" cy="1782786"/>
          </a:xfrm>
        </p:spPr>
      </p:pic>
      <p:pic>
        <p:nvPicPr>
          <p:cNvPr id="5" name="Picture 4">
            <a:extLst>
              <a:ext uri="{FF2B5EF4-FFF2-40B4-BE49-F238E27FC236}">
                <a16:creationId xmlns:a16="http://schemas.microsoft.com/office/drawing/2014/main" id="{BEE98D4B-D62B-7A42-A9FB-DC019A66DAD3}"/>
              </a:ext>
            </a:extLst>
          </p:cNvPr>
          <p:cNvPicPr>
            <a:picLocks noChangeAspect="1"/>
          </p:cNvPicPr>
          <p:nvPr/>
        </p:nvPicPr>
        <p:blipFill>
          <a:blip r:embed="rId3"/>
          <a:stretch>
            <a:fillRect/>
          </a:stretch>
        </p:blipFill>
        <p:spPr>
          <a:xfrm>
            <a:off x="4820529" y="4236229"/>
            <a:ext cx="2550942" cy="1620911"/>
          </a:xfrm>
          <a:prstGeom prst="rect">
            <a:avLst/>
          </a:prstGeom>
        </p:spPr>
      </p:pic>
      <p:pic>
        <p:nvPicPr>
          <p:cNvPr id="3" name="Picture 2">
            <a:extLst>
              <a:ext uri="{FF2B5EF4-FFF2-40B4-BE49-F238E27FC236}">
                <a16:creationId xmlns:a16="http://schemas.microsoft.com/office/drawing/2014/main" id="{B2F840F2-35D1-124D-A2BD-81B0F4E7F679}"/>
              </a:ext>
            </a:extLst>
          </p:cNvPr>
          <p:cNvPicPr>
            <a:picLocks noChangeAspect="1"/>
          </p:cNvPicPr>
          <p:nvPr/>
        </p:nvPicPr>
        <p:blipFill>
          <a:blip r:embed="rId4"/>
          <a:stretch>
            <a:fillRect/>
          </a:stretch>
        </p:blipFill>
        <p:spPr>
          <a:xfrm>
            <a:off x="7872339" y="2084422"/>
            <a:ext cx="3457046" cy="2304697"/>
          </a:xfrm>
          <a:prstGeom prst="rect">
            <a:avLst/>
          </a:prstGeom>
        </p:spPr>
      </p:pic>
    </p:spTree>
    <p:extLst>
      <p:ext uri="{BB962C8B-B14F-4D97-AF65-F5344CB8AC3E}">
        <p14:creationId xmlns:p14="http://schemas.microsoft.com/office/powerpoint/2010/main" val="879414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563EA-0766-2143-9002-892F36966174}"/>
              </a:ext>
            </a:extLst>
          </p:cNvPr>
          <p:cNvSpPr>
            <a:spLocks noGrp="1"/>
          </p:cNvSpPr>
          <p:nvPr>
            <p:ph type="title"/>
          </p:nvPr>
        </p:nvSpPr>
        <p:spPr/>
        <p:txBody>
          <a:bodyPr>
            <a:normAutofit/>
          </a:bodyPr>
          <a:lstStyle/>
          <a:p>
            <a:pPr algn="ctr"/>
            <a:r>
              <a:rPr lang="en-US" sz="2400" dirty="0"/>
              <a:t>Speech was given to man to disguise his thoughts (Charles Maurice de Talleyrand). Something Ambassador </a:t>
            </a:r>
            <a:r>
              <a:rPr lang="en-US" sz="2400" dirty="0" err="1"/>
              <a:t>Magierowski</a:t>
            </a:r>
            <a:r>
              <a:rPr lang="en-US" sz="2400" dirty="0"/>
              <a:t> (on left) would be wise to bear in mind. </a:t>
            </a:r>
            <a:br>
              <a:rPr lang="en-US" sz="2400" dirty="0"/>
            </a:br>
            <a:r>
              <a:rPr lang="en-US" sz="2400" dirty="0"/>
              <a:t>But what about Ukrainian foreign minister Dmytro </a:t>
            </a:r>
            <a:r>
              <a:rPr lang="en-US" sz="2400" dirty="0" err="1"/>
              <a:t>Kuleba</a:t>
            </a:r>
            <a:r>
              <a:rPr lang="en-US" sz="2400" dirty="0"/>
              <a:t>?</a:t>
            </a:r>
          </a:p>
        </p:txBody>
      </p:sp>
      <p:pic>
        <p:nvPicPr>
          <p:cNvPr id="5" name="Content Placeholder 4">
            <a:extLst>
              <a:ext uri="{FF2B5EF4-FFF2-40B4-BE49-F238E27FC236}">
                <a16:creationId xmlns:a16="http://schemas.microsoft.com/office/drawing/2014/main" id="{6B894A12-2660-AE46-87B7-DD12990297AB}"/>
              </a:ext>
            </a:extLst>
          </p:cNvPr>
          <p:cNvPicPr>
            <a:picLocks noGrp="1" noChangeAspect="1"/>
          </p:cNvPicPr>
          <p:nvPr>
            <p:ph idx="1"/>
          </p:nvPr>
        </p:nvPicPr>
        <p:blipFill>
          <a:blip r:embed="rId2"/>
          <a:stretch>
            <a:fillRect/>
          </a:stretch>
        </p:blipFill>
        <p:spPr>
          <a:xfrm>
            <a:off x="1252024" y="3118546"/>
            <a:ext cx="3890320" cy="2917740"/>
          </a:xfrm>
        </p:spPr>
      </p:pic>
      <p:pic>
        <p:nvPicPr>
          <p:cNvPr id="3" name="Picture 2">
            <a:extLst>
              <a:ext uri="{FF2B5EF4-FFF2-40B4-BE49-F238E27FC236}">
                <a16:creationId xmlns:a16="http://schemas.microsoft.com/office/drawing/2014/main" id="{C1BC6520-9AE5-3540-902C-58FB70071404}"/>
              </a:ext>
            </a:extLst>
          </p:cNvPr>
          <p:cNvPicPr>
            <a:picLocks noChangeAspect="1"/>
          </p:cNvPicPr>
          <p:nvPr/>
        </p:nvPicPr>
        <p:blipFill>
          <a:blip r:embed="rId3"/>
          <a:stretch>
            <a:fillRect/>
          </a:stretch>
        </p:blipFill>
        <p:spPr>
          <a:xfrm>
            <a:off x="5968906" y="2489980"/>
            <a:ext cx="4752146" cy="3158197"/>
          </a:xfrm>
          <a:prstGeom prst="rect">
            <a:avLst/>
          </a:prstGeom>
        </p:spPr>
      </p:pic>
    </p:spTree>
    <p:extLst>
      <p:ext uri="{BB962C8B-B14F-4D97-AF65-F5344CB8AC3E}">
        <p14:creationId xmlns:p14="http://schemas.microsoft.com/office/powerpoint/2010/main" val="2254104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CBF4-4784-4E44-99E0-8B5CFB821376}"/>
              </a:ext>
            </a:extLst>
          </p:cNvPr>
          <p:cNvSpPr>
            <a:spLocks noGrp="1"/>
          </p:cNvSpPr>
          <p:nvPr>
            <p:ph type="title"/>
          </p:nvPr>
        </p:nvSpPr>
        <p:spPr/>
        <p:txBody>
          <a:bodyPr>
            <a:normAutofit fontScale="90000"/>
          </a:bodyPr>
          <a:lstStyle/>
          <a:p>
            <a:pPr algn="ctr"/>
            <a:r>
              <a:rPr lang="en-US" sz="2400" dirty="0"/>
              <a:t>Ukrainian interior ministry launches site, </a:t>
            </a:r>
            <a:r>
              <a:rPr lang="en-US" sz="2400" dirty="0">
                <a:hlinkClick r:id="rId2"/>
              </a:rPr>
              <a:t>https://200rf.com/</a:t>
            </a:r>
            <a:r>
              <a:rPr lang="en-US" sz="2400" dirty="0"/>
              <a:t>, for family members of Russian KIAs and POWs.</a:t>
            </a:r>
            <a:r>
              <a:rPr lang="ru-RU" sz="2400" dirty="0"/>
              <a:t> </a:t>
            </a:r>
            <a:r>
              <a:rPr lang="en-US" sz="2400" dirty="0"/>
              <a:t>“Cargo 200” is a Soviet and post-Soviet term referring to the transportation of dead bodies. </a:t>
            </a:r>
            <a:r>
              <a:rPr lang="ru-RU" sz="2400" dirty="0" err="1"/>
              <a:t>I</a:t>
            </a:r>
            <a:r>
              <a:rPr lang="en-US" sz="2400" dirty="0"/>
              <a:t>n Russia, the site has been blocked by the authorities, but it remains accessible via Telegram</a:t>
            </a:r>
          </a:p>
        </p:txBody>
      </p:sp>
      <p:pic>
        <p:nvPicPr>
          <p:cNvPr id="4" name="Content Placeholder 3">
            <a:extLst>
              <a:ext uri="{FF2B5EF4-FFF2-40B4-BE49-F238E27FC236}">
                <a16:creationId xmlns:a16="http://schemas.microsoft.com/office/drawing/2014/main" id="{E2C7CFBE-4BB6-BC42-BCFD-D18A5CD61A7A}"/>
              </a:ext>
            </a:extLst>
          </p:cNvPr>
          <p:cNvPicPr>
            <a:picLocks noGrp="1" noChangeAspect="1"/>
          </p:cNvPicPr>
          <p:nvPr>
            <p:ph idx="1"/>
          </p:nvPr>
        </p:nvPicPr>
        <p:blipFill>
          <a:blip r:embed="rId3"/>
          <a:stretch>
            <a:fillRect/>
          </a:stretch>
        </p:blipFill>
        <p:spPr>
          <a:xfrm>
            <a:off x="1505243" y="2223696"/>
            <a:ext cx="5032718" cy="2890412"/>
          </a:xfrm>
        </p:spPr>
      </p:pic>
      <p:pic>
        <p:nvPicPr>
          <p:cNvPr id="5" name="Picture 4">
            <a:extLst>
              <a:ext uri="{FF2B5EF4-FFF2-40B4-BE49-F238E27FC236}">
                <a16:creationId xmlns:a16="http://schemas.microsoft.com/office/drawing/2014/main" id="{3C990E4C-9FD9-F740-A913-99669234A749}"/>
              </a:ext>
            </a:extLst>
          </p:cNvPr>
          <p:cNvPicPr>
            <a:picLocks noChangeAspect="1"/>
          </p:cNvPicPr>
          <p:nvPr/>
        </p:nvPicPr>
        <p:blipFill>
          <a:blip r:embed="rId4"/>
          <a:stretch>
            <a:fillRect/>
          </a:stretch>
        </p:blipFill>
        <p:spPr>
          <a:xfrm>
            <a:off x="6775059" y="3131918"/>
            <a:ext cx="4381500" cy="2451100"/>
          </a:xfrm>
          <a:prstGeom prst="rect">
            <a:avLst/>
          </a:prstGeom>
        </p:spPr>
      </p:pic>
    </p:spTree>
    <p:extLst>
      <p:ext uri="{BB962C8B-B14F-4D97-AF65-F5344CB8AC3E}">
        <p14:creationId xmlns:p14="http://schemas.microsoft.com/office/powerpoint/2010/main" val="1086955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2A74A-BC3F-374B-87E2-117ADB75A195}"/>
              </a:ext>
            </a:extLst>
          </p:cNvPr>
          <p:cNvSpPr>
            <a:spLocks noGrp="1"/>
          </p:cNvSpPr>
          <p:nvPr>
            <p:ph type="title"/>
          </p:nvPr>
        </p:nvSpPr>
        <p:spPr/>
        <p:txBody>
          <a:bodyPr>
            <a:normAutofit/>
          </a:bodyPr>
          <a:lstStyle/>
          <a:p>
            <a:pPr algn="ctr"/>
            <a:r>
              <a:rPr lang="en-US" sz="2400" dirty="0"/>
              <a:t>People never lie so much as after a hunt, during a war or before an election</a:t>
            </a:r>
            <a:br>
              <a:rPr lang="ru-RU" sz="2400" dirty="0"/>
            </a:br>
            <a:r>
              <a:rPr lang="en-US" sz="2400" dirty="0"/>
              <a:t>(Otto von Bismarck)</a:t>
            </a:r>
          </a:p>
        </p:txBody>
      </p:sp>
      <p:pic>
        <p:nvPicPr>
          <p:cNvPr id="4" name="Content Placeholder 3">
            <a:extLst>
              <a:ext uri="{FF2B5EF4-FFF2-40B4-BE49-F238E27FC236}">
                <a16:creationId xmlns:a16="http://schemas.microsoft.com/office/drawing/2014/main" id="{D65BB255-6B05-7543-866A-23B56091B01B}"/>
              </a:ext>
            </a:extLst>
          </p:cNvPr>
          <p:cNvPicPr>
            <a:picLocks noGrp="1" noChangeAspect="1"/>
          </p:cNvPicPr>
          <p:nvPr>
            <p:ph idx="1"/>
          </p:nvPr>
        </p:nvPicPr>
        <p:blipFill>
          <a:blip r:embed="rId2"/>
          <a:stretch>
            <a:fillRect/>
          </a:stretch>
        </p:blipFill>
        <p:spPr>
          <a:xfrm>
            <a:off x="4789330" y="1825625"/>
            <a:ext cx="2613340" cy="4351338"/>
          </a:xfrm>
        </p:spPr>
      </p:pic>
    </p:spTree>
    <p:extLst>
      <p:ext uri="{BB962C8B-B14F-4D97-AF65-F5344CB8AC3E}">
        <p14:creationId xmlns:p14="http://schemas.microsoft.com/office/powerpoint/2010/main" val="3044210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4C143-4B0D-2240-B705-282CC7762B01}"/>
              </a:ext>
            </a:extLst>
          </p:cNvPr>
          <p:cNvSpPr>
            <a:spLocks noGrp="1"/>
          </p:cNvSpPr>
          <p:nvPr>
            <p:ph type="title"/>
          </p:nvPr>
        </p:nvSpPr>
        <p:spPr/>
        <p:txBody>
          <a:bodyPr>
            <a:normAutofit/>
          </a:bodyPr>
          <a:lstStyle/>
          <a:p>
            <a:pPr algn="ctr"/>
            <a:r>
              <a:rPr lang="en-US" sz="2400" dirty="0"/>
              <a:t>Even </a:t>
            </a:r>
            <a:r>
              <a:rPr lang="en-US" sz="2400" dirty="0" err="1"/>
              <a:t>TikTok</a:t>
            </a:r>
            <a:r>
              <a:rPr lang="en-US" sz="2400" dirty="0"/>
              <a:t> signs up</a:t>
            </a:r>
            <a:r>
              <a:rPr lang="ru-RU" sz="2400" dirty="0"/>
              <a:t>! </a:t>
            </a:r>
            <a:r>
              <a:rPr lang="en-US" sz="2400" dirty="0"/>
              <a:t>Looming ahead: a possible embargo on Russian exports of oil and gas</a:t>
            </a:r>
          </a:p>
        </p:txBody>
      </p:sp>
      <p:pic>
        <p:nvPicPr>
          <p:cNvPr id="5" name="Content Placeholder 4">
            <a:extLst>
              <a:ext uri="{FF2B5EF4-FFF2-40B4-BE49-F238E27FC236}">
                <a16:creationId xmlns:a16="http://schemas.microsoft.com/office/drawing/2014/main" id="{E79617D0-F5A6-E947-843D-5DDDB92B2B6E}"/>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3097715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4546C-6EBD-A24D-86EE-E1E8FB7CCAF8}"/>
              </a:ext>
            </a:extLst>
          </p:cNvPr>
          <p:cNvSpPr>
            <a:spLocks noGrp="1"/>
          </p:cNvSpPr>
          <p:nvPr>
            <p:ph type="title"/>
          </p:nvPr>
        </p:nvSpPr>
        <p:spPr/>
        <p:txBody>
          <a:bodyPr>
            <a:normAutofit/>
          </a:bodyPr>
          <a:lstStyle/>
          <a:p>
            <a:pPr algn="ctr"/>
            <a:r>
              <a:rPr lang="en-US" sz="2400" dirty="0"/>
              <a:t>No more </a:t>
            </a:r>
            <a:r>
              <a:rPr lang="en-US" sz="2400" i="1" dirty="0"/>
              <a:t>Batman</a:t>
            </a:r>
            <a:r>
              <a:rPr lang="en-US" sz="2400" dirty="0"/>
              <a:t>: just some of the Western companies closing shop in Russia</a:t>
            </a:r>
          </a:p>
        </p:txBody>
      </p:sp>
      <p:pic>
        <p:nvPicPr>
          <p:cNvPr id="4" name="Content Placeholder 3">
            <a:extLst>
              <a:ext uri="{FF2B5EF4-FFF2-40B4-BE49-F238E27FC236}">
                <a16:creationId xmlns:a16="http://schemas.microsoft.com/office/drawing/2014/main" id="{B5848358-CE1E-9E4C-B3C5-73E4ED9510BE}"/>
              </a:ext>
            </a:extLst>
          </p:cNvPr>
          <p:cNvPicPr>
            <a:picLocks noGrp="1" noChangeAspect="1"/>
          </p:cNvPicPr>
          <p:nvPr>
            <p:ph idx="1"/>
          </p:nvPr>
        </p:nvPicPr>
        <p:blipFill>
          <a:blip r:embed="rId2"/>
          <a:stretch>
            <a:fillRect/>
          </a:stretch>
        </p:blipFill>
        <p:spPr>
          <a:xfrm>
            <a:off x="1978268" y="2623832"/>
            <a:ext cx="1905000" cy="1066800"/>
          </a:xfrm>
        </p:spPr>
      </p:pic>
      <p:pic>
        <p:nvPicPr>
          <p:cNvPr id="5" name="Picture 4">
            <a:extLst>
              <a:ext uri="{FF2B5EF4-FFF2-40B4-BE49-F238E27FC236}">
                <a16:creationId xmlns:a16="http://schemas.microsoft.com/office/drawing/2014/main" id="{8254490D-180B-BD4B-9AB9-66329E0FC143}"/>
              </a:ext>
            </a:extLst>
          </p:cNvPr>
          <p:cNvPicPr>
            <a:picLocks noChangeAspect="1"/>
          </p:cNvPicPr>
          <p:nvPr/>
        </p:nvPicPr>
        <p:blipFill>
          <a:blip r:embed="rId3"/>
          <a:stretch>
            <a:fillRect/>
          </a:stretch>
        </p:blipFill>
        <p:spPr>
          <a:xfrm>
            <a:off x="4397912" y="2361028"/>
            <a:ext cx="1905000" cy="1066800"/>
          </a:xfrm>
          <a:prstGeom prst="rect">
            <a:avLst/>
          </a:prstGeom>
        </p:spPr>
      </p:pic>
      <p:pic>
        <p:nvPicPr>
          <p:cNvPr id="6" name="Picture 5">
            <a:extLst>
              <a:ext uri="{FF2B5EF4-FFF2-40B4-BE49-F238E27FC236}">
                <a16:creationId xmlns:a16="http://schemas.microsoft.com/office/drawing/2014/main" id="{F2EC1FB3-3E33-174B-A9D3-88370C2C4844}"/>
              </a:ext>
            </a:extLst>
          </p:cNvPr>
          <p:cNvPicPr>
            <a:picLocks noChangeAspect="1"/>
          </p:cNvPicPr>
          <p:nvPr/>
        </p:nvPicPr>
        <p:blipFill>
          <a:blip r:embed="rId4"/>
          <a:stretch>
            <a:fillRect/>
          </a:stretch>
        </p:blipFill>
        <p:spPr>
          <a:xfrm>
            <a:off x="3581986" y="4246098"/>
            <a:ext cx="1905000" cy="1066800"/>
          </a:xfrm>
          <a:prstGeom prst="rect">
            <a:avLst/>
          </a:prstGeom>
        </p:spPr>
      </p:pic>
      <p:pic>
        <p:nvPicPr>
          <p:cNvPr id="7" name="Picture 6">
            <a:extLst>
              <a:ext uri="{FF2B5EF4-FFF2-40B4-BE49-F238E27FC236}">
                <a16:creationId xmlns:a16="http://schemas.microsoft.com/office/drawing/2014/main" id="{E94D1D19-9ED3-364A-90C6-864F974026FD}"/>
              </a:ext>
            </a:extLst>
          </p:cNvPr>
          <p:cNvPicPr>
            <a:picLocks noChangeAspect="1"/>
          </p:cNvPicPr>
          <p:nvPr/>
        </p:nvPicPr>
        <p:blipFill>
          <a:blip r:embed="rId5"/>
          <a:stretch>
            <a:fillRect/>
          </a:stretch>
        </p:blipFill>
        <p:spPr>
          <a:xfrm>
            <a:off x="6302912" y="3534898"/>
            <a:ext cx="1422400" cy="1422400"/>
          </a:xfrm>
          <a:prstGeom prst="rect">
            <a:avLst/>
          </a:prstGeom>
        </p:spPr>
      </p:pic>
      <p:pic>
        <p:nvPicPr>
          <p:cNvPr id="8" name="Picture 7">
            <a:extLst>
              <a:ext uri="{FF2B5EF4-FFF2-40B4-BE49-F238E27FC236}">
                <a16:creationId xmlns:a16="http://schemas.microsoft.com/office/drawing/2014/main" id="{C824A526-10A2-4C48-8F5F-1EF3CC15B148}"/>
              </a:ext>
            </a:extLst>
          </p:cNvPr>
          <p:cNvPicPr>
            <a:picLocks noChangeAspect="1"/>
          </p:cNvPicPr>
          <p:nvPr/>
        </p:nvPicPr>
        <p:blipFill>
          <a:blip r:embed="rId6"/>
          <a:stretch>
            <a:fillRect/>
          </a:stretch>
        </p:blipFill>
        <p:spPr>
          <a:xfrm>
            <a:off x="7534617" y="2446032"/>
            <a:ext cx="1422400" cy="1422400"/>
          </a:xfrm>
          <a:prstGeom prst="rect">
            <a:avLst/>
          </a:prstGeom>
        </p:spPr>
      </p:pic>
      <p:pic>
        <p:nvPicPr>
          <p:cNvPr id="9" name="Picture 8">
            <a:extLst>
              <a:ext uri="{FF2B5EF4-FFF2-40B4-BE49-F238E27FC236}">
                <a16:creationId xmlns:a16="http://schemas.microsoft.com/office/drawing/2014/main" id="{1C552F52-CC7E-6F46-A231-7D28083D739D}"/>
              </a:ext>
            </a:extLst>
          </p:cNvPr>
          <p:cNvPicPr>
            <a:picLocks noChangeAspect="1"/>
          </p:cNvPicPr>
          <p:nvPr/>
        </p:nvPicPr>
        <p:blipFill>
          <a:blip r:embed="rId7"/>
          <a:stretch>
            <a:fillRect/>
          </a:stretch>
        </p:blipFill>
        <p:spPr>
          <a:xfrm>
            <a:off x="9138335" y="3534898"/>
            <a:ext cx="1905000" cy="1066800"/>
          </a:xfrm>
          <a:prstGeom prst="rect">
            <a:avLst/>
          </a:prstGeom>
        </p:spPr>
      </p:pic>
    </p:spTree>
    <p:extLst>
      <p:ext uri="{BB962C8B-B14F-4D97-AF65-F5344CB8AC3E}">
        <p14:creationId xmlns:p14="http://schemas.microsoft.com/office/powerpoint/2010/main" val="1658366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E9178-5628-994D-B97D-A1986076D09C}"/>
              </a:ext>
            </a:extLst>
          </p:cNvPr>
          <p:cNvSpPr>
            <a:spLocks noGrp="1"/>
          </p:cNvSpPr>
          <p:nvPr>
            <p:ph type="title"/>
          </p:nvPr>
        </p:nvSpPr>
        <p:spPr>
          <a:xfrm>
            <a:off x="838200" y="365125"/>
            <a:ext cx="10515600" cy="1325563"/>
          </a:xfrm>
        </p:spPr>
        <p:txBody>
          <a:bodyPr>
            <a:normAutofit/>
          </a:bodyPr>
          <a:lstStyle/>
          <a:p>
            <a:pPr algn="ctr"/>
            <a:r>
              <a:rPr lang="en-US" sz="2400" dirty="0"/>
              <a:t>People in Petersburg queuing up to use an ATM</a:t>
            </a:r>
          </a:p>
        </p:txBody>
      </p:sp>
      <p:pic>
        <p:nvPicPr>
          <p:cNvPr id="7" name="Content Placeholder 6">
            <a:extLst>
              <a:ext uri="{FF2B5EF4-FFF2-40B4-BE49-F238E27FC236}">
                <a16:creationId xmlns:a16="http://schemas.microsoft.com/office/drawing/2014/main" id="{421E967C-6680-9448-BCF1-D60ECCC71CF8}"/>
              </a:ext>
            </a:extLst>
          </p:cNvPr>
          <p:cNvPicPr>
            <a:picLocks noGrp="1" noChangeAspect="1"/>
          </p:cNvPicPr>
          <p:nvPr>
            <p:ph idx="1"/>
          </p:nvPr>
        </p:nvPicPr>
        <p:blipFill>
          <a:blip r:embed="rId2"/>
          <a:stretch>
            <a:fillRect/>
          </a:stretch>
        </p:blipFill>
        <p:spPr>
          <a:xfrm>
            <a:off x="2220018" y="1825625"/>
            <a:ext cx="7751963" cy="4351338"/>
          </a:xfrm>
        </p:spPr>
      </p:pic>
    </p:spTree>
    <p:extLst>
      <p:ext uri="{BB962C8B-B14F-4D97-AF65-F5344CB8AC3E}">
        <p14:creationId xmlns:p14="http://schemas.microsoft.com/office/powerpoint/2010/main" val="3026207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151A2-93C9-5849-8DC6-E3053CC94F07}"/>
              </a:ext>
            </a:extLst>
          </p:cNvPr>
          <p:cNvSpPr>
            <a:spLocks noGrp="1"/>
          </p:cNvSpPr>
          <p:nvPr>
            <p:ph type="title"/>
          </p:nvPr>
        </p:nvSpPr>
        <p:spPr/>
        <p:txBody>
          <a:bodyPr>
            <a:normAutofit/>
          </a:bodyPr>
          <a:lstStyle/>
          <a:p>
            <a:pPr algn="ctr"/>
            <a:r>
              <a:rPr lang="en-US" sz="2400" dirty="0"/>
              <a:t>Hacks of multiple Russian government and media sites</a:t>
            </a:r>
          </a:p>
        </p:txBody>
      </p:sp>
      <p:sp>
        <p:nvSpPr>
          <p:cNvPr id="3" name="Content Placeholder 2">
            <a:extLst>
              <a:ext uri="{FF2B5EF4-FFF2-40B4-BE49-F238E27FC236}">
                <a16:creationId xmlns:a16="http://schemas.microsoft.com/office/drawing/2014/main" id="{47A9CBFD-A1E8-7344-9526-55E32DEA5110}"/>
              </a:ext>
            </a:extLst>
          </p:cNvPr>
          <p:cNvSpPr>
            <a:spLocks noGrp="1"/>
          </p:cNvSpPr>
          <p:nvPr>
            <p:ph idx="1"/>
          </p:nvPr>
        </p:nvSpPr>
        <p:spPr/>
        <p:txBody>
          <a:bodyPr>
            <a:normAutofit/>
          </a:bodyPr>
          <a:lstStyle/>
          <a:p>
            <a:pPr marL="0" indent="0">
              <a:buNone/>
            </a:pPr>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429B1E92-47A8-D24A-B9BD-C136970686CF}"/>
              </a:ext>
            </a:extLst>
          </p:cNvPr>
          <p:cNvPicPr>
            <a:picLocks noChangeAspect="1"/>
          </p:cNvPicPr>
          <p:nvPr/>
        </p:nvPicPr>
        <p:blipFill>
          <a:blip r:embed="rId2"/>
          <a:stretch>
            <a:fillRect/>
          </a:stretch>
        </p:blipFill>
        <p:spPr>
          <a:xfrm>
            <a:off x="3401255" y="2475328"/>
            <a:ext cx="5080000" cy="2667000"/>
          </a:xfrm>
          <a:prstGeom prst="rect">
            <a:avLst/>
          </a:prstGeom>
        </p:spPr>
      </p:pic>
    </p:spTree>
    <p:extLst>
      <p:ext uri="{BB962C8B-B14F-4D97-AF65-F5344CB8AC3E}">
        <p14:creationId xmlns:p14="http://schemas.microsoft.com/office/powerpoint/2010/main" val="510916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3DF7-C1A1-6E4E-88C1-816273DB8F0E}"/>
              </a:ext>
            </a:extLst>
          </p:cNvPr>
          <p:cNvSpPr>
            <a:spLocks noGrp="1"/>
          </p:cNvSpPr>
          <p:nvPr>
            <p:ph type="title"/>
          </p:nvPr>
        </p:nvSpPr>
        <p:spPr/>
        <p:txBody>
          <a:bodyPr>
            <a:noAutofit/>
          </a:bodyPr>
          <a:lstStyle/>
          <a:p>
            <a:pPr algn="ctr"/>
            <a:r>
              <a:rPr lang="en-US" sz="2400" dirty="0"/>
              <a:t>Sanctioned TV host Vladimir Solovyov: “I know some of you are finding this tough. We’ll overcome it all, we’ll endure it all. We’ll rebuild our own economy from scratch, an independent banking system, manufacturing and industry. We’ll rely on ourselves.”</a:t>
            </a:r>
          </a:p>
        </p:txBody>
      </p:sp>
      <p:pic>
        <p:nvPicPr>
          <p:cNvPr id="4" name="Content Placeholder 3">
            <a:extLst>
              <a:ext uri="{FF2B5EF4-FFF2-40B4-BE49-F238E27FC236}">
                <a16:creationId xmlns:a16="http://schemas.microsoft.com/office/drawing/2014/main" id="{434BC5AD-F81E-DD4E-AE28-86B2058053E6}"/>
              </a:ext>
            </a:extLst>
          </p:cNvPr>
          <p:cNvPicPr>
            <a:picLocks noGrp="1" noChangeAspect="1"/>
          </p:cNvPicPr>
          <p:nvPr>
            <p:ph idx="1"/>
          </p:nvPr>
        </p:nvPicPr>
        <p:blipFill>
          <a:blip r:embed="rId2"/>
          <a:stretch>
            <a:fillRect/>
          </a:stretch>
        </p:blipFill>
        <p:spPr>
          <a:xfrm>
            <a:off x="3257550" y="2401094"/>
            <a:ext cx="5676900" cy="3200400"/>
          </a:xfrm>
        </p:spPr>
      </p:pic>
    </p:spTree>
    <p:extLst>
      <p:ext uri="{BB962C8B-B14F-4D97-AF65-F5344CB8AC3E}">
        <p14:creationId xmlns:p14="http://schemas.microsoft.com/office/powerpoint/2010/main" val="4134973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4D8E2-E44A-364B-A13A-3BA8248BD4B8}"/>
              </a:ext>
            </a:extLst>
          </p:cNvPr>
          <p:cNvSpPr>
            <a:spLocks noGrp="1"/>
          </p:cNvSpPr>
          <p:nvPr>
            <p:ph type="title"/>
          </p:nvPr>
        </p:nvSpPr>
        <p:spPr/>
        <p:txBody>
          <a:bodyPr>
            <a:normAutofit/>
          </a:bodyPr>
          <a:lstStyle/>
          <a:p>
            <a:pPr algn="ctr"/>
            <a:r>
              <a:rPr lang="en-US" sz="2400" dirty="0"/>
              <a:t>Sanctioned oligarchs </a:t>
            </a:r>
            <a:r>
              <a:rPr lang="ru-RU" sz="2400" dirty="0" err="1"/>
              <a:t>O</a:t>
            </a:r>
            <a:r>
              <a:rPr lang="en-US" sz="2400" dirty="0"/>
              <a:t>leg </a:t>
            </a:r>
            <a:r>
              <a:rPr lang="en-US" sz="2400" dirty="0" err="1"/>
              <a:t>Deripaska</a:t>
            </a:r>
            <a:r>
              <a:rPr lang="en-US" sz="2400" dirty="0"/>
              <a:t> (energy, </a:t>
            </a:r>
            <a:r>
              <a:rPr lang="en-US" sz="2400" dirty="0" err="1"/>
              <a:t>aluminium</a:t>
            </a:r>
            <a:r>
              <a:rPr lang="en-US" sz="2400" dirty="0"/>
              <a:t>, construction) and Mikhail </a:t>
            </a:r>
            <a:r>
              <a:rPr lang="en-US" sz="2400" dirty="0" err="1"/>
              <a:t>Fridman</a:t>
            </a:r>
            <a:r>
              <a:rPr lang="en-US" sz="2400" dirty="0"/>
              <a:t> (banking, retail) call for peace</a:t>
            </a:r>
          </a:p>
        </p:txBody>
      </p:sp>
      <p:pic>
        <p:nvPicPr>
          <p:cNvPr id="4" name="Content Placeholder 3">
            <a:extLst>
              <a:ext uri="{FF2B5EF4-FFF2-40B4-BE49-F238E27FC236}">
                <a16:creationId xmlns:a16="http://schemas.microsoft.com/office/drawing/2014/main" id="{D89573AC-C67A-DC44-A183-A83611183767}"/>
              </a:ext>
            </a:extLst>
          </p:cNvPr>
          <p:cNvPicPr>
            <a:picLocks noGrp="1" noChangeAspect="1"/>
          </p:cNvPicPr>
          <p:nvPr>
            <p:ph idx="1"/>
          </p:nvPr>
        </p:nvPicPr>
        <p:blipFill>
          <a:blip r:embed="rId2"/>
          <a:stretch>
            <a:fillRect/>
          </a:stretch>
        </p:blipFill>
        <p:spPr>
          <a:xfrm>
            <a:off x="1603717" y="2502853"/>
            <a:ext cx="2926080" cy="1645920"/>
          </a:xfrm>
        </p:spPr>
      </p:pic>
      <p:pic>
        <p:nvPicPr>
          <p:cNvPr id="5" name="Picture 4">
            <a:extLst>
              <a:ext uri="{FF2B5EF4-FFF2-40B4-BE49-F238E27FC236}">
                <a16:creationId xmlns:a16="http://schemas.microsoft.com/office/drawing/2014/main" id="{722CB4E4-A59E-D549-A7C8-FA86AE615053}"/>
              </a:ext>
            </a:extLst>
          </p:cNvPr>
          <p:cNvPicPr>
            <a:picLocks noChangeAspect="1"/>
          </p:cNvPicPr>
          <p:nvPr/>
        </p:nvPicPr>
        <p:blipFill>
          <a:blip r:embed="rId3"/>
          <a:stretch>
            <a:fillRect/>
          </a:stretch>
        </p:blipFill>
        <p:spPr>
          <a:xfrm>
            <a:off x="5726957" y="3325813"/>
            <a:ext cx="3548341" cy="2195756"/>
          </a:xfrm>
          <a:prstGeom prst="rect">
            <a:avLst/>
          </a:prstGeom>
        </p:spPr>
      </p:pic>
    </p:spTree>
    <p:extLst>
      <p:ext uri="{BB962C8B-B14F-4D97-AF65-F5344CB8AC3E}">
        <p14:creationId xmlns:p14="http://schemas.microsoft.com/office/powerpoint/2010/main" val="354420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003D-94CD-EE4D-897D-EDC612464E3A}"/>
              </a:ext>
            </a:extLst>
          </p:cNvPr>
          <p:cNvSpPr>
            <a:spLocks noGrp="1"/>
          </p:cNvSpPr>
          <p:nvPr>
            <p:ph type="title"/>
          </p:nvPr>
        </p:nvSpPr>
        <p:spPr/>
        <p:txBody>
          <a:bodyPr>
            <a:normAutofit fontScale="90000"/>
          </a:bodyPr>
          <a:lstStyle/>
          <a:p>
            <a:pPr algn="ctr"/>
            <a:r>
              <a:rPr lang="en-US" sz="2400" dirty="0"/>
              <a:t>Pro-Russian politicians in the West (</a:t>
            </a:r>
            <a:r>
              <a:rPr lang="en-US" sz="2400" i="1" dirty="0" err="1"/>
              <a:t>Putinversteher</a:t>
            </a:r>
            <a:r>
              <a:rPr lang="en-US" sz="2400" dirty="0"/>
              <a:t>, or Putin-</a:t>
            </a:r>
            <a:r>
              <a:rPr lang="en-US" sz="2400" dirty="0" err="1"/>
              <a:t>understanders</a:t>
            </a:r>
            <a:r>
              <a:rPr lang="en-US" sz="2400" dirty="0"/>
              <a:t>) are getting with the program, with varying degrees of enthusiasm. From left: Nigel Farage, Marine Le Pen, Eric </a:t>
            </a:r>
            <a:r>
              <a:rPr lang="en-US" sz="2400" dirty="0" err="1"/>
              <a:t>Zemmour</a:t>
            </a:r>
            <a:r>
              <a:rPr lang="en-US" sz="2400" dirty="0"/>
              <a:t>, Matteo </a:t>
            </a:r>
            <a:r>
              <a:rPr lang="en-US" sz="2400" dirty="0" err="1"/>
              <a:t>Salvini</a:t>
            </a:r>
            <a:r>
              <a:rPr lang="en-US" sz="2400" dirty="0"/>
              <a:t>, Gerhard </a:t>
            </a:r>
            <a:r>
              <a:rPr lang="en-US" sz="2400" dirty="0" err="1"/>
              <a:t>Schröder</a:t>
            </a:r>
            <a:r>
              <a:rPr lang="en-US" sz="2400" dirty="0"/>
              <a:t>, Silvio Berlusconi, Josh Hawley</a:t>
            </a:r>
          </a:p>
        </p:txBody>
      </p:sp>
      <p:pic>
        <p:nvPicPr>
          <p:cNvPr id="4" name="Content Placeholder 3">
            <a:extLst>
              <a:ext uri="{FF2B5EF4-FFF2-40B4-BE49-F238E27FC236}">
                <a16:creationId xmlns:a16="http://schemas.microsoft.com/office/drawing/2014/main" id="{4F99DA56-0B24-F144-AC1D-E1850300C576}"/>
              </a:ext>
            </a:extLst>
          </p:cNvPr>
          <p:cNvPicPr>
            <a:picLocks noGrp="1" noChangeAspect="1"/>
          </p:cNvPicPr>
          <p:nvPr>
            <p:ph idx="1"/>
          </p:nvPr>
        </p:nvPicPr>
        <p:blipFill>
          <a:blip r:embed="rId2"/>
          <a:stretch>
            <a:fillRect/>
          </a:stretch>
        </p:blipFill>
        <p:spPr>
          <a:xfrm>
            <a:off x="2113036" y="4366057"/>
            <a:ext cx="1892300" cy="1066800"/>
          </a:xfrm>
        </p:spPr>
      </p:pic>
      <p:pic>
        <p:nvPicPr>
          <p:cNvPr id="5" name="Picture 4">
            <a:extLst>
              <a:ext uri="{FF2B5EF4-FFF2-40B4-BE49-F238E27FC236}">
                <a16:creationId xmlns:a16="http://schemas.microsoft.com/office/drawing/2014/main" id="{FAF66DB4-9FBC-F545-BDA3-139999C4E2A4}"/>
              </a:ext>
            </a:extLst>
          </p:cNvPr>
          <p:cNvPicPr>
            <a:picLocks noChangeAspect="1"/>
          </p:cNvPicPr>
          <p:nvPr/>
        </p:nvPicPr>
        <p:blipFill>
          <a:blip r:embed="rId3"/>
          <a:stretch>
            <a:fillRect/>
          </a:stretch>
        </p:blipFill>
        <p:spPr>
          <a:xfrm>
            <a:off x="3318226" y="2714945"/>
            <a:ext cx="1739900" cy="1155700"/>
          </a:xfrm>
          <a:prstGeom prst="rect">
            <a:avLst/>
          </a:prstGeom>
        </p:spPr>
      </p:pic>
      <p:pic>
        <p:nvPicPr>
          <p:cNvPr id="7" name="Picture 6">
            <a:extLst>
              <a:ext uri="{FF2B5EF4-FFF2-40B4-BE49-F238E27FC236}">
                <a16:creationId xmlns:a16="http://schemas.microsoft.com/office/drawing/2014/main" id="{81678862-244C-B244-822A-72E0CACEFAC9}"/>
              </a:ext>
            </a:extLst>
          </p:cNvPr>
          <p:cNvPicPr>
            <a:picLocks noChangeAspect="1"/>
          </p:cNvPicPr>
          <p:nvPr/>
        </p:nvPicPr>
        <p:blipFill>
          <a:blip r:embed="rId4"/>
          <a:stretch>
            <a:fillRect/>
          </a:stretch>
        </p:blipFill>
        <p:spPr>
          <a:xfrm>
            <a:off x="1208064" y="2515179"/>
            <a:ext cx="1638300" cy="1231900"/>
          </a:xfrm>
          <a:prstGeom prst="rect">
            <a:avLst/>
          </a:prstGeom>
        </p:spPr>
      </p:pic>
      <p:pic>
        <p:nvPicPr>
          <p:cNvPr id="10" name="Picture 9">
            <a:extLst>
              <a:ext uri="{FF2B5EF4-FFF2-40B4-BE49-F238E27FC236}">
                <a16:creationId xmlns:a16="http://schemas.microsoft.com/office/drawing/2014/main" id="{9D77802E-13F8-F14E-B08F-199B0A1C9F09}"/>
              </a:ext>
            </a:extLst>
          </p:cNvPr>
          <p:cNvPicPr>
            <a:picLocks noChangeAspect="1"/>
          </p:cNvPicPr>
          <p:nvPr/>
        </p:nvPicPr>
        <p:blipFill>
          <a:blip r:embed="rId5"/>
          <a:stretch>
            <a:fillRect/>
          </a:stretch>
        </p:blipFill>
        <p:spPr>
          <a:xfrm>
            <a:off x="7518500" y="2316668"/>
            <a:ext cx="1155700" cy="1739900"/>
          </a:xfrm>
          <a:prstGeom prst="rect">
            <a:avLst/>
          </a:prstGeom>
        </p:spPr>
      </p:pic>
      <p:pic>
        <p:nvPicPr>
          <p:cNvPr id="11" name="Picture 10">
            <a:extLst>
              <a:ext uri="{FF2B5EF4-FFF2-40B4-BE49-F238E27FC236}">
                <a16:creationId xmlns:a16="http://schemas.microsoft.com/office/drawing/2014/main" id="{499A951D-049A-5145-AE4F-778713375F1B}"/>
              </a:ext>
            </a:extLst>
          </p:cNvPr>
          <p:cNvPicPr>
            <a:picLocks noChangeAspect="1"/>
          </p:cNvPicPr>
          <p:nvPr/>
        </p:nvPicPr>
        <p:blipFill>
          <a:blip r:embed="rId6"/>
          <a:stretch>
            <a:fillRect/>
          </a:stretch>
        </p:blipFill>
        <p:spPr>
          <a:xfrm>
            <a:off x="5242073" y="3806273"/>
            <a:ext cx="1909640" cy="1909640"/>
          </a:xfrm>
          <a:prstGeom prst="rect">
            <a:avLst/>
          </a:prstGeom>
        </p:spPr>
      </p:pic>
      <p:pic>
        <p:nvPicPr>
          <p:cNvPr id="12" name="Picture 11">
            <a:extLst>
              <a:ext uri="{FF2B5EF4-FFF2-40B4-BE49-F238E27FC236}">
                <a16:creationId xmlns:a16="http://schemas.microsoft.com/office/drawing/2014/main" id="{0C3B743E-A4BC-694C-89BC-07BED98C23BC}"/>
              </a:ext>
            </a:extLst>
          </p:cNvPr>
          <p:cNvPicPr>
            <a:picLocks noChangeAspect="1"/>
          </p:cNvPicPr>
          <p:nvPr/>
        </p:nvPicPr>
        <p:blipFill>
          <a:blip r:embed="rId7"/>
          <a:stretch>
            <a:fillRect/>
          </a:stretch>
        </p:blipFill>
        <p:spPr>
          <a:xfrm>
            <a:off x="8020100" y="4366057"/>
            <a:ext cx="2438400" cy="1828800"/>
          </a:xfrm>
          <a:prstGeom prst="rect">
            <a:avLst/>
          </a:prstGeom>
        </p:spPr>
      </p:pic>
      <p:pic>
        <p:nvPicPr>
          <p:cNvPr id="13" name="Picture 12">
            <a:extLst>
              <a:ext uri="{FF2B5EF4-FFF2-40B4-BE49-F238E27FC236}">
                <a16:creationId xmlns:a16="http://schemas.microsoft.com/office/drawing/2014/main" id="{BA42C854-BDCC-EC47-8460-EE4FBA490750}"/>
              </a:ext>
            </a:extLst>
          </p:cNvPr>
          <p:cNvPicPr>
            <a:picLocks noChangeAspect="1"/>
          </p:cNvPicPr>
          <p:nvPr/>
        </p:nvPicPr>
        <p:blipFill>
          <a:blip r:embed="rId8"/>
          <a:stretch>
            <a:fillRect/>
          </a:stretch>
        </p:blipFill>
        <p:spPr>
          <a:xfrm>
            <a:off x="9479196" y="2515179"/>
            <a:ext cx="1874604" cy="1398852"/>
          </a:xfrm>
          <a:prstGeom prst="rect">
            <a:avLst/>
          </a:prstGeom>
        </p:spPr>
      </p:pic>
      <p:pic>
        <p:nvPicPr>
          <p:cNvPr id="14" name="Picture 13">
            <a:extLst>
              <a:ext uri="{FF2B5EF4-FFF2-40B4-BE49-F238E27FC236}">
                <a16:creationId xmlns:a16="http://schemas.microsoft.com/office/drawing/2014/main" id="{957A01B7-4C84-A54A-8B41-F77960368170}"/>
              </a:ext>
            </a:extLst>
          </p:cNvPr>
          <p:cNvPicPr>
            <a:picLocks noChangeAspect="1"/>
          </p:cNvPicPr>
          <p:nvPr/>
        </p:nvPicPr>
        <p:blipFill>
          <a:blip r:embed="rId7"/>
          <a:stretch>
            <a:fillRect/>
          </a:stretch>
        </p:blipFill>
        <p:spPr>
          <a:xfrm>
            <a:off x="8205610" y="4366057"/>
            <a:ext cx="2438400" cy="1828800"/>
          </a:xfrm>
          <a:prstGeom prst="rect">
            <a:avLst/>
          </a:prstGeom>
        </p:spPr>
      </p:pic>
    </p:spTree>
    <p:extLst>
      <p:ext uri="{BB962C8B-B14F-4D97-AF65-F5344CB8AC3E}">
        <p14:creationId xmlns:p14="http://schemas.microsoft.com/office/powerpoint/2010/main" val="1986322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C2C8-4F0A-B64D-9CC8-4817E714FEEE}"/>
              </a:ext>
            </a:extLst>
          </p:cNvPr>
          <p:cNvSpPr>
            <a:spLocks noGrp="1"/>
          </p:cNvSpPr>
          <p:nvPr>
            <p:ph type="title"/>
          </p:nvPr>
        </p:nvSpPr>
        <p:spPr/>
        <p:txBody>
          <a:bodyPr>
            <a:normAutofit/>
          </a:bodyPr>
          <a:lstStyle/>
          <a:p>
            <a:pPr algn="ctr"/>
            <a:r>
              <a:rPr lang="en-US" sz="2400" dirty="0"/>
              <a:t>The 2021 National Defense Strategy Document</a:t>
            </a:r>
          </a:p>
        </p:txBody>
      </p:sp>
      <p:sp>
        <p:nvSpPr>
          <p:cNvPr id="3" name="Content Placeholder 2">
            <a:extLst>
              <a:ext uri="{FF2B5EF4-FFF2-40B4-BE49-F238E27FC236}">
                <a16:creationId xmlns:a16="http://schemas.microsoft.com/office/drawing/2014/main" id="{EA195FA9-E9AF-424B-94DB-2681B613BAF3}"/>
              </a:ext>
            </a:extLst>
          </p:cNvPr>
          <p:cNvSpPr>
            <a:spLocks noGrp="1"/>
          </p:cNvSpPr>
          <p:nvPr>
            <p:ph idx="1"/>
          </p:nvPr>
        </p:nvSpPr>
        <p:spPr/>
        <p:txBody>
          <a:bodyPr>
            <a:normAutofit fontScale="55000" lnSpcReduction="20000"/>
          </a:bodyPr>
          <a:lstStyle/>
          <a:p>
            <a:endParaRPr lang="en-US" dirty="0"/>
          </a:p>
          <a:p>
            <a:r>
              <a:rPr lang="en-US" dirty="0"/>
              <a:t>Today, we are emerging from a period of strategic atrophy, aware that our competitive military advantage has been eroding. We are facing increased global disorder, characterized by decline in the long-standing rules-based international order—creating a security environment more complex and volatile than any we have experienced in recent memory. Inter-state strategic competition, not terrorism, is now the primary concern in U.S. national security. </a:t>
            </a:r>
          </a:p>
          <a:p>
            <a:r>
              <a:rPr lang="en-US" dirty="0"/>
              <a:t>China is a strategic competitor using predatory economics to intimidate its neighbors while militarizing features in the South China Sea. Russia has violated the borders of nearby nations and pursues veto power over the economic, diplomatic, and security decisions of its neighbors. As well, North Korea’s outlaw actions and reckless rhetoric continue despite United Nation’s censure and sanctions. Iran continues to sow violence and remains the most significant challenge to Middle East stability. Despite the defeat of ISIS’s physical caliphate, threats to stability remain as terrorist groups with long reach continue to murder the innocent and threaten peace more broadly. </a:t>
            </a:r>
          </a:p>
          <a:p>
            <a:r>
              <a:rPr lang="en-US" dirty="0"/>
              <a:t>This increasingly complex security environment is defined by rapid technological change, challenges from adversaries in every operating domain, and the impact on current readiness from the longest continuous stretch of armed conflict in our Nation’s history. In this environment, there can be no complacency—we must make difficult choices and prioritize what is most important to field a lethal, resilient, and rapidly adapting Joint Force. America’s military has no preordained right to victory on the battlefield. </a:t>
            </a:r>
          </a:p>
          <a:p>
            <a:r>
              <a:rPr lang="en-US" dirty="0"/>
              <a:t>A more lethal, resilient, and rapidly innovating Joint Force, combined with a robust constellation of allies and partners, will sustain American influence and ensure favorable balances of power that safeguard the free and open international order. Collectively, our force posture, alliance and partnership architecture, and Department modernization will provide the capabilities and agility required to prevail in conflict and preserve peace through strength.</a:t>
            </a:r>
          </a:p>
        </p:txBody>
      </p:sp>
    </p:spTree>
    <p:extLst>
      <p:ext uri="{BB962C8B-B14F-4D97-AF65-F5344CB8AC3E}">
        <p14:creationId xmlns:p14="http://schemas.microsoft.com/office/powerpoint/2010/main" val="101671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F2B38-07F1-614B-975F-1132EEAE9CDF}"/>
              </a:ext>
            </a:extLst>
          </p:cNvPr>
          <p:cNvSpPr>
            <a:spLocks noGrp="1"/>
          </p:cNvSpPr>
          <p:nvPr>
            <p:ph type="title"/>
          </p:nvPr>
        </p:nvSpPr>
        <p:spPr/>
        <p:txBody>
          <a:bodyPr>
            <a:normAutofit/>
          </a:bodyPr>
          <a:lstStyle/>
          <a:p>
            <a:pPr algn="ctr"/>
            <a:r>
              <a:rPr lang="en-US" sz="2400" dirty="0"/>
              <a:t>Mixing your metaphors is a stylistic no-no, but here goes.</a:t>
            </a:r>
            <a:br>
              <a:rPr lang="en-US" sz="2400" dirty="0"/>
            </a:br>
            <a:r>
              <a:rPr lang="en-US" sz="2400" dirty="0"/>
              <a:t>Do America and its allies have a China card up their sleeve? </a:t>
            </a:r>
            <a:br>
              <a:rPr lang="en-US" sz="2400" dirty="0"/>
            </a:br>
            <a:r>
              <a:rPr lang="en-US" sz="2400" dirty="0"/>
              <a:t>Or is it the West that is </a:t>
            </a:r>
            <a:r>
              <a:rPr lang="en-US" sz="2400" dirty="0" err="1"/>
              <a:t>actingthe</a:t>
            </a:r>
            <a:r>
              <a:rPr lang="en-US" sz="2400" dirty="0"/>
              <a:t> part of China’s stalking horse?</a:t>
            </a:r>
          </a:p>
        </p:txBody>
      </p:sp>
      <p:pic>
        <p:nvPicPr>
          <p:cNvPr id="4" name="Content Placeholder 3">
            <a:extLst>
              <a:ext uri="{FF2B5EF4-FFF2-40B4-BE49-F238E27FC236}">
                <a16:creationId xmlns:a16="http://schemas.microsoft.com/office/drawing/2014/main" id="{D061D1A6-E56A-F247-A687-81CB6A07878C}"/>
              </a:ext>
            </a:extLst>
          </p:cNvPr>
          <p:cNvPicPr>
            <a:picLocks noGrp="1" noChangeAspect="1"/>
          </p:cNvPicPr>
          <p:nvPr>
            <p:ph idx="1"/>
          </p:nvPr>
        </p:nvPicPr>
        <p:blipFill>
          <a:blip r:embed="rId2"/>
          <a:stretch>
            <a:fillRect/>
          </a:stretch>
        </p:blipFill>
        <p:spPr>
          <a:xfrm>
            <a:off x="2221086" y="1825625"/>
            <a:ext cx="7749828" cy="4351338"/>
          </a:xfrm>
        </p:spPr>
      </p:pic>
    </p:spTree>
    <p:extLst>
      <p:ext uri="{BB962C8B-B14F-4D97-AF65-F5344CB8AC3E}">
        <p14:creationId xmlns:p14="http://schemas.microsoft.com/office/powerpoint/2010/main" val="2504457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2218-C4D8-524D-97EF-475257664404}"/>
              </a:ext>
            </a:extLst>
          </p:cNvPr>
          <p:cNvSpPr>
            <a:spLocks noGrp="1"/>
          </p:cNvSpPr>
          <p:nvPr>
            <p:ph type="title"/>
          </p:nvPr>
        </p:nvSpPr>
        <p:spPr/>
        <p:txBody>
          <a:bodyPr>
            <a:normAutofit/>
          </a:bodyPr>
          <a:lstStyle/>
          <a:p>
            <a:pPr algn="ctr"/>
            <a:r>
              <a:rPr lang="en-US" sz="2400" dirty="0"/>
              <a:t>Ukraine or Taiwan?</a:t>
            </a:r>
          </a:p>
        </p:txBody>
      </p:sp>
      <p:pic>
        <p:nvPicPr>
          <p:cNvPr id="7" name="Content Placeholder 6">
            <a:extLst>
              <a:ext uri="{FF2B5EF4-FFF2-40B4-BE49-F238E27FC236}">
                <a16:creationId xmlns:a16="http://schemas.microsoft.com/office/drawing/2014/main" id="{3939993E-CA7D-514D-B4FD-73C78E8E3667}"/>
              </a:ext>
            </a:extLst>
          </p:cNvPr>
          <p:cNvPicPr>
            <a:picLocks noGrp="1" noChangeAspect="1"/>
          </p:cNvPicPr>
          <p:nvPr>
            <p:ph idx="1"/>
          </p:nvPr>
        </p:nvPicPr>
        <p:blipFill>
          <a:blip r:embed="rId2"/>
          <a:stretch>
            <a:fillRect/>
          </a:stretch>
        </p:blipFill>
        <p:spPr>
          <a:xfrm>
            <a:off x="3853042" y="1825625"/>
            <a:ext cx="4485915" cy="4351338"/>
          </a:xfrm>
        </p:spPr>
      </p:pic>
    </p:spTree>
    <p:extLst>
      <p:ext uri="{BB962C8B-B14F-4D97-AF65-F5344CB8AC3E}">
        <p14:creationId xmlns:p14="http://schemas.microsoft.com/office/powerpoint/2010/main" val="2203337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E948-988C-784B-9125-118BD3A85399}"/>
              </a:ext>
            </a:extLst>
          </p:cNvPr>
          <p:cNvSpPr>
            <a:spLocks noGrp="1"/>
          </p:cNvSpPr>
          <p:nvPr>
            <p:ph type="title"/>
          </p:nvPr>
        </p:nvSpPr>
        <p:spPr/>
        <p:txBody>
          <a:bodyPr>
            <a:normAutofit/>
          </a:bodyPr>
          <a:lstStyle/>
          <a:p>
            <a:pPr algn="ctr"/>
            <a:r>
              <a:rPr lang="en-US" sz="2400" dirty="0"/>
              <a:t>…and</a:t>
            </a:r>
          </a:p>
        </p:txBody>
      </p:sp>
      <p:sp>
        <p:nvSpPr>
          <p:cNvPr id="3" name="Content Placeholder 2">
            <a:extLst>
              <a:ext uri="{FF2B5EF4-FFF2-40B4-BE49-F238E27FC236}">
                <a16:creationId xmlns:a16="http://schemas.microsoft.com/office/drawing/2014/main" id="{886D6821-60D2-B945-A924-F492333E3D45}"/>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			Politics is the art of the possible</a:t>
            </a:r>
          </a:p>
          <a:p>
            <a:pPr marL="0" indent="0">
              <a:buNone/>
            </a:pPr>
            <a:endParaRPr lang="en-US" dirty="0"/>
          </a:p>
          <a:p>
            <a:pPr marL="0" indent="0">
              <a:buNone/>
            </a:pPr>
            <a:endParaRPr lang="en-US" dirty="0"/>
          </a:p>
          <a:p>
            <a:pPr marL="0" indent="0">
              <a:buNone/>
            </a:pPr>
            <a:endParaRPr lang="en-US" dirty="0"/>
          </a:p>
          <a:p>
            <a:pPr marL="0" indent="0" algn="ctr">
              <a:buNone/>
            </a:pPr>
            <a:r>
              <a:rPr lang="en-US" sz="1200" dirty="0"/>
              <a:t>(same source)</a:t>
            </a:r>
          </a:p>
        </p:txBody>
      </p:sp>
    </p:spTree>
    <p:extLst>
      <p:ext uri="{BB962C8B-B14F-4D97-AF65-F5344CB8AC3E}">
        <p14:creationId xmlns:p14="http://schemas.microsoft.com/office/powerpoint/2010/main" val="548843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A3088-DC36-104C-9021-25645283B48D}"/>
              </a:ext>
            </a:extLst>
          </p:cNvPr>
          <p:cNvSpPr>
            <a:spLocks noGrp="1"/>
          </p:cNvSpPr>
          <p:nvPr>
            <p:ph type="title"/>
          </p:nvPr>
        </p:nvSpPr>
        <p:spPr/>
        <p:txBody>
          <a:bodyPr>
            <a:normAutofit/>
          </a:bodyPr>
          <a:lstStyle/>
          <a:p>
            <a:pPr algn="ctr"/>
            <a:r>
              <a:rPr lang="en-US" sz="2400"/>
              <a:t>Tonight, March </a:t>
            </a:r>
            <a:r>
              <a:rPr lang="en-US" sz="2400" dirty="0"/>
              <a:t>1</a:t>
            </a:r>
            <a:r>
              <a:rPr lang="en-US" sz="2400"/>
              <a:t>, 2022, President </a:t>
            </a:r>
            <a:r>
              <a:rPr lang="en-US" sz="2400" dirty="0"/>
              <a:t>Biden will be giving what may be the most important speech of his lifetime</a:t>
            </a:r>
          </a:p>
        </p:txBody>
      </p:sp>
      <p:pic>
        <p:nvPicPr>
          <p:cNvPr id="5" name="Content Placeholder 4">
            <a:extLst>
              <a:ext uri="{FF2B5EF4-FFF2-40B4-BE49-F238E27FC236}">
                <a16:creationId xmlns:a16="http://schemas.microsoft.com/office/drawing/2014/main" id="{2681E743-CC72-E547-B5B5-CCD799146E5D}"/>
              </a:ext>
            </a:extLst>
          </p:cNvPr>
          <p:cNvPicPr>
            <a:picLocks noGrp="1" noChangeAspect="1"/>
          </p:cNvPicPr>
          <p:nvPr>
            <p:ph idx="1"/>
          </p:nvPr>
        </p:nvPicPr>
        <p:blipFill>
          <a:blip r:embed="rId2"/>
          <a:stretch>
            <a:fillRect/>
          </a:stretch>
        </p:blipFill>
        <p:spPr>
          <a:xfrm>
            <a:off x="2831191" y="1825625"/>
            <a:ext cx="6529618" cy="4351338"/>
          </a:xfrm>
        </p:spPr>
      </p:pic>
    </p:spTree>
    <p:extLst>
      <p:ext uri="{BB962C8B-B14F-4D97-AF65-F5344CB8AC3E}">
        <p14:creationId xmlns:p14="http://schemas.microsoft.com/office/powerpoint/2010/main" val="3925946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49BA-DAC5-AA4C-B878-D5BAA83B6E44}"/>
              </a:ext>
            </a:extLst>
          </p:cNvPr>
          <p:cNvSpPr>
            <a:spLocks noGrp="1"/>
          </p:cNvSpPr>
          <p:nvPr>
            <p:ph type="title"/>
          </p:nvPr>
        </p:nvSpPr>
        <p:spPr/>
        <p:txBody>
          <a:bodyPr>
            <a:normAutofit/>
          </a:bodyPr>
          <a:lstStyle/>
          <a:p>
            <a:pPr algn="ctr"/>
            <a:r>
              <a:rPr lang="en-US" sz="2400" dirty="0"/>
              <a:t>The Altai Mountains</a:t>
            </a:r>
          </a:p>
        </p:txBody>
      </p:sp>
      <p:pic>
        <p:nvPicPr>
          <p:cNvPr id="4" name="Content Placeholder 3">
            <a:extLst>
              <a:ext uri="{FF2B5EF4-FFF2-40B4-BE49-F238E27FC236}">
                <a16:creationId xmlns:a16="http://schemas.microsoft.com/office/drawing/2014/main" id="{DA7DC113-84C5-EB4A-89D1-F3F1A0FE3CDE}"/>
              </a:ext>
            </a:extLst>
          </p:cNvPr>
          <p:cNvPicPr>
            <a:picLocks noGrp="1" noChangeAspect="1"/>
          </p:cNvPicPr>
          <p:nvPr>
            <p:ph idx="1"/>
          </p:nvPr>
        </p:nvPicPr>
        <p:blipFill>
          <a:blip r:embed="rId2"/>
          <a:stretch>
            <a:fillRect/>
          </a:stretch>
        </p:blipFill>
        <p:spPr>
          <a:xfrm>
            <a:off x="1336430" y="3121876"/>
            <a:ext cx="4219233" cy="2494662"/>
          </a:xfrm>
        </p:spPr>
      </p:pic>
      <p:pic>
        <p:nvPicPr>
          <p:cNvPr id="5" name="Picture 4">
            <a:extLst>
              <a:ext uri="{FF2B5EF4-FFF2-40B4-BE49-F238E27FC236}">
                <a16:creationId xmlns:a16="http://schemas.microsoft.com/office/drawing/2014/main" id="{FA38404A-B21B-DC4A-890C-D92D65C6420C}"/>
              </a:ext>
            </a:extLst>
          </p:cNvPr>
          <p:cNvPicPr>
            <a:picLocks noChangeAspect="1"/>
          </p:cNvPicPr>
          <p:nvPr/>
        </p:nvPicPr>
        <p:blipFill>
          <a:blip r:embed="rId3"/>
          <a:stretch>
            <a:fillRect/>
          </a:stretch>
        </p:blipFill>
        <p:spPr>
          <a:xfrm>
            <a:off x="6096000" y="2210384"/>
            <a:ext cx="4285957" cy="2410851"/>
          </a:xfrm>
          <a:prstGeom prst="rect">
            <a:avLst/>
          </a:prstGeom>
        </p:spPr>
      </p:pic>
    </p:spTree>
    <p:extLst>
      <p:ext uri="{BB962C8B-B14F-4D97-AF65-F5344CB8AC3E}">
        <p14:creationId xmlns:p14="http://schemas.microsoft.com/office/powerpoint/2010/main" val="2902446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1C08B-2569-7441-B284-B1087EBAEA72}"/>
              </a:ext>
            </a:extLst>
          </p:cNvPr>
          <p:cNvSpPr>
            <a:spLocks noGrp="1"/>
          </p:cNvSpPr>
          <p:nvPr>
            <p:ph type="title"/>
          </p:nvPr>
        </p:nvSpPr>
        <p:spPr/>
        <p:txBody>
          <a:bodyPr>
            <a:normAutofit/>
          </a:bodyPr>
          <a:lstStyle/>
          <a:p>
            <a:pPr algn="ctr"/>
            <a:r>
              <a:rPr lang="en-US" sz="2400" dirty="0"/>
              <a:t>The Snake Island Thirteen are alive</a:t>
            </a:r>
            <a:r>
              <a:rPr lang="ru-RU" sz="2400" dirty="0"/>
              <a:t>!</a:t>
            </a:r>
            <a:endParaRPr lang="en-US" sz="2400" dirty="0"/>
          </a:p>
        </p:txBody>
      </p:sp>
      <p:pic>
        <p:nvPicPr>
          <p:cNvPr id="7" name="Content Placeholder 6">
            <a:extLst>
              <a:ext uri="{FF2B5EF4-FFF2-40B4-BE49-F238E27FC236}">
                <a16:creationId xmlns:a16="http://schemas.microsoft.com/office/drawing/2014/main" id="{2F6A7669-2BB6-9D4C-963C-A5CA861BFACF}"/>
              </a:ext>
            </a:extLst>
          </p:cNvPr>
          <p:cNvPicPr>
            <a:picLocks noGrp="1" noChangeAspect="1"/>
          </p:cNvPicPr>
          <p:nvPr>
            <p:ph idx="1"/>
          </p:nvPr>
        </p:nvPicPr>
        <p:blipFill>
          <a:blip r:embed="rId2"/>
          <a:stretch>
            <a:fillRect/>
          </a:stretch>
        </p:blipFill>
        <p:spPr>
          <a:xfrm>
            <a:off x="2639057" y="2053883"/>
            <a:ext cx="7109854" cy="4005217"/>
          </a:xfrm>
        </p:spPr>
      </p:pic>
    </p:spTree>
    <p:extLst>
      <p:ext uri="{BB962C8B-B14F-4D97-AF65-F5344CB8AC3E}">
        <p14:creationId xmlns:p14="http://schemas.microsoft.com/office/powerpoint/2010/main" val="3576959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D410D-E40A-564A-B52B-CC22393A21EC}"/>
              </a:ext>
            </a:extLst>
          </p:cNvPr>
          <p:cNvSpPr>
            <a:spLocks noGrp="1"/>
          </p:cNvSpPr>
          <p:nvPr>
            <p:ph type="title"/>
          </p:nvPr>
        </p:nvSpPr>
        <p:spPr/>
        <p:txBody>
          <a:bodyPr>
            <a:normAutofit/>
          </a:bodyPr>
          <a:lstStyle/>
          <a:p>
            <a:pPr algn="ctr"/>
            <a:r>
              <a:rPr lang="en-US" sz="2400" dirty="0"/>
              <a:t>The perils of knowing too little about too much</a:t>
            </a:r>
          </a:p>
        </p:txBody>
      </p:sp>
      <p:pic>
        <p:nvPicPr>
          <p:cNvPr id="5" name="Content Placeholder 4">
            <a:extLst>
              <a:ext uri="{FF2B5EF4-FFF2-40B4-BE49-F238E27FC236}">
                <a16:creationId xmlns:a16="http://schemas.microsoft.com/office/drawing/2014/main" id="{9379EB0F-3CDB-3E4B-8341-8CA6813BC6F1}"/>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2781765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03A29-BA65-2D48-BBF8-6CFD8BE0771E}"/>
              </a:ext>
            </a:extLst>
          </p:cNvPr>
          <p:cNvSpPr>
            <a:spLocks noGrp="1"/>
          </p:cNvSpPr>
          <p:nvPr>
            <p:ph type="title"/>
          </p:nvPr>
        </p:nvSpPr>
        <p:spPr/>
        <p:txBody>
          <a:bodyPr>
            <a:normAutofit/>
          </a:bodyPr>
          <a:lstStyle/>
          <a:p>
            <a:pPr algn="ctr"/>
            <a:r>
              <a:rPr lang="en-US" sz="2400" dirty="0"/>
              <a:t>…or too much about too little</a:t>
            </a:r>
          </a:p>
        </p:txBody>
      </p:sp>
      <p:pic>
        <p:nvPicPr>
          <p:cNvPr id="8" name="Content Placeholder 7">
            <a:extLst>
              <a:ext uri="{FF2B5EF4-FFF2-40B4-BE49-F238E27FC236}">
                <a16:creationId xmlns:a16="http://schemas.microsoft.com/office/drawing/2014/main" id="{28281799-382F-6443-B9CA-187EE5413B95}"/>
              </a:ext>
            </a:extLst>
          </p:cNvPr>
          <p:cNvPicPr>
            <a:picLocks noGrp="1" noChangeAspect="1"/>
          </p:cNvPicPr>
          <p:nvPr>
            <p:ph idx="1"/>
          </p:nvPr>
        </p:nvPicPr>
        <p:blipFill>
          <a:blip r:embed="rId2"/>
          <a:stretch>
            <a:fillRect/>
          </a:stretch>
        </p:blipFill>
        <p:spPr>
          <a:xfrm>
            <a:off x="2228144" y="1825625"/>
            <a:ext cx="7735712" cy="4351338"/>
          </a:xfrm>
        </p:spPr>
      </p:pic>
    </p:spTree>
    <p:extLst>
      <p:ext uri="{BB962C8B-B14F-4D97-AF65-F5344CB8AC3E}">
        <p14:creationId xmlns:p14="http://schemas.microsoft.com/office/powerpoint/2010/main" val="3131976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0897F-0A79-4A4B-918F-8D6ED9986FB8}"/>
              </a:ext>
            </a:extLst>
          </p:cNvPr>
          <p:cNvSpPr>
            <a:spLocks noGrp="1"/>
          </p:cNvSpPr>
          <p:nvPr>
            <p:ph type="title"/>
          </p:nvPr>
        </p:nvSpPr>
        <p:spPr/>
        <p:txBody>
          <a:bodyPr>
            <a:normAutofit/>
          </a:bodyPr>
          <a:lstStyle/>
          <a:p>
            <a:pPr algn="ctr"/>
            <a:r>
              <a:rPr lang="en-US" sz="2400" dirty="0">
                <a:solidFill>
                  <a:srgbClr val="FF0000"/>
                </a:solidFill>
              </a:rPr>
              <a:t>News flash!</a:t>
            </a:r>
            <a:br>
              <a:rPr lang="en-US" sz="2400" dirty="0">
                <a:solidFill>
                  <a:srgbClr val="FF0000"/>
                </a:solidFill>
              </a:rPr>
            </a:br>
            <a:br>
              <a:rPr lang="en-US" sz="2400" dirty="0"/>
            </a:br>
            <a:r>
              <a:rPr lang="en-US" sz="2400" dirty="0"/>
              <a:t>Journalist Terrell Starr, a University of Illinois alum, currently reporting from Ukraine</a:t>
            </a:r>
          </a:p>
        </p:txBody>
      </p:sp>
      <p:pic>
        <p:nvPicPr>
          <p:cNvPr id="4" name="Content Placeholder 3">
            <a:extLst>
              <a:ext uri="{FF2B5EF4-FFF2-40B4-BE49-F238E27FC236}">
                <a16:creationId xmlns:a16="http://schemas.microsoft.com/office/drawing/2014/main" id="{1DDBE868-B597-764E-85C5-69B0EFD0FD1C}"/>
              </a:ext>
            </a:extLst>
          </p:cNvPr>
          <p:cNvPicPr>
            <a:picLocks noGrp="1" noChangeAspect="1"/>
          </p:cNvPicPr>
          <p:nvPr>
            <p:ph idx="1"/>
          </p:nvPr>
        </p:nvPicPr>
        <p:blipFill>
          <a:blip r:embed="rId2"/>
          <a:stretch>
            <a:fillRect/>
          </a:stretch>
        </p:blipFill>
        <p:spPr>
          <a:xfrm>
            <a:off x="1053079" y="2178441"/>
            <a:ext cx="5042921" cy="2836643"/>
          </a:xfrm>
        </p:spPr>
      </p:pic>
      <p:pic>
        <p:nvPicPr>
          <p:cNvPr id="5" name="Picture 4">
            <a:extLst>
              <a:ext uri="{FF2B5EF4-FFF2-40B4-BE49-F238E27FC236}">
                <a16:creationId xmlns:a16="http://schemas.microsoft.com/office/drawing/2014/main" id="{01AB9733-8FEB-8348-A58E-DB25E5BC41C3}"/>
              </a:ext>
            </a:extLst>
          </p:cNvPr>
          <p:cNvPicPr>
            <a:picLocks noChangeAspect="1"/>
          </p:cNvPicPr>
          <p:nvPr/>
        </p:nvPicPr>
        <p:blipFill>
          <a:blip r:embed="rId3"/>
          <a:stretch>
            <a:fillRect/>
          </a:stretch>
        </p:blipFill>
        <p:spPr>
          <a:xfrm>
            <a:off x="6505135" y="2794195"/>
            <a:ext cx="4848665" cy="2727374"/>
          </a:xfrm>
          <a:prstGeom prst="rect">
            <a:avLst/>
          </a:prstGeom>
        </p:spPr>
      </p:pic>
    </p:spTree>
    <p:extLst>
      <p:ext uri="{BB962C8B-B14F-4D97-AF65-F5344CB8AC3E}">
        <p14:creationId xmlns:p14="http://schemas.microsoft.com/office/powerpoint/2010/main" val="1914962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BE41-0471-C443-8A0A-FB02D3A9CA45}"/>
              </a:ext>
            </a:extLst>
          </p:cNvPr>
          <p:cNvSpPr>
            <a:spLocks noGrp="1"/>
          </p:cNvSpPr>
          <p:nvPr>
            <p:ph type="title"/>
          </p:nvPr>
        </p:nvSpPr>
        <p:spPr/>
        <p:txBody>
          <a:bodyPr>
            <a:normAutofit/>
          </a:bodyPr>
          <a:lstStyle/>
          <a:p>
            <a:pPr algn="ctr"/>
            <a:r>
              <a:rPr lang="en-US" sz="2400" dirty="0"/>
              <a:t>A choice of news sources for a broader perspective</a:t>
            </a:r>
          </a:p>
        </p:txBody>
      </p:sp>
      <p:pic>
        <p:nvPicPr>
          <p:cNvPr id="4" name="Content Placeholder 3">
            <a:extLst>
              <a:ext uri="{FF2B5EF4-FFF2-40B4-BE49-F238E27FC236}">
                <a16:creationId xmlns:a16="http://schemas.microsoft.com/office/drawing/2014/main" id="{5221BF49-82A4-0C4A-AE22-B132E698FBB6}"/>
              </a:ext>
            </a:extLst>
          </p:cNvPr>
          <p:cNvPicPr>
            <a:picLocks noGrp="1" noChangeAspect="1"/>
          </p:cNvPicPr>
          <p:nvPr>
            <p:ph idx="1"/>
          </p:nvPr>
        </p:nvPicPr>
        <p:blipFill>
          <a:blip r:embed="rId2"/>
          <a:stretch>
            <a:fillRect/>
          </a:stretch>
        </p:blipFill>
        <p:spPr>
          <a:xfrm>
            <a:off x="1485900" y="2939525"/>
            <a:ext cx="1905000" cy="1066800"/>
          </a:xfrm>
        </p:spPr>
      </p:pic>
      <p:pic>
        <p:nvPicPr>
          <p:cNvPr id="5" name="Picture 4">
            <a:extLst>
              <a:ext uri="{FF2B5EF4-FFF2-40B4-BE49-F238E27FC236}">
                <a16:creationId xmlns:a16="http://schemas.microsoft.com/office/drawing/2014/main" id="{BF1BDEC3-0826-DD44-84C9-23E75B9D180D}"/>
              </a:ext>
            </a:extLst>
          </p:cNvPr>
          <p:cNvPicPr>
            <a:picLocks noChangeAspect="1"/>
          </p:cNvPicPr>
          <p:nvPr/>
        </p:nvPicPr>
        <p:blipFill>
          <a:blip r:embed="rId3"/>
          <a:stretch>
            <a:fillRect/>
          </a:stretch>
        </p:blipFill>
        <p:spPr>
          <a:xfrm>
            <a:off x="4203700" y="2406125"/>
            <a:ext cx="1892300" cy="1066800"/>
          </a:xfrm>
          <a:prstGeom prst="rect">
            <a:avLst/>
          </a:prstGeom>
        </p:spPr>
      </p:pic>
      <p:pic>
        <p:nvPicPr>
          <p:cNvPr id="6" name="Picture 5">
            <a:extLst>
              <a:ext uri="{FF2B5EF4-FFF2-40B4-BE49-F238E27FC236}">
                <a16:creationId xmlns:a16="http://schemas.microsoft.com/office/drawing/2014/main" id="{600654E2-1998-9647-B8D5-24C5EECA5ECC}"/>
              </a:ext>
            </a:extLst>
          </p:cNvPr>
          <p:cNvPicPr>
            <a:picLocks noChangeAspect="1"/>
          </p:cNvPicPr>
          <p:nvPr/>
        </p:nvPicPr>
        <p:blipFill>
          <a:blip r:embed="rId4"/>
          <a:stretch>
            <a:fillRect/>
          </a:stretch>
        </p:blipFill>
        <p:spPr>
          <a:xfrm>
            <a:off x="3568700" y="4188363"/>
            <a:ext cx="1905000" cy="1066800"/>
          </a:xfrm>
          <a:prstGeom prst="rect">
            <a:avLst/>
          </a:prstGeom>
        </p:spPr>
      </p:pic>
      <p:pic>
        <p:nvPicPr>
          <p:cNvPr id="7" name="Picture 6">
            <a:extLst>
              <a:ext uri="{FF2B5EF4-FFF2-40B4-BE49-F238E27FC236}">
                <a16:creationId xmlns:a16="http://schemas.microsoft.com/office/drawing/2014/main" id="{DA7514E2-B052-C749-834C-16BC0D6D9C95}"/>
              </a:ext>
            </a:extLst>
          </p:cNvPr>
          <p:cNvPicPr>
            <a:picLocks noChangeAspect="1"/>
          </p:cNvPicPr>
          <p:nvPr/>
        </p:nvPicPr>
        <p:blipFill>
          <a:blip r:embed="rId5"/>
          <a:stretch>
            <a:fillRect/>
          </a:stretch>
        </p:blipFill>
        <p:spPr>
          <a:xfrm>
            <a:off x="6763434" y="3132016"/>
            <a:ext cx="1422400" cy="1422400"/>
          </a:xfrm>
          <a:prstGeom prst="rect">
            <a:avLst/>
          </a:prstGeom>
        </p:spPr>
      </p:pic>
      <p:pic>
        <p:nvPicPr>
          <p:cNvPr id="3" name="Picture 2">
            <a:extLst>
              <a:ext uri="{FF2B5EF4-FFF2-40B4-BE49-F238E27FC236}">
                <a16:creationId xmlns:a16="http://schemas.microsoft.com/office/drawing/2014/main" id="{81EB740E-3A86-E74A-93D6-0F300A6E355E}"/>
              </a:ext>
            </a:extLst>
          </p:cNvPr>
          <p:cNvPicPr>
            <a:picLocks noChangeAspect="1"/>
          </p:cNvPicPr>
          <p:nvPr/>
        </p:nvPicPr>
        <p:blipFill>
          <a:blip r:embed="rId6"/>
          <a:stretch>
            <a:fillRect/>
          </a:stretch>
        </p:blipFill>
        <p:spPr>
          <a:xfrm>
            <a:off x="9187571" y="2682437"/>
            <a:ext cx="1244600" cy="1638300"/>
          </a:xfrm>
          <a:prstGeom prst="rect">
            <a:avLst/>
          </a:prstGeom>
        </p:spPr>
      </p:pic>
    </p:spTree>
    <p:extLst>
      <p:ext uri="{BB962C8B-B14F-4D97-AF65-F5344CB8AC3E}">
        <p14:creationId xmlns:p14="http://schemas.microsoft.com/office/powerpoint/2010/main" val="1069863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27488</TotalTime>
  <Words>1060</Words>
  <Application>Microsoft Macintosh PowerPoint</Application>
  <PresentationFormat>Widescreen</PresentationFormat>
  <Paragraphs>48</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OLLI SPRING 2022  TRIUMVIRATE: America, Russia, and China As Global Actors and Rivals</vt:lpstr>
      <vt:lpstr>People never lie so much as after a hunt, during a war or before an election (Otto von Bismarck)</vt:lpstr>
      <vt:lpstr>…and</vt:lpstr>
      <vt:lpstr>The Altai Mountains</vt:lpstr>
      <vt:lpstr>The Snake Island Thirteen are alive!</vt:lpstr>
      <vt:lpstr>The perils of knowing too little about too much</vt:lpstr>
      <vt:lpstr>…or too much about too little</vt:lpstr>
      <vt:lpstr>News flash!  Journalist Terrell Starr, a University of Illinois alum, currently reporting from Ukraine</vt:lpstr>
      <vt:lpstr>A choice of news sources for a broader perspective</vt:lpstr>
      <vt:lpstr>We might look for consolation to Tolstoy’s belief that armies are not led by generals, ships are not steered by captains, states and parties are not run by presidents and politicians — but the twentieth century has shown us only too often they are (Aleksandr Solzhenitsyn). As has the century that followed</vt:lpstr>
      <vt:lpstr>Not a Blitzkrieg</vt:lpstr>
      <vt:lpstr>Who is Vladimir Medinsky?</vt:lpstr>
      <vt:lpstr>Missile strikes on Kharkiv and Kyiv</vt:lpstr>
      <vt:lpstr>Chechen leader Ramzan Kadyrov addressing his troops on February 25. He is wearing Praga Monolith boots, which retail for $1580.00. Meanwhile, Russian media outlets have been banned from using the words “war” or “invasion” when describing the fighting in Ukraine. Instead they should say ”special military operation,” following the example of Tolstoy’s famous novel Special Military Operation and Peace</vt:lpstr>
      <vt:lpstr>Belarus is now a Russian satellite or even possession</vt:lpstr>
      <vt:lpstr>General Valery Gerasimov (on right), the Russian Army’s chief of staff, is an authority on hybrid warfare. The image shows Gerasimov with Chairman of the Joint Chiefs of Staff General Mark Milley during talks in Finland on September 22, 2021</vt:lpstr>
      <vt:lpstr>Vladimir Putin’s recent TV appearances suggest he is under considerable stress. But so is Ukrainian president Volodymyr Zelensky. And then there is the battle of the memes: “Neo-Nazis and drug addicts” (Putin), “I don’t need a ride, I need ammunition” (Zelensky)</vt:lpstr>
      <vt:lpstr>Speech was given to man to disguise his thoughts (Charles Maurice de Talleyrand). Something Ambassador Magierowski (on left) would be wise to bear in mind.  But what about Ukrainian foreign minister Dmytro Kuleba?</vt:lpstr>
      <vt:lpstr>Ukrainian interior ministry launches site, https://200rf.com/, for family members of Russian KIAs and POWs. “Cargo 200” is a Soviet and post-Soviet term referring to the transportation of dead bodies. In Russia, the site has been blocked by the authorities, but it remains accessible via Telegram</vt:lpstr>
      <vt:lpstr>Even TikTok signs up! Looming ahead: a possible embargo on Russian exports of oil and gas</vt:lpstr>
      <vt:lpstr>No more Batman: just some of the Western companies closing shop in Russia</vt:lpstr>
      <vt:lpstr>People in Petersburg queuing up to use an ATM</vt:lpstr>
      <vt:lpstr>Hacks of multiple Russian government and media sites</vt:lpstr>
      <vt:lpstr>Sanctioned TV host Vladimir Solovyov: “I know some of you are finding this tough. We’ll overcome it all, we’ll endure it all. We’ll rebuild our own economy from scratch, an independent banking system, manufacturing and industry. We’ll rely on ourselves.”</vt:lpstr>
      <vt:lpstr>Sanctioned oligarchs Oleg Deripaska (energy, aluminium, construction) and Mikhail Fridman (banking, retail) call for peace</vt:lpstr>
      <vt:lpstr>Pro-Russian politicians in the West (Putinversteher, or Putin-understanders) are getting with the program, with varying degrees of enthusiasm. From left: Nigel Farage, Marine Le Pen, Eric Zemmour, Matteo Salvini, Gerhard Schröder, Silvio Berlusconi, Josh Hawley</vt:lpstr>
      <vt:lpstr>The 2021 National Defense Strategy Document</vt:lpstr>
      <vt:lpstr>Mixing your metaphors is a stylistic no-no, but here goes. Do America and its allies have a China card up their sleeve?  Or is it the West that is actingthe part of China’s stalking horse?</vt:lpstr>
      <vt:lpstr>Ukraine or Taiwan?</vt:lpstr>
      <vt:lpstr>Tonight, March 1, 2022, President Biden will be giving what may be the most important speech of his lifetime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OLLI SPRING 2022  TRIUMVIRATE: America, Russia, and China As Global Actors and Rivals</dc:title>
  <dc:creator>Microsoft Office User</dc:creator>
  <cp:lastModifiedBy>Microsoft Office User</cp:lastModifiedBy>
  <cp:revision>38</cp:revision>
  <cp:lastPrinted>2022-03-03T13:27:02Z</cp:lastPrinted>
  <dcterms:created xsi:type="dcterms:W3CDTF">2022-02-11T14:07:10Z</dcterms:created>
  <dcterms:modified xsi:type="dcterms:W3CDTF">2022-03-03T13:35:46Z</dcterms:modified>
</cp:coreProperties>
</file>