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261" r:id="rId4"/>
    <p:sldId id="262" r:id="rId5"/>
    <p:sldId id="257" r:id="rId6"/>
    <p:sldId id="266" r:id="rId7"/>
    <p:sldId id="267" r:id="rId8"/>
    <p:sldId id="265" r:id="rId9"/>
    <p:sldId id="276" r:id="rId10"/>
    <p:sldId id="263" r:id="rId11"/>
    <p:sldId id="288" r:id="rId12"/>
    <p:sldId id="289" r:id="rId13"/>
    <p:sldId id="277" r:id="rId14"/>
    <p:sldId id="275" r:id="rId15"/>
    <p:sldId id="287" r:id="rId16"/>
    <p:sldId id="264" r:id="rId17"/>
    <p:sldId id="260" r:id="rId18"/>
    <p:sldId id="282" r:id="rId19"/>
    <p:sldId id="259" r:id="rId20"/>
    <p:sldId id="258" r:id="rId21"/>
    <p:sldId id="274" r:id="rId22"/>
    <p:sldId id="281" r:id="rId23"/>
    <p:sldId id="279" r:id="rId24"/>
    <p:sldId id="283" r:id="rId25"/>
    <p:sldId id="284" r:id="rId26"/>
    <p:sldId id="280" r:id="rId27"/>
    <p:sldId id="272" r:id="rId28"/>
    <p:sldId id="285" r:id="rId29"/>
    <p:sldId id="271" r:id="rId30"/>
    <p:sldId id="278"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4640"/>
  </p:normalViewPr>
  <p:slideViewPr>
    <p:cSldViewPr snapToGrid="0" snapToObjects="1">
      <p:cViewPr varScale="1">
        <p:scale>
          <a:sx n="91" d="100"/>
          <a:sy n="91" d="100"/>
        </p:scale>
        <p:origin x="19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EBD0-D4AF-C14A-BE1A-F1B98346B2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3B969-07FD-F64A-9FC4-29B3A21D8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B3CE2B-F6E7-F340-AB31-0B3303FB4A43}"/>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5" name="Footer Placeholder 4">
            <a:extLst>
              <a:ext uri="{FF2B5EF4-FFF2-40B4-BE49-F238E27FC236}">
                <a16:creationId xmlns:a16="http://schemas.microsoft.com/office/drawing/2014/main" id="{1F092BE6-3C44-9F40-862F-3FAF0082D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FE55A-7305-714D-83DA-C1F439684E0E}"/>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394883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29E8-8FED-E54B-BCF5-D765730CEF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4C873D-C967-A043-93EC-3151C07B3D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03E31-5936-9F4D-8157-C168E1B9BDBD}"/>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5" name="Footer Placeholder 4">
            <a:extLst>
              <a:ext uri="{FF2B5EF4-FFF2-40B4-BE49-F238E27FC236}">
                <a16:creationId xmlns:a16="http://schemas.microsoft.com/office/drawing/2014/main" id="{5815C241-0D4B-2F47-B991-9DF08D690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71843-05D5-7647-90A0-B6E644D9E2E4}"/>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42201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233D7-8744-D145-952E-CAF38E6D8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A62EDC-9277-8F4C-9C61-4E12BDED94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0CB32-3391-5043-9A43-BB75C6695EE5}"/>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5" name="Footer Placeholder 4">
            <a:extLst>
              <a:ext uri="{FF2B5EF4-FFF2-40B4-BE49-F238E27FC236}">
                <a16:creationId xmlns:a16="http://schemas.microsoft.com/office/drawing/2014/main" id="{B682CC5C-1865-274B-A3FB-ADED69669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78CD9-79AD-294B-A530-FBAE729749D9}"/>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127159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00DD-419D-0743-98BD-DADBECB1A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2DA1C4-BE14-B541-8657-D76FF22F71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6EC7D-6A0D-1449-9C35-7B5ED9F1093F}"/>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5" name="Footer Placeholder 4">
            <a:extLst>
              <a:ext uri="{FF2B5EF4-FFF2-40B4-BE49-F238E27FC236}">
                <a16:creationId xmlns:a16="http://schemas.microsoft.com/office/drawing/2014/main" id="{318F9FFA-4A85-8D49-A38E-2BCD8B84A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3986D-B7FF-FA41-948D-C0B2A5804DF3}"/>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62350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030D-5B1C-E945-86CA-BE1BBBAD84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D517D5-0FCD-F049-BA68-E9F0B0A1B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6D1A2A-4507-144C-9C32-346C52C83322}"/>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5" name="Footer Placeholder 4">
            <a:extLst>
              <a:ext uri="{FF2B5EF4-FFF2-40B4-BE49-F238E27FC236}">
                <a16:creationId xmlns:a16="http://schemas.microsoft.com/office/drawing/2014/main" id="{FC56EE89-86A5-8B43-9953-EBB5702EE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8C4DE-0FAB-A04E-A906-520914FF435C}"/>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406277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377C-4C00-8346-A800-8A9E65B0C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C495B-10AA-8747-9744-8111804DEF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D9D49-FA2D-5D44-BCD7-884C1F10CE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2BC25-80C9-0A45-899F-809A126DCD79}"/>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6" name="Footer Placeholder 5">
            <a:extLst>
              <a:ext uri="{FF2B5EF4-FFF2-40B4-BE49-F238E27FC236}">
                <a16:creationId xmlns:a16="http://schemas.microsoft.com/office/drawing/2014/main" id="{7F31108B-7386-594A-A58F-3415481B3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2F92D-F383-F64C-90F7-EBF61D952E39}"/>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21357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A0C6-4E70-5344-A8DA-D2D434050C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95BF9-866C-814D-82E3-00CDBD7AD8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0F3289-6B17-8743-8AAB-78C876ACD2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70D4B4-73CB-A746-B478-B2CBC739B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42B894-06BC-8743-A5B2-85CD959083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13C8A-AF04-4248-A7B3-9810701D61F3}"/>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8" name="Footer Placeholder 7">
            <a:extLst>
              <a:ext uri="{FF2B5EF4-FFF2-40B4-BE49-F238E27FC236}">
                <a16:creationId xmlns:a16="http://schemas.microsoft.com/office/drawing/2014/main" id="{60150C34-4805-B840-95A5-B99FE59914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A7753D-3257-EE47-97F8-D149B374E5B4}"/>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166720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CFF8-1728-144F-857A-93FD77797D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75F55-FD19-7D47-8A0B-A9388FDE6D2E}"/>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4" name="Footer Placeholder 3">
            <a:extLst>
              <a:ext uri="{FF2B5EF4-FFF2-40B4-BE49-F238E27FC236}">
                <a16:creationId xmlns:a16="http://schemas.microsoft.com/office/drawing/2014/main" id="{9C1F287F-A599-E045-969E-0CD865DF77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3D2DD1-494E-3E46-8977-A13654CA8601}"/>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323945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AFED9E-4C21-C44F-916B-179FB4E629F8}"/>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3" name="Footer Placeholder 2">
            <a:extLst>
              <a:ext uri="{FF2B5EF4-FFF2-40B4-BE49-F238E27FC236}">
                <a16:creationId xmlns:a16="http://schemas.microsoft.com/office/drawing/2014/main" id="{C304B556-6B80-9E4D-8F86-BB5E1A9887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74C674-0704-744D-9D0E-FE2C8CB03D71}"/>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365401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AEE1-2B0A-764B-B6F7-E785CEC1F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869F15-BE53-9B42-8080-B8E9740F32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CEC9B-3DBD-AA49-99A9-BCEC9A14C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6842F5-1ADA-6B45-837C-19F679BA7DAF}"/>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6" name="Footer Placeholder 5">
            <a:extLst>
              <a:ext uri="{FF2B5EF4-FFF2-40B4-BE49-F238E27FC236}">
                <a16:creationId xmlns:a16="http://schemas.microsoft.com/office/drawing/2014/main" id="{23082A47-98B9-6542-BA90-712BD8854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521321-4E14-7548-A8C7-E1A73A3F5720}"/>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420725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2B7D-5B1A-6D42-98A3-6A07820A0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832684-42AB-4343-886B-7F9B63903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04A270-BAC4-F349-A1C6-8BD374AB2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9DA972-C32F-E04A-827C-F2AA8D4F7CCC}"/>
              </a:ext>
            </a:extLst>
          </p:cNvPr>
          <p:cNvSpPr>
            <a:spLocks noGrp="1"/>
          </p:cNvSpPr>
          <p:nvPr>
            <p:ph type="dt" sz="half" idx="10"/>
          </p:nvPr>
        </p:nvSpPr>
        <p:spPr/>
        <p:txBody>
          <a:bodyPr/>
          <a:lstStyle/>
          <a:p>
            <a:fld id="{C930C774-943B-1241-983B-07A1F51CAA14}" type="datetimeFigureOut">
              <a:rPr lang="en-US" smtClean="0"/>
              <a:t>2/28/22</a:t>
            </a:fld>
            <a:endParaRPr lang="en-US"/>
          </a:p>
        </p:txBody>
      </p:sp>
      <p:sp>
        <p:nvSpPr>
          <p:cNvPr id="6" name="Footer Placeholder 5">
            <a:extLst>
              <a:ext uri="{FF2B5EF4-FFF2-40B4-BE49-F238E27FC236}">
                <a16:creationId xmlns:a16="http://schemas.microsoft.com/office/drawing/2014/main" id="{5D89B379-758C-6A43-8396-33A9599FF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A7DEA-F4F7-9244-BDEB-93A516DB0772}"/>
              </a:ext>
            </a:extLst>
          </p:cNvPr>
          <p:cNvSpPr>
            <a:spLocks noGrp="1"/>
          </p:cNvSpPr>
          <p:nvPr>
            <p:ph type="sldNum" sz="quarter" idx="12"/>
          </p:nvPr>
        </p:nvSpPr>
        <p:spPr/>
        <p:txBody>
          <a:bodyPr/>
          <a:lstStyle/>
          <a:p>
            <a:fld id="{B9EF0339-2CC2-6B4C-9114-970C1DA7A0E4}" type="slidenum">
              <a:rPr lang="en-US" smtClean="0"/>
              <a:t>‹#›</a:t>
            </a:fld>
            <a:endParaRPr lang="en-US"/>
          </a:p>
        </p:txBody>
      </p:sp>
    </p:spTree>
    <p:extLst>
      <p:ext uri="{BB962C8B-B14F-4D97-AF65-F5344CB8AC3E}">
        <p14:creationId xmlns:p14="http://schemas.microsoft.com/office/powerpoint/2010/main" val="128634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0FF8F-73F0-D945-99DC-FA28C89FE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38C93D-A2A7-0946-A7C8-3A6652DAF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1C52C-92EC-CF47-BAE3-7F86F8DFBB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0C774-943B-1241-983B-07A1F51CAA14}" type="datetimeFigureOut">
              <a:rPr lang="en-US" smtClean="0"/>
              <a:t>2/28/22</a:t>
            </a:fld>
            <a:endParaRPr lang="en-US"/>
          </a:p>
        </p:txBody>
      </p:sp>
      <p:sp>
        <p:nvSpPr>
          <p:cNvPr id="5" name="Footer Placeholder 4">
            <a:extLst>
              <a:ext uri="{FF2B5EF4-FFF2-40B4-BE49-F238E27FC236}">
                <a16:creationId xmlns:a16="http://schemas.microsoft.com/office/drawing/2014/main" id="{2407D84A-DA84-B04B-B58F-96235EBA8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F5B3B5-F6EF-F341-BDE2-74E714A7A1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F0339-2CC2-6B4C-9114-970C1DA7A0E4}" type="slidenum">
              <a:rPr lang="en-US" smtClean="0"/>
              <a:t>‹#›</a:t>
            </a:fld>
            <a:endParaRPr lang="en-US"/>
          </a:p>
        </p:txBody>
      </p:sp>
    </p:spTree>
    <p:extLst>
      <p:ext uri="{BB962C8B-B14F-4D97-AF65-F5344CB8AC3E}">
        <p14:creationId xmlns:p14="http://schemas.microsoft.com/office/powerpoint/2010/main" val="70254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0954-F539-FB45-B604-347C48946107}"/>
              </a:ext>
            </a:extLst>
          </p:cNvPr>
          <p:cNvSpPr>
            <a:spLocks noGrp="1"/>
          </p:cNvSpPr>
          <p:nvPr>
            <p:ph type="ctrTitle"/>
          </p:nvPr>
        </p:nvSpPr>
        <p:spPr/>
        <p:txBody>
          <a:bodyPr>
            <a:normAutofit/>
          </a:bodyPr>
          <a:lstStyle/>
          <a:p>
            <a:r>
              <a:rPr lang="en-US" sz="3200" b="1" dirty="0"/>
              <a:t>OLLI SPRING 2022</a:t>
            </a:r>
            <a:br>
              <a:rPr lang="en-US" sz="3200" dirty="0"/>
            </a:br>
            <a:br>
              <a:rPr lang="en-US" sz="3200" dirty="0"/>
            </a:br>
            <a:r>
              <a:rPr lang="en-US" sz="3200" b="1" dirty="0"/>
              <a:t>TRIUMVIRATE:</a:t>
            </a:r>
            <a:br>
              <a:rPr lang="en-US" sz="3200" b="1" dirty="0"/>
            </a:br>
            <a:r>
              <a:rPr lang="en-US" sz="3200" b="1" dirty="0"/>
              <a:t>America, Russia, and China As Global Actors and Rivals</a:t>
            </a:r>
            <a:endParaRPr lang="en-US" sz="3200" dirty="0"/>
          </a:p>
        </p:txBody>
      </p:sp>
      <p:sp>
        <p:nvSpPr>
          <p:cNvPr id="3" name="Subtitle 2">
            <a:extLst>
              <a:ext uri="{FF2B5EF4-FFF2-40B4-BE49-F238E27FC236}">
                <a16:creationId xmlns:a16="http://schemas.microsoft.com/office/drawing/2014/main" id="{77B04DB9-FFA6-444D-B6C0-A5487A0593A8}"/>
              </a:ext>
            </a:extLst>
          </p:cNvPr>
          <p:cNvSpPr>
            <a:spLocks noGrp="1"/>
          </p:cNvSpPr>
          <p:nvPr>
            <p:ph type="subTitle" idx="1"/>
          </p:nvPr>
        </p:nvSpPr>
        <p:spPr/>
        <p:txBody>
          <a:bodyPr/>
          <a:lstStyle/>
          <a:p>
            <a:r>
              <a:rPr lang="en-US" dirty="0"/>
              <a:t>Tuesday, February 22</a:t>
            </a:r>
          </a:p>
          <a:p>
            <a:r>
              <a:rPr lang="en-US" strike="sngStrike" dirty="0"/>
              <a:t>A Tale of Three Capitalisms</a:t>
            </a:r>
          </a:p>
          <a:p>
            <a:r>
              <a:rPr lang="en-US" dirty="0"/>
              <a:t>The Russia-Ukraine War</a:t>
            </a:r>
          </a:p>
        </p:txBody>
      </p:sp>
    </p:spTree>
    <p:extLst>
      <p:ext uri="{BB962C8B-B14F-4D97-AF65-F5344CB8AC3E}">
        <p14:creationId xmlns:p14="http://schemas.microsoft.com/office/powerpoint/2010/main" val="1993837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AD78-E714-E04F-99CD-5AFCDA026BAE}"/>
              </a:ext>
            </a:extLst>
          </p:cNvPr>
          <p:cNvSpPr>
            <a:spLocks noGrp="1"/>
          </p:cNvSpPr>
          <p:nvPr>
            <p:ph type="title"/>
          </p:nvPr>
        </p:nvSpPr>
        <p:spPr/>
        <p:txBody>
          <a:bodyPr>
            <a:normAutofit/>
          </a:bodyPr>
          <a:lstStyle/>
          <a:p>
            <a:pPr algn="ctr"/>
            <a:r>
              <a:rPr lang="en-US" sz="2400" dirty="0"/>
              <a:t>On left, Leonid </a:t>
            </a:r>
            <a:r>
              <a:rPr lang="en-US" sz="2400" dirty="0" err="1"/>
              <a:t>Pasechnik</a:t>
            </a:r>
            <a:r>
              <a:rPr lang="en-US" sz="2400" dirty="0"/>
              <a:t>, head of state of the Lugansk People’s Republic. On right, Denis </a:t>
            </a:r>
            <a:r>
              <a:rPr lang="en-US" sz="2400" dirty="0" err="1"/>
              <a:t>Pushilin</a:t>
            </a:r>
            <a:r>
              <a:rPr lang="en-US" sz="2400" dirty="0"/>
              <a:t> (b. 1982), his counterpart in the Donetsk People’s Republic</a:t>
            </a:r>
          </a:p>
        </p:txBody>
      </p:sp>
      <p:pic>
        <p:nvPicPr>
          <p:cNvPr id="4" name="Content Placeholder 3">
            <a:extLst>
              <a:ext uri="{FF2B5EF4-FFF2-40B4-BE49-F238E27FC236}">
                <a16:creationId xmlns:a16="http://schemas.microsoft.com/office/drawing/2014/main" id="{D897DBAD-0C86-E146-BAE6-C51B27B4C942}"/>
              </a:ext>
            </a:extLst>
          </p:cNvPr>
          <p:cNvPicPr>
            <a:picLocks noGrp="1" noChangeAspect="1"/>
          </p:cNvPicPr>
          <p:nvPr>
            <p:ph idx="1"/>
          </p:nvPr>
        </p:nvPicPr>
        <p:blipFill>
          <a:blip r:embed="rId2"/>
          <a:stretch>
            <a:fillRect/>
          </a:stretch>
        </p:blipFill>
        <p:spPr>
          <a:xfrm>
            <a:off x="1111348" y="2058005"/>
            <a:ext cx="4224908" cy="2613715"/>
          </a:xfrm>
        </p:spPr>
      </p:pic>
      <p:pic>
        <p:nvPicPr>
          <p:cNvPr id="5" name="Picture 4">
            <a:extLst>
              <a:ext uri="{FF2B5EF4-FFF2-40B4-BE49-F238E27FC236}">
                <a16:creationId xmlns:a16="http://schemas.microsoft.com/office/drawing/2014/main" id="{C7CB24B4-246C-DA46-90BE-3EE399950AFC}"/>
              </a:ext>
            </a:extLst>
          </p:cNvPr>
          <p:cNvPicPr>
            <a:picLocks noChangeAspect="1"/>
          </p:cNvPicPr>
          <p:nvPr/>
        </p:nvPicPr>
        <p:blipFill>
          <a:blip r:embed="rId3"/>
          <a:stretch>
            <a:fillRect/>
          </a:stretch>
        </p:blipFill>
        <p:spPr>
          <a:xfrm>
            <a:off x="5830082" y="2686759"/>
            <a:ext cx="5523718" cy="3417216"/>
          </a:xfrm>
          <a:prstGeom prst="rect">
            <a:avLst/>
          </a:prstGeom>
        </p:spPr>
      </p:pic>
    </p:spTree>
    <p:extLst>
      <p:ext uri="{BB962C8B-B14F-4D97-AF65-F5344CB8AC3E}">
        <p14:creationId xmlns:p14="http://schemas.microsoft.com/office/powerpoint/2010/main" val="141827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B5F5-BAFF-8941-9B83-97463C4F9DE4}"/>
              </a:ext>
            </a:extLst>
          </p:cNvPr>
          <p:cNvSpPr>
            <a:spLocks noGrp="1"/>
          </p:cNvSpPr>
          <p:nvPr>
            <p:ph type="title"/>
          </p:nvPr>
        </p:nvSpPr>
        <p:spPr/>
        <p:txBody>
          <a:bodyPr>
            <a:normAutofit/>
          </a:bodyPr>
          <a:lstStyle/>
          <a:p>
            <a:pPr algn="ctr"/>
            <a:r>
              <a:rPr lang="en-US" sz="2400" dirty="0"/>
              <a:t>Donetsk militia member Aleksandr </a:t>
            </a:r>
            <a:r>
              <a:rPr lang="en-US" sz="2400" dirty="0" err="1"/>
              <a:t>Mozhaev</a:t>
            </a:r>
            <a:r>
              <a:rPr lang="en-US" sz="2400" dirty="0"/>
              <a:t>, better known as </a:t>
            </a:r>
            <a:r>
              <a:rPr lang="en-US" sz="2400" dirty="0" err="1"/>
              <a:t>Babai</a:t>
            </a:r>
            <a:r>
              <a:rPr lang="en-US" sz="2400" dirty="0"/>
              <a:t> the Cossack</a:t>
            </a:r>
          </a:p>
        </p:txBody>
      </p:sp>
      <p:pic>
        <p:nvPicPr>
          <p:cNvPr id="4" name="Content Placeholder 3">
            <a:extLst>
              <a:ext uri="{FF2B5EF4-FFF2-40B4-BE49-F238E27FC236}">
                <a16:creationId xmlns:a16="http://schemas.microsoft.com/office/drawing/2014/main" id="{B2AB922B-8009-4544-87AC-65FA4EC41BB1}"/>
              </a:ext>
            </a:extLst>
          </p:cNvPr>
          <p:cNvPicPr>
            <a:picLocks noGrp="1" noChangeAspect="1"/>
          </p:cNvPicPr>
          <p:nvPr>
            <p:ph idx="1"/>
          </p:nvPr>
        </p:nvPicPr>
        <p:blipFill>
          <a:blip r:embed="rId2"/>
          <a:stretch>
            <a:fillRect/>
          </a:stretch>
        </p:blipFill>
        <p:spPr>
          <a:xfrm>
            <a:off x="3810000" y="2483644"/>
            <a:ext cx="4572000" cy="3035300"/>
          </a:xfrm>
        </p:spPr>
      </p:pic>
    </p:spTree>
    <p:extLst>
      <p:ext uri="{BB962C8B-B14F-4D97-AF65-F5344CB8AC3E}">
        <p14:creationId xmlns:p14="http://schemas.microsoft.com/office/powerpoint/2010/main" val="358334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6E3E-C4F4-0945-81B2-C5D0BE031B11}"/>
              </a:ext>
            </a:extLst>
          </p:cNvPr>
          <p:cNvSpPr>
            <a:spLocks noGrp="1"/>
          </p:cNvSpPr>
          <p:nvPr>
            <p:ph type="title"/>
          </p:nvPr>
        </p:nvSpPr>
        <p:spPr/>
        <p:txBody>
          <a:bodyPr>
            <a:normAutofit/>
          </a:bodyPr>
          <a:lstStyle/>
          <a:p>
            <a:pPr algn="ctr"/>
            <a:r>
              <a:rPr lang="en-US" sz="2400" dirty="0"/>
              <a:t>Germany’s post-World War I Freikorps</a:t>
            </a:r>
          </a:p>
        </p:txBody>
      </p:sp>
      <p:pic>
        <p:nvPicPr>
          <p:cNvPr id="7" name="Content Placeholder 6">
            <a:extLst>
              <a:ext uri="{FF2B5EF4-FFF2-40B4-BE49-F238E27FC236}">
                <a16:creationId xmlns:a16="http://schemas.microsoft.com/office/drawing/2014/main" id="{C2CA9235-4D7A-5D4B-8B43-00696B45F6DB}"/>
              </a:ext>
            </a:extLst>
          </p:cNvPr>
          <p:cNvPicPr>
            <a:picLocks noGrp="1" noChangeAspect="1"/>
          </p:cNvPicPr>
          <p:nvPr>
            <p:ph idx="1"/>
          </p:nvPr>
        </p:nvPicPr>
        <p:blipFill>
          <a:blip r:embed="rId2"/>
          <a:stretch>
            <a:fillRect/>
          </a:stretch>
        </p:blipFill>
        <p:spPr>
          <a:xfrm>
            <a:off x="3556000" y="2026444"/>
            <a:ext cx="5080000" cy="3949700"/>
          </a:xfrm>
        </p:spPr>
      </p:pic>
    </p:spTree>
    <p:extLst>
      <p:ext uri="{BB962C8B-B14F-4D97-AF65-F5344CB8AC3E}">
        <p14:creationId xmlns:p14="http://schemas.microsoft.com/office/powerpoint/2010/main" val="2734450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08FA-7294-B34B-9C8E-AA0FD2131647}"/>
              </a:ext>
            </a:extLst>
          </p:cNvPr>
          <p:cNvSpPr>
            <a:spLocks noGrp="1"/>
          </p:cNvSpPr>
          <p:nvPr>
            <p:ph type="title"/>
          </p:nvPr>
        </p:nvSpPr>
        <p:spPr/>
        <p:txBody>
          <a:bodyPr>
            <a:normAutofit/>
          </a:bodyPr>
          <a:lstStyle/>
          <a:p>
            <a:pPr algn="ctr"/>
            <a:r>
              <a:rPr lang="en-US" sz="2400" dirty="0"/>
              <a:t>A slum too far?</a:t>
            </a:r>
          </a:p>
        </p:txBody>
      </p:sp>
      <p:pic>
        <p:nvPicPr>
          <p:cNvPr id="4" name="Content Placeholder 3">
            <a:extLst>
              <a:ext uri="{FF2B5EF4-FFF2-40B4-BE49-F238E27FC236}">
                <a16:creationId xmlns:a16="http://schemas.microsoft.com/office/drawing/2014/main" id="{A47C7034-8DE1-EE44-8FA6-2D8006F909A1}"/>
              </a:ext>
            </a:extLst>
          </p:cNvPr>
          <p:cNvPicPr>
            <a:picLocks noGrp="1" noChangeAspect="1"/>
          </p:cNvPicPr>
          <p:nvPr>
            <p:ph idx="1"/>
          </p:nvPr>
        </p:nvPicPr>
        <p:blipFill>
          <a:blip r:embed="rId2"/>
          <a:stretch>
            <a:fillRect/>
          </a:stretch>
        </p:blipFill>
        <p:spPr>
          <a:xfrm>
            <a:off x="1041008" y="2200768"/>
            <a:ext cx="3962463" cy="2390686"/>
          </a:xfrm>
        </p:spPr>
      </p:pic>
      <p:pic>
        <p:nvPicPr>
          <p:cNvPr id="5" name="Picture 4">
            <a:extLst>
              <a:ext uri="{FF2B5EF4-FFF2-40B4-BE49-F238E27FC236}">
                <a16:creationId xmlns:a16="http://schemas.microsoft.com/office/drawing/2014/main" id="{DCCC303D-4A2D-9049-965F-C0642178F55D}"/>
              </a:ext>
            </a:extLst>
          </p:cNvPr>
          <p:cNvPicPr>
            <a:picLocks noChangeAspect="1"/>
          </p:cNvPicPr>
          <p:nvPr/>
        </p:nvPicPr>
        <p:blipFill>
          <a:blip r:embed="rId3"/>
          <a:stretch>
            <a:fillRect/>
          </a:stretch>
        </p:blipFill>
        <p:spPr>
          <a:xfrm>
            <a:off x="5528604" y="2877712"/>
            <a:ext cx="4200866" cy="2647373"/>
          </a:xfrm>
          <a:prstGeom prst="rect">
            <a:avLst/>
          </a:prstGeom>
        </p:spPr>
      </p:pic>
    </p:spTree>
    <p:extLst>
      <p:ext uri="{BB962C8B-B14F-4D97-AF65-F5344CB8AC3E}">
        <p14:creationId xmlns:p14="http://schemas.microsoft.com/office/powerpoint/2010/main" val="78834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D1E6-D8E1-2741-9CF7-BC5064E15C85}"/>
              </a:ext>
            </a:extLst>
          </p:cNvPr>
          <p:cNvSpPr>
            <a:spLocks noGrp="1"/>
          </p:cNvSpPr>
          <p:nvPr>
            <p:ph type="title"/>
          </p:nvPr>
        </p:nvSpPr>
        <p:spPr/>
        <p:txBody>
          <a:bodyPr>
            <a:normAutofit/>
          </a:bodyPr>
          <a:lstStyle/>
          <a:p>
            <a:pPr algn="ctr"/>
            <a:r>
              <a:rPr lang="en-US" sz="2400" dirty="0"/>
              <a:t>In response to Russia’s decision to move troops into the two separatist regions, Germany withholds certification of Nord Stream 2 gas pipeline. This 770 mile structure is a remarkable engineering achievement, but a geopolitical headache</a:t>
            </a:r>
          </a:p>
        </p:txBody>
      </p:sp>
      <p:pic>
        <p:nvPicPr>
          <p:cNvPr id="4" name="Content Placeholder 3">
            <a:extLst>
              <a:ext uri="{FF2B5EF4-FFF2-40B4-BE49-F238E27FC236}">
                <a16:creationId xmlns:a16="http://schemas.microsoft.com/office/drawing/2014/main" id="{DCD0A313-8F9E-0445-8642-720958679477}"/>
              </a:ext>
            </a:extLst>
          </p:cNvPr>
          <p:cNvPicPr>
            <a:picLocks noGrp="1" noChangeAspect="1"/>
          </p:cNvPicPr>
          <p:nvPr>
            <p:ph idx="1"/>
          </p:nvPr>
        </p:nvPicPr>
        <p:blipFill>
          <a:blip r:embed="rId2"/>
          <a:stretch>
            <a:fillRect/>
          </a:stretch>
        </p:blipFill>
        <p:spPr>
          <a:xfrm>
            <a:off x="3651250" y="2375694"/>
            <a:ext cx="4889500" cy="3251200"/>
          </a:xfrm>
        </p:spPr>
      </p:pic>
    </p:spTree>
    <p:extLst>
      <p:ext uri="{BB962C8B-B14F-4D97-AF65-F5344CB8AC3E}">
        <p14:creationId xmlns:p14="http://schemas.microsoft.com/office/powerpoint/2010/main" val="1351231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7E3F-3D70-564A-93F4-3F64A2716AD8}"/>
              </a:ext>
            </a:extLst>
          </p:cNvPr>
          <p:cNvSpPr>
            <a:spLocks noGrp="1"/>
          </p:cNvSpPr>
          <p:nvPr>
            <p:ph type="title"/>
          </p:nvPr>
        </p:nvSpPr>
        <p:spPr/>
        <p:txBody>
          <a:bodyPr>
            <a:normAutofit/>
          </a:bodyPr>
          <a:lstStyle/>
          <a:p>
            <a:pPr algn="ctr"/>
            <a:r>
              <a:rPr lang="en-US" sz="2400" dirty="0"/>
              <a:t>It all goes back to the Fukushima nuclear accident of March 11, 2011</a:t>
            </a:r>
          </a:p>
        </p:txBody>
      </p:sp>
      <p:pic>
        <p:nvPicPr>
          <p:cNvPr id="4" name="Content Placeholder 3">
            <a:extLst>
              <a:ext uri="{FF2B5EF4-FFF2-40B4-BE49-F238E27FC236}">
                <a16:creationId xmlns:a16="http://schemas.microsoft.com/office/drawing/2014/main" id="{8C3790AF-DBBE-9245-A8AD-63013494E2F3}"/>
              </a:ext>
            </a:extLst>
          </p:cNvPr>
          <p:cNvPicPr>
            <a:picLocks noGrp="1" noChangeAspect="1"/>
          </p:cNvPicPr>
          <p:nvPr>
            <p:ph idx="1"/>
          </p:nvPr>
        </p:nvPicPr>
        <p:blipFill>
          <a:blip r:embed="rId2"/>
          <a:stretch>
            <a:fillRect/>
          </a:stretch>
        </p:blipFill>
        <p:spPr>
          <a:xfrm>
            <a:off x="2567888" y="1825625"/>
            <a:ext cx="7056223" cy="4351338"/>
          </a:xfrm>
        </p:spPr>
      </p:pic>
    </p:spTree>
    <p:extLst>
      <p:ext uri="{BB962C8B-B14F-4D97-AF65-F5344CB8AC3E}">
        <p14:creationId xmlns:p14="http://schemas.microsoft.com/office/powerpoint/2010/main" val="42355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9568-B4DA-A249-9459-BAFBF36B352F}"/>
              </a:ext>
            </a:extLst>
          </p:cNvPr>
          <p:cNvSpPr>
            <a:spLocks noGrp="1"/>
          </p:cNvSpPr>
          <p:nvPr>
            <p:ph type="title"/>
          </p:nvPr>
        </p:nvSpPr>
        <p:spPr>
          <a:xfrm>
            <a:off x="838200" y="365125"/>
            <a:ext cx="10515600" cy="1325563"/>
          </a:xfrm>
        </p:spPr>
        <p:txBody>
          <a:bodyPr>
            <a:normAutofit/>
          </a:bodyPr>
          <a:lstStyle/>
          <a:p>
            <a:pPr algn="ctr"/>
            <a:r>
              <a:rPr lang="en-US" sz="2400" dirty="0"/>
              <a:t>Gesturing against the geopolitical consensus. Left to right (or right to left): Josh Hawley, Rand Paul, Tucker Carlson, Ben &amp; Jerry’s, Katerina </a:t>
            </a:r>
            <a:r>
              <a:rPr lang="en-US" sz="2400" dirty="0" err="1"/>
              <a:t>vanden</a:t>
            </a:r>
            <a:r>
              <a:rPr lang="en-US" sz="2400" dirty="0"/>
              <a:t> Heuvel </a:t>
            </a:r>
          </a:p>
        </p:txBody>
      </p:sp>
      <p:pic>
        <p:nvPicPr>
          <p:cNvPr id="4" name="Content Placeholder 3">
            <a:extLst>
              <a:ext uri="{FF2B5EF4-FFF2-40B4-BE49-F238E27FC236}">
                <a16:creationId xmlns:a16="http://schemas.microsoft.com/office/drawing/2014/main" id="{7DD1072E-7D37-EA45-BCAA-79A037E775A7}"/>
              </a:ext>
            </a:extLst>
          </p:cNvPr>
          <p:cNvPicPr>
            <a:picLocks noGrp="1" noChangeAspect="1"/>
          </p:cNvPicPr>
          <p:nvPr>
            <p:ph idx="1"/>
          </p:nvPr>
        </p:nvPicPr>
        <p:blipFill>
          <a:blip r:embed="rId2"/>
          <a:stretch>
            <a:fillRect/>
          </a:stretch>
        </p:blipFill>
        <p:spPr>
          <a:xfrm>
            <a:off x="5119565" y="2255629"/>
            <a:ext cx="1638300" cy="1231900"/>
          </a:xfrm>
        </p:spPr>
      </p:pic>
      <p:pic>
        <p:nvPicPr>
          <p:cNvPr id="5" name="Picture 4">
            <a:extLst>
              <a:ext uri="{FF2B5EF4-FFF2-40B4-BE49-F238E27FC236}">
                <a16:creationId xmlns:a16="http://schemas.microsoft.com/office/drawing/2014/main" id="{8208A822-59DA-394D-84E8-9A2D8B57ACD5}"/>
              </a:ext>
            </a:extLst>
          </p:cNvPr>
          <p:cNvPicPr>
            <a:picLocks noChangeAspect="1"/>
          </p:cNvPicPr>
          <p:nvPr/>
        </p:nvPicPr>
        <p:blipFill>
          <a:blip r:embed="rId3"/>
          <a:stretch>
            <a:fillRect/>
          </a:stretch>
        </p:blipFill>
        <p:spPr>
          <a:xfrm>
            <a:off x="6974449" y="2931757"/>
            <a:ext cx="1422400" cy="1422400"/>
          </a:xfrm>
          <a:prstGeom prst="rect">
            <a:avLst/>
          </a:prstGeom>
        </p:spPr>
      </p:pic>
      <p:pic>
        <p:nvPicPr>
          <p:cNvPr id="6" name="Picture 5">
            <a:extLst>
              <a:ext uri="{FF2B5EF4-FFF2-40B4-BE49-F238E27FC236}">
                <a16:creationId xmlns:a16="http://schemas.microsoft.com/office/drawing/2014/main" id="{6D7F3CA5-B1A3-2846-B965-0E1C093F2D37}"/>
              </a:ext>
            </a:extLst>
          </p:cNvPr>
          <p:cNvPicPr>
            <a:picLocks noChangeAspect="1"/>
          </p:cNvPicPr>
          <p:nvPr/>
        </p:nvPicPr>
        <p:blipFill>
          <a:blip r:embed="rId4"/>
          <a:stretch>
            <a:fillRect/>
          </a:stretch>
        </p:blipFill>
        <p:spPr>
          <a:xfrm>
            <a:off x="838200" y="2029265"/>
            <a:ext cx="2110935" cy="2110935"/>
          </a:xfrm>
          <a:prstGeom prst="rect">
            <a:avLst/>
          </a:prstGeom>
        </p:spPr>
      </p:pic>
      <p:pic>
        <p:nvPicPr>
          <p:cNvPr id="7" name="Picture 6">
            <a:extLst>
              <a:ext uri="{FF2B5EF4-FFF2-40B4-BE49-F238E27FC236}">
                <a16:creationId xmlns:a16="http://schemas.microsoft.com/office/drawing/2014/main" id="{478DA218-2A22-194A-AA06-E50EE7109D82}"/>
              </a:ext>
            </a:extLst>
          </p:cNvPr>
          <p:cNvPicPr>
            <a:picLocks noChangeAspect="1"/>
          </p:cNvPicPr>
          <p:nvPr/>
        </p:nvPicPr>
        <p:blipFill>
          <a:blip r:embed="rId5"/>
          <a:stretch>
            <a:fillRect/>
          </a:stretch>
        </p:blipFill>
        <p:spPr>
          <a:xfrm>
            <a:off x="3187798" y="3936607"/>
            <a:ext cx="2750917" cy="1834862"/>
          </a:xfrm>
          <a:prstGeom prst="rect">
            <a:avLst/>
          </a:prstGeom>
        </p:spPr>
      </p:pic>
      <p:pic>
        <p:nvPicPr>
          <p:cNvPr id="8" name="Picture 7">
            <a:extLst>
              <a:ext uri="{FF2B5EF4-FFF2-40B4-BE49-F238E27FC236}">
                <a16:creationId xmlns:a16="http://schemas.microsoft.com/office/drawing/2014/main" id="{39EFE2FC-ACAD-2941-A30C-59DD10A530E5}"/>
              </a:ext>
            </a:extLst>
          </p:cNvPr>
          <p:cNvPicPr>
            <a:picLocks noChangeAspect="1"/>
          </p:cNvPicPr>
          <p:nvPr/>
        </p:nvPicPr>
        <p:blipFill>
          <a:blip r:embed="rId6"/>
          <a:stretch>
            <a:fillRect/>
          </a:stretch>
        </p:blipFill>
        <p:spPr>
          <a:xfrm>
            <a:off x="8613433" y="3588241"/>
            <a:ext cx="3221206" cy="2145323"/>
          </a:xfrm>
          <a:prstGeom prst="rect">
            <a:avLst/>
          </a:prstGeom>
        </p:spPr>
      </p:pic>
    </p:spTree>
    <p:extLst>
      <p:ext uri="{BB962C8B-B14F-4D97-AF65-F5344CB8AC3E}">
        <p14:creationId xmlns:p14="http://schemas.microsoft.com/office/powerpoint/2010/main" val="931846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9AB1-1EDC-5B48-B3B5-4CC7183A0D87}"/>
              </a:ext>
            </a:extLst>
          </p:cNvPr>
          <p:cNvSpPr>
            <a:spLocks noGrp="1"/>
          </p:cNvSpPr>
          <p:nvPr>
            <p:ph type="title"/>
          </p:nvPr>
        </p:nvSpPr>
        <p:spPr/>
        <p:txBody>
          <a:bodyPr>
            <a:normAutofit/>
          </a:bodyPr>
          <a:lstStyle/>
          <a:p>
            <a:pPr algn="ctr"/>
            <a:r>
              <a:rPr lang="en-US" sz="2400" dirty="0"/>
              <a:t>Catching the wave of industrial revolutions</a:t>
            </a:r>
          </a:p>
        </p:txBody>
      </p:sp>
      <p:sp>
        <p:nvSpPr>
          <p:cNvPr id="3" name="Content Placeholder 2">
            <a:extLst>
              <a:ext uri="{FF2B5EF4-FFF2-40B4-BE49-F238E27FC236}">
                <a16:creationId xmlns:a16="http://schemas.microsoft.com/office/drawing/2014/main" id="{33EBB80A-1707-3342-A1F9-AAD64214509F}"/>
              </a:ext>
            </a:extLst>
          </p:cNvPr>
          <p:cNvSpPr>
            <a:spLocks noGrp="1"/>
          </p:cNvSpPr>
          <p:nvPr>
            <p:ph idx="1"/>
          </p:nvPr>
        </p:nvSpPr>
        <p:spPr/>
        <p:txBody>
          <a:bodyPr>
            <a:normAutofit fontScale="85000" lnSpcReduction="10000"/>
          </a:bodyPr>
          <a:lstStyle/>
          <a:p>
            <a:pPr marL="0" indent="0">
              <a:buNone/>
            </a:pPr>
            <a:r>
              <a:rPr lang="en-US" dirty="0"/>
              <a:t>First revolution, c. 1760 – c. 1830: steam and coal; iron-making; cotton gins and power looms; first machine tools. </a:t>
            </a:r>
            <a:r>
              <a:rPr lang="en-US" dirty="0">
                <a:solidFill>
                  <a:srgbClr val="FF0000"/>
                </a:solidFill>
              </a:rPr>
              <a:t>Great Britain preeminent</a:t>
            </a:r>
          </a:p>
          <a:p>
            <a:pPr marL="0" indent="0">
              <a:buNone/>
            </a:pPr>
            <a:r>
              <a:rPr lang="en-US" dirty="0"/>
              <a:t>Second revolution, c. 1860 – 1945: steel, rail, electricity, petroleum, internal combustion engine, heavier-than-air flight, telegraph and telephone, chemical industry, production line, rise of national and international corporations. </a:t>
            </a:r>
            <a:r>
              <a:rPr lang="en-US" dirty="0">
                <a:solidFill>
                  <a:srgbClr val="FF0000"/>
                </a:solidFill>
              </a:rPr>
              <a:t>The United States achieves global political and economic dominance</a:t>
            </a:r>
          </a:p>
          <a:p>
            <a:pPr marL="0" indent="0">
              <a:buNone/>
            </a:pPr>
            <a:r>
              <a:rPr lang="en-US" dirty="0"/>
              <a:t>Third revolution, 1945 – present: Computers, nuclear energy, plastics, TV, shift from analogue to digital, the internet, space flight. </a:t>
            </a:r>
            <a:r>
              <a:rPr lang="en-US" dirty="0">
                <a:solidFill>
                  <a:srgbClr val="FF0000"/>
                </a:solidFill>
              </a:rPr>
              <a:t>The United States continues to be preeminent, wins the Cold War, but is challenged by China </a:t>
            </a:r>
          </a:p>
          <a:p>
            <a:pPr marL="0" indent="0">
              <a:buNone/>
            </a:pPr>
            <a:r>
              <a:rPr lang="en-US" dirty="0"/>
              <a:t>Fourth revolution: present – future: cyber-physical systems, with technology embedded in social structures but also human bodies, AI, genetic engineering, the blockchain, quantum computing, colonization of space, the rise of the posthuman. </a:t>
            </a:r>
            <a:r>
              <a:rPr lang="en-US" dirty="0">
                <a:solidFill>
                  <a:srgbClr val="FF0000"/>
                </a:solidFill>
              </a:rPr>
              <a:t>The United States vs China  </a:t>
            </a:r>
          </a:p>
        </p:txBody>
      </p:sp>
    </p:spTree>
    <p:extLst>
      <p:ext uri="{BB962C8B-B14F-4D97-AF65-F5344CB8AC3E}">
        <p14:creationId xmlns:p14="http://schemas.microsoft.com/office/powerpoint/2010/main" val="934833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29B1-995F-3E40-A743-70483D645654}"/>
              </a:ext>
            </a:extLst>
          </p:cNvPr>
          <p:cNvSpPr>
            <a:spLocks noGrp="1"/>
          </p:cNvSpPr>
          <p:nvPr>
            <p:ph type="title"/>
          </p:nvPr>
        </p:nvSpPr>
        <p:spPr/>
        <p:txBody>
          <a:bodyPr>
            <a:normAutofit/>
          </a:bodyPr>
          <a:lstStyle/>
          <a:p>
            <a:pPr algn="ctr"/>
            <a:r>
              <a:rPr lang="en-US" sz="2400" dirty="0"/>
              <a:t>The numbers speak for themselves. Or do they?</a:t>
            </a:r>
          </a:p>
        </p:txBody>
      </p:sp>
      <p:pic>
        <p:nvPicPr>
          <p:cNvPr id="4" name="Content Placeholder 3">
            <a:extLst>
              <a:ext uri="{FF2B5EF4-FFF2-40B4-BE49-F238E27FC236}">
                <a16:creationId xmlns:a16="http://schemas.microsoft.com/office/drawing/2014/main" id="{F5CF6227-101D-DF46-A730-4D79B40AD905}"/>
              </a:ext>
            </a:extLst>
          </p:cNvPr>
          <p:cNvPicPr>
            <a:picLocks noGrp="1" noChangeAspect="1"/>
          </p:cNvPicPr>
          <p:nvPr>
            <p:ph idx="1"/>
          </p:nvPr>
        </p:nvPicPr>
        <p:blipFill>
          <a:blip r:embed="rId2"/>
          <a:stretch>
            <a:fillRect/>
          </a:stretch>
        </p:blipFill>
        <p:spPr>
          <a:xfrm>
            <a:off x="3558777" y="1825625"/>
            <a:ext cx="5074446" cy="4351338"/>
          </a:xfrm>
        </p:spPr>
      </p:pic>
    </p:spTree>
    <p:extLst>
      <p:ext uri="{BB962C8B-B14F-4D97-AF65-F5344CB8AC3E}">
        <p14:creationId xmlns:p14="http://schemas.microsoft.com/office/powerpoint/2010/main" val="2682559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0080-A755-D14E-A92D-106BD485E944}"/>
              </a:ext>
            </a:extLst>
          </p:cNvPr>
          <p:cNvSpPr>
            <a:spLocks noGrp="1"/>
          </p:cNvSpPr>
          <p:nvPr>
            <p:ph type="title"/>
          </p:nvPr>
        </p:nvSpPr>
        <p:spPr/>
        <p:txBody>
          <a:bodyPr/>
          <a:lstStyle/>
          <a:p>
            <a:pPr algn="ctr"/>
            <a:r>
              <a:rPr lang="en-US" dirty="0"/>
              <a:t>Globalizations mark I, II and III</a:t>
            </a:r>
          </a:p>
        </p:txBody>
      </p:sp>
      <p:pic>
        <p:nvPicPr>
          <p:cNvPr id="4" name="Content Placeholder 3">
            <a:extLst>
              <a:ext uri="{FF2B5EF4-FFF2-40B4-BE49-F238E27FC236}">
                <a16:creationId xmlns:a16="http://schemas.microsoft.com/office/drawing/2014/main" id="{001F603B-F985-D243-9543-A8E6AC164F6D}"/>
              </a:ext>
            </a:extLst>
          </p:cNvPr>
          <p:cNvPicPr>
            <a:picLocks noGrp="1" noChangeAspect="1"/>
          </p:cNvPicPr>
          <p:nvPr>
            <p:ph idx="1"/>
          </p:nvPr>
        </p:nvPicPr>
        <p:blipFill>
          <a:blip r:embed="rId2"/>
          <a:stretch>
            <a:fillRect/>
          </a:stretch>
        </p:blipFill>
        <p:spPr>
          <a:xfrm>
            <a:off x="3427874" y="1825625"/>
            <a:ext cx="5336251" cy="4351338"/>
          </a:xfrm>
        </p:spPr>
      </p:pic>
    </p:spTree>
    <p:extLst>
      <p:ext uri="{BB962C8B-B14F-4D97-AF65-F5344CB8AC3E}">
        <p14:creationId xmlns:p14="http://schemas.microsoft.com/office/powerpoint/2010/main" val="90272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4775-318E-6D4D-97AC-4F6851E6E62B}"/>
              </a:ext>
            </a:extLst>
          </p:cNvPr>
          <p:cNvSpPr>
            <a:spLocks noGrp="1"/>
          </p:cNvSpPr>
          <p:nvPr>
            <p:ph type="title"/>
          </p:nvPr>
        </p:nvSpPr>
        <p:spPr/>
        <p:txBody>
          <a:bodyPr>
            <a:normAutofit/>
          </a:bodyPr>
          <a:lstStyle/>
          <a:p>
            <a:pPr algn="ctr"/>
            <a:r>
              <a:rPr lang="en-US" sz="2400" dirty="0"/>
              <a:t>February 20, 2022: closing ceremony of the Beijing Olympics</a:t>
            </a:r>
          </a:p>
        </p:txBody>
      </p:sp>
      <p:pic>
        <p:nvPicPr>
          <p:cNvPr id="4" name="Content Placeholder 3">
            <a:extLst>
              <a:ext uri="{FF2B5EF4-FFF2-40B4-BE49-F238E27FC236}">
                <a16:creationId xmlns:a16="http://schemas.microsoft.com/office/drawing/2014/main" id="{C9F701A3-4E90-D641-A775-9FCA1B01A14E}"/>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2648450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160D-418F-4F44-A638-C16C7A20C027}"/>
              </a:ext>
            </a:extLst>
          </p:cNvPr>
          <p:cNvSpPr>
            <a:spLocks noGrp="1"/>
          </p:cNvSpPr>
          <p:nvPr>
            <p:ph type="title"/>
          </p:nvPr>
        </p:nvSpPr>
        <p:spPr/>
        <p:txBody>
          <a:bodyPr/>
          <a:lstStyle/>
          <a:p>
            <a:pPr algn="ctr"/>
            <a:r>
              <a:rPr lang="en-US" dirty="0"/>
              <a:t>Supply chains</a:t>
            </a:r>
          </a:p>
        </p:txBody>
      </p:sp>
      <p:pic>
        <p:nvPicPr>
          <p:cNvPr id="4" name="Content Placeholder 3">
            <a:extLst>
              <a:ext uri="{FF2B5EF4-FFF2-40B4-BE49-F238E27FC236}">
                <a16:creationId xmlns:a16="http://schemas.microsoft.com/office/drawing/2014/main" id="{FD9AC394-5C29-334C-906C-C6827C9FD6CA}"/>
              </a:ext>
            </a:extLst>
          </p:cNvPr>
          <p:cNvPicPr>
            <a:picLocks noGrp="1" noChangeAspect="1"/>
          </p:cNvPicPr>
          <p:nvPr>
            <p:ph idx="1"/>
          </p:nvPr>
        </p:nvPicPr>
        <p:blipFill>
          <a:blip r:embed="rId2"/>
          <a:stretch>
            <a:fillRect/>
          </a:stretch>
        </p:blipFill>
        <p:spPr>
          <a:xfrm>
            <a:off x="2997200" y="2597944"/>
            <a:ext cx="6197600" cy="2806700"/>
          </a:xfrm>
        </p:spPr>
      </p:pic>
    </p:spTree>
    <p:extLst>
      <p:ext uri="{BB962C8B-B14F-4D97-AF65-F5344CB8AC3E}">
        <p14:creationId xmlns:p14="http://schemas.microsoft.com/office/powerpoint/2010/main" val="2149636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EEE5-2E69-BC44-B7EC-5B9A609D87D7}"/>
              </a:ext>
            </a:extLst>
          </p:cNvPr>
          <p:cNvSpPr>
            <a:spLocks noGrp="1"/>
          </p:cNvSpPr>
          <p:nvPr>
            <p:ph type="title"/>
          </p:nvPr>
        </p:nvSpPr>
        <p:spPr/>
        <p:txBody>
          <a:bodyPr/>
          <a:lstStyle/>
          <a:p>
            <a:pPr algn="ctr"/>
            <a:r>
              <a:rPr lang="en-US" dirty="0"/>
              <a:t>China</a:t>
            </a:r>
          </a:p>
        </p:txBody>
      </p:sp>
      <p:sp>
        <p:nvSpPr>
          <p:cNvPr id="3" name="Content Placeholder 2">
            <a:extLst>
              <a:ext uri="{FF2B5EF4-FFF2-40B4-BE49-F238E27FC236}">
                <a16:creationId xmlns:a16="http://schemas.microsoft.com/office/drawing/2014/main" id="{3C9F9B75-A4CF-504D-BD02-E309F8498FA3}"/>
              </a:ext>
            </a:extLst>
          </p:cNvPr>
          <p:cNvSpPr>
            <a:spLocks noGrp="1"/>
          </p:cNvSpPr>
          <p:nvPr>
            <p:ph idx="1"/>
          </p:nvPr>
        </p:nvSpPr>
        <p:spPr/>
        <p:txBody>
          <a:bodyPr/>
          <a:lstStyle/>
          <a:p>
            <a:pPr marL="0" indent="0">
              <a:buNone/>
            </a:pPr>
            <a:r>
              <a:rPr lang="en-US" dirty="0"/>
              <a:t>2019 Gross domestic product $14.9T</a:t>
            </a:r>
          </a:p>
          <a:p>
            <a:pPr marL="0" indent="0">
              <a:buNone/>
            </a:pPr>
            <a:r>
              <a:rPr lang="en-US" dirty="0"/>
              <a:t>2020 Estimated per capita GDP $10,511K</a:t>
            </a:r>
          </a:p>
          <a:p>
            <a:pPr marL="0" indent="0">
              <a:buNone/>
            </a:pPr>
            <a:r>
              <a:rPr lang="en-US" dirty="0"/>
              <a:t>2021 fourth quarter growth rate 4.0% </a:t>
            </a:r>
          </a:p>
          <a:p>
            <a:pPr marL="0" indent="0">
              <a:buNone/>
            </a:pPr>
            <a:endParaRPr lang="en-US" dirty="0"/>
          </a:p>
          <a:p>
            <a:pPr marL="0" indent="0">
              <a:buNone/>
            </a:pPr>
            <a:r>
              <a:rPr lang="en-US" dirty="0"/>
              <a:t>In 2010-2020 share of global GNP adjusted for PPP grew from 13.68% to 18.33%, and is projected to increase to 20.19% by 2026</a:t>
            </a:r>
          </a:p>
        </p:txBody>
      </p:sp>
    </p:spTree>
    <p:extLst>
      <p:ext uri="{BB962C8B-B14F-4D97-AF65-F5344CB8AC3E}">
        <p14:creationId xmlns:p14="http://schemas.microsoft.com/office/powerpoint/2010/main" val="1317307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BC3B-1A44-964A-850C-8A85C511BC74}"/>
              </a:ext>
            </a:extLst>
          </p:cNvPr>
          <p:cNvSpPr>
            <a:spLocks noGrp="1"/>
          </p:cNvSpPr>
          <p:nvPr>
            <p:ph type="title"/>
          </p:nvPr>
        </p:nvSpPr>
        <p:spPr/>
        <p:txBody>
          <a:bodyPr>
            <a:normAutofit/>
          </a:bodyPr>
          <a:lstStyle/>
          <a:p>
            <a:pPr algn="ctr"/>
            <a:r>
              <a:rPr lang="en-US" sz="2400" dirty="0"/>
              <a:t>The Chinese banking sector has its problems</a:t>
            </a:r>
          </a:p>
        </p:txBody>
      </p:sp>
      <p:pic>
        <p:nvPicPr>
          <p:cNvPr id="4" name="Content Placeholder 3">
            <a:extLst>
              <a:ext uri="{FF2B5EF4-FFF2-40B4-BE49-F238E27FC236}">
                <a16:creationId xmlns:a16="http://schemas.microsoft.com/office/drawing/2014/main" id="{A0E71B45-6A58-4341-A4D2-E147D5073FE6}"/>
              </a:ext>
            </a:extLst>
          </p:cNvPr>
          <p:cNvPicPr>
            <a:picLocks noGrp="1" noChangeAspect="1"/>
          </p:cNvPicPr>
          <p:nvPr>
            <p:ph idx="1"/>
          </p:nvPr>
        </p:nvPicPr>
        <p:blipFill>
          <a:blip r:embed="rId2"/>
          <a:stretch>
            <a:fillRect/>
          </a:stretch>
        </p:blipFill>
        <p:spPr>
          <a:xfrm>
            <a:off x="3556000" y="2375694"/>
            <a:ext cx="5080000" cy="3251200"/>
          </a:xfrm>
        </p:spPr>
      </p:pic>
    </p:spTree>
    <p:extLst>
      <p:ext uri="{BB962C8B-B14F-4D97-AF65-F5344CB8AC3E}">
        <p14:creationId xmlns:p14="http://schemas.microsoft.com/office/powerpoint/2010/main" val="115625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362B-2D72-184D-91B2-D0E9DE407A8E}"/>
              </a:ext>
            </a:extLst>
          </p:cNvPr>
          <p:cNvSpPr>
            <a:spLocks noGrp="1"/>
          </p:cNvSpPr>
          <p:nvPr>
            <p:ph type="title"/>
          </p:nvPr>
        </p:nvSpPr>
        <p:spPr/>
        <p:txBody>
          <a:bodyPr>
            <a:normAutofit/>
          </a:bodyPr>
          <a:lstStyle/>
          <a:p>
            <a:pPr algn="ctr"/>
            <a:r>
              <a:rPr lang="en-US" sz="2000" dirty="0"/>
              <a:t>Moscow (a city of 12M people) and </a:t>
            </a:r>
            <a:r>
              <a:rPr lang="ru-RU" sz="2000" dirty="0" err="1"/>
              <a:t>i</a:t>
            </a:r>
            <a:r>
              <a:rPr lang="en-US" sz="2000" dirty="0" err="1"/>
              <a:t>ts</a:t>
            </a:r>
            <a:r>
              <a:rPr lang="en-US" sz="2000" dirty="0"/>
              <a:t> environs are home to 100K HNWIs, or 35% of the entire Russian population of these people. The photo shows the Turandot restaurant, a typical high-end eating establishment</a:t>
            </a:r>
            <a:br>
              <a:rPr lang="en-US" sz="2000" dirty="0"/>
            </a:br>
            <a:r>
              <a:rPr lang="en-US" sz="2000" dirty="0"/>
              <a:t>(HNWI = high net worth individual, i.e., a person with $1.0M in liquid assets)</a:t>
            </a:r>
            <a:endParaRPr lang="en-US" sz="2400" dirty="0"/>
          </a:p>
        </p:txBody>
      </p:sp>
      <p:pic>
        <p:nvPicPr>
          <p:cNvPr id="10" name="Content Placeholder 9">
            <a:extLst>
              <a:ext uri="{FF2B5EF4-FFF2-40B4-BE49-F238E27FC236}">
                <a16:creationId xmlns:a16="http://schemas.microsoft.com/office/drawing/2014/main" id="{86BE6428-950E-9C40-84FA-7B15614D4B7D}"/>
              </a:ext>
            </a:extLst>
          </p:cNvPr>
          <p:cNvPicPr>
            <a:picLocks noGrp="1" noChangeAspect="1"/>
          </p:cNvPicPr>
          <p:nvPr>
            <p:ph idx="1"/>
          </p:nvPr>
        </p:nvPicPr>
        <p:blipFill>
          <a:blip r:embed="rId2"/>
          <a:stretch>
            <a:fillRect/>
          </a:stretch>
        </p:blipFill>
        <p:spPr>
          <a:xfrm>
            <a:off x="2835461" y="1825625"/>
            <a:ext cx="6521078" cy="4351338"/>
          </a:xfrm>
        </p:spPr>
      </p:pic>
    </p:spTree>
    <p:extLst>
      <p:ext uri="{BB962C8B-B14F-4D97-AF65-F5344CB8AC3E}">
        <p14:creationId xmlns:p14="http://schemas.microsoft.com/office/powerpoint/2010/main" val="3434019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F9B93-3AA2-BD45-B6D3-8C3ECB77C333}"/>
              </a:ext>
            </a:extLst>
          </p:cNvPr>
          <p:cNvSpPr>
            <a:spLocks noGrp="1"/>
          </p:cNvSpPr>
          <p:nvPr>
            <p:ph type="title"/>
          </p:nvPr>
        </p:nvSpPr>
        <p:spPr>
          <a:xfrm>
            <a:off x="838200" y="365125"/>
            <a:ext cx="10515600" cy="1325563"/>
          </a:xfrm>
        </p:spPr>
        <p:txBody>
          <a:bodyPr>
            <a:normAutofit/>
          </a:bodyPr>
          <a:lstStyle/>
          <a:p>
            <a:pPr algn="ctr"/>
            <a:r>
              <a:rPr lang="en-US" sz="2400" dirty="0"/>
              <a:t>Turandot menu and wine list</a:t>
            </a:r>
          </a:p>
        </p:txBody>
      </p:sp>
      <p:pic>
        <p:nvPicPr>
          <p:cNvPr id="4" name="Content Placeholder 3">
            <a:extLst>
              <a:ext uri="{FF2B5EF4-FFF2-40B4-BE49-F238E27FC236}">
                <a16:creationId xmlns:a16="http://schemas.microsoft.com/office/drawing/2014/main" id="{941ABB58-86E5-1D4C-A5ED-9E9A1DDB503A}"/>
              </a:ext>
            </a:extLst>
          </p:cNvPr>
          <p:cNvPicPr>
            <a:picLocks noGrp="1" noChangeAspect="1"/>
          </p:cNvPicPr>
          <p:nvPr>
            <p:ph idx="1"/>
          </p:nvPr>
        </p:nvPicPr>
        <p:blipFill>
          <a:blip r:embed="rId2"/>
          <a:stretch>
            <a:fillRect/>
          </a:stretch>
        </p:blipFill>
        <p:spPr>
          <a:xfrm>
            <a:off x="2067009" y="1867828"/>
            <a:ext cx="3078020" cy="4351338"/>
          </a:xfrm>
        </p:spPr>
      </p:pic>
      <p:pic>
        <p:nvPicPr>
          <p:cNvPr id="5" name="Picture 4">
            <a:extLst>
              <a:ext uri="{FF2B5EF4-FFF2-40B4-BE49-F238E27FC236}">
                <a16:creationId xmlns:a16="http://schemas.microsoft.com/office/drawing/2014/main" id="{3EDAD843-65F7-7C4B-8CB6-3196DF78C6C4}"/>
              </a:ext>
            </a:extLst>
          </p:cNvPr>
          <p:cNvPicPr>
            <a:picLocks noChangeAspect="1"/>
          </p:cNvPicPr>
          <p:nvPr/>
        </p:nvPicPr>
        <p:blipFill>
          <a:blip r:embed="rId3"/>
          <a:stretch>
            <a:fillRect/>
          </a:stretch>
        </p:blipFill>
        <p:spPr>
          <a:xfrm>
            <a:off x="6332796" y="2053882"/>
            <a:ext cx="3077220" cy="4350207"/>
          </a:xfrm>
          <a:prstGeom prst="rect">
            <a:avLst/>
          </a:prstGeom>
        </p:spPr>
      </p:pic>
    </p:spTree>
    <p:extLst>
      <p:ext uri="{BB962C8B-B14F-4D97-AF65-F5344CB8AC3E}">
        <p14:creationId xmlns:p14="http://schemas.microsoft.com/office/powerpoint/2010/main" val="247265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1F348-1777-8A4F-910A-1C66D91B26B9}"/>
              </a:ext>
            </a:extLst>
          </p:cNvPr>
          <p:cNvSpPr>
            <a:spLocks noGrp="1"/>
          </p:cNvSpPr>
          <p:nvPr>
            <p:ph type="title"/>
          </p:nvPr>
        </p:nvSpPr>
        <p:spPr/>
        <p:txBody>
          <a:bodyPr>
            <a:normAutofit/>
          </a:bodyPr>
          <a:lstStyle/>
          <a:p>
            <a:pPr algn="ctr"/>
            <a:r>
              <a:rPr lang="en-US" sz="2400" dirty="0"/>
              <a:t>On April 1, 2021, the number of pensioners in Russia was 42.6M, out of a total population of</a:t>
            </a:r>
            <a:r>
              <a:rPr lang="ru-RU" sz="2400" dirty="0"/>
              <a:t> 1</a:t>
            </a:r>
            <a:r>
              <a:rPr lang="en-US" sz="2400" dirty="0"/>
              <a:t>44M </a:t>
            </a:r>
          </a:p>
        </p:txBody>
      </p:sp>
      <p:pic>
        <p:nvPicPr>
          <p:cNvPr id="4" name="Content Placeholder 3">
            <a:extLst>
              <a:ext uri="{FF2B5EF4-FFF2-40B4-BE49-F238E27FC236}">
                <a16:creationId xmlns:a16="http://schemas.microsoft.com/office/drawing/2014/main" id="{6B28D0CA-6A78-6449-9A6E-29E7AEAAA6D1}"/>
              </a:ext>
            </a:extLst>
          </p:cNvPr>
          <p:cNvPicPr>
            <a:picLocks noGrp="1" noChangeAspect="1"/>
          </p:cNvPicPr>
          <p:nvPr>
            <p:ph idx="1"/>
          </p:nvPr>
        </p:nvPicPr>
        <p:blipFill>
          <a:blip r:embed="rId2"/>
          <a:stretch>
            <a:fillRect/>
          </a:stretch>
        </p:blipFill>
        <p:spPr>
          <a:xfrm>
            <a:off x="3556000" y="2699544"/>
            <a:ext cx="5080000" cy="2603500"/>
          </a:xfrm>
        </p:spPr>
      </p:pic>
    </p:spTree>
    <p:extLst>
      <p:ext uri="{BB962C8B-B14F-4D97-AF65-F5344CB8AC3E}">
        <p14:creationId xmlns:p14="http://schemas.microsoft.com/office/powerpoint/2010/main" val="1202595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153C-4B82-634B-BB0E-5F0C5CB89C39}"/>
              </a:ext>
            </a:extLst>
          </p:cNvPr>
          <p:cNvSpPr>
            <a:spLocks noGrp="1"/>
          </p:cNvSpPr>
          <p:nvPr>
            <p:ph type="title"/>
          </p:nvPr>
        </p:nvSpPr>
        <p:spPr/>
        <p:txBody>
          <a:bodyPr>
            <a:normAutofit/>
          </a:bodyPr>
          <a:lstStyle/>
          <a:p>
            <a:pPr algn="ctr"/>
            <a:r>
              <a:rPr lang="en-US" sz="2400" dirty="0"/>
              <a:t>Chelsea Football Club owner Roman </a:t>
            </a:r>
            <a:r>
              <a:rPr lang="en-US" sz="2400" dirty="0" err="1"/>
              <a:t>Abramovich</a:t>
            </a:r>
            <a:r>
              <a:rPr lang="en-US" sz="2400" dirty="0"/>
              <a:t> celebrating his team’s victory in the 2021 Champions League final </a:t>
            </a:r>
          </a:p>
        </p:txBody>
      </p:sp>
      <p:pic>
        <p:nvPicPr>
          <p:cNvPr id="4" name="Content Placeholder 3">
            <a:extLst>
              <a:ext uri="{FF2B5EF4-FFF2-40B4-BE49-F238E27FC236}">
                <a16:creationId xmlns:a16="http://schemas.microsoft.com/office/drawing/2014/main" id="{182CC392-B66D-DA43-8796-503EC9A06338}"/>
              </a:ext>
            </a:extLst>
          </p:cNvPr>
          <p:cNvPicPr>
            <a:picLocks noGrp="1" noChangeAspect="1"/>
          </p:cNvPicPr>
          <p:nvPr>
            <p:ph idx="1"/>
          </p:nvPr>
        </p:nvPicPr>
        <p:blipFill>
          <a:blip r:embed="rId2"/>
          <a:stretch>
            <a:fillRect/>
          </a:stretch>
        </p:blipFill>
        <p:spPr>
          <a:xfrm>
            <a:off x="3920331" y="1825625"/>
            <a:ext cx="4351338" cy="4351338"/>
          </a:xfrm>
        </p:spPr>
      </p:pic>
    </p:spTree>
    <p:extLst>
      <p:ext uri="{BB962C8B-B14F-4D97-AF65-F5344CB8AC3E}">
        <p14:creationId xmlns:p14="http://schemas.microsoft.com/office/powerpoint/2010/main" val="1601089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E1B7-4958-A749-8852-21F641A1CB9A}"/>
              </a:ext>
            </a:extLst>
          </p:cNvPr>
          <p:cNvSpPr>
            <a:spLocks noGrp="1"/>
          </p:cNvSpPr>
          <p:nvPr>
            <p:ph type="title"/>
          </p:nvPr>
        </p:nvSpPr>
        <p:spPr/>
        <p:txBody>
          <a:bodyPr>
            <a:normAutofit/>
          </a:bodyPr>
          <a:lstStyle/>
          <a:p>
            <a:pPr algn="ctr"/>
            <a:r>
              <a:rPr lang="en-US" sz="2400" dirty="0"/>
              <a:t>Wealth as a more accurate criterion for evaluating a country’s level of prosperity and also, just telling a story of great riches and abject poverty. The information below comes from </a:t>
            </a:r>
            <a:r>
              <a:rPr lang="en-US" sz="2400" dirty="0" err="1"/>
              <a:t>newworldwealth.com</a:t>
            </a:r>
            <a:r>
              <a:rPr lang="en-US" sz="2400" dirty="0"/>
              <a:t> </a:t>
            </a:r>
          </a:p>
        </p:txBody>
      </p:sp>
      <p:sp>
        <p:nvSpPr>
          <p:cNvPr id="3" name="Content Placeholder 2">
            <a:extLst>
              <a:ext uri="{FF2B5EF4-FFF2-40B4-BE49-F238E27FC236}">
                <a16:creationId xmlns:a16="http://schemas.microsoft.com/office/drawing/2014/main" id="{422A2C2A-5F1C-6944-8492-BBDE9A05F487}"/>
              </a:ext>
            </a:extLst>
          </p:cNvPr>
          <p:cNvSpPr>
            <a:spLocks noGrp="1"/>
          </p:cNvSpPr>
          <p:nvPr>
            <p:ph idx="1"/>
          </p:nvPr>
        </p:nvSpPr>
        <p:spPr/>
        <p:txBody>
          <a:bodyPr>
            <a:normAutofit fontScale="85000" lnSpcReduction="20000"/>
          </a:bodyPr>
          <a:lstStyle/>
          <a:p>
            <a:r>
              <a:rPr lang="en-US" dirty="0">
                <a:effectLst/>
              </a:rPr>
              <a:t>In many developing countries, a large portion of GDP flows to the government and therefore has little impact on private wealth creation</a:t>
            </a:r>
          </a:p>
          <a:p>
            <a:r>
              <a:rPr lang="en-US" dirty="0">
                <a:effectLst/>
              </a:rPr>
              <a:t>GDP counts items multiple times</a:t>
            </a:r>
          </a:p>
          <a:p>
            <a:r>
              <a:rPr lang="en-US" dirty="0">
                <a:effectLst/>
              </a:rPr>
              <a:t>GDP disregards income levels </a:t>
            </a:r>
          </a:p>
          <a:p>
            <a:r>
              <a:rPr lang="en-US" dirty="0">
                <a:effectLst/>
              </a:rPr>
              <a:t>GDP ignores the efficiency of the local banking sector and the local stock market at retaining wealth in a country.</a:t>
            </a:r>
          </a:p>
          <a:p>
            <a:r>
              <a:rPr lang="en-US" dirty="0">
                <a:effectLst/>
              </a:rPr>
              <a:t>GDP largely ignores the impact of property and stock market moves. These two factors obviously have a massive impact on wealth.</a:t>
            </a:r>
          </a:p>
          <a:p>
            <a:r>
              <a:rPr lang="en-US" dirty="0">
                <a:effectLst/>
              </a:rPr>
              <a:t>GDP is static and often fails to indicate upward or downward trends in the economy</a:t>
            </a:r>
          </a:p>
          <a:p>
            <a:r>
              <a:rPr lang="en-US" dirty="0"/>
              <a:t>Wealth figures, on the other hand, do not have any of these limitations, making them a far better gauge of the financial health of an economy than GDP figures</a:t>
            </a:r>
          </a:p>
          <a:p>
            <a:endParaRPr lang="en-US" dirty="0"/>
          </a:p>
        </p:txBody>
      </p:sp>
    </p:spTree>
    <p:extLst>
      <p:ext uri="{BB962C8B-B14F-4D97-AF65-F5344CB8AC3E}">
        <p14:creationId xmlns:p14="http://schemas.microsoft.com/office/powerpoint/2010/main" val="244635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299B-D068-4746-9101-EEF514BC6D58}"/>
              </a:ext>
            </a:extLst>
          </p:cNvPr>
          <p:cNvSpPr>
            <a:spLocks noGrp="1"/>
          </p:cNvSpPr>
          <p:nvPr>
            <p:ph type="title"/>
          </p:nvPr>
        </p:nvSpPr>
        <p:spPr/>
        <p:txBody>
          <a:bodyPr>
            <a:normAutofit/>
          </a:bodyPr>
          <a:lstStyle/>
          <a:p>
            <a:pPr algn="ctr"/>
            <a:r>
              <a:rPr lang="en-US" sz="2400" dirty="0"/>
              <a:t>Shanghai</a:t>
            </a:r>
          </a:p>
        </p:txBody>
      </p:sp>
      <p:pic>
        <p:nvPicPr>
          <p:cNvPr id="7" name="Content Placeholder 6">
            <a:extLst>
              <a:ext uri="{FF2B5EF4-FFF2-40B4-BE49-F238E27FC236}">
                <a16:creationId xmlns:a16="http://schemas.microsoft.com/office/drawing/2014/main" id="{2BF46348-8A47-B245-AA95-FAC05D4A2092}"/>
              </a:ext>
            </a:extLst>
          </p:cNvPr>
          <p:cNvPicPr>
            <a:picLocks noGrp="1" noChangeAspect="1"/>
          </p:cNvPicPr>
          <p:nvPr>
            <p:ph idx="1"/>
          </p:nvPr>
        </p:nvPicPr>
        <p:blipFill>
          <a:blip r:embed="rId2"/>
          <a:stretch>
            <a:fillRect/>
          </a:stretch>
        </p:blipFill>
        <p:spPr>
          <a:xfrm>
            <a:off x="1951869" y="1825625"/>
            <a:ext cx="8288262" cy="4351338"/>
          </a:xfrm>
        </p:spPr>
      </p:pic>
    </p:spTree>
    <p:extLst>
      <p:ext uri="{BB962C8B-B14F-4D97-AF65-F5344CB8AC3E}">
        <p14:creationId xmlns:p14="http://schemas.microsoft.com/office/powerpoint/2010/main" val="1410213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56A1-CD13-724D-A1C1-A3E9084EA960}"/>
              </a:ext>
            </a:extLst>
          </p:cNvPr>
          <p:cNvSpPr>
            <a:spLocks noGrp="1"/>
          </p:cNvSpPr>
          <p:nvPr>
            <p:ph type="title"/>
          </p:nvPr>
        </p:nvSpPr>
        <p:spPr/>
        <p:txBody>
          <a:bodyPr>
            <a:normAutofit/>
          </a:bodyPr>
          <a:lstStyle/>
          <a:p>
            <a:pPr algn="ctr"/>
            <a:r>
              <a:rPr lang="en-US" sz="2400" dirty="0"/>
              <a:t>The industrial revolutions transformed cities into hubs of prosperity. The world’s wealthiest cities according to a </a:t>
            </a:r>
            <a:r>
              <a:rPr lang="en-US" sz="2400" dirty="0" err="1"/>
              <a:t>newworldwealth.com</a:t>
            </a:r>
            <a:r>
              <a:rPr lang="en-US" sz="2400" dirty="0"/>
              <a:t> report dated September 15, 2021</a:t>
            </a:r>
          </a:p>
        </p:txBody>
      </p:sp>
      <p:sp>
        <p:nvSpPr>
          <p:cNvPr id="3" name="Content Placeholder 2">
            <a:extLst>
              <a:ext uri="{FF2B5EF4-FFF2-40B4-BE49-F238E27FC236}">
                <a16:creationId xmlns:a16="http://schemas.microsoft.com/office/drawing/2014/main" id="{38E8A26F-883B-AE42-97A2-EA647CEA69F6}"/>
              </a:ext>
            </a:extLst>
          </p:cNvPr>
          <p:cNvSpPr>
            <a:spLocks noGrp="1"/>
          </p:cNvSpPr>
          <p:nvPr>
            <p:ph idx="1"/>
          </p:nvPr>
        </p:nvSpPr>
        <p:spPr/>
        <p:txBody>
          <a:bodyPr>
            <a:normAutofit fontScale="70000" lnSpcReduction="20000"/>
          </a:bodyPr>
          <a:lstStyle/>
          <a:p>
            <a:pPr marL="0" indent="0">
              <a:buNone/>
            </a:pPr>
            <a:r>
              <a:rPr lang="en-US" dirty="0"/>
              <a:t>#1 New York: Total wealth $2.9 trillion. America’s financial center. Home to over 370,000 HNWIs, as well as 805 centi-millionaires and 62 billionaires. Site of the two largest stock exchanges in the world (Dow Jones and NASDAQ)</a:t>
            </a:r>
          </a:p>
          <a:p>
            <a:pPr marL="0" indent="0">
              <a:buNone/>
            </a:pPr>
            <a:r>
              <a:rPr lang="en-US" dirty="0"/>
              <a:t>#2 San Francisco Bay area (includes Silicon Valley as well as Palo Alto, Los Altos Hills, and Atherton): Total wealth $2.6 trillion. Projected to overtake New York City at some point before 2030</a:t>
            </a:r>
          </a:p>
          <a:p>
            <a:pPr marL="0" indent="0">
              <a:buNone/>
            </a:pPr>
            <a:r>
              <a:rPr lang="en-US" dirty="0"/>
              <a:t>#5 Beijing: Total wealth $2.0 trillion. Capital city of China and home to the head offices of the country’s largest companies </a:t>
            </a:r>
          </a:p>
          <a:p>
            <a:pPr marL="0" indent="0">
              <a:buNone/>
            </a:pPr>
            <a:r>
              <a:rPr lang="en-US" dirty="0"/>
              <a:t>#6 Shanghai: Total wealth $1.8 trillion. China’s financial capital and site of the Shanghai stock exchange, the 4th largest stock exchange in the world (after Dow Jones, NASDAQ and Tokyo)</a:t>
            </a:r>
          </a:p>
          <a:p>
            <a:pPr marL="0" indent="0">
              <a:buNone/>
            </a:pPr>
            <a:r>
              <a:rPr lang="en-US" dirty="0"/>
              <a:t>#7: Los Angeles (includes Malibu, Laguna Beach, Newport Beach and Beverly Hills): Total wealth $1.3 trillion</a:t>
            </a:r>
          </a:p>
          <a:p>
            <a:pPr marL="0" indent="0">
              <a:buNone/>
            </a:pPr>
            <a:r>
              <a:rPr lang="en-US" dirty="0"/>
              <a:t>#9 Chicago: Total wealth $1.0 trillion. Diversified economy that includes manufacturing, insurance, publishing, and food processing. Home to five financial exchanges</a:t>
            </a:r>
          </a:p>
          <a:p>
            <a:pPr marL="0" indent="0">
              <a:buNone/>
            </a:pPr>
            <a:r>
              <a:rPr lang="en-US" dirty="0"/>
              <a:t>#11 Houston: Total wealth $925B. One of the fastest growing cities in the US. Strong in oil &amp; gas, biotech, engineering, aeronautics</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1731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80A6-1D70-854B-9045-0ECD70FC5112}"/>
              </a:ext>
            </a:extLst>
          </p:cNvPr>
          <p:cNvSpPr>
            <a:spLocks noGrp="1"/>
          </p:cNvSpPr>
          <p:nvPr>
            <p:ph type="title"/>
          </p:nvPr>
        </p:nvSpPr>
        <p:spPr/>
        <p:txBody>
          <a:bodyPr>
            <a:normAutofit fontScale="90000"/>
          </a:bodyPr>
          <a:lstStyle/>
          <a:p>
            <a:pPr algn="ctr"/>
            <a:r>
              <a:rPr lang="en-US" sz="2400" dirty="0"/>
              <a:t>The Budapest Memorandum was signed on December 5, 1994 by Russia, the United States, and the United Kingdom. France and China signed a separate protocol. In return for giving up their Soviet-era nuclear weapons, Belarus, Kazakhstan, and Ukraine received security assurances relating to their territorial integrity and political independence</a:t>
            </a:r>
          </a:p>
        </p:txBody>
      </p:sp>
      <p:pic>
        <p:nvPicPr>
          <p:cNvPr id="7" name="Content Placeholder 6">
            <a:extLst>
              <a:ext uri="{FF2B5EF4-FFF2-40B4-BE49-F238E27FC236}">
                <a16:creationId xmlns:a16="http://schemas.microsoft.com/office/drawing/2014/main" id="{3FCAA3F6-F55F-A04B-9256-778E713EC81C}"/>
              </a:ext>
            </a:extLst>
          </p:cNvPr>
          <p:cNvPicPr>
            <a:picLocks noGrp="1" noChangeAspect="1"/>
          </p:cNvPicPr>
          <p:nvPr>
            <p:ph idx="1"/>
          </p:nvPr>
        </p:nvPicPr>
        <p:blipFill>
          <a:blip r:embed="rId2"/>
          <a:stretch>
            <a:fillRect/>
          </a:stretch>
        </p:blipFill>
        <p:spPr>
          <a:xfrm>
            <a:off x="4127500" y="2775744"/>
            <a:ext cx="3937000" cy="2451100"/>
          </a:xfrm>
        </p:spPr>
      </p:pic>
    </p:spTree>
    <p:extLst>
      <p:ext uri="{BB962C8B-B14F-4D97-AF65-F5344CB8AC3E}">
        <p14:creationId xmlns:p14="http://schemas.microsoft.com/office/powerpoint/2010/main" val="2954946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73976-62C4-E442-BE70-58C992F981F1}"/>
              </a:ext>
            </a:extLst>
          </p:cNvPr>
          <p:cNvSpPr>
            <a:spLocks noGrp="1"/>
          </p:cNvSpPr>
          <p:nvPr>
            <p:ph type="title"/>
          </p:nvPr>
        </p:nvSpPr>
        <p:spPr/>
        <p:txBody>
          <a:bodyPr>
            <a:normAutofit/>
          </a:bodyPr>
          <a:lstStyle/>
          <a:p>
            <a:pPr algn="ctr"/>
            <a:r>
              <a:rPr lang="en-US" sz="2400" dirty="0"/>
              <a:t>Moscow</a:t>
            </a:r>
          </a:p>
        </p:txBody>
      </p:sp>
      <p:pic>
        <p:nvPicPr>
          <p:cNvPr id="4" name="Content Placeholder 3">
            <a:extLst>
              <a:ext uri="{FF2B5EF4-FFF2-40B4-BE49-F238E27FC236}">
                <a16:creationId xmlns:a16="http://schemas.microsoft.com/office/drawing/2014/main" id="{D4E45245-3CBE-B94B-A90D-A8BA8135F6C2}"/>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1182960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8F01-B0A8-6346-AD84-2A53DA219E53}"/>
              </a:ext>
            </a:extLst>
          </p:cNvPr>
          <p:cNvSpPr>
            <a:spLocks noGrp="1"/>
          </p:cNvSpPr>
          <p:nvPr>
            <p:ph type="title"/>
          </p:nvPr>
        </p:nvSpPr>
        <p:spPr/>
        <p:txBody>
          <a:bodyPr>
            <a:normAutofit/>
          </a:bodyPr>
          <a:lstStyle/>
          <a:p>
            <a:pPr algn="ctr"/>
            <a:r>
              <a:rPr lang="en-US" sz="2400" dirty="0"/>
              <a:t>The Russian economy in 2020</a:t>
            </a:r>
          </a:p>
        </p:txBody>
      </p:sp>
      <p:sp>
        <p:nvSpPr>
          <p:cNvPr id="3" name="Content Placeholder 2">
            <a:extLst>
              <a:ext uri="{FF2B5EF4-FFF2-40B4-BE49-F238E27FC236}">
                <a16:creationId xmlns:a16="http://schemas.microsoft.com/office/drawing/2014/main" id="{242053DE-F03D-9045-ADF0-EF00B763CDA4}"/>
              </a:ext>
            </a:extLst>
          </p:cNvPr>
          <p:cNvSpPr>
            <a:spLocks noGrp="1"/>
          </p:cNvSpPr>
          <p:nvPr>
            <p:ph idx="1"/>
          </p:nvPr>
        </p:nvSpPr>
        <p:spPr/>
        <p:txBody>
          <a:bodyPr/>
          <a:lstStyle/>
          <a:p>
            <a:r>
              <a:rPr lang="en-US" dirty="0"/>
              <a:t>Gross domestic product at $1.46T (between South Korea and Brazil) = #11 in the world</a:t>
            </a:r>
          </a:p>
          <a:p>
            <a:r>
              <a:rPr lang="en-US" dirty="0"/>
              <a:t>GDP per capita $10,115.35</a:t>
            </a:r>
          </a:p>
          <a:p>
            <a:r>
              <a:rPr lang="en-US" dirty="0"/>
              <a:t>Average wealth per capita at $27.4K = #92 in the world</a:t>
            </a:r>
          </a:p>
          <a:p>
            <a:r>
              <a:rPr lang="en-US" dirty="0"/>
              <a:t>46% of total income accumulated by richest 20%; 6% accumulated by poorest 20%</a:t>
            </a:r>
          </a:p>
        </p:txBody>
      </p:sp>
    </p:spTree>
    <p:extLst>
      <p:ext uri="{BB962C8B-B14F-4D97-AF65-F5344CB8AC3E}">
        <p14:creationId xmlns:p14="http://schemas.microsoft.com/office/powerpoint/2010/main" val="177615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3B4C-B9B5-0949-A2CE-B891184B28DA}"/>
              </a:ext>
            </a:extLst>
          </p:cNvPr>
          <p:cNvSpPr>
            <a:spLocks noGrp="1"/>
          </p:cNvSpPr>
          <p:nvPr>
            <p:ph type="title"/>
          </p:nvPr>
        </p:nvSpPr>
        <p:spPr/>
        <p:txBody>
          <a:bodyPr>
            <a:normAutofit/>
          </a:bodyPr>
          <a:lstStyle/>
          <a:p>
            <a:pPr algn="ctr"/>
            <a:r>
              <a:rPr lang="en-US" sz="2400" dirty="0"/>
              <a:t>The Minsk I and II Agreements were signed in 2014 and 2015, respectively</a:t>
            </a:r>
          </a:p>
        </p:txBody>
      </p:sp>
      <p:pic>
        <p:nvPicPr>
          <p:cNvPr id="4" name="Content Placeholder 3">
            <a:extLst>
              <a:ext uri="{FF2B5EF4-FFF2-40B4-BE49-F238E27FC236}">
                <a16:creationId xmlns:a16="http://schemas.microsoft.com/office/drawing/2014/main" id="{FA18C2B2-BC45-524D-9D58-12D584BBCE16}"/>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90003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B78A8-D96D-874B-A9FF-02890CD2161F}"/>
              </a:ext>
            </a:extLst>
          </p:cNvPr>
          <p:cNvSpPr>
            <a:spLocks noGrp="1"/>
          </p:cNvSpPr>
          <p:nvPr>
            <p:ph type="title"/>
          </p:nvPr>
        </p:nvSpPr>
        <p:spPr/>
        <p:txBody>
          <a:bodyPr>
            <a:normAutofit/>
          </a:bodyPr>
          <a:lstStyle/>
          <a:p>
            <a:pPr algn="ctr"/>
            <a:r>
              <a:rPr lang="en-US" sz="2400" dirty="0"/>
              <a:t>February 21, 2022: a study in spaces. Meetings of Russia’s Security Council and the US National Security Council</a:t>
            </a:r>
          </a:p>
        </p:txBody>
      </p:sp>
      <p:pic>
        <p:nvPicPr>
          <p:cNvPr id="4" name="Content Placeholder 3">
            <a:extLst>
              <a:ext uri="{FF2B5EF4-FFF2-40B4-BE49-F238E27FC236}">
                <a16:creationId xmlns:a16="http://schemas.microsoft.com/office/drawing/2014/main" id="{FCC79079-3F20-964B-874B-0A0880060D26}"/>
              </a:ext>
            </a:extLst>
          </p:cNvPr>
          <p:cNvPicPr>
            <a:picLocks noGrp="1" noChangeAspect="1"/>
          </p:cNvPicPr>
          <p:nvPr>
            <p:ph idx="1"/>
          </p:nvPr>
        </p:nvPicPr>
        <p:blipFill>
          <a:blip r:embed="rId2"/>
          <a:stretch>
            <a:fillRect/>
          </a:stretch>
        </p:blipFill>
        <p:spPr>
          <a:xfrm>
            <a:off x="1153549" y="2475797"/>
            <a:ext cx="3558909" cy="2195923"/>
          </a:xfrm>
        </p:spPr>
      </p:pic>
      <p:pic>
        <p:nvPicPr>
          <p:cNvPr id="6" name="Picture 5">
            <a:extLst>
              <a:ext uri="{FF2B5EF4-FFF2-40B4-BE49-F238E27FC236}">
                <a16:creationId xmlns:a16="http://schemas.microsoft.com/office/drawing/2014/main" id="{4FC19429-8557-1243-8CDA-1126982F0F53}"/>
              </a:ext>
            </a:extLst>
          </p:cNvPr>
          <p:cNvPicPr>
            <a:picLocks noChangeAspect="1"/>
          </p:cNvPicPr>
          <p:nvPr/>
        </p:nvPicPr>
        <p:blipFill>
          <a:blip r:embed="rId3"/>
          <a:stretch>
            <a:fillRect/>
          </a:stretch>
        </p:blipFill>
        <p:spPr>
          <a:xfrm>
            <a:off x="5317587" y="2966525"/>
            <a:ext cx="5436381" cy="3057964"/>
          </a:xfrm>
          <a:prstGeom prst="rect">
            <a:avLst/>
          </a:prstGeom>
        </p:spPr>
      </p:pic>
    </p:spTree>
    <p:extLst>
      <p:ext uri="{BB962C8B-B14F-4D97-AF65-F5344CB8AC3E}">
        <p14:creationId xmlns:p14="http://schemas.microsoft.com/office/powerpoint/2010/main" val="318614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5CAD3-3205-3044-963F-C1AE88151BE9}"/>
              </a:ext>
            </a:extLst>
          </p:cNvPr>
          <p:cNvSpPr>
            <a:spLocks noGrp="1"/>
          </p:cNvSpPr>
          <p:nvPr>
            <p:ph type="title"/>
          </p:nvPr>
        </p:nvSpPr>
        <p:spPr/>
        <p:txBody>
          <a:bodyPr>
            <a:normAutofit/>
          </a:bodyPr>
          <a:lstStyle/>
          <a:p>
            <a:pPr algn="ctr"/>
            <a:r>
              <a:rPr lang="en-US" sz="2400" dirty="0"/>
              <a:t>At the Security Council meeting, Putin berated Foreign Intelligence Service chief Sergei </a:t>
            </a:r>
            <a:r>
              <a:rPr lang="en-US" sz="2400" dirty="0" err="1"/>
              <a:t>Naryshkin</a:t>
            </a:r>
            <a:endParaRPr lang="en-US" sz="2400" dirty="0"/>
          </a:p>
        </p:txBody>
      </p:sp>
      <p:pic>
        <p:nvPicPr>
          <p:cNvPr id="4" name="Content Placeholder 3">
            <a:extLst>
              <a:ext uri="{FF2B5EF4-FFF2-40B4-BE49-F238E27FC236}">
                <a16:creationId xmlns:a16="http://schemas.microsoft.com/office/drawing/2014/main" id="{F9B84058-6588-6C42-8C32-B3DA13A70857}"/>
              </a:ext>
            </a:extLst>
          </p:cNvPr>
          <p:cNvPicPr>
            <a:picLocks noGrp="1" noChangeAspect="1"/>
          </p:cNvPicPr>
          <p:nvPr>
            <p:ph idx="1"/>
          </p:nvPr>
        </p:nvPicPr>
        <p:blipFill>
          <a:blip r:embed="rId2"/>
          <a:stretch>
            <a:fillRect/>
          </a:stretch>
        </p:blipFill>
        <p:spPr>
          <a:xfrm>
            <a:off x="2984500" y="2280444"/>
            <a:ext cx="6223000" cy="3441700"/>
          </a:xfrm>
        </p:spPr>
      </p:pic>
    </p:spTree>
    <p:extLst>
      <p:ext uri="{BB962C8B-B14F-4D97-AF65-F5344CB8AC3E}">
        <p14:creationId xmlns:p14="http://schemas.microsoft.com/office/powerpoint/2010/main" val="4041833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8EA0B-C2EE-0C4F-9632-1464A4E7FC1E}"/>
              </a:ext>
            </a:extLst>
          </p:cNvPr>
          <p:cNvSpPr>
            <a:spLocks noGrp="1"/>
          </p:cNvSpPr>
          <p:nvPr>
            <p:ph type="title"/>
          </p:nvPr>
        </p:nvSpPr>
        <p:spPr/>
        <p:txBody>
          <a:bodyPr>
            <a:normAutofit/>
          </a:bodyPr>
          <a:lstStyle/>
          <a:p>
            <a:pPr algn="ctr"/>
            <a:r>
              <a:rPr lang="en-US" sz="2400" dirty="0"/>
              <a:t>Putin’s February 21 address to the Russian people. Together with his February 10, 2007 speech at the Munich Security conference, this may have been the most important public statement of his career</a:t>
            </a:r>
          </a:p>
        </p:txBody>
      </p:sp>
      <p:pic>
        <p:nvPicPr>
          <p:cNvPr id="4" name="Content Placeholder 3">
            <a:extLst>
              <a:ext uri="{FF2B5EF4-FFF2-40B4-BE49-F238E27FC236}">
                <a16:creationId xmlns:a16="http://schemas.microsoft.com/office/drawing/2014/main" id="{608D14B4-9A6F-984A-99FB-59EEC52A042B}"/>
              </a:ext>
            </a:extLst>
          </p:cNvPr>
          <p:cNvPicPr>
            <a:picLocks noGrp="1" noChangeAspect="1"/>
          </p:cNvPicPr>
          <p:nvPr>
            <p:ph idx="1"/>
          </p:nvPr>
        </p:nvPicPr>
        <p:blipFill>
          <a:blip r:embed="rId2"/>
          <a:stretch>
            <a:fillRect/>
          </a:stretch>
        </p:blipFill>
        <p:spPr>
          <a:xfrm>
            <a:off x="3048000" y="1950244"/>
            <a:ext cx="6096000" cy="4102100"/>
          </a:xfrm>
        </p:spPr>
      </p:pic>
    </p:spTree>
    <p:extLst>
      <p:ext uri="{BB962C8B-B14F-4D97-AF65-F5344CB8AC3E}">
        <p14:creationId xmlns:p14="http://schemas.microsoft.com/office/powerpoint/2010/main" val="225333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D650-9AA9-E148-B8E7-D824ED39428A}"/>
              </a:ext>
            </a:extLst>
          </p:cNvPr>
          <p:cNvSpPr>
            <a:spLocks noGrp="1"/>
          </p:cNvSpPr>
          <p:nvPr>
            <p:ph type="title"/>
          </p:nvPr>
        </p:nvSpPr>
        <p:spPr/>
        <p:txBody>
          <a:bodyPr/>
          <a:lstStyle/>
          <a:p>
            <a:pPr algn="ctr"/>
            <a:r>
              <a:rPr lang="en-US" dirty="0"/>
              <a:t>Main points of Putin’s address (these are actual quotes)</a:t>
            </a:r>
          </a:p>
        </p:txBody>
      </p:sp>
      <p:sp>
        <p:nvSpPr>
          <p:cNvPr id="3" name="Content Placeholder 2">
            <a:extLst>
              <a:ext uri="{FF2B5EF4-FFF2-40B4-BE49-F238E27FC236}">
                <a16:creationId xmlns:a16="http://schemas.microsoft.com/office/drawing/2014/main" id="{55CC1B63-083E-6E47-B6F3-AC08FD93BBA9}"/>
              </a:ext>
            </a:extLst>
          </p:cNvPr>
          <p:cNvSpPr>
            <a:spLocks noGrp="1"/>
          </p:cNvSpPr>
          <p:nvPr>
            <p:ph idx="1"/>
          </p:nvPr>
        </p:nvSpPr>
        <p:spPr/>
        <p:txBody>
          <a:bodyPr>
            <a:normAutofit fontScale="47500" lnSpcReduction="20000"/>
          </a:bodyPr>
          <a:lstStyle/>
          <a:p>
            <a:r>
              <a:rPr lang="ru-RU" dirty="0" err="1"/>
              <a:t>U</a:t>
            </a:r>
            <a:r>
              <a:rPr lang="en-US" dirty="0" err="1"/>
              <a:t>kraine</a:t>
            </a:r>
            <a:r>
              <a:rPr lang="en-US" dirty="0"/>
              <a:t> is […] an inalienable part of our culture, history, and spiritual space</a:t>
            </a:r>
          </a:p>
          <a:p>
            <a:r>
              <a:rPr lang="en-US" dirty="0"/>
              <a:t>[…] Modern Ukraine in its entirety was created by Russia or, rather, Bolshevist, communist Russia. […]</a:t>
            </a:r>
            <a:r>
              <a:rPr lang="ru-RU" dirty="0"/>
              <a:t> </a:t>
            </a:r>
            <a:r>
              <a:rPr lang="en-US" dirty="0"/>
              <a:t>Lenin […] is its author and architect</a:t>
            </a:r>
          </a:p>
          <a:p>
            <a:r>
              <a:rPr lang="en-US" dirty="0"/>
              <a:t>Ukrainian nationalists and neo-Nazis [joined] terrorist bands in the North Caucasus and there are ever-louder territorial claims against Russia</a:t>
            </a:r>
          </a:p>
          <a:p>
            <a:r>
              <a:rPr lang="en-US" dirty="0"/>
              <a:t>With the help of a developed network of NGOs and secret agents, outside forces have cultivated their Ukrainian clients and moved them into positions of power</a:t>
            </a:r>
          </a:p>
          <a:p>
            <a:r>
              <a:rPr lang="en-US" dirty="0"/>
              <a:t>[…] Ukraine has never had an established tradition of statehood</a:t>
            </a:r>
          </a:p>
          <a:p>
            <a:r>
              <a:rPr lang="en-US" dirty="0"/>
              <a:t>The so-called pro-Western civilizational choice of Ukraine’s oligarchic government</a:t>
            </a:r>
          </a:p>
          <a:p>
            <a:r>
              <a:rPr lang="en-US" dirty="0"/>
              <a:t>Statements have been made that Ukraine intends to develop its own nuclear weapons. […] We must respond to this real threat</a:t>
            </a:r>
          </a:p>
          <a:p>
            <a:r>
              <a:rPr lang="en-US" dirty="0"/>
              <a:t>In recent years NATO troops have in effect become permanently based in Ukraine</a:t>
            </a:r>
          </a:p>
          <a:p>
            <a:r>
              <a:rPr lang="en-US" dirty="0"/>
              <a:t>[In 1991 we were told that] the unification of Germany would not lead to NATO expansion to the east</a:t>
            </a:r>
          </a:p>
          <a:p>
            <a:r>
              <a:rPr lang="en-US" dirty="0"/>
              <a:t>[…] I will now tell you something I have never publicly discussed before. In 2000, during the visit to Moscow by President Bill Clinton, who was soon to leave office, I asked him, “Would the United States be willing to accept Russia as a NATO member?” […] his reaction to my question was quite unenthusiastic</a:t>
            </a:r>
            <a:endParaRPr lang="ru-RU" dirty="0"/>
          </a:p>
          <a:p>
            <a:r>
              <a:rPr lang="en-US" dirty="0"/>
              <a:t>the genocide of four million people</a:t>
            </a:r>
          </a:p>
          <a:p>
            <a:r>
              <a:rPr lang="en-US" dirty="0"/>
              <a:t>We demand that those in Kiev who have usurped and exercised power in Kiev immediately cease military operations. Otherwise all responsibility for a possible continuation of the bloodshed will rest on the conscience of the regime that currently holds power on Ukrainian territory</a:t>
            </a:r>
          </a:p>
        </p:txBody>
      </p:sp>
    </p:spTree>
    <p:extLst>
      <p:ext uri="{BB962C8B-B14F-4D97-AF65-F5344CB8AC3E}">
        <p14:creationId xmlns:p14="http://schemas.microsoft.com/office/powerpoint/2010/main" val="410190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22FD-CAF1-724F-9843-B28DFDE5F39D}"/>
              </a:ext>
            </a:extLst>
          </p:cNvPr>
          <p:cNvSpPr>
            <a:spLocks noGrp="1"/>
          </p:cNvSpPr>
          <p:nvPr>
            <p:ph type="title"/>
          </p:nvPr>
        </p:nvSpPr>
        <p:spPr/>
        <p:txBody>
          <a:bodyPr>
            <a:normAutofit/>
          </a:bodyPr>
          <a:lstStyle/>
          <a:p>
            <a:pPr algn="ctr"/>
            <a:r>
              <a:rPr lang="en-US" sz="2400" dirty="0"/>
              <a:t>Lugansk and Donetsk </a:t>
            </a:r>
          </a:p>
        </p:txBody>
      </p:sp>
      <p:pic>
        <p:nvPicPr>
          <p:cNvPr id="4" name="Content Placeholder 3">
            <a:extLst>
              <a:ext uri="{FF2B5EF4-FFF2-40B4-BE49-F238E27FC236}">
                <a16:creationId xmlns:a16="http://schemas.microsoft.com/office/drawing/2014/main" id="{A4D61814-5B4E-D347-BF6F-945B57FB1F39}"/>
              </a:ext>
            </a:extLst>
          </p:cNvPr>
          <p:cNvPicPr>
            <a:picLocks noGrp="1" noChangeAspect="1"/>
          </p:cNvPicPr>
          <p:nvPr>
            <p:ph idx="1"/>
          </p:nvPr>
        </p:nvPicPr>
        <p:blipFill>
          <a:blip r:embed="rId2"/>
          <a:stretch>
            <a:fillRect/>
          </a:stretch>
        </p:blipFill>
        <p:spPr>
          <a:xfrm>
            <a:off x="3556000" y="2312194"/>
            <a:ext cx="5080000" cy="3378200"/>
          </a:xfrm>
        </p:spPr>
      </p:pic>
    </p:spTree>
    <p:extLst>
      <p:ext uri="{BB962C8B-B14F-4D97-AF65-F5344CB8AC3E}">
        <p14:creationId xmlns:p14="http://schemas.microsoft.com/office/powerpoint/2010/main" val="829231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1448</Words>
  <Application>Microsoft Macintosh PowerPoint</Application>
  <PresentationFormat>Widescreen</PresentationFormat>
  <Paragraphs>74</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OLLI SPRING 2022  TRIUMVIRATE: America, Russia, and China As Global Actors and Rivals</vt:lpstr>
      <vt:lpstr>February 20, 2022: closing ceremony of the Beijing Olympics</vt:lpstr>
      <vt:lpstr>The Budapest Memorandum was signed on December 5, 1994 by Russia, the United States, and the United Kingdom. France and China signed a separate protocol. In return for giving up their Soviet-era nuclear weapons, Belarus, Kazakhstan, and Ukraine received security assurances relating to their territorial integrity and political independence</vt:lpstr>
      <vt:lpstr>The Minsk I and II Agreements were signed in 2014 and 2015, respectively</vt:lpstr>
      <vt:lpstr>February 21, 2022: a study in spaces. Meetings of Russia’s Security Council and the US National Security Council</vt:lpstr>
      <vt:lpstr>At the Security Council meeting, Putin berated Foreign Intelligence Service chief Sergei Naryshkin</vt:lpstr>
      <vt:lpstr>Putin’s February 21 address to the Russian people. Together with his February 10, 2007 speech at the Munich Security conference, this may have been the most important public statement of his career</vt:lpstr>
      <vt:lpstr>Main points of Putin’s address (these are actual quotes)</vt:lpstr>
      <vt:lpstr>Lugansk and Donetsk </vt:lpstr>
      <vt:lpstr>On left, Leonid Pasechnik, head of state of the Lugansk People’s Republic. On right, Denis Pushilin (b. 1982), his counterpart in the Donetsk People’s Republic</vt:lpstr>
      <vt:lpstr>Donetsk militia member Aleksandr Mozhaev, better known as Babai the Cossack</vt:lpstr>
      <vt:lpstr>Germany’s post-World War I Freikorps</vt:lpstr>
      <vt:lpstr>A slum too far?</vt:lpstr>
      <vt:lpstr>In response to Russia’s decision to move troops into the two separatist regions, Germany withholds certification of Nord Stream 2 gas pipeline. This 770 mile structure is a remarkable engineering achievement, but a geopolitical headache</vt:lpstr>
      <vt:lpstr>It all goes back to the Fukushima nuclear accident of March 11, 2011</vt:lpstr>
      <vt:lpstr>Gesturing against the geopolitical consensus. Left to right (or right to left): Josh Hawley, Rand Paul, Tucker Carlson, Ben &amp; Jerry’s, Katerina vanden Heuvel </vt:lpstr>
      <vt:lpstr>Catching the wave of industrial revolutions</vt:lpstr>
      <vt:lpstr>The numbers speak for themselves. Or do they?</vt:lpstr>
      <vt:lpstr>Globalizations mark I, II and III</vt:lpstr>
      <vt:lpstr>Supply chains</vt:lpstr>
      <vt:lpstr>China</vt:lpstr>
      <vt:lpstr>The Chinese banking sector has its problems</vt:lpstr>
      <vt:lpstr>Moscow (a city of 12M people) and its environs are home to 100K HNWIs, or 35% of the entire Russian population of these people. The photo shows the Turandot restaurant, a typical high-end eating establishment (HNWI = high net worth individual, i.e., a person with $1.0M in liquid assets)</vt:lpstr>
      <vt:lpstr>Turandot menu and wine list</vt:lpstr>
      <vt:lpstr>On April 1, 2021, the number of pensioners in Russia was 42.6M, out of a total population of 144M </vt:lpstr>
      <vt:lpstr>Chelsea Football Club owner Roman Abramovich celebrating his team’s victory in the 2021 Champions League final </vt:lpstr>
      <vt:lpstr>Wealth as a more accurate criterion for evaluating a country’s level of prosperity and also, just telling a story of great riches and abject poverty. The information below comes from newworldwealth.com </vt:lpstr>
      <vt:lpstr>Shanghai</vt:lpstr>
      <vt:lpstr>The industrial revolutions transformed cities into hubs of prosperity. The world’s wealthiest cities according to a newworldwealth.com report dated September 15, 2021</vt:lpstr>
      <vt:lpstr>Moscow</vt:lpstr>
      <vt:lpstr>The Russian economy in 2020</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32</cp:revision>
  <dcterms:created xsi:type="dcterms:W3CDTF">2022-02-21T23:17:31Z</dcterms:created>
  <dcterms:modified xsi:type="dcterms:W3CDTF">2022-02-28T20:16:55Z</dcterms:modified>
</cp:coreProperties>
</file>