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67" r:id="rId4"/>
    <p:sldId id="276" r:id="rId5"/>
    <p:sldId id="274" r:id="rId6"/>
    <p:sldId id="288" r:id="rId7"/>
    <p:sldId id="273" r:id="rId8"/>
    <p:sldId id="271" r:id="rId9"/>
    <p:sldId id="257" r:id="rId10"/>
    <p:sldId id="277" r:id="rId11"/>
    <p:sldId id="258" r:id="rId12"/>
    <p:sldId id="275" r:id="rId13"/>
    <p:sldId id="263" r:id="rId14"/>
    <p:sldId id="278" r:id="rId15"/>
    <p:sldId id="282" r:id="rId16"/>
    <p:sldId id="279" r:id="rId17"/>
    <p:sldId id="280" r:id="rId18"/>
    <p:sldId id="284" r:id="rId19"/>
    <p:sldId id="283" r:id="rId20"/>
    <p:sldId id="281" r:id="rId21"/>
    <p:sldId id="265" r:id="rId22"/>
    <p:sldId id="289" r:id="rId23"/>
    <p:sldId id="290" r:id="rId24"/>
    <p:sldId id="264" r:id="rId25"/>
    <p:sldId id="268" r:id="rId26"/>
    <p:sldId id="261" r:id="rId27"/>
    <p:sldId id="259" r:id="rId28"/>
    <p:sldId id="269" r:id="rId29"/>
    <p:sldId id="260" r:id="rId30"/>
    <p:sldId id="270" r:id="rId31"/>
    <p:sldId id="262" r:id="rId32"/>
    <p:sldId id="28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4640"/>
  </p:normalViewPr>
  <p:slideViewPr>
    <p:cSldViewPr snapToGrid="0" snapToObjects="1">
      <p:cViewPr varScale="1">
        <p:scale>
          <a:sx n="91" d="100"/>
          <a:sy n="91" d="100"/>
        </p:scale>
        <p:origin x="19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3C5C-BA9E-2746-918A-62F7E8335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005CF-EFD5-B143-BA86-3156F94A3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DBC8E-DEF6-9048-BAD8-6F80B5A026EB}"/>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B8464378-33EB-FB46-9352-85F9CE734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B03AE-FF8E-5A42-8F60-5FD0A5AC7A75}"/>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25897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1751-4C37-9243-8BC4-A161488C9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A0CE7B-0FC7-A34E-AC2F-2F925D3B1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BC695-9780-6B47-83F7-18EC9A86593B}"/>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E4043065-73A9-6F43-8A13-0029D858F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E7C60-E029-A949-A4E3-49F0659FC0BC}"/>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6610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93588-2A2B-EF46-B24A-ECF2710F89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36F80A-6B27-5247-8D0B-313F86097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DAF08-33B9-E048-AA6C-538082F77C4E}"/>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C320108F-D818-8947-885F-699087178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8610A-7424-9047-BDDA-02694A3C2127}"/>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28347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28BD-0270-0140-B8F0-57A425ABF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FB743-DF67-4A4E-A402-DEF87A1973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D3328-3B2F-7B49-B4A8-08235293953A}"/>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D81BAD8C-992B-8743-9564-1CE3A52B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FE314-1579-734B-BBBF-67938FCDCA41}"/>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0586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3926-78FF-744A-BE9E-F2791F5229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70639C-8189-CD4C-BC16-EAF7C47DD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9FB8CC-DF9B-4145-86E7-26F37647F850}"/>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39F3CC3C-FF10-BC40-8F08-9609CAE83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90179-24C8-9542-BFD6-9AA296F27943}"/>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0902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C288-F16C-2C43-B667-818A2849A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2DA63-1435-C24E-8F3C-6DE451CFFA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725C52-7221-794D-84DE-554FE5274F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93CBC-B4C2-CD45-83C6-D6E2AEEF783A}"/>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6" name="Footer Placeholder 5">
            <a:extLst>
              <a:ext uri="{FF2B5EF4-FFF2-40B4-BE49-F238E27FC236}">
                <a16:creationId xmlns:a16="http://schemas.microsoft.com/office/drawing/2014/main" id="{D0C9D9C1-6F38-5143-BA50-C4412E15E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BF1AD-B185-D142-8E70-02223E956EB1}"/>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366902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5C16-1640-FA41-88D5-892032D725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8242CB-7538-F34F-97A6-29DEEA7DA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C8A049-9E49-E243-93FB-2BA521E02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B0A74E-3726-804F-A13F-4E897379A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DF11E0-2BDA-0045-B825-4DA184D726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D6C21-B4C7-5B4E-8E3D-919270231A07}"/>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8" name="Footer Placeholder 7">
            <a:extLst>
              <a:ext uri="{FF2B5EF4-FFF2-40B4-BE49-F238E27FC236}">
                <a16:creationId xmlns:a16="http://schemas.microsoft.com/office/drawing/2014/main" id="{2A5F94B9-7B7F-4E4A-A9A7-4E8B8374CB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6AAEBE-FBB8-D44B-BE80-A69B5CA1E4EA}"/>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1156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6C5-C375-504B-AAF1-CB9EFAC201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3127DA-2FDA-E646-A30B-6565B0D89079}"/>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4" name="Footer Placeholder 3">
            <a:extLst>
              <a:ext uri="{FF2B5EF4-FFF2-40B4-BE49-F238E27FC236}">
                <a16:creationId xmlns:a16="http://schemas.microsoft.com/office/drawing/2014/main" id="{24067B2D-44A1-3D45-B746-585B91CFD2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FE23F0-E26C-FE40-BFC3-0BC79F110B6F}"/>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86583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96E52-4A50-8048-9FC8-B8405E97369D}"/>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3" name="Footer Placeholder 2">
            <a:extLst>
              <a:ext uri="{FF2B5EF4-FFF2-40B4-BE49-F238E27FC236}">
                <a16:creationId xmlns:a16="http://schemas.microsoft.com/office/drawing/2014/main" id="{FEEAFBBA-989C-AC43-8D2B-6661E396A9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A838F-AF0E-9440-9951-EE601C0B4346}"/>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360697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664-B068-FB46-AAEF-A98C03DFD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1F490-5A1D-6142-B952-F26F6623A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B98D3-20CA-A149-9E30-7C434758C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573CD6-B1E1-0043-BC9C-09E074A93E37}"/>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6" name="Footer Placeholder 5">
            <a:extLst>
              <a:ext uri="{FF2B5EF4-FFF2-40B4-BE49-F238E27FC236}">
                <a16:creationId xmlns:a16="http://schemas.microsoft.com/office/drawing/2014/main" id="{1AA0F58D-5E90-C745-9B01-22C4096CF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B1196-3A50-BF47-9FEA-2813EFFC870B}"/>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04790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E3B1-C65E-E34C-879A-B8E7BC0C7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2950B-CD48-CC49-8DF6-26CBCE9F9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62358-7FB6-5C4D-8703-7F7760E6D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50C17C-EDDE-8E46-9506-503E93B5EBE2}"/>
              </a:ext>
            </a:extLst>
          </p:cNvPr>
          <p:cNvSpPr>
            <a:spLocks noGrp="1"/>
          </p:cNvSpPr>
          <p:nvPr>
            <p:ph type="dt" sz="half" idx="10"/>
          </p:nvPr>
        </p:nvSpPr>
        <p:spPr/>
        <p:txBody>
          <a:bodyPr/>
          <a:lstStyle/>
          <a:p>
            <a:fld id="{27AA3D20-D15E-FE4E-8673-0EBDCD844B5A}" type="datetimeFigureOut">
              <a:rPr lang="en-US" smtClean="0"/>
              <a:t>2/16/22</a:t>
            </a:fld>
            <a:endParaRPr lang="en-US"/>
          </a:p>
        </p:txBody>
      </p:sp>
      <p:sp>
        <p:nvSpPr>
          <p:cNvPr id="6" name="Footer Placeholder 5">
            <a:extLst>
              <a:ext uri="{FF2B5EF4-FFF2-40B4-BE49-F238E27FC236}">
                <a16:creationId xmlns:a16="http://schemas.microsoft.com/office/drawing/2014/main" id="{3E1B4F39-2A89-AE42-BE09-9E87DFB47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C11D8-4E75-B340-BDB2-32EAB0B29032}"/>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197827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3AADD-520C-E248-82F6-F6F13FDC5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A463D5-09CF-C34C-AC9F-692045078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8E1D5-87F4-9948-8EB7-C71C39CF2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A3D20-D15E-FE4E-8673-0EBDCD844B5A}" type="datetimeFigureOut">
              <a:rPr lang="en-US" smtClean="0"/>
              <a:t>2/16/22</a:t>
            </a:fld>
            <a:endParaRPr lang="en-US"/>
          </a:p>
        </p:txBody>
      </p:sp>
      <p:sp>
        <p:nvSpPr>
          <p:cNvPr id="5" name="Footer Placeholder 4">
            <a:extLst>
              <a:ext uri="{FF2B5EF4-FFF2-40B4-BE49-F238E27FC236}">
                <a16:creationId xmlns:a16="http://schemas.microsoft.com/office/drawing/2014/main" id="{E30B40D4-5A44-4549-902C-F3C215EE0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96C5A3-77EC-2146-B679-B6FC3A77F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ED366-C981-1649-BDAE-C22F9366A969}" type="slidenum">
              <a:rPr lang="en-US" smtClean="0"/>
              <a:t>‹#›</a:t>
            </a:fld>
            <a:endParaRPr lang="en-US"/>
          </a:p>
        </p:txBody>
      </p:sp>
    </p:spTree>
    <p:extLst>
      <p:ext uri="{BB962C8B-B14F-4D97-AF65-F5344CB8AC3E}">
        <p14:creationId xmlns:p14="http://schemas.microsoft.com/office/powerpoint/2010/main" val="1463934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6AFE-3BD1-9245-AEB4-E2C2949211C6}"/>
              </a:ext>
            </a:extLst>
          </p:cNvPr>
          <p:cNvSpPr>
            <a:spLocks noGrp="1"/>
          </p:cNvSpPr>
          <p:nvPr>
            <p:ph type="ctrTitle"/>
          </p:nvPr>
        </p:nvSpPr>
        <p:spPr/>
        <p:txBody>
          <a:bodyPr>
            <a:normAutofit/>
          </a:bodyPr>
          <a:lstStyle/>
          <a:p>
            <a:r>
              <a:rPr lang="en-US" sz="3200" b="1" dirty="0"/>
              <a:t>OLLI SPRING 2022</a:t>
            </a:r>
            <a:br>
              <a:rPr lang="en-US" sz="3200" dirty="0"/>
            </a:br>
            <a:br>
              <a:rPr lang="en-US" sz="3200" dirty="0"/>
            </a:br>
            <a:r>
              <a:rPr lang="en-US" sz="3200" b="1" dirty="0"/>
              <a:t>TRIUMVIRATE:</a:t>
            </a:r>
            <a:br>
              <a:rPr lang="en-US" sz="3200" b="1" dirty="0"/>
            </a:br>
            <a:r>
              <a:rPr lang="en-US" sz="3200" b="1" dirty="0"/>
              <a:t>America, Russia, and China As Global Actors and Rivals</a:t>
            </a:r>
            <a:endParaRPr lang="en-US" sz="3200" dirty="0"/>
          </a:p>
        </p:txBody>
      </p:sp>
      <p:sp>
        <p:nvSpPr>
          <p:cNvPr id="3" name="Subtitle 2">
            <a:extLst>
              <a:ext uri="{FF2B5EF4-FFF2-40B4-BE49-F238E27FC236}">
                <a16:creationId xmlns:a16="http://schemas.microsoft.com/office/drawing/2014/main" id="{DF88FE0E-702B-8246-8CB1-B7A677810807}"/>
              </a:ext>
            </a:extLst>
          </p:cNvPr>
          <p:cNvSpPr>
            <a:spLocks noGrp="1"/>
          </p:cNvSpPr>
          <p:nvPr>
            <p:ph type="subTitle" idx="1"/>
          </p:nvPr>
        </p:nvSpPr>
        <p:spPr/>
        <p:txBody>
          <a:bodyPr>
            <a:normAutofit/>
          </a:bodyPr>
          <a:lstStyle/>
          <a:p>
            <a:r>
              <a:rPr lang="en-US" dirty="0"/>
              <a:t>Tuesday, February 15</a:t>
            </a:r>
          </a:p>
          <a:p>
            <a:r>
              <a:rPr lang="en-US" dirty="0"/>
              <a:t>Lecture 3</a:t>
            </a:r>
          </a:p>
          <a:p>
            <a:r>
              <a:rPr lang="en-US" dirty="0"/>
              <a:t>Three National Stories and Their Planetary Readership</a:t>
            </a:r>
          </a:p>
        </p:txBody>
      </p:sp>
    </p:spTree>
    <p:extLst>
      <p:ext uri="{BB962C8B-B14F-4D97-AF65-F5344CB8AC3E}">
        <p14:creationId xmlns:p14="http://schemas.microsoft.com/office/powerpoint/2010/main" val="246686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D4F4-320A-A844-B619-700839AB87AE}"/>
              </a:ext>
            </a:extLst>
          </p:cNvPr>
          <p:cNvSpPr>
            <a:spLocks noGrp="1"/>
          </p:cNvSpPr>
          <p:nvPr>
            <p:ph type="title"/>
          </p:nvPr>
        </p:nvSpPr>
        <p:spPr/>
        <p:txBody>
          <a:bodyPr>
            <a:normAutofit/>
          </a:bodyPr>
          <a:lstStyle/>
          <a:p>
            <a:pPr algn="ctr"/>
            <a:r>
              <a:rPr lang="en-US" sz="2400" dirty="0"/>
              <a:t>Martin Luther King Jr.’s I Have a Dream speech of August 28, 1963</a:t>
            </a:r>
          </a:p>
        </p:txBody>
      </p:sp>
      <p:pic>
        <p:nvPicPr>
          <p:cNvPr id="4" name="Content Placeholder 3">
            <a:extLst>
              <a:ext uri="{FF2B5EF4-FFF2-40B4-BE49-F238E27FC236}">
                <a16:creationId xmlns:a16="http://schemas.microsoft.com/office/drawing/2014/main" id="{5EE10F2D-66DB-B442-B5D9-F529D20C8E76}"/>
              </a:ext>
            </a:extLst>
          </p:cNvPr>
          <p:cNvPicPr>
            <a:picLocks noGrp="1" noChangeAspect="1"/>
          </p:cNvPicPr>
          <p:nvPr>
            <p:ph idx="1"/>
          </p:nvPr>
        </p:nvPicPr>
        <p:blipFill>
          <a:blip r:embed="rId2"/>
          <a:stretch>
            <a:fillRect/>
          </a:stretch>
        </p:blipFill>
        <p:spPr>
          <a:xfrm>
            <a:off x="2220763" y="1825625"/>
            <a:ext cx="7750474" cy="4351338"/>
          </a:xfrm>
        </p:spPr>
      </p:pic>
    </p:spTree>
    <p:extLst>
      <p:ext uri="{BB962C8B-B14F-4D97-AF65-F5344CB8AC3E}">
        <p14:creationId xmlns:p14="http://schemas.microsoft.com/office/powerpoint/2010/main" val="44459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A6E6-84BA-4B49-B64F-3072A94E95AE}"/>
              </a:ext>
            </a:extLst>
          </p:cNvPr>
          <p:cNvSpPr>
            <a:spLocks noGrp="1"/>
          </p:cNvSpPr>
          <p:nvPr>
            <p:ph type="title"/>
          </p:nvPr>
        </p:nvSpPr>
        <p:spPr/>
        <p:txBody>
          <a:bodyPr>
            <a:normAutofit/>
          </a:bodyPr>
          <a:lstStyle/>
          <a:p>
            <a:pPr algn="ctr"/>
            <a:r>
              <a:rPr lang="en-US" sz="2400" dirty="0"/>
              <a:t>…and national spaces</a:t>
            </a:r>
          </a:p>
        </p:txBody>
      </p:sp>
      <p:pic>
        <p:nvPicPr>
          <p:cNvPr id="4" name="Content Placeholder 3">
            <a:extLst>
              <a:ext uri="{FF2B5EF4-FFF2-40B4-BE49-F238E27FC236}">
                <a16:creationId xmlns:a16="http://schemas.microsoft.com/office/drawing/2014/main" id="{ACCC0202-CB0F-F348-8845-1120553ECDF2}"/>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139450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3F07-A571-B841-8C74-9109F397C229}"/>
              </a:ext>
            </a:extLst>
          </p:cNvPr>
          <p:cNvSpPr>
            <a:spLocks noGrp="1"/>
          </p:cNvSpPr>
          <p:nvPr>
            <p:ph type="title"/>
          </p:nvPr>
        </p:nvSpPr>
        <p:spPr/>
        <p:txBody>
          <a:bodyPr>
            <a:normAutofit/>
          </a:bodyPr>
          <a:lstStyle/>
          <a:p>
            <a:pPr algn="ctr"/>
            <a:r>
              <a:rPr lang="en-US" sz="2400" dirty="0"/>
              <a:t>“Shining city on a hill” and “Tear down this wall!”</a:t>
            </a:r>
          </a:p>
        </p:txBody>
      </p:sp>
      <p:pic>
        <p:nvPicPr>
          <p:cNvPr id="4" name="Content Placeholder 3">
            <a:extLst>
              <a:ext uri="{FF2B5EF4-FFF2-40B4-BE49-F238E27FC236}">
                <a16:creationId xmlns:a16="http://schemas.microsoft.com/office/drawing/2014/main" id="{C0ADBE82-29DD-3A43-AC66-F8F283D0AFAB}"/>
              </a:ext>
            </a:extLst>
          </p:cNvPr>
          <p:cNvPicPr>
            <a:picLocks noGrp="1" noChangeAspect="1"/>
          </p:cNvPicPr>
          <p:nvPr>
            <p:ph idx="1"/>
          </p:nvPr>
        </p:nvPicPr>
        <p:blipFill>
          <a:blip r:embed="rId2"/>
          <a:stretch>
            <a:fillRect/>
          </a:stretch>
        </p:blipFill>
        <p:spPr>
          <a:xfrm>
            <a:off x="2438400" y="1943894"/>
            <a:ext cx="7315200" cy="4114800"/>
          </a:xfrm>
        </p:spPr>
      </p:pic>
    </p:spTree>
    <p:extLst>
      <p:ext uri="{BB962C8B-B14F-4D97-AF65-F5344CB8AC3E}">
        <p14:creationId xmlns:p14="http://schemas.microsoft.com/office/powerpoint/2010/main" val="1119212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8FB7-2155-D742-ADA8-428413B39739}"/>
              </a:ext>
            </a:extLst>
          </p:cNvPr>
          <p:cNvSpPr>
            <a:spLocks noGrp="1"/>
          </p:cNvSpPr>
          <p:nvPr>
            <p:ph type="title"/>
          </p:nvPr>
        </p:nvSpPr>
        <p:spPr/>
        <p:txBody>
          <a:bodyPr>
            <a:normAutofit/>
          </a:bodyPr>
          <a:lstStyle/>
          <a:p>
            <a:pPr algn="ctr"/>
            <a:r>
              <a:rPr lang="ja-JP" altLang="en-US" sz="2400"/>
              <a:t>静夜思</a:t>
            </a:r>
            <a:r>
              <a:rPr lang="en-US" altLang="ja-JP" sz="2400" dirty="0"/>
              <a:t> (</a:t>
            </a:r>
            <a:r>
              <a:rPr lang="en-US" sz="2400" dirty="0" err="1"/>
              <a:t>jìng</a:t>
            </a:r>
            <a:r>
              <a:rPr lang="en-US" sz="2400" dirty="0"/>
              <a:t> </a:t>
            </a:r>
            <a:r>
              <a:rPr lang="en-US" sz="2400" dirty="0" err="1"/>
              <a:t>yè</a:t>
            </a:r>
            <a:r>
              <a:rPr lang="en-US" sz="2400" dirty="0"/>
              <a:t> </a:t>
            </a:r>
            <a:r>
              <a:rPr lang="en-US" sz="2400" dirty="0" err="1"/>
              <a:t>sī</a:t>
            </a:r>
            <a:r>
              <a:rPr lang="en-US" sz="2400" dirty="0"/>
              <a:t>), or</a:t>
            </a:r>
            <a:r>
              <a:rPr lang="en-US" sz="2400" i="1" dirty="0"/>
              <a:t> Thoughts on a Quiet Night </a:t>
            </a:r>
            <a:r>
              <a:rPr lang="en-US" sz="2400" dirty="0"/>
              <a:t>by Li Bai (701-762), a Tang Dynasty poet</a:t>
            </a:r>
          </a:p>
        </p:txBody>
      </p:sp>
      <p:sp>
        <p:nvSpPr>
          <p:cNvPr id="3" name="Content Placeholder 2">
            <a:extLst>
              <a:ext uri="{FF2B5EF4-FFF2-40B4-BE49-F238E27FC236}">
                <a16:creationId xmlns:a16="http://schemas.microsoft.com/office/drawing/2014/main" id="{1EDB2182-4848-8C4F-A764-29E513A1B811}"/>
              </a:ext>
            </a:extLst>
          </p:cNvPr>
          <p:cNvSpPr>
            <a:spLocks noGrp="1"/>
          </p:cNvSpPr>
          <p:nvPr>
            <p:ph idx="1"/>
          </p:nvPr>
        </p:nvSpPr>
        <p:spPr/>
        <p:txBody>
          <a:bodyPr/>
          <a:lstStyle/>
          <a:p>
            <a:pPr marL="0" indent="0">
              <a:buNone/>
            </a:pPr>
            <a:endParaRPr lang="en-US" sz="2400" dirty="0"/>
          </a:p>
          <a:p>
            <a:pPr marL="0" indent="0">
              <a:buNone/>
            </a:pPr>
            <a:endParaRPr lang="en-US" sz="2400" dirty="0"/>
          </a:p>
          <a:p>
            <a:pPr marL="0" indent="0">
              <a:buNone/>
            </a:pPr>
            <a:r>
              <a:rPr lang="en-US" sz="2400" dirty="0"/>
              <a:t>There is moonlight shining before my bed,</a:t>
            </a:r>
          </a:p>
          <a:p>
            <a:pPr marL="0" indent="0">
              <a:buNone/>
            </a:pPr>
            <a:r>
              <a:rPr lang="en-US" sz="2400" dirty="0"/>
              <a:t>I suspect that there is frost on the ground,</a:t>
            </a:r>
          </a:p>
          <a:p>
            <a:pPr marL="0" indent="0">
              <a:buNone/>
            </a:pPr>
            <a:r>
              <a:rPr lang="en-US" sz="2400" dirty="0"/>
              <a:t>Raising my head, I gaze at the moonlight,</a:t>
            </a:r>
          </a:p>
          <a:p>
            <a:pPr marL="0" indent="0">
              <a:buNone/>
            </a:pPr>
            <a:r>
              <a:rPr lang="en-US" sz="2400" dirty="0"/>
              <a:t>Lowering my head, I think of my home village.</a:t>
            </a:r>
          </a:p>
          <a:p>
            <a:pPr marL="0" indent="0">
              <a:buNone/>
            </a:pPr>
            <a:endParaRPr lang="en-US" dirty="0"/>
          </a:p>
        </p:txBody>
      </p:sp>
      <p:pic>
        <p:nvPicPr>
          <p:cNvPr id="4" name="Picture 3">
            <a:extLst>
              <a:ext uri="{FF2B5EF4-FFF2-40B4-BE49-F238E27FC236}">
                <a16:creationId xmlns:a16="http://schemas.microsoft.com/office/drawing/2014/main" id="{F493BBBF-528B-1446-BD17-51F274280828}"/>
              </a:ext>
            </a:extLst>
          </p:cNvPr>
          <p:cNvPicPr>
            <a:picLocks noChangeAspect="1"/>
          </p:cNvPicPr>
          <p:nvPr/>
        </p:nvPicPr>
        <p:blipFill>
          <a:blip r:embed="rId2"/>
          <a:stretch>
            <a:fillRect/>
          </a:stretch>
        </p:blipFill>
        <p:spPr>
          <a:xfrm>
            <a:off x="7793501" y="2291902"/>
            <a:ext cx="2189870" cy="3184436"/>
          </a:xfrm>
          <a:prstGeom prst="rect">
            <a:avLst/>
          </a:prstGeom>
        </p:spPr>
      </p:pic>
    </p:spTree>
    <p:extLst>
      <p:ext uri="{BB962C8B-B14F-4D97-AF65-F5344CB8AC3E}">
        <p14:creationId xmlns:p14="http://schemas.microsoft.com/office/powerpoint/2010/main" val="407003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5526-E368-9B45-AD38-7519251F28EB}"/>
              </a:ext>
            </a:extLst>
          </p:cNvPr>
          <p:cNvSpPr>
            <a:spLocks noGrp="1"/>
          </p:cNvSpPr>
          <p:nvPr>
            <p:ph type="title"/>
          </p:nvPr>
        </p:nvSpPr>
        <p:spPr/>
        <p:txBody>
          <a:bodyPr>
            <a:normAutofit/>
          </a:bodyPr>
          <a:lstStyle/>
          <a:p>
            <a:pPr algn="ctr"/>
            <a:r>
              <a:rPr lang="en-US" sz="2400" dirty="0"/>
              <a:t>Tiananmen Square is China’s national space</a:t>
            </a:r>
          </a:p>
        </p:txBody>
      </p:sp>
      <p:pic>
        <p:nvPicPr>
          <p:cNvPr id="4" name="Content Placeholder 3">
            <a:extLst>
              <a:ext uri="{FF2B5EF4-FFF2-40B4-BE49-F238E27FC236}">
                <a16:creationId xmlns:a16="http://schemas.microsoft.com/office/drawing/2014/main" id="{64243924-C3BE-CA47-B599-00CA3BE96B07}"/>
              </a:ext>
            </a:extLst>
          </p:cNvPr>
          <p:cNvPicPr>
            <a:picLocks noGrp="1" noChangeAspect="1"/>
          </p:cNvPicPr>
          <p:nvPr>
            <p:ph idx="1"/>
          </p:nvPr>
        </p:nvPicPr>
        <p:blipFill>
          <a:blip r:embed="rId2"/>
          <a:stretch>
            <a:fillRect/>
          </a:stretch>
        </p:blipFill>
        <p:spPr>
          <a:xfrm>
            <a:off x="2224047" y="1825625"/>
            <a:ext cx="7743906" cy="4351338"/>
          </a:xfrm>
        </p:spPr>
      </p:pic>
    </p:spTree>
    <p:extLst>
      <p:ext uri="{BB962C8B-B14F-4D97-AF65-F5344CB8AC3E}">
        <p14:creationId xmlns:p14="http://schemas.microsoft.com/office/powerpoint/2010/main" val="2950491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8233-4615-814C-AF0D-6C728FBB1F64}"/>
              </a:ext>
            </a:extLst>
          </p:cNvPr>
          <p:cNvSpPr>
            <a:spLocks noGrp="1"/>
          </p:cNvSpPr>
          <p:nvPr>
            <p:ph type="title"/>
          </p:nvPr>
        </p:nvSpPr>
        <p:spPr/>
        <p:txBody>
          <a:bodyPr>
            <a:normAutofit/>
          </a:bodyPr>
          <a:lstStyle/>
          <a:p>
            <a:pPr algn="ctr"/>
            <a:r>
              <a:rPr lang="en-US" sz="2400" dirty="0"/>
              <a:t>Mao Zedong proclaiming the Chinese People’s Republic on October 1, 1949. Despite his strong charisma, Mao was not an effective public speaker</a:t>
            </a:r>
          </a:p>
        </p:txBody>
      </p:sp>
      <p:pic>
        <p:nvPicPr>
          <p:cNvPr id="4" name="Content Placeholder 3">
            <a:extLst>
              <a:ext uri="{FF2B5EF4-FFF2-40B4-BE49-F238E27FC236}">
                <a16:creationId xmlns:a16="http://schemas.microsoft.com/office/drawing/2014/main" id="{7403D7CE-B31F-244F-B6D7-07E6C146B957}"/>
              </a:ext>
            </a:extLst>
          </p:cNvPr>
          <p:cNvPicPr>
            <a:picLocks noGrp="1" noChangeAspect="1"/>
          </p:cNvPicPr>
          <p:nvPr>
            <p:ph idx="1"/>
          </p:nvPr>
        </p:nvPicPr>
        <p:blipFill>
          <a:blip r:embed="rId2"/>
          <a:stretch>
            <a:fillRect/>
          </a:stretch>
        </p:blipFill>
        <p:spPr>
          <a:xfrm>
            <a:off x="4064000" y="2629694"/>
            <a:ext cx="4064000" cy="2743200"/>
          </a:xfrm>
        </p:spPr>
      </p:pic>
    </p:spTree>
    <p:extLst>
      <p:ext uri="{BB962C8B-B14F-4D97-AF65-F5344CB8AC3E}">
        <p14:creationId xmlns:p14="http://schemas.microsoft.com/office/powerpoint/2010/main" val="184864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D01B-03FD-1E4F-99F6-FB26B0965339}"/>
              </a:ext>
            </a:extLst>
          </p:cNvPr>
          <p:cNvSpPr>
            <a:spLocks noGrp="1"/>
          </p:cNvSpPr>
          <p:nvPr>
            <p:ph type="title"/>
          </p:nvPr>
        </p:nvSpPr>
        <p:spPr/>
        <p:txBody>
          <a:bodyPr>
            <a:normAutofit/>
          </a:bodyPr>
          <a:lstStyle/>
          <a:p>
            <a:pPr algn="ctr"/>
            <a:r>
              <a:rPr lang="en-US" sz="2400" dirty="0"/>
              <a:t>“The June 4 Incident”</a:t>
            </a:r>
          </a:p>
        </p:txBody>
      </p:sp>
      <p:pic>
        <p:nvPicPr>
          <p:cNvPr id="4" name="Content Placeholder 3">
            <a:extLst>
              <a:ext uri="{FF2B5EF4-FFF2-40B4-BE49-F238E27FC236}">
                <a16:creationId xmlns:a16="http://schemas.microsoft.com/office/drawing/2014/main" id="{71E5BBD0-33C1-7547-AC5E-7F35E8F7E7C1}"/>
              </a:ext>
            </a:extLst>
          </p:cNvPr>
          <p:cNvPicPr>
            <a:picLocks noGrp="1" noChangeAspect="1"/>
          </p:cNvPicPr>
          <p:nvPr>
            <p:ph idx="1"/>
          </p:nvPr>
        </p:nvPicPr>
        <p:blipFill>
          <a:blip r:embed="rId2"/>
          <a:stretch>
            <a:fillRect/>
          </a:stretch>
        </p:blipFill>
        <p:spPr>
          <a:xfrm>
            <a:off x="2221086" y="1825625"/>
            <a:ext cx="7749828" cy="4351338"/>
          </a:xfrm>
        </p:spPr>
      </p:pic>
    </p:spTree>
    <p:extLst>
      <p:ext uri="{BB962C8B-B14F-4D97-AF65-F5344CB8AC3E}">
        <p14:creationId xmlns:p14="http://schemas.microsoft.com/office/powerpoint/2010/main" val="32171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8B8F-F27A-5D46-B94D-171E6065DE47}"/>
              </a:ext>
            </a:extLst>
          </p:cNvPr>
          <p:cNvSpPr>
            <a:spLocks noGrp="1"/>
          </p:cNvSpPr>
          <p:nvPr>
            <p:ph type="title"/>
          </p:nvPr>
        </p:nvSpPr>
        <p:spPr/>
        <p:txBody>
          <a:bodyPr>
            <a:normAutofit/>
          </a:bodyPr>
          <a:lstStyle/>
          <a:p>
            <a:pPr algn="ctr"/>
            <a:r>
              <a:rPr lang="en-US" sz="2400" dirty="0"/>
              <a:t>Deng’s world-historical calculus. On left: Richard Hess’s </a:t>
            </a:r>
            <a:r>
              <a:rPr lang="en-US" sz="2400" i="1" dirty="0"/>
              <a:t>Time</a:t>
            </a:r>
            <a:r>
              <a:rPr lang="en-US" sz="2400" dirty="0"/>
              <a:t> magazine cover of the Chinese leader (oil on canvas, National Portrait Gallery); on right: photo showing the violent suppression of the Tiananmen Square protests</a:t>
            </a:r>
          </a:p>
        </p:txBody>
      </p:sp>
      <p:pic>
        <p:nvPicPr>
          <p:cNvPr id="4" name="Content Placeholder 3">
            <a:extLst>
              <a:ext uri="{FF2B5EF4-FFF2-40B4-BE49-F238E27FC236}">
                <a16:creationId xmlns:a16="http://schemas.microsoft.com/office/drawing/2014/main" id="{C02E95D8-459E-B443-BDED-7B69C3D7F195}"/>
              </a:ext>
            </a:extLst>
          </p:cNvPr>
          <p:cNvPicPr>
            <a:picLocks noGrp="1" noChangeAspect="1"/>
          </p:cNvPicPr>
          <p:nvPr>
            <p:ph idx="1"/>
          </p:nvPr>
        </p:nvPicPr>
        <p:blipFill>
          <a:blip r:embed="rId2"/>
          <a:stretch>
            <a:fillRect/>
          </a:stretch>
        </p:blipFill>
        <p:spPr>
          <a:xfrm>
            <a:off x="1614195" y="2982350"/>
            <a:ext cx="1714719" cy="2280212"/>
          </a:xfrm>
        </p:spPr>
      </p:pic>
      <p:pic>
        <p:nvPicPr>
          <p:cNvPr id="6" name="Picture 5">
            <a:extLst>
              <a:ext uri="{FF2B5EF4-FFF2-40B4-BE49-F238E27FC236}">
                <a16:creationId xmlns:a16="http://schemas.microsoft.com/office/drawing/2014/main" id="{9C2357E3-BA24-9547-9228-E484054E1BF8}"/>
              </a:ext>
            </a:extLst>
          </p:cNvPr>
          <p:cNvPicPr>
            <a:picLocks noChangeAspect="1"/>
          </p:cNvPicPr>
          <p:nvPr/>
        </p:nvPicPr>
        <p:blipFill>
          <a:blip r:embed="rId3"/>
          <a:stretch>
            <a:fillRect/>
          </a:stretch>
        </p:blipFill>
        <p:spPr>
          <a:xfrm>
            <a:off x="4459458" y="2507080"/>
            <a:ext cx="5446542" cy="3068219"/>
          </a:xfrm>
          <a:prstGeom prst="rect">
            <a:avLst/>
          </a:prstGeom>
        </p:spPr>
      </p:pic>
    </p:spTree>
    <p:extLst>
      <p:ext uri="{BB962C8B-B14F-4D97-AF65-F5344CB8AC3E}">
        <p14:creationId xmlns:p14="http://schemas.microsoft.com/office/powerpoint/2010/main" val="163109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4F0C5-BE02-4C47-8478-BF72D33D5916}"/>
              </a:ext>
            </a:extLst>
          </p:cNvPr>
          <p:cNvSpPr>
            <a:spLocks noGrp="1"/>
          </p:cNvSpPr>
          <p:nvPr>
            <p:ph type="title"/>
          </p:nvPr>
        </p:nvSpPr>
        <p:spPr/>
        <p:txBody>
          <a:bodyPr>
            <a:normAutofit/>
          </a:bodyPr>
          <a:lstStyle/>
          <a:p>
            <a:pPr algn="ctr"/>
            <a:r>
              <a:rPr lang="en-US" sz="2400" dirty="0"/>
              <a:t>The Long March of 1934-36</a:t>
            </a:r>
          </a:p>
        </p:txBody>
      </p:sp>
      <p:pic>
        <p:nvPicPr>
          <p:cNvPr id="4" name="Content Placeholder 3">
            <a:extLst>
              <a:ext uri="{FF2B5EF4-FFF2-40B4-BE49-F238E27FC236}">
                <a16:creationId xmlns:a16="http://schemas.microsoft.com/office/drawing/2014/main" id="{4EE2C4D6-CAFB-0445-BF84-2242871E42C5}"/>
              </a:ext>
            </a:extLst>
          </p:cNvPr>
          <p:cNvPicPr>
            <a:picLocks noGrp="1" noChangeAspect="1"/>
          </p:cNvPicPr>
          <p:nvPr>
            <p:ph idx="1"/>
          </p:nvPr>
        </p:nvPicPr>
        <p:blipFill>
          <a:blip r:embed="rId2"/>
          <a:stretch>
            <a:fillRect/>
          </a:stretch>
        </p:blipFill>
        <p:spPr>
          <a:xfrm>
            <a:off x="3264327" y="1825625"/>
            <a:ext cx="5663346" cy="4351338"/>
          </a:xfrm>
        </p:spPr>
      </p:pic>
    </p:spTree>
    <p:extLst>
      <p:ext uri="{BB962C8B-B14F-4D97-AF65-F5344CB8AC3E}">
        <p14:creationId xmlns:p14="http://schemas.microsoft.com/office/powerpoint/2010/main" val="10738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F8EA5-F816-A645-8608-57215AFF9068}"/>
              </a:ext>
            </a:extLst>
          </p:cNvPr>
          <p:cNvSpPr>
            <a:spLocks noGrp="1"/>
          </p:cNvSpPr>
          <p:nvPr>
            <p:ph type="title"/>
          </p:nvPr>
        </p:nvSpPr>
        <p:spPr/>
        <p:txBody>
          <a:bodyPr>
            <a:normAutofit/>
          </a:bodyPr>
          <a:lstStyle/>
          <a:p>
            <a:pPr algn="ctr"/>
            <a:r>
              <a:rPr lang="en-US" sz="2400" dirty="0"/>
              <a:t>The Caves of </a:t>
            </a:r>
            <a:r>
              <a:rPr lang="en-US" sz="2400" dirty="0" err="1"/>
              <a:t>Yan’an</a:t>
            </a:r>
            <a:r>
              <a:rPr lang="en-US" sz="2400" dirty="0"/>
              <a:t> in northwestern Shanxi province, where Mao established his headquarters after the Long March. He stayed here until 1947 </a:t>
            </a:r>
          </a:p>
        </p:txBody>
      </p:sp>
      <p:pic>
        <p:nvPicPr>
          <p:cNvPr id="4" name="Content Placeholder 3">
            <a:extLst>
              <a:ext uri="{FF2B5EF4-FFF2-40B4-BE49-F238E27FC236}">
                <a16:creationId xmlns:a16="http://schemas.microsoft.com/office/drawing/2014/main" id="{00ED14BC-2036-7745-9F11-5FF6C9C672A2}"/>
              </a:ext>
            </a:extLst>
          </p:cNvPr>
          <p:cNvPicPr>
            <a:picLocks noGrp="1" noChangeAspect="1"/>
          </p:cNvPicPr>
          <p:nvPr>
            <p:ph idx="1"/>
          </p:nvPr>
        </p:nvPicPr>
        <p:blipFill>
          <a:blip r:embed="rId2"/>
          <a:stretch>
            <a:fillRect/>
          </a:stretch>
        </p:blipFill>
        <p:spPr>
          <a:xfrm>
            <a:off x="4318000" y="2820194"/>
            <a:ext cx="3556000" cy="2362200"/>
          </a:xfrm>
        </p:spPr>
      </p:pic>
    </p:spTree>
    <p:extLst>
      <p:ext uri="{BB962C8B-B14F-4D97-AF65-F5344CB8AC3E}">
        <p14:creationId xmlns:p14="http://schemas.microsoft.com/office/powerpoint/2010/main" val="133493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B956-81A2-9F47-87E5-042A7C87B078}"/>
              </a:ext>
            </a:extLst>
          </p:cNvPr>
          <p:cNvSpPr>
            <a:spLocks noGrp="1"/>
          </p:cNvSpPr>
          <p:nvPr>
            <p:ph type="title"/>
          </p:nvPr>
        </p:nvSpPr>
        <p:spPr/>
        <p:txBody>
          <a:bodyPr>
            <a:normAutofit/>
          </a:bodyPr>
          <a:lstStyle/>
          <a:p>
            <a:pPr algn="ctr"/>
            <a:r>
              <a:rPr lang="en-US" sz="2400" dirty="0"/>
              <a:t>Writer Viktor </a:t>
            </a:r>
            <a:r>
              <a:rPr lang="en-US" sz="2400" dirty="0" err="1"/>
              <a:t>Erofeev</a:t>
            </a:r>
            <a:r>
              <a:rPr lang="en-US" sz="2400" dirty="0"/>
              <a:t> on Radio </a:t>
            </a:r>
            <a:r>
              <a:rPr lang="en-US" sz="2400" dirty="0" err="1"/>
              <a:t>Ekho</a:t>
            </a:r>
            <a:endParaRPr lang="en-US" sz="2400" dirty="0"/>
          </a:p>
        </p:txBody>
      </p:sp>
      <p:sp>
        <p:nvSpPr>
          <p:cNvPr id="3" name="Content Placeholder 2">
            <a:extLst>
              <a:ext uri="{FF2B5EF4-FFF2-40B4-BE49-F238E27FC236}">
                <a16:creationId xmlns:a16="http://schemas.microsoft.com/office/drawing/2014/main" id="{D35C326F-C7B5-934B-8CFE-835D1AA61F06}"/>
              </a:ext>
            </a:extLst>
          </p:cNvPr>
          <p:cNvSpPr>
            <a:spLocks noGrp="1"/>
          </p:cNvSpPr>
          <p:nvPr>
            <p:ph idx="1"/>
          </p:nvPr>
        </p:nvSpPr>
        <p:spPr/>
        <p:txBody>
          <a:bodyPr>
            <a:normAutofit/>
          </a:bodyPr>
          <a:lstStyle/>
          <a:p>
            <a:pPr marL="0" indent="0">
              <a:buNone/>
            </a:pPr>
            <a:r>
              <a:rPr lang="en-US" dirty="0"/>
              <a:t>[…] I believe that having won the Crimea, from its own perspective the [Putin] regime lost Ukraine. And if it goes into Ukraine, it will lose the entire world. Because, strange as it may seem, Putin happens to be the one who taught the Ukrainians their sense of self, and is now busy straightening the West out by making it more realistic, less prone to staying in its zone of comfort. They [the Ukrainians] are beginning to realize where their values lie and are beginning to evolve in that direction. I think they will definitely put up a monument to Putin both in Paris and New York. I don’t know exactly where, the exact location. It’s up to them. But in Kiev the statue they will erect will be on some slope. </a:t>
            </a:r>
          </a:p>
        </p:txBody>
      </p:sp>
    </p:spTree>
    <p:extLst>
      <p:ext uri="{BB962C8B-B14F-4D97-AF65-F5344CB8AC3E}">
        <p14:creationId xmlns:p14="http://schemas.microsoft.com/office/powerpoint/2010/main" val="73870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B27B-16CC-D24D-B491-1BDD72333223}"/>
              </a:ext>
            </a:extLst>
          </p:cNvPr>
          <p:cNvSpPr>
            <a:spLocks noGrp="1"/>
          </p:cNvSpPr>
          <p:nvPr>
            <p:ph type="title"/>
          </p:nvPr>
        </p:nvSpPr>
        <p:spPr/>
        <p:txBody>
          <a:bodyPr>
            <a:normAutofit/>
          </a:bodyPr>
          <a:lstStyle/>
          <a:p>
            <a:r>
              <a:rPr lang="en-US" sz="2400" dirty="0"/>
              <a:t>Bo </a:t>
            </a:r>
            <a:r>
              <a:rPr lang="en-US" sz="2400" dirty="0" err="1"/>
              <a:t>Xilai</a:t>
            </a:r>
            <a:r>
              <a:rPr lang="en-US" sz="2400" dirty="0"/>
              <a:t> with his wife Gu </a:t>
            </a:r>
            <a:r>
              <a:rPr lang="en-US" sz="2400" dirty="0" err="1"/>
              <a:t>Kailai</a:t>
            </a:r>
            <a:r>
              <a:rPr lang="en-US" sz="2400" dirty="0"/>
              <a:t>, or the perils of being a charismatic in post-Mao China</a:t>
            </a:r>
          </a:p>
        </p:txBody>
      </p:sp>
      <p:pic>
        <p:nvPicPr>
          <p:cNvPr id="7" name="Content Placeholder 6">
            <a:extLst>
              <a:ext uri="{FF2B5EF4-FFF2-40B4-BE49-F238E27FC236}">
                <a16:creationId xmlns:a16="http://schemas.microsoft.com/office/drawing/2014/main" id="{4435F925-5E0B-EF4B-9A4B-9EEC8CB6B1D1}"/>
              </a:ext>
            </a:extLst>
          </p:cNvPr>
          <p:cNvPicPr>
            <a:picLocks noGrp="1" noChangeAspect="1"/>
          </p:cNvPicPr>
          <p:nvPr>
            <p:ph idx="1"/>
          </p:nvPr>
        </p:nvPicPr>
        <p:blipFill>
          <a:blip r:embed="rId2"/>
          <a:stretch>
            <a:fillRect/>
          </a:stretch>
        </p:blipFill>
        <p:spPr>
          <a:xfrm>
            <a:off x="3905250" y="2769394"/>
            <a:ext cx="4381500" cy="2463800"/>
          </a:xfrm>
        </p:spPr>
      </p:pic>
    </p:spTree>
    <p:extLst>
      <p:ext uri="{BB962C8B-B14F-4D97-AF65-F5344CB8AC3E}">
        <p14:creationId xmlns:p14="http://schemas.microsoft.com/office/powerpoint/2010/main" val="293830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21DC-BF77-5743-86F9-8FFE2054416C}"/>
              </a:ext>
            </a:extLst>
          </p:cNvPr>
          <p:cNvSpPr>
            <a:spLocks noGrp="1"/>
          </p:cNvSpPr>
          <p:nvPr>
            <p:ph type="title"/>
          </p:nvPr>
        </p:nvSpPr>
        <p:spPr/>
        <p:txBody>
          <a:bodyPr/>
          <a:lstStyle/>
          <a:p>
            <a:pPr algn="ctr"/>
            <a:r>
              <a:rPr lang="en-US" sz="2400" dirty="0"/>
              <a:t>Let 100 flowers bloom (</a:t>
            </a:r>
            <a:r>
              <a:rPr lang="ja-JP" altLang="en-US" sz="2400"/>
              <a:t>百花齐放</a:t>
            </a:r>
            <a:r>
              <a:rPr lang="en-US" altLang="ja-JP" sz="2400" dirty="0"/>
              <a:t>), 1956</a:t>
            </a:r>
            <a:endParaRPr lang="en-US" dirty="0"/>
          </a:p>
        </p:txBody>
      </p:sp>
      <p:sp>
        <p:nvSpPr>
          <p:cNvPr id="3" name="Content Placeholder 2">
            <a:extLst>
              <a:ext uri="{FF2B5EF4-FFF2-40B4-BE49-F238E27FC236}">
                <a16:creationId xmlns:a16="http://schemas.microsoft.com/office/drawing/2014/main" id="{D088CA10-CA51-8940-8E7D-081D0E37FBB7}"/>
              </a:ext>
            </a:extLst>
          </p:cNvPr>
          <p:cNvSpPr>
            <a:spLocks noGrp="1"/>
          </p:cNvSpPr>
          <p:nvPr>
            <p:ph idx="1"/>
          </p:nvPr>
        </p:nvSpPr>
        <p:spPr/>
        <p:txBody>
          <a:bodyPr/>
          <a:lstStyle/>
          <a:p>
            <a:pPr fontAlgn="base"/>
            <a:r>
              <a:rPr lang="en-US" dirty="0"/>
              <a:t>The use of slogans is linked to the speech patterns in demotic Chinese, where short rhythmic phrases are favored, especially in the propaganda and political spheres</a:t>
            </a:r>
          </a:p>
          <a:p>
            <a:pPr fontAlgn="base"/>
            <a:r>
              <a:rPr lang="en-US" dirty="0"/>
              <a:t>These kinds of phrases are often represented by four characters in Chinese and have been deployed by the country’s leaders for more than 2,000 years.</a:t>
            </a:r>
          </a:p>
        </p:txBody>
      </p:sp>
    </p:spTree>
    <p:extLst>
      <p:ext uri="{BB962C8B-B14F-4D97-AF65-F5344CB8AC3E}">
        <p14:creationId xmlns:p14="http://schemas.microsoft.com/office/powerpoint/2010/main" val="133294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8567-CB23-C84B-9AEA-E9EF48331EAE}"/>
              </a:ext>
            </a:extLst>
          </p:cNvPr>
          <p:cNvSpPr>
            <a:spLocks noGrp="1"/>
          </p:cNvSpPr>
          <p:nvPr>
            <p:ph type="title"/>
          </p:nvPr>
        </p:nvSpPr>
        <p:spPr/>
        <p:txBody>
          <a:bodyPr>
            <a:normAutofit/>
          </a:bodyPr>
          <a:lstStyle/>
          <a:p>
            <a:pPr algn="ctr"/>
            <a:r>
              <a:rPr lang="en-US" sz="2400" dirty="0"/>
              <a:t>The Great Leap Forward, 1958-62</a:t>
            </a:r>
          </a:p>
        </p:txBody>
      </p:sp>
      <p:pic>
        <p:nvPicPr>
          <p:cNvPr id="4" name="Content Placeholder 3">
            <a:extLst>
              <a:ext uri="{FF2B5EF4-FFF2-40B4-BE49-F238E27FC236}">
                <a16:creationId xmlns:a16="http://schemas.microsoft.com/office/drawing/2014/main" id="{5DBF237F-B51B-A64B-BEFF-CE08C70EED18}"/>
              </a:ext>
            </a:extLst>
          </p:cNvPr>
          <p:cNvPicPr>
            <a:picLocks noGrp="1" noChangeAspect="1"/>
          </p:cNvPicPr>
          <p:nvPr>
            <p:ph idx="1"/>
          </p:nvPr>
        </p:nvPicPr>
        <p:blipFill>
          <a:blip r:embed="rId2"/>
          <a:stretch>
            <a:fillRect/>
          </a:stretch>
        </p:blipFill>
        <p:spPr>
          <a:xfrm>
            <a:off x="1792654" y="1843662"/>
            <a:ext cx="3683000" cy="2514600"/>
          </a:xfrm>
        </p:spPr>
      </p:pic>
      <p:pic>
        <p:nvPicPr>
          <p:cNvPr id="5" name="Picture 4">
            <a:extLst>
              <a:ext uri="{FF2B5EF4-FFF2-40B4-BE49-F238E27FC236}">
                <a16:creationId xmlns:a16="http://schemas.microsoft.com/office/drawing/2014/main" id="{6D1A9FBA-F1AB-C44A-8B82-0541E2AFF705}"/>
              </a:ext>
            </a:extLst>
          </p:cNvPr>
          <p:cNvPicPr>
            <a:picLocks noChangeAspect="1"/>
          </p:cNvPicPr>
          <p:nvPr/>
        </p:nvPicPr>
        <p:blipFill>
          <a:blip r:embed="rId3"/>
          <a:stretch>
            <a:fillRect/>
          </a:stretch>
        </p:blipFill>
        <p:spPr>
          <a:xfrm>
            <a:off x="6443003" y="2829190"/>
            <a:ext cx="5065542" cy="3058144"/>
          </a:xfrm>
          <a:prstGeom prst="rect">
            <a:avLst/>
          </a:prstGeom>
        </p:spPr>
      </p:pic>
    </p:spTree>
    <p:extLst>
      <p:ext uri="{BB962C8B-B14F-4D97-AF65-F5344CB8AC3E}">
        <p14:creationId xmlns:p14="http://schemas.microsoft.com/office/powerpoint/2010/main" val="120724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8CB2-B6E8-EA4A-BC1E-D039837D2E54}"/>
              </a:ext>
            </a:extLst>
          </p:cNvPr>
          <p:cNvSpPr>
            <a:spLocks noGrp="1"/>
          </p:cNvSpPr>
          <p:nvPr>
            <p:ph type="title"/>
          </p:nvPr>
        </p:nvSpPr>
        <p:spPr/>
        <p:txBody>
          <a:bodyPr>
            <a:normAutofit/>
          </a:bodyPr>
          <a:lstStyle/>
          <a:p>
            <a:pPr algn="ctr"/>
            <a:r>
              <a:rPr lang="en-US" sz="2400" dirty="0"/>
              <a:t>The Cultural Revolution (1966-76) </a:t>
            </a:r>
          </a:p>
        </p:txBody>
      </p:sp>
      <p:pic>
        <p:nvPicPr>
          <p:cNvPr id="4" name="Content Placeholder 3">
            <a:extLst>
              <a:ext uri="{FF2B5EF4-FFF2-40B4-BE49-F238E27FC236}">
                <a16:creationId xmlns:a16="http://schemas.microsoft.com/office/drawing/2014/main" id="{EFA90117-1028-6247-9D1F-2C1DCB666084}"/>
              </a:ext>
            </a:extLst>
          </p:cNvPr>
          <p:cNvPicPr>
            <a:picLocks noGrp="1" noChangeAspect="1"/>
          </p:cNvPicPr>
          <p:nvPr>
            <p:ph idx="1"/>
          </p:nvPr>
        </p:nvPicPr>
        <p:blipFill>
          <a:blip r:embed="rId2"/>
          <a:stretch>
            <a:fillRect/>
          </a:stretch>
        </p:blipFill>
        <p:spPr>
          <a:xfrm>
            <a:off x="1651000" y="2034748"/>
            <a:ext cx="4445000" cy="2667000"/>
          </a:xfrm>
        </p:spPr>
      </p:pic>
      <p:pic>
        <p:nvPicPr>
          <p:cNvPr id="5" name="Picture 4">
            <a:extLst>
              <a:ext uri="{FF2B5EF4-FFF2-40B4-BE49-F238E27FC236}">
                <a16:creationId xmlns:a16="http://schemas.microsoft.com/office/drawing/2014/main" id="{5D5C4D6A-44DD-9B4B-A9E8-F15C24858CB6}"/>
              </a:ext>
            </a:extLst>
          </p:cNvPr>
          <p:cNvPicPr>
            <a:picLocks noChangeAspect="1"/>
          </p:cNvPicPr>
          <p:nvPr/>
        </p:nvPicPr>
        <p:blipFill>
          <a:blip r:embed="rId3"/>
          <a:stretch>
            <a:fillRect/>
          </a:stretch>
        </p:blipFill>
        <p:spPr>
          <a:xfrm>
            <a:off x="6425712" y="3563522"/>
            <a:ext cx="4686300" cy="2628900"/>
          </a:xfrm>
          <a:prstGeom prst="rect">
            <a:avLst/>
          </a:prstGeom>
        </p:spPr>
      </p:pic>
    </p:spTree>
    <p:extLst>
      <p:ext uri="{BB962C8B-B14F-4D97-AF65-F5344CB8AC3E}">
        <p14:creationId xmlns:p14="http://schemas.microsoft.com/office/powerpoint/2010/main" val="370299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6350-5B0A-8849-8CF0-C0EFC514D4EC}"/>
              </a:ext>
            </a:extLst>
          </p:cNvPr>
          <p:cNvSpPr>
            <a:spLocks noGrp="1"/>
          </p:cNvSpPr>
          <p:nvPr>
            <p:ph type="title"/>
          </p:nvPr>
        </p:nvSpPr>
        <p:spPr/>
        <p:txBody>
          <a:bodyPr>
            <a:normAutofit/>
          </a:bodyPr>
          <a:lstStyle/>
          <a:p>
            <a:pPr algn="ctr"/>
            <a:r>
              <a:rPr lang="en-US" sz="2400" dirty="0"/>
              <a:t>The Chinese Dream </a:t>
            </a:r>
            <a:r>
              <a:rPr lang="en-US" altLang="ja-JP" sz="2400" dirty="0"/>
              <a:t>policy, which was announced in 2012, is intended to compete with the American Dream on a variety of levels. “The Chinese Dream” may be the most important slogan of the Xi era</a:t>
            </a:r>
            <a:endParaRPr lang="en-US" sz="2400" dirty="0"/>
          </a:p>
        </p:txBody>
      </p:sp>
      <p:sp>
        <p:nvSpPr>
          <p:cNvPr id="3" name="Content Placeholder 2">
            <a:extLst>
              <a:ext uri="{FF2B5EF4-FFF2-40B4-BE49-F238E27FC236}">
                <a16:creationId xmlns:a16="http://schemas.microsoft.com/office/drawing/2014/main" id="{C11AC33B-1C31-864E-B201-8CF0FB28CCFE}"/>
              </a:ext>
            </a:extLst>
          </p:cNvPr>
          <p:cNvSpPr>
            <a:spLocks noGrp="1"/>
          </p:cNvSpPr>
          <p:nvPr>
            <p:ph idx="1"/>
          </p:nvPr>
        </p:nvSpPr>
        <p:spPr/>
        <p:txBody>
          <a:bodyPr/>
          <a:lstStyle/>
          <a:p>
            <a:pPr marL="0" indent="0">
              <a:buNone/>
            </a:pPr>
            <a:endParaRPr lang="en-US" altLang="ja-JP" b="1" dirty="0"/>
          </a:p>
          <a:p>
            <a:pPr marL="0" indent="0">
              <a:buNone/>
            </a:pPr>
            <a:endParaRPr lang="en-US" altLang="ja-JP" b="1" dirty="0"/>
          </a:p>
          <a:p>
            <a:pPr marL="0" indent="0">
              <a:buNone/>
            </a:pPr>
            <a:endParaRPr lang="en-US" altLang="ja-JP" b="1" dirty="0"/>
          </a:p>
          <a:p>
            <a:pPr marL="0" indent="0">
              <a:buNone/>
            </a:pPr>
            <a:r>
              <a:rPr lang="en-US" altLang="ja-JP" b="1" dirty="0"/>
              <a:t>					</a:t>
            </a:r>
            <a:endParaRPr lang="en-US" dirty="0"/>
          </a:p>
        </p:txBody>
      </p:sp>
      <p:pic>
        <p:nvPicPr>
          <p:cNvPr id="6" name="Picture 5">
            <a:extLst>
              <a:ext uri="{FF2B5EF4-FFF2-40B4-BE49-F238E27FC236}">
                <a16:creationId xmlns:a16="http://schemas.microsoft.com/office/drawing/2014/main" id="{4DA4CF81-C2AE-1942-929D-7D865A8A6E4E}"/>
              </a:ext>
            </a:extLst>
          </p:cNvPr>
          <p:cNvPicPr>
            <a:picLocks noChangeAspect="1"/>
          </p:cNvPicPr>
          <p:nvPr/>
        </p:nvPicPr>
        <p:blipFill>
          <a:blip r:embed="rId2"/>
          <a:stretch>
            <a:fillRect/>
          </a:stretch>
        </p:blipFill>
        <p:spPr>
          <a:xfrm>
            <a:off x="2405576" y="2073338"/>
            <a:ext cx="6929804" cy="3432111"/>
          </a:xfrm>
          <a:prstGeom prst="rect">
            <a:avLst/>
          </a:prstGeom>
        </p:spPr>
      </p:pic>
    </p:spTree>
    <p:extLst>
      <p:ext uri="{BB962C8B-B14F-4D97-AF65-F5344CB8AC3E}">
        <p14:creationId xmlns:p14="http://schemas.microsoft.com/office/powerpoint/2010/main" val="74841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5445-6D6E-3846-9301-FDDFBB810E7F}"/>
              </a:ext>
            </a:extLst>
          </p:cNvPr>
          <p:cNvSpPr>
            <a:spLocks noGrp="1"/>
          </p:cNvSpPr>
          <p:nvPr>
            <p:ph type="title"/>
          </p:nvPr>
        </p:nvSpPr>
        <p:spPr/>
        <p:txBody>
          <a:bodyPr>
            <a:normAutofit/>
          </a:bodyPr>
          <a:lstStyle/>
          <a:p>
            <a:pPr algn="ctr"/>
            <a:r>
              <a:rPr lang="en-US" sz="2400" dirty="0"/>
              <a:t>The Road and Belt Initiative (RBI) was launched in 2013 </a:t>
            </a:r>
          </a:p>
        </p:txBody>
      </p:sp>
      <p:pic>
        <p:nvPicPr>
          <p:cNvPr id="4" name="Content Placeholder 3">
            <a:extLst>
              <a:ext uri="{FF2B5EF4-FFF2-40B4-BE49-F238E27FC236}">
                <a16:creationId xmlns:a16="http://schemas.microsoft.com/office/drawing/2014/main" id="{24E5B720-4523-0945-B504-60D399D53165}"/>
              </a:ext>
            </a:extLst>
          </p:cNvPr>
          <p:cNvPicPr>
            <a:picLocks noGrp="1" noChangeAspect="1"/>
          </p:cNvPicPr>
          <p:nvPr>
            <p:ph idx="1"/>
          </p:nvPr>
        </p:nvPicPr>
        <p:blipFill>
          <a:blip r:embed="rId2"/>
          <a:stretch>
            <a:fillRect/>
          </a:stretch>
        </p:blipFill>
        <p:spPr>
          <a:xfrm>
            <a:off x="2286000" y="2096294"/>
            <a:ext cx="7620000" cy="3810000"/>
          </a:xfrm>
        </p:spPr>
      </p:pic>
    </p:spTree>
    <p:extLst>
      <p:ext uri="{BB962C8B-B14F-4D97-AF65-F5344CB8AC3E}">
        <p14:creationId xmlns:p14="http://schemas.microsoft.com/office/powerpoint/2010/main" val="2687983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BE476-B713-D14C-8010-88C767B83726}"/>
              </a:ext>
            </a:extLst>
          </p:cNvPr>
          <p:cNvSpPr>
            <a:spLocks noGrp="1"/>
          </p:cNvSpPr>
          <p:nvPr>
            <p:ph type="title"/>
          </p:nvPr>
        </p:nvSpPr>
        <p:spPr>
          <a:xfrm>
            <a:off x="838200" y="365125"/>
            <a:ext cx="10515600" cy="1325563"/>
          </a:xfrm>
        </p:spPr>
        <p:txBody>
          <a:bodyPr>
            <a:normAutofit/>
          </a:bodyPr>
          <a:lstStyle/>
          <a:p>
            <a:pPr algn="ctr"/>
            <a:r>
              <a:rPr lang="en-US" sz="2400" dirty="0"/>
              <a:t>“Only in Russia is poetry respected: it gets people killed.”</a:t>
            </a:r>
            <a:r>
              <a:rPr lang="ru-RU" sz="2400" dirty="0"/>
              <a:t> </a:t>
            </a:r>
            <a:r>
              <a:rPr lang="en-US" sz="2400" dirty="0" err="1"/>
              <a:t>Osip</a:t>
            </a:r>
            <a:r>
              <a:rPr lang="en-US" sz="2400" dirty="0"/>
              <a:t> </a:t>
            </a:r>
            <a:r>
              <a:rPr lang="en-US" sz="2400" dirty="0" err="1"/>
              <a:t>Mandelshtam</a:t>
            </a:r>
            <a:r>
              <a:rPr lang="en-US" sz="2400" dirty="0"/>
              <a:t> (1891-1938) </a:t>
            </a:r>
          </a:p>
        </p:txBody>
      </p:sp>
      <p:pic>
        <p:nvPicPr>
          <p:cNvPr id="7" name="Content Placeholder 6">
            <a:extLst>
              <a:ext uri="{FF2B5EF4-FFF2-40B4-BE49-F238E27FC236}">
                <a16:creationId xmlns:a16="http://schemas.microsoft.com/office/drawing/2014/main" id="{9EBACCFC-482A-DB48-BC34-A8CD0E368677}"/>
              </a:ext>
            </a:extLst>
          </p:cNvPr>
          <p:cNvPicPr>
            <a:picLocks noGrp="1" noChangeAspect="1"/>
          </p:cNvPicPr>
          <p:nvPr>
            <p:ph idx="1"/>
          </p:nvPr>
        </p:nvPicPr>
        <p:blipFill>
          <a:blip r:embed="rId2"/>
          <a:stretch>
            <a:fillRect/>
          </a:stretch>
        </p:blipFill>
        <p:spPr>
          <a:xfrm>
            <a:off x="3556000" y="2242344"/>
            <a:ext cx="5080000" cy="3517900"/>
          </a:xfrm>
        </p:spPr>
      </p:pic>
    </p:spTree>
    <p:extLst>
      <p:ext uri="{BB962C8B-B14F-4D97-AF65-F5344CB8AC3E}">
        <p14:creationId xmlns:p14="http://schemas.microsoft.com/office/powerpoint/2010/main" val="222530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6C93-15E7-8448-A864-301967E03748}"/>
              </a:ext>
            </a:extLst>
          </p:cNvPr>
          <p:cNvSpPr>
            <a:spLocks noGrp="1"/>
          </p:cNvSpPr>
          <p:nvPr>
            <p:ph type="title"/>
          </p:nvPr>
        </p:nvSpPr>
        <p:spPr/>
        <p:txBody>
          <a:bodyPr>
            <a:normAutofit/>
          </a:bodyPr>
          <a:lstStyle/>
          <a:p>
            <a:pPr algn="ctr"/>
            <a:r>
              <a:rPr lang="en-US" sz="2400" dirty="0"/>
              <a:t>The Slavophile poet and conservative thinker Fyodor </a:t>
            </a:r>
            <a:r>
              <a:rPr lang="en-US" sz="2400" dirty="0" err="1"/>
              <a:t>Tyutchev</a:t>
            </a:r>
            <a:r>
              <a:rPr lang="en-US" sz="2400" dirty="0"/>
              <a:t> (1803-1873) is the author of what is the most famous statement of national identity in the Russian language</a:t>
            </a:r>
          </a:p>
        </p:txBody>
      </p:sp>
      <p:sp>
        <p:nvSpPr>
          <p:cNvPr id="6" name="Content Placeholder 5">
            <a:extLst>
              <a:ext uri="{FF2B5EF4-FFF2-40B4-BE49-F238E27FC236}">
                <a16:creationId xmlns:a16="http://schemas.microsoft.com/office/drawing/2014/main" id="{5E519AF4-E29C-4746-949B-BA0A152E0232}"/>
              </a:ext>
            </a:extLst>
          </p:cNvPr>
          <p:cNvSpPr>
            <a:spLocks noGrp="1"/>
          </p:cNvSpPr>
          <p:nvPr>
            <p:ph idx="1"/>
          </p:nvPr>
        </p:nvSpPr>
        <p:spPr/>
        <p:txBody>
          <a:bodyPr/>
          <a:lstStyle/>
          <a:p>
            <a:pPr marL="0" indent="0">
              <a:buNone/>
            </a:pPr>
            <a:r>
              <a:rPr lang="en-US" i="1" dirty="0"/>
              <a:t>You cannot grasp Russia with your mind </a:t>
            </a:r>
            <a:br>
              <a:rPr lang="en-US" dirty="0"/>
            </a:br>
            <a:r>
              <a:rPr lang="en-US" i="1" dirty="0"/>
              <a:t>Or judge her by any common measure, </a:t>
            </a:r>
            <a:br>
              <a:rPr lang="en-US" dirty="0"/>
            </a:br>
            <a:r>
              <a:rPr lang="en-US" i="1" dirty="0"/>
              <a:t>Russia is one of a special kind –</a:t>
            </a:r>
            <a:br>
              <a:rPr lang="en-US" dirty="0"/>
            </a:br>
            <a:r>
              <a:rPr lang="en-US" i="1" dirty="0"/>
              <a:t>You can only believe in her.</a:t>
            </a:r>
            <a:r>
              <a:rPr lang="en-US" dirty="0"/>
              <a:t> </a:t>
            </a:r>
          </a:p>
        </p:txBody>
      </p:sp>
      <p:pic>
        <p:nvPicPr>
          <p:cNvPr id="7" name="Picture 6">
            <a:extLst>
              <a:ext uri="{FF2B5EF4-FFF2-40B4-BE49-F238E27FC236}">
                <a16:creationId xmlns:a16="http://schemas.microsoft.com/office/drawing/2014/main" id="{6999B536-8EF7-AA49-80FF-0F644019F63B}"/>
              </a:ext>
            </a:extLst>
          </p:cNvPr>
          <p:cNvPicPr>
            <a:picLocks noChangeAspect="1"/>
          </p:cNvPicPr>
          <p:nvPr/>
        </p:nvPicPr>
        <p:blipFill>
          <a:blip r:embed="rId2"/>
          <a:stretch>
            <a:fillRect/>
          </a:stretch>
        </p:blipFill>
        <p:spPr>
          <a:xfrm>
            <a:off x="7610621" y="2218990"/>
            <a:ext cx="3236742" cy="3957973"/>
          </a:xfrm>
          <a:prstGeom prst="rect">
            <a:avLst/>
          </a:prstGeom>
        </p:spPr>
      </p:pic>
    </p:spTree>
    <p:extLst>
      <p:ext uri="{BB962C8B-B14F-4D97-AF65-F5344CB8AC3E}">
        <p14:creationId xmlns:p14="http://schemas.microsoft.com/office/powerpoint/2010/main" val="258598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F879-6998-9948-8B36-4AD4E724A754}"/>
              </a:ext>
            </a:extLst>
          </p:cNvPr>
          <p:cNvSpPr>
            <a:spLocks noGrp="1"/>
          </p:cNvSpPr>
          <p:nvPr>
            <p:ph type="title"/>
          </p:nvPr>
        </p:nvSpPr>
        <p:spPr/>
        <p:txBody>
          <a:bodyPr>
            <a:normAutofit/>
          </a:bodyPr>
          <a:lstStyle/>
          <a:p>
            <a:pPr algn="ctr"/>
            <a:r>
              <a:rPr lang="en-US" sz="2400" dirty="0"/>
              <a:t>Do you believe in permafrost?</a:t>
            </a:r>
          </a:p>
        </p:txBody>
      </p:sp>
      <p:pic>
        <p:nvPicPr>
          <p:cNvPr id="4" name="Content Placeholder 3">
            <a:extLst>
              <a:ext uri="{FF2B5EF4-FFF2-40B4-BE49-F238E27FC236}">
                <a16:creationId xmlns:a16="http://schemas.microsoft.com/office/drawing/2014/main" id="{6C609DC2-2A6D-3541-BA45-79A012CA5077}"/>
              </a:ext>
            </a:extLst>
          </p:cNvPr>
          <p:cNvPicPr>
            <a:picLocks noGrp="1" noChangeAspect="1"/>
          </p:cNvPicPr>
          <p:nvPr>
            <p:ph idx="1"/>
          </p:nvPr>
        </p:nvPicPr>
        <p:blipFill>
          <a:blip r:embed="rId2"/>
          <a:stretch>
            <a:fillRect/>
          </a:stretch>
        </p:blipFill>
        <p:spPr>
          <a:xfrm>
            <a:off x="3737219" y="2304280"/>
            <a:ext cx="4703396" cy="3130457"/>
          </a:xfrm>
        </p:spPr>
      </p:pic>
    </p:spTree>
    <p:extLst>
      <p:ext uri="{BB962C8B-B14F-4D97-AF65-F5344CB8AC3E}">
        <p14:creationId xmlns:p14="http://schemas.microsoft.com/office/powerpoint/2010/main" val="102555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BA9F-DE54-AA4E-96EA-ABBA91D1538A}"/>
              </a:ext>
            </a:extLst>
          </p:cNvPr>
          <p:cNvSpPr>
            <a:spLocks noGrp="1"/>
          </p:cNvSpPr>
          <p:nvPr>
            <p:ph type="title"/>
          </p:nvPr>
        </p:nvSpPr>
        <p:spPr/>
        <p:txBody>
          <a:bodyPr>
            <a:normAutofit/>
          </a:bodyPr>
          <a:lstStyle/>
          <a:p>
            <a:pPr algn="ctr"/>
            <a:r>
              <a:rPr lang="en-US" sz="2400" dirty="0"/>
              <a:t>“Our land is vast and rich, but there is no order in it”</a:t>
            </a:r>
          </a:p>
        </p:txBody>
      </p:sp>
      <p:pic>
        <p:nvPicPr>
          <p:cNvPr id="7" name="Content Placeholder 6">
            <a:extLst>
              <a:ext uri="{FF2B5EF4-FFF2-40B4-BE49-F238E27FC236}">
                <a16:creationId xmlns:a16="http://schemas.microsoft.com/office/drawing/2014/main" id="{B15850D8-560C-4848-960C-1F933758DB9D}"/>
              </a:ext>
            </a:extLst>
          </p:cNvPr>
          <p:cNvPicPr>
            <a:picLocks noGrp="1" noChangeAspect="1"/>
          </p:cNvPicPr>
          <p:nvPr>
            <p:ph idx="1"/>
          </p:nvPr>
        </p:nvPicPr>
        <p:blipFill>
          <a:blip r:embed="rId2"/>
          <a:stretch>
            <a:fillRect/>
          </a:stretch>
        </p:blipFill>
        <p:spPr>
          <a:xfrm>
            <a:off x="3171901" y="1825625"/>
            <a:ext cx="5848198" cy="4351338"/>
          </a:xfrm>
        </p:spPr>
      </p:pic>
    </p:spTree>
    <p:extLst>
      <p:ext uri="{BB962C8B-B14F-4D97-AF65-F5344CB8AC3E}">
        <p14:creationId xmlns:p14="http://schemas.microsoft.com/office/powerpoint/2010/main" val="171888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4F69-A545-4D48-9481-A50977F0897B}"/>
              </a:ext>
            </a:extLst>
          </p:cNvPr>
          <p:cNvSpPr>
            <a:spLocks noGrp="1"/>
          </p:cNvSpPr>
          <p:nvPr>
            <p:ph type="title"/>
          </p:nvPr>
        </p:nvSpPr>
        <p:spPr/>
        <p:txBody>
          <a:bodyPr>
            <a:normAutofit/>
          </a:bodyPr>
          <a:lstStyle/>
          <a:p>
            <a:pPr algn="ctr"/>
            <a:r>
              <a:rPr lang="en-US" sz="2400" dirty="0"/>
              <a:t>…that’s on the one hand. And on the other…</a:t>
            </a:r>
          </a:p>
        </p:txBody>
      </p:sp>
      <p:sp>
        <p:nvSpPr>
          <p:cNvPr id="3" name="Content Placeholder 2">
            <a:extLst>
              <a:ext uri="{FF2B5EF4-FFF2-40B4-BE49-F238E27FC236}">
                <a16:creationId xmlns:a16="http://schemas.microsoft.com/office/drawing/2014/main" id="{5D0AA91F-49E2-514F-8F63-3853174443C8}"/>
              </a:ext>
            </a:extLst>
          </p:cNvPr>
          <p:cNvSpPr>
            <a:spLocks noGrp="1"/>
          </p:cNvSpPr>
          <p:nvPr>
            <p:ph idx="1"/>
          </p:nvPr>
        </p:nvSpPr>
        <p:spPr/>
        <p:txBody>
          <a:bodyPr>
            <a:normAutofit/>
          </a:bodyPr>
          <a:lstStyle/>
          <a:p>
            <a:pPr marL="514350" indent="-514350">
              <a:buAutoNum type="arabicPeriod"/>
            </a:pPr>
            <a:r>
              <a:rPr lang="en-US" dirty="0"/>
              <a:t>An invasion in the snows of February? In the entire history of Russia, there was only one such successful military operation, when the Mongols embarked on their conquest of </a:t>
            </a:r>
            <a:r>
              <a:rPr lang="en-US" dirty="0" err="1"/>
              <a:t>Kievan</a:t>
            </a:r>
            <a:r>
              <a:rPr lang="en-US" dirty="0"/>
              <a:t> Rus in the winter of 1237-38</a:t>
            </a:r>
          </a:p>
          <a:p>
            <a:pPr marL="514350" indent="-514350">
              <a:buAutoNum type="arabicPeriod"/>
            </a:pPr>
            <a:r>
              <a:rPr lang="en-US" dirty="0"/>
              <a:t>Official Russian statements give an indication of a desire to deescalate; the Ukrainian president denies an invasion is imminent; it is the West that is rhetorically and diplomatically upping the ante</a:t>
            </a:r>
          </a:p>
          <a:p>
            <a:pPr marL="514350" indent="-514350">
              <a:buAutoNum type="arabicPeriod"/>
            </a:pPr>
            <a:r>
              <a:rPr lang="en-US" dirty="0"/>
              <a:t>Most importantly: Yes, Russia has the military </a:t>
            </a:r>
            <a:r>
              <a:rPr lang="en-US" dirty="0" err="1"/>
              <a:t>wherewithall</a:t>
            </a:r>
            <a:r>
              <a:rPr lang="en-US" dirty="0"/>
              <a:t> to defeat Ukraine and to occupy all of it, or a large portion thereof. But then what?</a:t>
            </a:r>
          </a:p>
        </p:txBody>
      </p:sp>
    </p:spTree>
    <p:extLst>
      <p:ext uri="{BB962C8B-B14F-4D97-AF65-F5344CB8AC3E}">
        <p14:creationId xmlns:p14="http://schemas.microsoft.com/office/powerpoint/2010/main" val="223207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D8552-0365-BE40-85A3-FBFDD64A3DDB}"/>
              </a:ext>
            </a:extLst>
          </p:cNvPr>
          <p:cNvSpPr>
            <a:spLocks noGrp="1"/>
          </p:cNvSpPr>
          <p:nvPr>
            <p:ph type="title"/>
          </p:nvPr>
        </p:nvSpPr>
        <p:spPr/>
        <p:txBody>
          <a:bodyPr>
            <a:normAutofit/>
          </a:bodyPr>
          <a:lstStyle/>
          <a:p>
            <a:pPr algn="ctr"/>
            <a:r>
              <a:rPr lang="en-US" sz="2400" dirty="0"/>
              <a:t>Red Square and the Kremlin: Russia’s national space</a:t>
            </a:r>
          </a:p>
        </p:txBody>
      </p:sp>
      <p:pic>
        <p:nvPicPr>
          <p:cNvPr id="4" name="Content Placeholder 3">
            <a:extLst>
              <a:ext uri="{FF2B5EF4-FFF2-40B4-BE49-F238E27FC236}">
                <a16:creationId xmlns:a16="http://schemas.microsoft.com/office/drawing/2014/main" id="{5EE1F811-14D2-1B4E-AD4A-5A36663FB615}"/>
              </a:ext>
            </a:extLst>
          </p:cNvPr>
          <p:cNvPicPr>
            <a:picLocks noGrp="1" noChangeAspect="1"/>
          </p:cNvPicPr>
          <p:nvPr>
            <p:ph idx="1"/>
          </p:nvPr>
        </p:nvPicPr>
        <p:blipFill>
          <a:blip r:embed="rId2"/>
          <a:stretch>
            <a:fillRect/>
          </a:stretch>
        </p:blipFill>
        <p:spPr>
          <a:xfrm>
            <a:off x="2286000" y="1842294"/>
            <a:ext cx="7620000" cy="4318000"/>
          </a:xfrm>
        </p:spPr>
      </p:pic>
    </p:spTree>
    <p:extLst>
      <p:ext uri="{BB962C8B-B14F-4D97-AF65-F5344CB8AC3E}">
        <p14:creationId xmlns:p14="http://schemas.microsoft.com/office/powerpoint/2010/main" val="1168928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3295-57BC-174D-8C08-63FAFAFF10E9}"/>
              </a:ext>
            </a:extLst>
          </p:cNvPr>
          <p:cNvSpPr>
            <a:spLocks noGrp="1"/>
          </p:cNvSpPr>
          <p:nvPr>
            <p:ph type="title"/>
          </p:nvPr>
        </p:nvSpPr>
        <p:spPr/>
        <p:txBody>
          <a:bodyPr>
            <a:normAutofit/>
          </a:bodyPr>
          <a:lstStyle/>
          <a:p>
            <a:pPr algn="ctr"/>
            <a:r>
              <a:rPr lang="en-US" sz="2400" dirty="0"/>
              <a:t>“The greatest geopolitical catastrophe of the twentieth century.” This famous Putin quote about the fall of the Soviet Union dates from April 25, 2005</a:t>
            </a:r>
          </a:p>
        </p:txBody>
      </p:sp>
      <p:pic>
        <p:nvPicPr>
          <p:cNvPr id="4" name="Content Placeholder 3">
            <a:extLst>
              <a:ext uri="{FF2B5EF4-FFF2-40B4-BE49-F238E27FC236}">
                <a16:creationId xmlns:a16="http://schemas.microsoft.com/office/drawing/2014/main" id="{ED291D4F-A4E4-A44A-9FDA-05AC7CD9FA87}"/>
              </a:ext>
            </a:extLst>
          </p:cNvPr>
          <p:cNvPicPr>
            <a:picLocks noGrp="1" noChangeAspect="1"/>
          </p:cNvPicPr>
          <p:nvPr>
            <p:ph idx="1"/>
          </p:nvPr>
        </p:nvPicPr>
        <p:blipFill>
          <a:blip r:embed="rId2"/>
          <a:stretch>
            <a:fillRect/>
          </a:stretch>
        </p:blipFill>
        <p:spPr>
          <a:xfrm>
            <a:off x="4687947" y="1825625"/>
            <a:ext cx="2816106" cy="4351338"/>
          </a:xfrm>
        </p:spPr>
      </p:pic>
    </p:spTree>
    <p:extLst>
      <p:ext uri="{BB962C8B-B14F-4D97-AF65-F5344CB8AC3E}">
        <p14:creationId xmlns:p14="http://schemas.microsoft.com/office/powerpoint/2010/main" val="23809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C8BA-93DE-5D4A-B1E2-5A97175853A0}"/>
              </a:ext>
            </a:extLst>
          </p:cNvPr>
          <p:cNvSpPr>
            <a:spLocks noGrp="1"/>
          </p:cNvSpPr>
          <p:nvPr>
            <p:ph type="title"/>
          </p:nvPr>
        </p:nvSpPr>
        <p:spPr/>
        <p:txBody>
          <a:bodyPr>
            <a:normAutofit/>
          </a:bodyPr>
          <a:lstStyle/>
          <a:p>
            <a:pPr algn="ctr"/>
            <a:r>
              <a:rPr lang="en-US" sz="2400" i="1" dirty="0"/>
              <a:t>The Swearing of the Oath of Ratification of the Treaty of Münster</a:t>
            </a:r>
            <a:r>
              <a:rPr lang="en-US" sz="2400" dirty="0"/>
              <a:t> by Gerard </a:t>
            </a:r>
            <a:r>
              <a:rPr lang="en-US" sz="2400" dirty="0" err="1"/>
              <a:t>ter</a:t>
            </a:r>
            <a:r>
              <a:rPr lang="en-US" sz="2400" dirty="0"/>
              <a:t> </a:t>
            </a:r>
            <a:r>
              <a:rPr lang="en-US" sz="2400" dirty="0" err="1"/>
              <a:t>Borch</a:t>
            </a:r>
            <a:r>
              <a:rPr lang="en-US" sz="2400" dirty="0"/>
              <a:t> (1648)</a:t>
            </a:r>
          </a:p>
        </p:txBody>
      </p:sp>
      <p:pic>
        <p:nvPicPr>
          <p:cNvPr id="4" name="Content Placeholder 3">
            <a:extLst>
              <a:ext uri="{FF2B5EF4-FFF2-40B4-BE49-F238E27FC236}">
                <a16:creationId xmlns:a16="http://schemas.microsoft.com/office/drawing/2014/main" id="{A5703FEA-F28E-4B4A-BDE9-2AE46EEB2905}"/>
              </a:ext>
            </a:extLst>
          </p:cNvPr>
          <p:cNvPicPr>
            <a:picLocks noGrp="1" noChangeAspect="1"/>
          </p:cNvPicPr>
          <p:nvPr>
            <p:ph idx="1"/>
          </p:nvPr>
        </p:nvPicPr>
        <p:blipFill>
          <a:blip r:embed="rId2"/>
          <a:stretch>
            <a:fillRect/>
          </a:stretch>
        </p:blipFill>
        <p:spPr>
          <a:xfrm>
            <a:off x="3288685" y="1825625"/>
            <a:ext cx="5614629" cy="4351338"/>
          </a:xfrm>
        </p:spPr>
      </p:pic>
    </p:spTree>
    <p:extLst>
      <p:ext uri="{BB962C8B-B14F-4D97-AF65-F5344CB8AC3E}">
        <p14:creationId xmlns:p14="http://schemas.microsoft.com/office/powerpoint/2010/main" val="310241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1783-93A5-8648-8A0A-22EE12ECC0A6}"/>
              </a:ext>
            </a:extLst>
          </p:cNvPr>
          <p:cNvSpPr>
            <a:spLocks noGrp="1"/>
          </p:cNvSpPr>
          <p:nvPr>
            <p:ph type="title"/>
          </p:nvPr>
        </p:nvSpPr>
        <p:spPr/>
        <p:txBody>
          <a:bodyPr>
            <a:normAutofit/>
          </a:bodyPr>
          <a:lstStyle/>
          <a:p>
            <a:pPr algn="ctr"/>
            <a:r>
              <a:rPr lang="en-US" sz="2400" dirty="0"/>
              <a:t>Chinese dissident Liu Xiaobo (1955-2017), winner of the 2010 Nobel Peace Prize</a:t>
            </a:r>
          </a:p>
        </p:txBody>
      </p:sp>
      <p:pic>
        <p:nvPicPr>
          <p:cNvPr id="7" name="Content Placeholder 6">
            <a:extLst>
              <a:ext uri="{FF2B5EF4-FFF2-40B4-BE49-F238E27FC236}">
                <a16:creationId xmlns:a16="http://schemas.microsoft.com/office/drawing/2014/main" id="{B3BA2C46-3FF4-E646-A9A4-050B61181436}"/>
              </a:ext>
            </a:extLst>
          </p:cNvPr>
          <p:cNvPicPr>
            <a:picLocks noGrp="1" noChangeAspect="1"/>
          </p:cNvPicPr>
          <p:nvPr>
            <p:ph idx="1"/>
          </p:nvPr>
        </p:nvPicPr>
        <p:blipFill>
          <a:blip r:embed="rId2"/>
          <a:stretch>
            <a:fillRect/>
          </a:stretch>
        </p:blipFill>
        <p:spPr>
          <a:xfrm>
            <a:off x="3784209" y="2573423"/>
            <a:ext cx="3850751" cy="2378405"/>
          </a:xfrm>
        </p:spPr>
      </p:pic>
    </p:spTree>
    <p:extLst>
      <p:ext uri="{BB962C8B-B14F-4D97-AF65-F5344CB8AC3E}">
        <p14:creationId xmlns:p14="http://schemas.microsoft.com/office/powerpoint/2010/main" val="2502839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9FCA-327F-8944-895B-5D3A9FC0AB1D}"/>
              </a:ext>
            </a:extLst>
          </p:cNvPr>
          <p:cNvSpPr>
            <a:spLocks noGrp="1"/>
          </p:cNvSpPr>
          <p:nvPr>
            <p:ph type="title"/>
          </p:nvPr>
        </p:nvSpPr>
        <p:spPr/>
        <p:txBody>
          <a:bodyPr>
            <a:normAutofit/>
          </a:bodyPr>
          <a:lstStyle/>
          <a:p>
            <a:pPr algn="ctr"/>
            <a:r>
              <a:rPr lang="en-US" sz="2400" dirty="0"/>
              <a:t>Newspaper editor Dmitry </a:t>
            </a:r>
            <a:r>
              <a:rPr lang="en-US" sz="2400" dirty="0" err="1"/>
              <a:t>Muratov</a:t>
            </a:r>
            <a:r>
              <a:rPr lang="en-US" sz="2400" dirty="0"/>
              <a:t> (b. 1961), co-winner of the 2021 Nobel Peace Prize </a:t>
            </a:r>
          </a:p>
        </p:txBody>
      </p:sp>
      <p:pic>
        <p:nvPicPr>
          <p:cNvPr id="4" name="Content Placeholder 3">
            <a:extLst>
              <a:ext uri="{FF2B5EF4-FFF2-40B4-BE49-F238E27FC236}">
                <a16:creationId xmlns:a16="http://schemas.microsoft.com/office/drawing/2014/main" id="{1166A906-3E7E-274D-9ECF-AA0E4FE05BC5}"/>
              </a:ext>
            </a:extLst>
          </p:cNvPr>
          <p:cNvPicPr>
            <a:picLocks noGrp="1" noChangeAspect="1"/>
          </p:cNvPicPr>
          <p:nvPr>
            <p:ph idx="1"/>
          </p:nvPr>
        </p:nvPicPr>
        <p:blipFill>
          <a:blip r:embed="rId2"/>
          <a:stretch>
            <a:fillRect/>
          </a:stretch>
        </p:blipFill>
        <p:spPr>
          <a:xfrm>
            <a:off x="2667000" y="2070894"/>
            <a:ext cx="6858000" cy="3860800"/>
          </a:xfrm>
        </p:spPr>
      </p:pic>
    </p:spTree>
    <p:extLst>
      <p:ext uri="{BB962C8B-B14F-4D97-AF65-F5344CB8AC3E}">
        <p14:creationId xmlns:p14="http://schemas.microsoft.com/office/powerpoint/2010/main" val="429092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8AFD-2C93-7A42-996F-E0E489BEAFC5}"/>
              </a:ext>
            </a:extLst>
          </p:cNvPr>
          <p:cNvSpPr>
            <a:spLocks noGrp="1"/>
          </p:cNvSpPr>
          <p:nvPr>
            <p:ph type="title"/>
          </p:nvPr>
        </p:nvSpPr>
        <p:spPr/>
        <p:txBody>
          <a:bodyPr>
            <a:normAutofit/>
          </a:bodyPr>
          <a:lstStyle/>
          <a:p>
            <a:pPr algn="ctr"/>
            <a:r>
              <a:rPr lang="en-US" sz="2400" dirty="0"/>
              <a:t>A difficult neighborhood</a:t>
            </a:r>
          </a:p>
        </p:txBody>
      </p:sp>
      <p:pic>
        <p:nvPicPr>
          <p:cNvPr id="4" name="Content Placeholder 3">
            <a:extLst>
              <a:ext uri="{FF2B5EF4-FFF2-40B4-BE49-F238E27FC236}">
                <a16:creationId xmlns:a16="http://schemas.microsoft.com/office/drawing/2014/main" id="{1F747574-5B85-7445-B052-12E81322023B}"/>
              </a:ext>
            </a:extLst>
          </p:cNvPr>
          <p:cNvPicPr>
            <a:picLocks noGrp="1" noChangeAspect="1"/>
          </p:cNvPicPr>
          <p:nvPr>
            <p:ph idx="1"/>
          </p:nvPr>
        </p:nvPicPr>
        <p:blipFill>
          <a:blip r:embed="rId2"/>
          <a:stretch>
            <a:fillRect/>
          </a:stretch>
        </p:blipFill>
        <p:spPr>
          <a:xfrm>
            <a:off x="3238500" y="1905794"/>
            <a:ext cx="5715000" cy="4191000"/>
          </a:xfrm>
        </p:spPr>
      </p:pic>
    </p:spTree>
    <p:extLst>
      <p:ext uri="{BB962C8B-B14F-4D97-AF65-F5344CB8AC3E}">
        <p14:creationId xmlns:p14="http://schemas.microsoft.com/office/powerpoint/2010/main" val="271903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55C5-AFC5-E249-B9B0-1083C1AAE634}"/>
              </a:ext>
            </a:extLst>
          </p:cNvPr>
          <p:cNvSpPr>
            <a:spLocks noGrp="1"/>
          </p:cNvSpPr>
          <p:nvPr>
            <p:ph type="title"/>
          </p:nvPr>
        </p:nvSpPr>
        <p:spPr/>
        <p:txBody>
          <a:bodyPr>
            <a:normAutofit/>
          </a:bodyPr>
          <a:lstStyle/>
          <a:p>
            <a:pPr algn="ctr"/>
            <a:r>
              <a:rPr lang="en-US" sz="2400" dirty="0"/>
              <a:t>Also, remember Transnistria!</a:t>
            </a:r>
          </a:p>
        </p:txBody>
      </p:sp>
      <p:pic>
        <p:nvPicPr>
          <p:cNvPr id="4" name="Content Placeholder 3">
            <a:extLst>
              <a:ext uri="{FF2B5EF4-FFF2-40B4-BE49-F238E27FC236}">
                <a16:creationId xmlns:a16="http://schemas.microsoft.com/office/drawing/2014/main" id="{6E14E6B6-3C13-AD4C-8F9A-BBD333FDE1F7}"/>
              </a:ext>
            </a:extLst>
          </p:cNvPr>
          <p:cNvPicPr>
            <a:picLocks noGrp="1" noChangeAspect="1"/>
          </p:cNvPicPr>
          <p:nvPr>
            <p:ph idx="1"/>
          </p:nvPr>
        </p:nvPicPr>
        <p:blipFill>
          <a:blip r:embed="rId2"/>
          <a:stretch>
            <a:fillRect/>
          </a:stretch>
        </p:blipFill>
        <p:spPr>
          <a:xfrm>
            <a:off x="3714750" y="2623344"/>
            <a:ext cx="4762500" cy="2755900"/>
          </a:xfrm>
        </p:spPr>
      </p:pic>
    </p:spTree>
    <p:extLst>
      <p:ext uri="{BB962C8B-B14F-4D97-AF65-F5344CB8AC3E}">
        <p14:creationId xmlns:p14="http://schemas.microsoft.com/office/powerpoint/2010/main" val="201094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58B6-FE67-CF4B-85B8-90992FD4B58C}"/>
              </a:ext>
            </a:extLst>
          </p:cNvPr>
          <p:cNvSpPr>
            <a:spLocks noGrp="1"/>
          </p:cNvSpPr>
          <p:nvPr>
            <p:ph type="title"/>
          </p:nvPr>
        </p:nvSpPr>
        <p:spPr/>
        <p:txBody>
          <a:bodyPr>
            <a:normAutofit/>
          </a:bodyPr>
          <a:lstStyle/>
          <a:p>
            <a:pPr algn="ctr"/>
            <a:r>
              <a:rPr lang="en-US" sz="2400" dirty="0"/>
              <a:t>On January 31, 2022 General Leonid Ivashov,</a:t>
            </a:r>
            <a:r>
              <a:rPr lang="ru-RU" sz="2400" dirty="0"/>
              <a:t> </a:t>
            </a:r>
            <a:r>
              <a:rPr lang="ru-RU" sz="2400" dirty="0" err="1"/>
              <a:t>a</a:t>
            </a:r>
            <a:r>
              <a:rPr lang="en-US" sz="2400" dirty="0"/>
              <a:t> prominent Russian nationalist and chairman of the All-Russian Officers’ Assembly, issued a statement condemning Putin’s Ukraine stance and calling on him to resign</a:t>
            </a:r>
          </a:p>
        </p:txBody>
      </p:sp>
      <p:pic>
        <p:nvPicPr>
          <p:cNvPr id="4" name="Content Placeholder 3">
            <a:extLst>
              <a:ext uri="{FF2B5EF4-FFF2-40B4-BE49-F238E27FC236}">
                <a16:creationId xmlns:a16="http://schemas.microsoft.com/office/drawing/2014/main" id="{6E6D5DB3-168C-BB4E-83C7-4BF0902EAF31}"/>
              </a:ext>
            </a:extLst>
          </p:cNvPr>
          <p:cNvPicPr>
            <a:picLocks noGrp="1" noChangeAspect="1"/>
          </p:cNvPicPr>
          <p:nvPr>
            <p:ph idx="1"/>
          </p:nvPr>
        </p:nvPicPr>
        <p:blipFill>
          <a:blip r:embed="rId2"/>
          <a:stretch>
            <a:fillRect/>
          </a:stretch>
        </p:blipFill>
        <p:spPr>
          <a:xfrm>
            <a:off x="4530970" y="2395233"/>
            <a:ext cx="4024806" cy="2683204"/>
          </a:xfrm>
        </p:spPr>
      </p:pic>
    </p:spTree>
    <p:extLst>
      <p:ext uri="{BB962C8B-B14F-4D97-AF65-F5344CB8AC3E}">
        <p14:creationId xmlns:p14="http://schemas.microsoft.com/office/powerpoint/2010/main" val="296372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DE20-B3A2-4347-ABD0-A99A929BFEFC}"/>
              </a:ext>
            </a:extLst>
          </p:cNvPr>
          <p:cNvSpPr>
            <a:spLocks noGrp="1"/>
          </p:cNvSpPr>
          <p:nvPr>
            <p:ph type="title"/>
          </p:nvPr>
        </p:nvSpPr>
        <p:spPr/>
        <p:txBody>
          <a:bodyPr>
            <a:normAutofit/>
          </a:bodyPr>
          <a:lstStyle/>
          <a:p>
            <a:pPr algn="ctr"/>
            <a:r>
              <a:rPr lang="en-US" sz="2400" dirty="0"/>
              <a:t>“Don’t stand, don’t stand, don’t stand so close to me…”</a:t>
            </a:r>
          </a:p>
        </p:txBody>
      </p:sp>
      <p:pic>
        <p:nvPicPr>
          <p:cNvPr id="4" name="Content Placeholder 3">
            <a:extLst>
              <a:ext uri="{FF2B5EF4-FFF2-40B4-BE49-F238E27FC236}">
                <a16:creationId xmlns:a16="http://schemas.microsoft.com/office/drawing/2014/main" id="{F174535A-B9AE-034E-9106-FEF2AC7DA6ED}"/>
              </a:ext>
            </a:extLst>
          </p:cNvPr>
          <p:cNvPicPr>
            <a:picLocks noGrp="1" noChangeAspect="1"/>
          </p:cNvPicPr>
          <p:nvPr>
            <p:ph idx="1"/>
          </p:nvPr>
        </p:nvPicPr>
        <p:blipFill>
          <a:blip r:embed="rId2"/>
          <a:stretch>
            <a:fillRect/>
          </a:stretch>
        </p:blipFill>
        <p:spPr>
          <a:xfrm>
            <a:off x="3238500" y="2096294"/>
            <a:ext cx="5715000" cy="3810000"/>
          </a:xfrm>
        </p:spPr>
      </p:pic>
    </p:spTree>
    <p:extLst>
      <p:ext uri="{BB962C8B-B14F-4D97-AF65-F5344CB8AC3E}">
        <p14:creationId xmlns:p14="http://schemas.microsoft.com/office/powerpoint/2010/main" val="4224815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F5E1-40CF-6346-853A-121A6E67B23B}"/>
              </a:ext>
            </a:extLst>
          </p:cNvPr>
          <p:cNvSpPr>
            <a:spLocks noGrp="1"/>
          </p:cNvSpPr>
          <p:nvPr>
            <p:ph type="title"/>
          </p:nvPr>
        </p:nvSpPr>
        <p:spPr/>
        <p:txBody>
          <a:bodyPr>
            <a:normAutofit fontScale="90000"/>
          </a:bodyPr>
          <a:lstStyle/>
          <a:p>
            <a:pPr algn="ctr"/>
            <a:r>
              <a:rPr lang="en-US" sz="2400" dirty="0"/>
              <a:t>That figure skating table reappeared for today’s visit to Moscow by German Chancellor Olaf Scholz. At their joint press </a:t>
            </a:r>
            <a:r>
              <a:rPr lang="en-US" sz="2400"/>
              <a:t>conference afterward </a:t>
            </a:r>
            <a:r>
              <a:rPr lang="en-US" sz="2400" dirty="0"/>
              <a:t>Putin stated he wants the question of Ukraine’s NATO membership resolved now and that Western assurances are not </a:t>
            </a:r>
            <a:r>
              <a:rPr lang="en-US" sz="2400"/>
              <a:t>good enough</a:t>
            </a:r>
            <a:endParaRPr lang="en-US" sz="2400" dirty="0"/>
          </a:p>
        </p:txBody>
      </p:sp>
      <p:pic>
        <p:nvPicPr>
          <p:cNvPr id="4" name="Content Placeholder 3">
            <a:extLst>
              <a:ext uri="{FF2B5EF4-FFF2-40B4-BE49-F238E27FC236}">
                <a16:creationId xmlns:a16="http://schemas.microsoft.com/office/drawing/2014/main" id="{37079906-B464-5E46-82BE-67D45D0CA672}"/>
              </a:ext>
            </a:extLst>
          </p:cNvPr>
          <p:cNvPicPr>
            <a:picLocks noGrp="1" noChangeAspect="1"/>
          </p:cNvPicPr>
          <p:nvPr>
            <p:ph idx="1"/>
          </p:nvPr>
        </p:nvPicPr>
        <p:blipFill>
          <a:blip r:embed="rId2"/>
          <a:stretch>
            <a:fillRect/>
          </a:stretch>
        </p:blipFill>
        <p:spPr>
          <a:xfrm>
            <a:off x="2827164" y="1825625"/>
            <a:ext cx="6537672" cy="4351338"/>
          </a:xfrm>
        </p:spPr>
      </p:pic>
    </p:spTree>
    <p:extLst>
      <p:ext uri="{BB962C8B-B14F-4D97-AF65-F5344CB8AC3E}">
        <p14:creationId xmlns:p14="http://schemas.microsoft.com/office/powerpoint/2010/main" val="118924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C2C8-4F0A-B64D-9CC8-4817E714FEEE}"/>
              </a:ext>
            </a:extLst>
          </p:cNvPr>
          <p:cNvSpPr>
            <a:spLocks noGrp="1"/>
          </p:cNvSpPr>
          <p:nvPr>
            <p:ph type="title"/>
          </p:nvPr>
        </p:nvSpPr>
        <p:spPr/>
        <p:txBody>
          <a:bodyPr>
            <a:normAutofit/>
          </a:bodyPr>
          <a:lstStyle/>
          <a:p>
            <a:pPr algn="ctr"/>
            <a:r>
              <a:rPr lang="en-US" sz="2400" dirty="0"/>
              <a:t>National texts…</a:t>
            </a:r>
          </a:p>
        </p:txBody>
      </p:sp>
      <p:pic>
        <p:nvPicPr>
          <p:cNvPr id="4" name="Content Placeholder 3">
            <a:extLst>
              <a:ext uri="{FF2B5EF4-FFF2-40B4-BE49-F238E27FC236}">
                <a16:creationId xmlns:a16="http://schemas.microsoft.com/office/drawing/2014/main" id="{CFF55D80-768F-A44F-A0BA-7C651483B23A}"/>
              </a:ext>
            </a:extLst>
          </p:cNvPr>
          <p:cNvPicPr>
            <a:picLocks noGrp="1" noChangeAspect="1"/>
          </p:cNvPicPr>
          <p:nvPr>
            <p:ph idx="1"/>
          </p:nvPr>
        </p:nvPicPr>
        <p:blipFill>
          <a:blip r:embed="rId2"/>
          <a:stretch>
            <a:fillRect/>
          </a:stretch>
        </p:blipFill>
        <p:spPr>
          <a:xfrm>
            <a:off x="4152900" y="2058194"/>
            <a:ext cx="3886200" cy="3886200"/>
          </a:xfrm>
        </p:spPr>
      </p:pic>
    </p:spTree>
    <p:extLst>
      <p:ext uri="{BB962C8B-B14F-4D97-AF65-F5344CB8AC3E}">
        <p14:creationId xmlns:p14="http://schemas.microsoft.com/office/powerpoint/2010/main" val="101671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5947</TotalTime>
  <Words>948</Words>
  <Application>Microsoft Macintosh PowerPoint</Application>
  <PresentationFormat>Widescreen</PresentationFormat>
  <Paragraphs>54</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游ゴシック</vt:lpstr>
      <vt:lpstr>游ゴシック Light</vt:lpstr>
      <vt:lpstr>Arial</vt:lpstr>
      <vt:lpstr>Calibri</vt:lpstr>
      <vt:lpstr>Calibri Light</vt:lpstr>
      <vt:lpstr>Office Theme</vt:lpstr>
      <vt:lpstr>OLLI SPRING 2022  TRIUMVIRATE: America, Russia, and China As Global Actors and Rivals</vt:lpstr>
      <vt:lpstr>Writer Viktor Erofeev on Radio Ekho</vt:lpstr>
      <vt:lpstr>…that’s on the one hand. And on the other…</vt:lpstr>
      <vt:lpstr>A difficult neighborhood</vt:lpstr>
      <vt:lpstr>Also, remember Transnistria!</vt:lpstr>
      <vt:lpstr>On January 31, 2022 General Leonid Ivashov, a prominent Russian nationalist and chairman of the All-Russian Officers’ Assembly, issued a statement condemning Putin’s Ukraine stance and calling on him to resign</vt:lpstr>
      <vt:lpstr>“Don’t stand, don’t stand, don’t stand so close to me…”</vt:lpstr>
      <vt:lpstr>That figure skating table reappeared for today’s visit to Moscow by German Chancellor Olaf Scholz. At their joint press conference afterward Putin stated he wants the question of Ukraine’s NATO membership resolved now and that Western assurances are not good enough</vt:lpstr>
      <vt:lpstr>National texts…</vt:lpstr>
      <vt:lpstr>Martin Luther King Jr.’s I Have a Dream speech of August 28, 1963</vt:lpstr>
      <vt:lpstr>…and national spaces</vt:lpstr>
      <vt:lpstr>“Shining city on a hill” and “Tear down this wall!”</vt:lpstr>
      <vt:lpstr>静夜思 (jìng yè sī), or Thoughts on a Quiet Night by Li Bai (701-762), a Tang Dynasty poet</vt:lpstr>
      <vt:lpstr>Tiananmen Square is China’s national space</vt:lpstr>
      <vt:lpstr>Mao Zedong proclaiming the Chinese People’s Republic on October 1, 1949. Despite his strong charisma, Mao was not an effective public speaker</vt:lpstr>
      <vt:lpstr>“The June 4 Incident”</vt:lpstr>
      <vt:lpstr>Deng’s world-historical calculus. On left: Richard Hess’s Time magazine cover of the Chinese leader (oil on canvas, National Portrait Gallery); on right: photo showing the violent suppression of the Tiananmen Square protests</vt:lpstr>
      <vt:lpstr>The Long March of 1934-36</vt:lpstr>
      <vt:lpstr>The Caves of Yan’an in northwestern Shanxi province, where Mao established his headquarters after the Long March. He stayed here until 1947 </vt:lpstr>
      <vt:lpstr>Bo Xilai with his wife Gu Kailai, or the perils of being a charismatic in post-Mao China</vt:lpstr>
      <vt:lpstr>Let 100 flowers bloom (百花齐放), 1956</vt:lpstr>
      <vt:lpstr>The Great Leap Forward, 1958-62</vt:lpstr>
      <vt:lpstr>The Cultural Revolution (1966-76) </vt:lpstr>
      <vt:lpstr>The Chinese Dream policy, which was announced in 2012, is intended to compete with the American Dream on a variety of levels. “The Chinese Dream” may be the most important slogan of the Xi era</vt:lpstr>
      <vt:lpstr>The Road and Belt Initiative (RBI) was launched in 2013 </vt:lpstr>
      <vt:lpstr>“Only in Russia is poetry respected: it gets people killed.” Osip Mandelshtam (1891-1938) </vt:lpstr>
      <vt:lpstr>The Slavophile poet and conservative thinker Fyodor Tyutchev (1803-1873) is the author of what is the most famous statement of national identity in the Russian language</vt:lpstr>
      <vt:lpstr>Do you believe in permafrost?</vt:lpstr>
      <vt:lpstr>“Our land is vast and rich, but there is no order in it”</vt:lpstr>
      <vt:lpstr>Red Square and the Kremlin: Russia’s national space</vt:lpstr>
      <vt:lpstr>“The greatest geopolitical catastrophe of the twentieth century.” This famous Putin quote about the fall of the Soviet Union dates from April 25, 2005</vt:lpstr>
      <vt:lpstr>The Swearing of the Oath of Ratification of the Treaty of Münster by Gerard ter Borch (1648)</vt:lpstr>
      <vt:lpstr>Chinese dissident Liu Xiaobo (1955-2017), winner of the 2010 Nobel Peace Prize</vt:lpstr>
      <vt:lpstr>Newspaper editor Dmitry Muratov (b. 1961), co-winner of the 2021 Nobel Peace Prize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SPRING 2022  TRIUMVIRATE: America, Russia, and China As Global Actors and Rivals</dc:title>
  <dc:creator>Microsoft Office User</dc:creator>
  <cp:lastModifiedBy>Microsoft Office User</cp:lastModifiedBy>
  <cp:revision>23</cp:revision>
  <dcterms:created xsi:type="dcterms:W3CDTF">2022-02-11T14:07:10Z</dcterms:created>
  <dcterms:modified xsi:type="dcterms:W3CDTF">2022-02-16T15:46:47Z</dcterms:modified>
</cp:coreProperties>
</file>