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62" r:id="rId4"/>
    <p:sldId id="259" r:id="rId5"/>
    <p:sldId id="260" r:id="rId6"/>
    <p:sldId id="261" r:id="rId7"/>
    <p:sldId id="266" r:id="rId8"/>
    <p:sldId id="258" r:id="rId9"/>
    <p:sldId id="263" r:id="rId10"/>
    <p:sldId id="264" r:id="rId11"/>
    <p:sldId id="257" r:id="rId12"/>
    <p:sldId id="265" r:id="rId13"/>
    <p:sldId id="267" r:id="rId14"/>
    <p:sldId id="268" r:id="rId15"/>
    <p:sldId id="269" r:id="rId16"/>
    <p:sldId id="270" r:id="rId17"/>
    <p:sldId id="271" r:id="rId18"/>
    <p:sldId id="278" r:id="rId19"/>
    <p:sldId id="273" r:id="rId20"/>
    <p:sldId id="275" r:id="rId21"/>
    <p:sldId id="277" r:id="rId22"/>
    <p:sldId id="274" r:id="rId23"/>
    <p:sldId id="276" r:id="rId24"/>
    <p:sldId id="280" r:id="rId25"/>
    <p:sldId id="279"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4640"/>
  </p:normalViewPr>
  <p:slideViewPr>
    <p:cSldViewPr snapToGrid="0" snapToObjects="1">
      <p:cViewPr varScale="1">
        <p:scale>
          <a:sx n="91" d="100"/>
          <a:sy n="91" d="100"/>
        </p:scale>
        <p:origin x="19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2D48-D0E2-1643-9378-74CFE190E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1D6A1-CA5F-AD44-977C-FDC3B2CA30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68C78-763F-6249-8CF0-E4D3942F84FD}"/>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5" name="Footer Placeholder 4">
            <a:extLst>
              <a:ext uri="{FF2B5EF4-FFF2-40B4-BE49-F238E27FC236}">
                <a16:creationId xmlns:a16="http://schemas.microsoft.com/office/drawing/2014/main" id="{7646F29D-2BA1-FA42-9633-08B181A8C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E3801-0DFF-214F-AD6B-75063B76AEC9}"/>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133035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C744-0843-BE43-BF90-79DCDE970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1A41EB-74F4-164F-98B0-4EBD52F0F1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CC34B-F7ED-844F-8690-F2637202DFA4}"/>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5" name="Footer Placeholder 4">
            <a:extLst>
              <a:ext uri="{FF2B5EF4-FFF2-40B4-BE49-F238E27FC236}">
                <a16:creationId xmlns:a16="http://schemas.microsoft.com/office/drawing/2014/main" id="{B7D4DAE3-3854-FA41-9D66-B576E8F2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8A4DC-E81F-3144-8809-1C5E101BE726}"/>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1719183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7A3C1-6210-4C4E-8252-1D954D18CE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B80838-E823-B644-B3E3-E6E1624367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92670-2E16-0644-B51F-88D2831E720A}"/>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5" name="Footer Placeholder 4">
            <a:extLst>
              <a:ext uri="{FF2B5EF4-FFF2-40B4-BE49-F238E27FC236}">
                <a16:creationId xmlns:a16="http://schemas.microsoft.com/office/drawing/2014/main" id="{AC85108F-2A51-F34B-AF10-32D0018B0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66954-36D6-F14C-9C02-30197B93CD70}"/>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129497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3BE5-A9EB-0E40-8081-9ECF374F5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5E9269-99F7-2149-B33C-F7992E1E42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88D59-A38D-DA42-B624-3DA1F49B96E4}"/>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5" name="Footer Placeholder 4">
            <a:extLst>
              <a:ext uri="{FF2B5EF4-FFF2-40B4-BE49-F238E27FC236}">
                <a16:creationId xmlns:a16="http://schemas.microsoft.com/office/drawing/2014/main" id="{D799F4D9-A6F7-DA49-A3F4-CF169A94B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0D8C5-9A98-674E-8689-F0A5F8FBC70B}"/>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408079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030C-2241-194D-AE5F-375889F4B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E17636-7F2C-1947-B6E7-06A97B33E1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7CE768-A180-F144-8999-AFC0A8207EC6}"/>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5" name="Footer Placeholder 4">
            <a:extLst>
              <a:ext uri="{FF2B5EF4-FFF2-40B4-BE49-F238E27FC236}">
                <a16:creationId xmlns:a16="http://schemas.microsoft.com/office/drawing/2014/main" id="{DABF7A8E-8216-2B45-9F24-B3DBEFFCA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F33AE-9A24-414D-AA10-B47CF752794F}"/>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310696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9C05-70CD-9447-927A-E08DAC5E58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A63D1-CA8C-4B49-BF60-9704100BFE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3BA72-6599-2747-A052-16CB26006A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3C8C2-7170-9240-83F2-1AA8B1F514A1}"/>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6" name="Footer Placeholder 5">
            <a:extLst>
              <a:ext uri="{FF2B5EF4-FFF2-40B4-BE49-F238E27FC236}">
                <a16:creationId xmlns:a16="http://schemas.microsoft.com/office/drawing/2014/main" id="{F8DBDEF1-9BFA-A444-BF9E-636FDB59A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492AF-0593-AB47-8EBD-7E0C1459DAE5}"/>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416639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810A-7FEB-BB4E-9E29-3EBA8EDF8B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373E8-5727-F842-A299-910BDE8755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D3AA4A-8BE3-7547-91DD-7D59153A48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7F8BCC-C750-034B-939D-E810031319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92C699-B571-2949-96E8-F7E99DDF59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0C0332-DEC8-C244-A2D3-6E40F18031EB}"/>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8" name="Footer Placeholder 7">
            <a:extLst>
              <a:ext uri="{FF2B5EF4-FFF2-40B4-BE49-F238E27FC236}">
                <a16:creationId xmlns:a16="http://schemas.microsoft.com/office/drawing/2014/main" id="{25473B82-BF03-E04F-903F-4DDE9F6D4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4666A5-1F97-D34C-9DD7-80BE1BA66828}"/>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17245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F7DB-9E66-CA4B-8BD8-C599C9540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BF5DED-F62D-9D46-87F3-DFC95E39D694}"/>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4" name="Footer Placeholder 3">
            <a:extLst>
              <a:ext uri="{FF2B5EF4-FFF2-40B4-BE49-F238E27FC236}">
                <a16:creationId xmlns:a16="http://schemas.microsoft.com/office/drawing/2014/main" id="{6197DF8B-F485-AD40-B091-1207894179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102252-DD63-9740-A02C-A156DB056646}"/>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200653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C15F7-5E40-794A-B404-5EDDFF3E5A16}"/>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3" name="Footer Placeholder 2">
            <a:extLst>
              <a:ext uri="{FF2B5EF4-FFF2-40B4-BE49-F238E27FC236}">
                <a16:creationId xmlns:a16="http://schemas.microsoft.com/office/drawing/2014/main" id="{D0155ADA-3A8F-334A-B206-F7F6ED92E2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4ADF49-3E29-C646-9A0C-E0B75BC14F9A}"/>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247422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644B-B1B4-B847-813D-F6BA693D7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621C4-085C-C348-9DE4-A46197225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57E34-1AD2-0346-BE05-952A940C9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4F0490-E45F-FA4A-A89D-13154376D6F3}"/>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6" name="Footer Placeholder 5">
            <a:extLst>
              <a:ext uri="{FF2B5EF4-FFF2-40B4-BE49-F238E27FC236}">
                <a16:creationId xmlns:a16="http://schemas.microsoft.com/office/drawing/2014/main" id="{08D2352C-1D15-474E-92F7-D61923792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D340D-13F1-EE4A-A108-4210E76BB7AF}"/>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387042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0DF2-147C-3E4F-AEC8-7C3E65028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6E9C29-82AE-B44D-97DC-E23D0EFCD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005FD9-1796-6644-A936-724B969B3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A773E8-BF19-1B46-B504-BE7C568D190D}"/>
              </a:ext>
            </a:extLst>
          </p:cNvPr>
          <p:cNvSpPr>
            <a:spLocks noGrp="1"/>
          </p:cNvSpPr>
          <p:nvPr>
            <p:ph type="dt" sz="half" idx="10"/>
          </p:nvPr>
        </p:nvSpPr>
        <p:spPr/>
        <p:txBody>
          <a:bodyPr/>
          <a:lstStyle/>
          <a:p>
            <a:fld id="{58E50B2D-1CE1-5E46-95C7-F65E6B7523F4}" type="datetimeFigureOut">
              <a:rPr lang="en-US" smtClean="0"/>
              <a:t>2/2/22</a:t>
            </a:fld>
            <a:endParaRPr lang="en-US"/>
          </a:p>
        </p:txBody>
      </p:sp>
      <p:sp>
        <p:nvSpPr>
          <p:cNvPr id="6" name="Footer Placeholder 5">
            <a:extLst>
              <a:ext uri="{FF2B5EF4-FFF2-40B4-BE49-F238E27FC236}">
                <a16:creationId xmlns:a16="http://schemas.microsoft.com/office/drawing/2014/main" id="{83FE7F5D-1236-E14F-8718-CD41B6129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721FE-6890-474C-81B4-E24DF6AFE69E}"/>
              </a:ext>
            </a:extLst>
          </p:cNvPr>
          <p:cNvSpPr>
            <a:spLocks noGrp="1"/>
          </p:cNvSpPr>
          <p:nvPr>
            <p:ph type="sldNum" sz="quarter" idx="12"/>
          </p:nvPr>
        </p:nvSpPr>
        <p:spPr/>
        <p:txBody>
          <a:bodyPr/>
          <a:lstStyle/>
          <a:p>
            <a:fld id="{E24B8483-CDF3-5946-BFAD-8F651B3C6C8F}" type="slidenum">
              <a:rPr lang="en-US" smtClean="0"/>
              <a:t>‹#›</a:t>
            </a:fld>
            <a:endParaRPr lang="en-US"/>
          </a:p>
        </p:txBody>
      </p:sp>
    </p:spTree>
    <p:extLst>
      <p:ext uri="{BB962C8B-B14F-4D97-AF65-F5344CB8AC3E}">
        <p14:creationId xmlns:p14="http://schemas.microsoft.com/office/powerpoint/2010/main" val="51031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992E1F-8279-024B-BE68-3D3A3BCD34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919A97-3A20-C14A-AD80-5AFA9D295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9E894-90E9-984F-8C01-2BE7136BC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50B2D-1CE1-5E46-95C7-F65E6B7523F4}" type="datetimeFigureOut">
              <a:rPr lang="en-US" smtClean="0"/>
              <a:t>2/2/22</a:t>
            </a:fld>
            <a:endParaRPr lang="en-US"/>
          </a:p>
        </p:txBody>
      </p:sp>
      <p:sp>
        <p:nvSpPr>
          <p:cNvPr id="5" name="Footer Placeholder 4">
            <a:extLst>
              <a:ext uri="{FF2B5EF4-FFF2-40B4-BE49-F238E27FC236}">
                <a16:creationId xmlns:a16="http://schemas.microsoft.com/office/drawing/2014/main" id="{3496E221-E585-F942-8F28-7F09623DF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666CD2-2834-A642-9946-DB8A58D06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B8483-CDF3-5946-BFAD-8F651B3C6C8F}" type="slidenum">
              <a:rPr lang="en-US" smtClean="0"/>
              <a:t>‹#›</a:t>
            </a:fld>
            <a:endParaRPr lang="en-US"/>
          </a:p>
        </p:txBody>
      </p:sp>
    </p:spTree>
    <p:extLst>
      <p:ext uri="{BB962C8B-B14F-4D97-AF65-F5344CB8AC3E}">
        <p14:creationId xmlns:p14="http://schemas.microsoft.com/office/powerpoint/2010/main" val="426918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A5B1-944F-2D49-B9EE-44D97090174F}"/>
              </a:ext>
            </a:extLst>
          </p:cNvPr>
          <p:cNvSpPr>
            <a:spLocks noGrp="1"/>
          </p:cNvSpPr>
          <p:nvPr>
            <p:ph type="ctrTitle"/>
          </p:nvPr>
        </p:nvSpPr>
        <p:spPr/>
        <p:txBody>
          <a:bodyPr>
            <a:normAutofit fontScale="90000"/>
          </a:bodyPr>
          <a:lstStyle/>
          <a:p>
            <a:r>
              <a:rPr lang="en-US" sz="3600" b="1" dirty="0"/>
              <a:t>OLLI SPRING 2022</a:t>
            </a:r>
            <a:br>
              <a:rPr lang="en-US" sz="3600" dirty="0"/>
            </a:br>
            <a:br>
              <a:rPr lang="en-US" sz="3600" dirty="0"/>
            </a:br>
            <a:r>
              <a:rPr lang="en-US" sz="3600" b="1" dirty="0"/>
              <a:t>TRIUMVIRATE:</a:t>
            </a:r>
            <a:br>
              <a:rPr lang="en-US" sz="3600" b="1" dirty="0"/>
            </a:br>
            <a:r>
              <a:rPr lang="en-US" sz="3600" b="1" dirty="0"/>
              <a:t>America, Russia, and China As Global Actors and Rivals</a:t>
            </a:r>
          </a:p>
        </p:txBody>
      </p:sp>
      <p:sp>
        <p:nvSpPr>
          <p:cNvPr id="3" name="Subtitle 2">
            <a:extLst>
              <a:ext uri="{FF2B5EF4-FFF2-40B4-BE49-F238E27FC236}">
                <a16:creationId xmlns:a16="http://schemas.microsoft.com/office/drawing/2014/main" id="{3DD09DAB-51EC-BA47-8E1B-B8ADDBB4B57A}"/>
              </a:ext>
            </a:extLst>
          </p:cNvPr>
          <p:cNvSpPr>
            <a:spLocks noGrp="1"/>
          </p:cNvSpPr>
          <p:nvPr>
            <p:ph type="subTitle" idx="1"/>
          </p:nvPr>
        </p:nvSpPr>
        <p:spPr/>
        <p:txBody>
          <a:bodyPr/>
          <a:lstStyle/>
          <a:p>
            <a:r>
              <a:rPr lang="en-US" dirty="0"/>
              <a:t>Tuesday, February 1</a:t>
            </a:r>
          </a:p>
          <a:p>
            <a:r>
              <a:rPr lang="en-US" dirty="0"/>
              <a:t>Lecture One</a:t>
            </a:r>
          </a:p>
          <a:p>
            <a:r>
              <a:rPr lang="en-US" dirty="0"/>
              <a:t>A Historical Prologue and a Geopolitical Preface</a:t>
            </a:r>
          </a:p>
        </p:txBody>
      </p:sp>
    </p:spTree>
    <p:extLst>
      <p:ext uri="{BB962C8B-B14F-4D97-AF65-F5344CB8AC3E}">
        <p14:creationId xmlns:p14="http://schemas.microsoft.com/office/powerpoint/2010/main" val="198100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C97F-79D7-1A42-9C91-7FC1FE445910}"/>
              </a:ext>
            </a:extLst>
          </p:cNvPr>
          <p:cNvSpPr>
            <a:spLocks noGrp="1"/>
          </p:cNvSpPr>
          <p:nvPr>
            <p:ph type="title"/>
          </p:nvPr>
        </p:nvSpPr>
        <p:spPr/>
        <p:txBody>
          <a:bodyPr>
            <a:normAutofit/>
          </a:bodyPr>
          <a:lstStyle/>
          <a:p>
            <a:pPr algn="ctr"/>
            <a:r>
              <a:rPr lang="en-US" sz="2400" dirty="0"/>
              <a:t>Some quotes on war as the natural condition of humankind</a:t>
            </a:r>
          </a:p>
        </p:txBody>
      </p:sp>
      <p:sp>
        <p:nvSpPr>
          <p:cNvPr id="3" name="Content Placeholder 2">
            <a:extLst>
              <a:ext uri="{FF2B5EF4-FFF2-40B4-BE49-F238E27FC236}">
                <a16:creationId xmlns:a16="http://schemas.microsoft.com/office/drawing/2014/main" id="{D44F45D1-FEF1-F741-9393-7244E9A86CE4}"/>
              </a:ext>
            </a:extLst>
          </p:cNvPr>
          <p:cNvSpPr>
            <a:spLocks noGrp="1"/>
          </p:cNvSpPr>
          <p:nvPr>
            <p:ph idx="1"/>
          </p:nvPr>
        </p:nvSpPr>
        <p:spPr/>
        <p:txBody>
          <a:bodyPr>
            <a:normAutofit fontScale="92500" lnSpcReduction="10000"/>
          </a:bodyPr>
          <a:lstStyle/>
          <a:p>
            <a:pPr marL="0" indent="0">
              <a:buNone/>
            </a:pPr>
            <a:r>
              <a:rPr lang="en-US" dirty="0"/>
              <a:t>“No arts; no letters; no society; and which is worst of all, continual fear, and danger of violent death: and the life of man, solitary, poor, nasty, brutish and short” (Thomas Hobbes, </a:t>
            </a:r>
            <a:r>
              <a:rPr lang="en-US" i="1" dirty="0"/>
              <a:t>Leviathan</a:t>
            </a:r>
            <a:r>
              <a:rPr lang="en-US" dirty="0"/>
              <a:t>)</a:t>
            </a:r>
          </a:p>
          <a:p>
            <a:pPr marL="0" indent="0">
              <a:buNone/>
            </a:pPr>
            <a:r>
              <a:rPr lang="en-US" dirty="0"/>
              <a:t>“Making him [the ruler] more despotic at the same time that it augments his kingdom, continuance of this process [of fighting wars] increases his ability to enforce contributions, alike </a:t>
            </a:r>
            <a:r>
              <a:rPr lang="en-US" b="1" dirty="0"/>
              <a:t>from his original subjects</a:t>
            </a:r>
            <a:r>
              <a:rPr lang="en-US" dirty="0"/>
              <a:t> [my emphasis— </a:t>
            </a:r>
            <a:r>
              <a:rPr lang="en-US" i="1" dirty="0"/>
              <a:t>RT</a:t>
            </a:r>
            <a:r>
              <a:rPr lang="en-US" dirty="0"/>
              <a:t>] and from tributaries […]” (Herbert Spencer, </a:t>
            </a:r>
            <a:r>
              <a:rPr lang="en-US" i="1" dirty="0"/>
              <a:t>The Principles of Sociology</a:t>
            </a:r>
            <a:r>
              <a:rPr lang="en-US" dirty="0"/>
              <a:t>)</a:t>
            </a:r>
          </a:p>
          <a:p>
            <a:pPr marL="0" indent="0">
              <a:buNone/>
            </a:pPr>
            <a:r>
              <a:rPr lang="en-US" dirty="0"/>
              <a:t>War is “the original state of things: domination by whoever had the greater might – domination by brute violence or by violence supported by intellect” (Sigmund Freud writing to Albert Einstein)</a:t>
            </a:r>
          </a:p>
          <a:p>
            <a:pPr marL="0" indent="0">
              <a:buNone/>
            </a:pPr>
            <a:r>
              <a:rPr lang="en-US" dirty="0"/>
              <a:t>“I do not know with what weapons World War III will be fought, but World War IV will be fought with sticks and stones” (Albert Einstein, apocryphal)</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100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74D1-C152-354E-89CF-BE30279DE67D}"/>
              </a:ext>
            </a:extLst>
          </p:cNvPr>
          <p:cNvSpPr>
            <a:spLocks noGrp="1"/>
          </p:cNvSpPr>
          <p:nvPr>
            <p:ph type="title"/>
          </p:nvPr>
        </p:nvSpPr>
        <p:spPr/>
        <p:txBody>
          <a:bodyPr>
            <a:normAutofit/>
          </a:bodyPr>
          <a:lstStyle/>
          <a:p>
            <a:pPr algn="ctr"/>
            <a:r>
              <a:rPr lang="en-US" sz="2400" dirty="0"/>
              <a:t>This photo of US Deputy Secretary of State Wendy Sherman and Russian Deputy Foreign Minister Sergei </a:t>
            </a:r>
            <a:r>
              <a:rPr lang="en-US" sz="2400" dirty="0" err="1"/>
              <a:t>Rybakov</a:t>
            </a:r>
            <a:r>
              <a:rPr lang="en-US" sz="2400" dirty="0"/>
              <a:t> meeting in Geneva on Monday, January 7 has been much used by Russian state media</a:t>
            </a:r>
          </a:p>
        </p:txBody>
      </p:sp>
      <p:pic>
        <p:nvPicPr>
          <p:cNvPr id="4" name="Content Placeholder 3">
            <a:extLst>
              <a:ext uri="{FF2B5EF4-FFF2-40B4-BE49-F238E27FC236}">
                <a16:creationId xmlns:a16="http://schemas.microsoft.com/office/drawing/2014/main" id="{9B5A6E86-49ED-284C-A14D-CBC7065385A1}"/>
              </a:ext>
            </a:extLst>
          </p:cNvPr>
          <p:cNvPicPr>
            <a:picLocks noGrp="1" noChangeAspect="1"/>
          </p:cNvPicPr>
          <p:nvPr>
            <p:ph idx="1"/>
          </p:nvPr>
        </p:nvPicPr>
        <p:blipFill>
          <a:blip r:embed="rId2"/>
          <a:stretch>
            <a:fillRect/>
          </a:stretch>
        </p:blipFill>
        <p:spPr>
          <a:xfrm>
            <a:off x="3195108" y="1825625"/>
            <a:ext cx="5801784" cy="4351338"/>
          </a:xfrm>
        </p:spPr>
      </p:pic>
    </p:spTree>
    <p:extLst>
      <p:ext uri="{BB962C8B-B14F-4D97-AF65-F5344CB8AC3E}">
        <p14:creationId xmlns:p14="http://schemas.microsoft.com/office/powerpoint/2010/main" val="205378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7E7B-D664-6746-88E1-D7372BF4542B}"/>
              </a:ext>
            </a:extLst>
          </p:cNvPr>
          <p:cNvSpPr>
            <a:spLocks noGrp="1"/>
          </p:cNvSpPr>
          <p:nvPr>
            <p:ph type="title"/>
          </p:nvPr>
        </p:nvSpPr>
        <p:spPr/>
        <p:txBody>
          <a:bodyPr>
            <a:normAutofit/>
          </a:bodyPr>
          <a:lstStyle/>
          <a:p>
            <a:pPr algn="ctr"/>
            <a:r>
              <a:rPr lang="en-US" sz="2400" dirty="0"/>
              <a:t>Surrounded on three sides, Ukraine finds itself in the same strategic position as Poland in August 1939. This, however, does not mean that war is inevitable or even, to quote President Joe Biden, “imminent”</a:t>
            </a:r>
          </a:p>
        </p:txBody>
      </p:sp>
      <p:pic>
        <p:nvPicPr>
          <p:cNvPr id="4" name="Content Placeholder 3">
            <a:extLst>
              <a:ext uri="{FF2B5EF4-FFF2-40B4-BE49-F238E27FC236}">
                <a16:creationId xmlns:a16="http://schemas.microsoft.com/office/drawing/2014/main" id="{FA7F55ED-7A0F-0F4E-8040-A0ABFD764673}"/>
              </a:ext>
            </a:extLst>
          </p:cNvPr>
          <p:cNvPicPr>
            <a:picLocks noGrp="1" noChangeAspect="1"/>
          </p:cNvPicPr>
          <p:nvPr>
            <p:ph idx="1"/>
          </p:nvPr>
        </p:nvPicPr>
        <p:blipFill>
          <a:blip r:embed="rId2"/>
          <a:stretch>
            <a:fillRect/>
          </a:stretch>
        </p:blipFill>
        <p:spPr>
          <a:xfrm>
            <a:off x="4336268" y="1825625"/>
            <a:ext cx="3519464" cy="4351338"/>
          </a:xfrm>
        </p:spPr>
      </p:pic>
    </p:spTree>
    <p:extLst>
      <p:ext uri="{BB962C8B-B14F-4D97-AF65-F5344CB8AC3E}">
        <p14:creationId xmlns:p14="http://schemas.microsoft.com/office/powerpoint/2010/main" val="110767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5DF1-6393-494D-97E5-7C644797EAC1}"/>
              </a:ext>
            </a:extLst>
          </p:cNvPr>
          <p:cNvSpPr>
            <a:spLocks noGrp="1"/>
          </p:cNvSpPr>
          <p:nvPr>
            <p:ph type="title"/>
          </p:nvPr>
        </p:nvSpPr>
        <p:spPr/>
        <p:txBody>
          <a:bodyPr>
            <a:noAutofit/>
          </a:bodyPr>
          <a:lstStyle/>
          <a:p>
            <a:pPr algn="ctr"/>
            <a:r>
              <a:rPr lang="en-US" sz="1800" dirty="0"/>
              <a:t>Since the abortive revolution of 2020 President Aleksandr Lukashenko of Belarus has become increasingly dependent on Russia. Putin has been cautious about the pursuit of his geopolitical goals in the ”near” and “far” abroad, often preferring the oblique approach. Russia’s 2014 annexation of the Crimea represented an uncharacteristically decisive move on the part of Putin, who like most politicians prefers to be seen as holding the center ground within the national dispensation of power</a:t>
            </a:r>
          </a:p>
        </p:txBody>
      </p:sp>
      <p:pic>
        <p:nvPicPr>
          <p:cNvPr id="4" name="Content Placeholder 3">
            <a:extLst>
              <a:ext uri="{FF2B5EF4-FFF2-40B4-BE49-F238E27FC236}">
                <a16:creationId xmlns:a16="http://schemas.microsoft.com/office/drawing/2014/main" id="{BA0AA3C0-CAF1-0544-A8A9-F83534791B85}"/>
              </a:ext>
            </a:extLst>
          </p:cNvPr>
          <p:cNvPicPr>
            <a:picLocks noGrp="1" noChangeAspect="1"/>
          </p:cNvPicPr>
          <p:nvPr>
            <p:ph idx="1"/>
          </p:nvPr>
        </p:nvPicPr>
        <p:blipFill>
          <a:blip r:embed="rId2"/>
          <a:stretch>
            <a:fillRect/>
          </a:stretch>
        </p:blipFill>
        <p:spPr>
          <a:xfrm>
            <a:off x="3915283" y="1825625"/>
            <a:ext cx="4361433" cy="4351338"/>
          </a:xfrm>
        </p:spPr>
      </p:pic>
    </p:spTree>
    <p:extLst>
      <p:ext uri="{BB962C8B-B14F-4D97-AF65-F5344CB8AC3E}">
        <p14:creationId xmlns:p14="http://schemas.microsoft.com/office/powerpoint/2010/main" val="5492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E84A-885A-7046-988F-0324C6E4281F}"/>
              </a:ext>
            </a:extLst>
          </p:cNvPr>
          <p:cNvSpPr>
            <a:spLocks noGrp="1"/>
          </p:cNvSpPr>
          <p:nvPr>
            <p:ph type="title"/>
          </p:nvPr>
        </p:nvSpPr>
        <p:spPr/>
        <p:txBody>
          <a:bodyPr>
            <a:normAutofit fontScale="90000"/>
          </a:bodyPr>
          <a:lstStyle/>
          <a:p>
            <a:pPr algn="ctr"/>
            <a:r>
              <a:rPr lang="en-US" sz="2000" dirty="0"/>
              <a:t>Russian troops landing in Kazakhstan on January 6, 2022 as part of a Collective Security Treaty Organization (CSTO) peacekeeping force that arrived in that country at the invitation of President </a:t>
            </a:r>
            <a:r>
              <a:rPr lang="en-US" sz="2000" dirty="0" err="1"/>
              <a:t>Kassym-Jomart</a:t>
            </a:r>
            <a:r>
              <a:rPr lang="en-US" sz="2000" dirty="0"/>
              <a:t> </a:t>
            </a:r>
            <a:r>
              <a:rPr lang="en-US" sz="2000" dirty="0" err="1"/>
              <a:t>Tokayev</a:t>
            </a:r>
            <a:r>
              <a:rPr lang="en-US" sz="2000" dirty="0"/>
              <a:t>, who was facing nation-wide protests against his regime. The peacekeepers have now been withdrawn. The demonstrations in Kazakhstan followed a pattern of other, peaceful or violent, but always unexpected eruptions of popular discontent in Belarus, Armenia, Kyrgyzstan, and Russia itself</a:t>
            </a:r>
          </a:p>
        </p:txBody>
      </p:sp>
      <p:pic>
        <p:nvPicPr>
          <p:cNvPr id="4" name="Content Placeholder 3">
            <a:extLst>
              <a:ext uri="{FF2B5EF4-FFF2-40B4-BE49-F238E27FC236}">
                <a16:creationId xmlns:a16="http://schemas.microsoft.com/office/drawing/2014/main" id="{09219C88-4B76-1F43-8104-61D9C3018C82}"/>
              </a:ext>
            </a:extLst>
          </p:cNvPr>
          <p:cNvPicPr>
            <a:picLocks noGrp="1" noChangeAspect="1"/>
          </p:cNvPicPr>
          <p:nvPr>
            <p:ph idx="1"/>
          </p:nvPr>
        </p:nvPicPr>
        <p:blipFill>
          <a:blip r:embed="rId2"/>
          <a:stretch>
            <a:fillRect/>
          </a:stretch>
        </p:blipFill>
        <p:spPr>
          <a:xfrm>
            <a:off x="3873500" y="2750344"/>
            <a:ext cx="4445000" cy="2501900"/>
          </a:xfrm>
        </p:spPr>
      </p:pic>
    </p:spTree>
    <p:extLst>
      <p:ext uri="{BB962C8B-B14F-4D97-AF65-F5344CB8AC3E}">
        <p14:creationId xmlns:p14="http://schemas.microsoft.com/office/powerpoint/2010/main" val="291502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6738-C72B-224E-91D4-C266856410C7}"/>
              </a:ext>
            </a:extLst>
          </p:cNvPr>
          <p:cNvSpPr>
            <a:spLocks noGrp="1"/>
          </p:cNvSpPr>
          <p:nvPr>
            <p:ph type="title"/>
          </p:nvPr>
        </p:nvSpPr>
        <p:spPr/>
        <p:txBody>
          <a:bodyPr>
            <a:normAutofit/>
          </a:bodyPr>
          <a:lstStyle/>
          <a:p>
            <a:pPr algn="ctr"/>
            <a:r>
              <a:rPr lang="en-US" sz="2000" dirty="0"/>
              <a:t>Founded in 2015 by Russia and four other former Soviet states, the Eurasian Economic Union (EEU) was conceived as an analogue of the European Union. Together with the CSTO (see previous slide), the EEU belongs to a set of transnational organizations that bring together ex-Soviet states with sometimes very different agendas</a:t>
            </a:r>
          </a:p>
        </p:txBody>
      </p:sp>
      <p:pic>
        <p:nvPicPr>
          <p:cNvPr id="7" name="Content Placeholder 6">
            <a:extLst>
              <a:ext uri="{FF2B5EF4-FFF2-40B4-BE49-F238E27FC236}">
                <a16:creationId xmlns:a16="http://schemas.microsoft.com/office/drawing/2014/main" id="{63D0BF30-3E68-7341-B312-214C6B5752AF}"/>
              </a:ext>
            </a:extLst>
          </p:cNvPr>
          <p:cNvPicPr>
            <a:picLocks noGrp="1" noChangeAspect="1"/>
          </p:cNvPicPr>
          <p:nvPr>
            <p:ph idx="1"/>
          </p:nvPr>
        </p:nvPicPr>
        <p:blipFill>
          <a:blip r:embed="rId2"/>
          <a:stretch>
            <a:fillRect/>
          </a:stretch>
        </p:blipFill>
        <p:spPr>
          <a:xfrm>
            <a:off x="4054133" y="2358598"/>
            <a:ext cx="3945084" cy="2944922"/>
          </a:xfrm>
        </p:spPr>
      </p:pic>
    </p:spTree>
    <p:extLst>
      <p:ext uri="{BB962C8B-B14F-4D97-AF65-F5344CB8AC3E}">
        <p14:creationId xmlns:p14="http://schemas.microsoft.com/office/powerpoint/2010/main" val="140308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25DD-5D53-DB4F-8EAB-E4C7FCCDE715}"/>
              </a:ext>
            </a:extLst>
          </p:cNvPr>
          <p:cNvSpPr>
            <a:spLocks noGrp="1"/>
          </p:cNvSpPr>
          <p:nvPr>
            <p:ph type="title"/>
          </p:nvPr>
        </p:nvSpPr>
        <p:spPr/>
        <p:txBody>
          <a:bodyPr>
            <a:normAutofit/>
          </a:bodyPr>
          <a:lstStyle/>
          <a:p>
            <a:pPr algn="ctr"/>
            <a:r>
              <a:rPr lang="en-US" sz="2400" dirty="0"/>
              <a:t>The Winter Olympic Games in Beijing will take place on February 4 – February 20. During this period, the Russia-Ukraine conflict is likely to remain frozen</a:t>
            </a:r>
          </a:p>
        </p:txBody>
      </p:sp>
      <p:pic>
        <p:nvPicPr>
          <p:cNvPr id="4" name="Content Placeholder 3">
            <a:extLst>
              <a:ext uri="{FF2B5EF4-FFF2-40B4-BE49-F238E27FC236}">
                <a16:creationId xmlns:a16="http://schemas.microsoft.com/office/drawing/2014/main" id="{F7D7EA44-F090-A24F-85F8-770628C19A07}"/>
              </a:ext>
            </a:extLst>
          </p:cNvPr>
          <p:cNvPicPr>
            <a:picLocks noGrp="1" noChangeAspect="1"/>
          </p:cNvPicPr>
          <p:nvPr>
            <p:ph idx="1"/>
          </p:nvPr>
        </p:nvPicPr>
        <p:blipFill>
          <a:blip r:embed="rId2"/>
          <a:stretch>
            <a:fillRect/>
          </a:stretch>
        </p:blipFill>
        <p:spPr>
          <a:xfrm>
            <a:off x="2522821" y="1825625"/>
            <a:ext cx="7146358" cy="4351338"/>
          </a:xfrm>
        </p:spPr>
      </p:pic>
    </p:spTree>
    <p:extLst>
      <p:ext uri="{BB962C8B-B14F-4D97-AF65-F5344CB8AC3E}">
        <p14:creationId xmlns:p14="http://schemas.microsoft.com/office/powerpoint/2010/main" val="228390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7D42-2AC7-9142-87DA-38475CC67327}"/>
              </a:ext>
            </a:extLst>
          </p:cNvPr>
          <p:cNvSpPr>
            <a:spLocks noGrp="1"/>
          </p:cNvSpPr>
          <p:nvPr>
            <p:ph type="title"/>
          </p:nvPr>
        </p:nvSpPr>
        <p:spPr/>
        <p:txBody>
          <a:bodyPr>
            <a:noAutofit/>
          </a:bodyPr>
          <a:lstStyle/>
          <a:p>
            <a:pPr algn="ctr"/>
            <a:r>
              <a:rPr lang="en-US" sz="1800" dirty="0"/>
              <a:t>The tradition of the Olympic Games as a propaganda spectacle = exercise in the use of soft power began at the Berlin summer games in 1936. Clockwise from top left: </a:t>
            </a:r>
            <a:r>
              <a:rPr lang="en-US" sz="1800" dirty="0" err="1"/>
              <a:t>Reichssportführer</a:t>
            </a:r>
            <a:r>
              <a:rPr lang="en-US" sz="1800" dirty="0"/>
              <a:t> Hans von </a:t>
            </a:r>
            <a:r>
              <a:rPr lang="en-US" sz="1800" dirty="0" err="1"/>
              <a:t>Tschammer</a:t>
            </a:r>
            <a:r>
              <a:rPr lang="en-US" sz="1800" dirty="0"/>
              <a:t> und </a:t>
            </a:r>
            <a:r>
              <a:rPr lang="en-US" sz="1800" dirty="0" err="1"/>
              <a:t>Osten</a:t>
            </a:r>
            <a:r>
              <a:rPr lang="en-US" sz="1800" dirty="0"/>
              <a:t> (1887-1943), Secretary General of the Organizing Committee of the Berlin games Carl Diem (1882-1962), President of the Organizing Committee of the Berlin Olympics Theodor </a:t>
            </a:r>
            <a:r>
              <a:rPr lang="en-US" sz="1800" dirty="0" err="1"/>
              <a:t>Lewald</a:t>
            </a:r>
            <a:r>
              <a:rPr lang="en-US" sz="1800" dirty="0"/>
              <a:t> (1860-1947), poster for Leni Riefenstahl’s 1938 documentary </a:t>
            </a:r>
            <a:r>
              <a:rPr lang="en-US" sz="1800" i="1" dirty="0"/>
              <a:t>Olympia</a:t>
            </a:r>
            <a:r>
              <a:rPr lang="en-US" sz="1800" dirty="0"/>
              <a:t> </a:t>
            </a:r>
          </a:p>
        </p:txBody>
      </p:sp>
      <p:pic>
        <p:nvPicPr>
          <p:cNvPr id="4" name="Content Placeholder 3">
            <a:extLst>
              <a:ext uri="{FF2B5EF4-FFF2-40B4-BE49-F238E27FC236}">
                <a16:creationId xmlns:a16="http://schemas.microsoft.com/office/drawing/2014/main" id="{16CD7AA0-782B-844B-953E-518917B1A864}"/>
              </a:ext>
            </a:extLst>
          </p:cNvPr>
          <p:cNvPicPr>
            <a:picLocks noGrp="1" noChangeAspect="1"/>
          </p:cNvPicPr>
          <p:nvPr>
            <p:ph idx="1"/>
          </p:nvPr>
        </p:nvPicPr>
        <p:blipFill>
          <a:blip r:embed="rId2"/>
          <a:stretch>
            <a:fillRect/>
          </a:stretch>
        </p:blipFill>
        <p:spPr>
          <a:xfrm>
            <a:off x="4675164" y="4431903"/>
            <a:ext cx="1420836" cy="2170004"/>
          </a:xfrm>
        </p:spPr>
      </p:pic>
      <p:pic>
        <p:nvPicPr>
          <p:cNvPr id="5" name="Picture 4">
            <a:extLst>
              <a:ext uri="{FF2B5EF4-FFF2-40B4-BE49-F238E27FC236}">
                <a16:creationId xmlns:a16="http://schemas.microsoft.com/office/drawing/2014/main" id="{EA455B4D-E962-5B4B-8590-BA5E332B2352}"/>
              </a:ext>
            </a:extLst>
          </p:cNvPr>
          <p:cNvPicPr>
            <a:picLocks noChangeAspect="1"/>
          </p:cNvPicPr>
          <p:nvPr/>
        </p:nvPicPr>
        <p:blipFill>
          <a:blip r:embed="rId3"/>
          <a:stretch>
            <a:fillRect/>
          </a:stretch>
        </p:blipFill>
        <p:spPr>
          <a:xfrm>
            <a:off x="3763536" y="1769999"/>
            <a:ext cx="1622046" cy="2500654"/>
          </a:xfrm>
          <a:prstGeom prst="rect">
            <a:avLst/>
          </a:prstGeom>
        </p:spPr>
      </p:pic>
      <p:pic>
        <p:nvPicPr>
          <p:cNvPr id="6" name="Picture 5">
            <a:extLst>
              <a:ext uri="{FF2B5EF4-FFF2-40B4-BE49-F238E27FC236}">
                <a16:creationId xmlns:a16="http://schemas.microsoft.com/office/drawing/2014/main" id="{82E94A79-A4E0-D74E-8753-7108B96B8D83}"/>
              </a:ext>
            </a:extLst>
          </p:cNvPr>
          <p:cNvPicPr>
            <a:picLocks noChangeAspect="1"/>
          </p:cNvPicPr>
          <p:nvPr/>
        </p:nvPicPr>
        <p:blipFill>
          <a:blip r:embed="rId4"/>
          <a:stretch>
            <a:fillRect/>
          </a:stretch>
        </p:blipFill>
        <p:spPr>
          <a:xfrm>
            <a:off x="6715748" y="1769999"/>
            <a:ext cx="1888686" cy="2531031"/>
          </a:xfrm>
          <a:prstGeom prst="rect">
            <a:avLst/>
          </a:prstGeom>
        </p:spPr>
      </p:pic>
      <p:pic>
        <p:nvPicPr>
          <p:cNvPr id="7" name="Picture 6">
            <a:extLst>
              <a:ext uri="{FF2B5EF4-FFF2-40B4-BE49-F238E27FC236}">
                <a16:creationId xmlns:a16="http://schemas.microsoft.com/office/drawing/2014/main" id="{58CE2953-72C0-CD4C-A4A5-9518D39DA3B4}"/>
              </a:ext>
            </a:extLst>
          </p:cNvPr>
          <p:cNvPicPr>
            <a:picLocks noChangeAspect="1"/>
          </p:cNvPicPr>
          <p:nvPr/>
        </p:nvPicPr>
        <p:blipFill>
          <a:blip r:embed="rId5"/>
          <a:stretch>
            <a:fillRect/>
          </a:stretch>
        </p:blipFill>
        <p:spPr>
          <a:xfrm>
            <a:off x="6886564" y="4743834"/>
            <a:ext cx="1168400" cy="1727200"/>
          </a:xfrm>
          <a:prstGeom prst="rect">
            <a:avLst/>
          </a:prstGeom>
        </p:spPr>
      </p:pic>
    </p:spTree>
    <p:extLst>
      <p:ext uri="{BB962C8B-B14F-4D97-AF65-F5344CB8AC3E}">
        <p14:creationId xmlns:p14="http://schemas.microsoft.com/office/powerpoint/2010/main" val="268231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0C46-B6DC-7D4C-837E-917F4DD61ACE}"/>
              </a:ext>
            </a:extLst>
          </p:cNvPr>
          <p:cNvSpPr>
            <a:spLocks noGrp="1"/>
          </p:cNvSpPr>
          <p:nvPr>
            <p:ph type="title"/>
          </p:nvPr>
        </p:nvSpPr>
        <p:spPr/>
        <p:txBody>
          <a:bodyPr>
            <a:normAutofit/>
          </a:bodyPr>
          <a:lstStyle/>
          <a:p>
            <a:pPr algn="ctr"/>
            <a:r>
              <a:rPr lang="en-US" sz="2400" dirty="0"/>
              <a:t>The opening ceremony of the 2008 Beijing Summer Olympics coincided with the start of the Russia-Georgia war</a:t>
            </a:r>
          </a:p>
        </p:txBody>
      </p:sp>
      <p:pic>
        <p:nvPicPr>
          <p:cNvPr id="10" name="Content Placeholder 9">
            <a:extLst>
              <a:ext uri="{FF2B5EF4-FFF2-40B4-BE49-F238E27FC236}">
                <a16:creationId xmlns:a16="http://schemas.microsoft.com/office/drawing/2014/main" id="{BD0A6D72-39F2-E544-BC02-527F44B1E179}"/>
              </a:ext>
            </a:extLst>
          </p:cNvPr>
          <p:cNvPicPr>
            <a:picLocks noGrp="1" noChangeAspect="1"/>
          </p:cNvPicPr>
          <p:nvPr>
            <p:ph idx="1"/>
          </p:nvPr>
        </p:nvPicPr>
        <p:blipFill>
          <a:blip r:embed="rId2"/>
          <a:stretch>
            <a:fillRect/>
          </a:stretch>
        </p:blipFill>
        <p:spPr>
          <a:xfrm>
            <a:off x="2848083" y="2180491"/>
            <a:ext cx="5944225" cy="3332369"/>
          </a:xfrm>
        </p:spPr>
      </p:pic>
    </p:spTree>
    <p:extLst>
      <p:ext uri="{BB962C8B-B14F-4D97-AF65-F5344CB8AC3E}">
        <p14:creationId xmlns:p14="http://schemas.microsoft.com/office/powerpoint/2010/main" val="356448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C96D-7089-3444-9B67-73DD32A6CFA9}"/>
              </a:ext>
            </a:extLst>
          </p:cNvPr>
          <p:cNvSpPr>
            <a:spLocks noGrp="1"/>
          </p:cNvSpPr>
          <p:nvPr>
            <p:ph type="title"/>
          </p:nvPr>
        </p:nvSpPr>
        <p:spPr/>
        <p:txBody>
          <a:bodyPr>
            <a:normAutofit/>
          </a:bodyPr>
          <a:lstStyle/>
          <a:p>
            <a:pPr algn="ctr"/>
            <a:r>
              <a:rPr lang="en-US" sz="2400" dirty="0"/>
              <a:t>This 1893 portrait of Kaiser Wilhelm II by Ferdinand Keller expresses something of the hubristic overconfidence with which Germany went about trying to win </a:t>
            </a:r>
            <a:r>
              <a:rPr lang="en-US" sz="2400" i="1" dirty="0" err="1"/>
              <a:t>Weltmacht</a:t>
            </a:r>
            <a:r>
              <a:rPr lang="en-US" sz="2400" dirty="0"/>
              <a:t>, or world power, in the two decades leading up to World War I</a:t>
            </a:r>
          </a:p>
        </p:txBody>
      </p:sp>
      <p:pic>
        <p:nvPicPr>
          <p:cNvPr id="4" name="Content Placeholder 3">
            <a:extLst>
              <a:ext uri="{FF2B5EF4-FFF2-40B4-BE49-F238E27FC236}">
                <a16:creationId xmlns:a16="http://schemas.microsoft.com/office/drawing/2014/main" id="{6EB1CE5C-572B-B041-89E4-DA0193890860}"/>
              </a:ext>
            </a:extLst>
          </p:cNvPr>
          <p:cNvPicPr>
            <a:picLocks noGrp="1" noChangeAspect="1"/>
          </p:cNvPicPr>
          <p:nvPr>
            <p:ph idx="1"/>
          </p:nvPr>
        </p:nvPicPr>
        <p:blipFill>
          <a:blip r:embed="rId2"/>
          <a:stretch>
            <a:fillRect/>
          </a:stretch>
        </p:blipFill>
        <p:spPr>
          <a:xfrm>
            <a:off x="4749800" y="1886744"/>
            <a:ext cx="2692400" cy="4229100"/>
          </a:xfrm>
        </p:spPr>
      </p:pic>
    </p:spTree>
    <p:extLst>
      <p:ext uri="{BB962C8B-B14F-4D97-AF65-F5344CB8AC3E}">
        <p14:creationId xmlns:p14="http://schemas.microsoft.com/office/powerpoint/2010/main" val="408828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E1CD-5204-4242-B478-D074DFBFDED8}"/>
              </a:ext>
            </a:extLst>
          </p:cNvPr>
          <p:cNvSpPr>
            <a:spLocks noGrp="1"/>
          </p:cNvSpPr>
          <p:nvPr>
            <p:ph type="title"/>
          </p:nvPr>
        </p:nvSpPr>
        <p:spPr/>
        <p:txBody>
          <a:bodyPr/>
          <a:lstStyle/>
          <a:p>
            <a:pPr algn="ctr"/>
            <a:r>
              <a:rPr lang="en-US" dirty="0"/>
              <a:t>Companion books for our course</a:t>
            </a:r>
          </a:p>
        </p:txBody>
      </p:sp>
      <p:sp>
        <p:nvSpPr>
          <p:cNvPr id="3" name="Content Placeholder 2">
            <a:extLst>
              <a:ext uri="{FF2B5EF4-FFF2-40B4-BE49-F238E27FC236}">
                <a16:creationId xmlns:a16="http://schemas.microsoft.com/office/drawing/2014/main" id="{76A9BDE1-E1A8-904D-A672-1BBAA9C6D8D3}"/>
              </a:ext>
            </a:extLst>
          </p:cNvPr>
          <p:cNvSpPr>
            <a:spLocks noGrp="1"/>
          </p:cNvSpPr>
          <p:nvPr>
            <p:ph idx="1"/>
          </p:nvPr>
        </p:nvSpPr>
        <p:spPr/>
        <p:txBody>
          <a:bodyPr>
            <a:normAutofit fontScale="70000" lnSpcReduction="20000"/>
          </a:bodyPr>
          <a:lstStyle/>
          <a:p>
            <a:r>
              <a:rPr lang="en-US" dirty="0"/>
              <a:t>Catherine Belton, </a:t>
            </a:r>
            <a:r>
              <a:rPr lang="en-US" i="1" dirty="0"/>
              <a:t>Putin’s People: How the KGB Took Back Russia and Then Took on the West</a:t>
            </a:r>
            <a:r>
              <a:rPr lang="en-US" dirty="0"/>
              <a:t> (New York: Farrar, Straus and Giroux, 2020)</a:t>
            </a:r>
          </a:p>
          <a:p>
            <a:r>
              <a:rPr lang="en-US" dirty="0"/>
              <a:t>Ray </a:t>
            </a:r>
            <a:r>
              <a:rPr lang="en-US" dirty="0" err="1"/>
              <a:t>Dalio</a:t>
            </a:r>
            <a:r>
              <a:rPr lang="en-US" dirty="0"/>
              <a:t>, </a:t>
            </a:r>
            <a:r>
              <a:rPr lang="en-US" i="1" dirty="0"/>
              <a:t>Principles for Dealing with the Changing World Order: Why Nations Succeed and Fail</a:t>
            </a:r>
            <a:r>
              <a:rPr lang="en-US" dirty="0"/>
              <a:t> (New York: Simon &amp; Schuster, 2021)</a:t>
            </a:r>
          </a:p>
          <a:p>
            <a:r>
              <a:rPr lang="en-US" dirty="0"/>
              <a:t>Elizabeth C. Economy, </a:t>
            </a:r>
            <a:r>
              <a:rPr lang="en-US" i="1" dirty="0"/>
              <a:t>The Third Revolution: Xi Jinping and the New Chinese State</a:t>
            </a:r>
            <a:r>
              <a:rPr lang="en-US" dirty="0"/>
              <a:t> (New York: Oxford University Press, 2019)</a:t>
            </a:r>
          </a:p>
          <a:p>
            <a:r>
              <a:rPr lang="en-US" dirty="0"/>
              <a:t>Niall Ferguson, </a:t>
            </a:r>
            <a:r>
              <a:rPr lang="en-US" i="1" dirty="0"/>
              <a:t>The Politics of Disaster</a:t>
            </a:r>
            <a:r>
              <a:rPr lang="en-US" dirty="0"/>
              <a:t> (New York: Penguin, 2021)</a:t>
            </a:r>
          </a:p>
          <a:p>
            <a:r>
              <a:rPr lang="en-US" dirty="0"/>
              <a:t>Fiona Hill and Clifford G. Gaddy, </a:t>
            </a:r>
            <a:r>
              <a:rPr lang="en-US" i="1" dirty="0"/>
              <a:t>Mr. Putin: Operative in the Kremlin</a:t>
            </a:r>
            <a:r>
              <a:rPr lang="en-US" dirty="0"/>
              <a:t>, 2</a:t>
            </a:r>
            <a:r>
              <a:rPr lang="en-US" baseline="30000" dirty="0"/>
              <a:t>nd</a:t>
            </a:r>
            <a:r>
              <a:rPr lang="en-US" dirty="0"/>
              <a:t> </a:t>
            </a:r>
            <a:r>
              <a:rPr lang="en-US" dirty="0" err="1"/>
              <a:t>edn</a:t>
            </a:r>
            <a:r>
              <a:rPr lang="en-US" dirty="0"/>
              <a:t>. (New York: Brookings Institution Press, 2015)</a:t>
            </a:r>
          </a:p>
          <a:p>
            <a:r>
              <a:rPr lang="en-US" dirty="0"/>
              <a:t>Paul Kennedy, </a:t>
            </a:r>
            <a:r>
              <a:rPr lang="en-US" i="1" dirty="0"/>
              <a:t>The Rise and Fall of the Great Powers</a:t>
            </a:r>
            <a:r>
              <a:rPr lang="en-US" dirty="0"/>
              <a:t> (New York: Vintage, 2015)</a:t>
            </a:r>
          </a:p>
          <a:p>
            <a:r>
              <a:rPr lang="en-US" dirty="0"/>
              <a:t>Peter </a:t>
            </a:r>
            <a:r>
              <a:rPr lang="en-US" dirty="0" err="1"/>
              <a:t>Pomerantsev</a:t>
            </a:r>
            <a:r>
              <a:rPr lang="en-US" dirty="0"/>
              <a:t>, </a:t>
            </a:r>
            <a:r>
              <a:rPr lang="en-US" i="1" dirty="0"/>
              <a:t>Nothing Is True and Everything Is Possible: The Surreal Heart of the New Russia</a:t>
            </a:r>
            <a:r>
              <a:rPr lang="en-US" dirty="0"/>
              <a:t> (New York: Public Affairs, 2015)</a:t>
            </a:r>
          </a:p>
          <a:p>
            <a:r>
              <a:rPr lang="en-US" dirty="0"/>
              <a:t>David </a:t>
            </a:r>
            <a:r>
              <a:rPr lang="en-US" dirty="0" err="1"/>
              <a:t>Shambaugh</a:t>
            </a:r>
            <a:r>
              <a:rPr lang="en-US" dirty="0"/>
              <a:t>, </a:t>
            </a:r>
            <a:r>
              <a:rPr lang="en-US" i="1" dirty="0"/>
              <a:t>China’s Leaders from Mao to Now</a:t>
            </a:r>
            <a:r>
              <a:rPr lang="en-US" dirty="0"/>
              <a:t> (New York: Polity, 2021)</a:t>
            </a:r>
          </a:p>
          <a:p>
            <a:r>
              <a:rPr lang="en-US" dirty="0"/>
              <a:t>Nassim </a:t>
            </a:r>
            <a:r>
              <a:rPr lang="en-US" dirty="0" err="1"/>
              <a:t>Taleb</a:t>
            </a:r>
            <a:r>
              <a:rPr lang="en-US" dirty="0"/>
              <a:t>, </a:t>
            </a:r>
            <a:r>
              <a:rPr lang="en-US" i="1" dirty="0" err="1"/>
              <a:t>Incerto</a:t>
            </a:r>
            <a:r>
              <a:rPr lang="en-US" dirty="0"/>
              <a:t> (comprises </a:t>
            </a:r>
            <a:r>
              <a:rPr lang="en-US" i="1" dirty="0"/>
              <a:t>Fooled by Randomness, The Black Swan, The Bed of Procrustes, Antifragile, Skin in the Game</a:t>
            </a:r>
            <a:r>
              <a:rPr lang="en-US" dirty="0"/>
              <a:t>) (New York: Random House, 2001-19)</a:t>
            </a:r>
          </a:p>
          <a:p>
            <a:endParaRPr lang="en-US" dirty="0"/>
          </a:p>
        </p:txBody>
      </p:sp>
    </p:spTree>
    <p:extLst>
      <p:ext uri="{BB962C8B-B14F-4D97-AF65-F5344CB8AC3E}">
        <p14:creationId xmlns:p14="http://schemas.microsoft.com/office/powerpoint/2010/main" val="346149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DAAA-F664-554F-A773-50CA9C420A8A}"/>
              </a:ext>
            </a:extLst>
          </p:cNvPr>
          <p:cNvSpPr>
            <a:spLocks noGrp="1"/>
          </p:cNvSpPr>
          <p:nvPr>
            <p:ph type="title"/>
          </p:nvPr>
        </p:nvSpPr>
        <p:spPr/>
        <p:txBody>
          <a:bodyPr>
            <a:normAutofit/>
          </a:bodyPr>
          <a:lstStyle/>
          <a:p>
            <a:pPr algn="ctr"/>
            <a:r>
              <a:rPr lang="en-US" sz="2400" dirty="0"/>
              <a:t>Available from Amazon and other fine book sellers. The design may hark back to the 1950s, but the texts themselves, though coded in party jargon, are highly informative</a:t>
            </a:r>
          </a:p>
        </p:txBody>
      </p:sp>
      <p:pic>
        <p:nvPicPr>
          <p:cNvPr id="4" name="Content Placeholder 3">
            <a:extLst>
              <a:ext uri="{FF2B5EF4-FFF2-40B4-BE49-F238E27FC236}">
                <a16:creationId xmlns:a16="http://schemas.microsoft.com/office/drawing/2014/main" id="{18BD2172-DC63-E447-91B9-0DA1451E53B2}"/>
              </a:ext>
            </a:extLst>
          </p:cNvPr>
          <p:cNvPicPr>
            <a:picLocks noGrp="1" noChangeAspect="1"/>
          </p:cNvPicPr>
          <p:nvPr>
            <p:ph idx="1"/>
          </p:nvPr>
        </p:nvPicPr>
        <p:blipFill>
          <a:blip r:embed="rId2"/>
          <a:stretch>
            <a:fillRect/>
          </a:stretch>
        </p:blipFill>
        <p:spPr>
          <a:xfrm>
            <a:off x="4330700" y="2724944"/>
            <a:ext cx="3530600" cy="2552700"/>
          </a:xfrm>
        </p:spPr>
      </p:pic>
    </p:spTree>
    <p:extLst>
      <p:ext uri="{BB962C8B-B14F-4D97-AF65-F5344CB8AC3E}">
        <p14:creationId xmlns:p14="http://schemas.microsoft.com/office/powerpoint/2010/main" val="67417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7DD4-E485-034E-A153-E102B7BB1766}"/>
              </a:ext>
            </a:extLst>
          </p:cNvPr>
          <p:cNvSpPr>
            <a:spLocks noGrp="1"/>
          </p:cNvSpPr>
          <p:nvPr>
            <p:ph type="title"/>
          </p:nvPr>
        </p:nvSpPr>
        <p:spPr/>
        <p:txBody>
          <a:bodyPr>
            <a:normAutofit/>
          </a:bodyPr>
          <a:lstStyle/>
          <a:p>
            <a:pPr algn="ctr"/>
            <a:r>
              <a:rPr lang="en-US" sz="2400" dirty="0"/>
              <a:t>Below: the defining traits of China’s rise to global (pre)eminence. There are certain parallels here (as well as obvious differences) with Germany’s early twentieth-century quest for </a:t>
            </a:r>
            <a:r>
              <a:rPr lang="en-US" sz="2400" i="1" dirty="0" err="1"/>
              <a:t>Weltmacht</a:t>
            </a:r>
            <a:endParaRPr lang="en-US" sz="2400" dirty="0"/>
          </a:p>
        </p:txBody>
      </p:sp>
      <p:sp>
        <p:nvSpPr>
          <p:cNvPr id="3" name="Content Placeholder 2">
            <a:extLst>
              <a:ext uri="{FF2B5EF4-FFF2-40B4-BE49-F238E27FC236}">
                <a16:creationId xmlns:a16="http://schemas.microsoft.com/office/drawing/2014/main" id="{F3C19E1B-D7AB-1A49-A28D-2B3076ADBF10}"/>
              </a:ext>
            </a:extLst>
          </p:cNvPr>
          <p:cNvSpPr>
            <a:spLocks noGrp="1"/>
          </p:cNvSpPr>
          <p:nvPr>
            <p:ph idx="1"/>
          </p:nvPr>
        </p:nvSpPr>
        <p:spPr/>
        <p:txBody>
          <a:bodyPr>
            <a:normAutofit fontScale="70000" lnSpcReduction="20000"/>
          </a:bodyPr>
          <a:lstStyle/>
          <a:p>
            <a:r>
              <a:rPr lang="en-US" dirty="0"/>
              <a:t>The notion of “comprehensive national power” = a successful foreign policy must include a </a:t>
            </a:r>
            <a:r>
              <a:rPr lang="en-US" i="1" dirty="0"/>
              <a:t>coordinated</a:t>
            </a:r>
            <a:r>
              <a:rPr lang="en-US" dirty="0"/>
              <a:t> balance of political, military, and economic power  </a:t>
            </a:r>
          </a:p>
          <a:p>
            <a:r>
              <a:rPr lang="en-US" dirty="0"/>
              <a:t>A neo-mercantilist calculus of China’s national interest </a:t>
            </a:r>
          </a:p>
          <a:p>
            <a:r>
              <a:rPr lang="en-US" dirty="0"/>
              <a:t>Consolidation of one-party rule by building up Xi Jinping’s personality cult; restoring, though within limits, the significant myth of Maoist communism; and expanding the communist party’s presence in every walk of life</a:t>
            </a:r>
          </a:p>
          <a:p>
            <a:r>
              <a:rPr lang="en-US" dirty="0"/>
              <a:t>The policy of “common prosperity,” or a government-led focus on social and economic justice</a:t>
            </a:r>
          </a:p>
          <a:p>
            <a:r>
              <a:rPr lang="en-US" dirty="0"/>
              <a:t>Technology-enhanced control over the citizens’ public and private lives, though again, within limits, as in China’s social credit system that combines capitalistic and totalitarian elements</a:t>
            </a:r>
          </a:p>
          <a:p>
            <a:r>
              <a:rPr lang="en-US" dirty="0"/>
              <a:t>Territorial expansion and (a controlled) irredentism</a:t>
            </a:r>
          </a:p>
          <a:p>
            <a:r>
              <a:rPr lang="en-US" dirty="0"/>
              <a:t>Enhancing China’s armed forces with a view to attaining parity with the United States</a:t>
            </a:r>
          </a:p>
          <a:p>
            <a:r>
              <a:rPr lang="en-US" dirty="0"/>
              <a:t>The Belt and Road Initiative (think the Berlin-Baghdad Railway)</a:t>
            </a:r>
          </a:p>
          <a:p>
            <a:r>
              <a:rPr lang="en-US" dirty="0"/>
              <a:t>Emphasis on the development of science and technology</a:t>
            </a:r>
          </a:p>
          <a:p>
            <a:endParaRPr lang="en-US" dirty="0"/>
          </a:p>
        </p:txBody>
      </p:sp>
    </p:spTree>
    <p:extLst>
      <p:ext uri="{BB962C8B-B14F-4D97-AF65-F5344CB8AC3E}">
        <p14:creationId xmlns:p14="http://schemas.microsoft.com/office/powerpoint/2010/main" val="1923063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FB36-F665-F847-9B3D-43253BBB5CD5}"/>
              </a:ext>
            </a:extLst>
          </p:cNvPr>
          <p:cNvSpPr>
            <a:spLocks noGrp="1"/>
          </p:cNvSpPr>
          <p:nvPr>
            <p:ph type="title"/>
          </p:nvPr>
        </p:nvSpPr>
        <p:spPr/>
        <p:txBody>
          <a:bodyPr>
            <a:normAutofit/>
          </a:bodyPr>
          <a:lstStyle/>
          <a:p>
            <a:pPr algn="ctr"/>
            <a:r>
              <a:rPr lang="en-US" sz="2400" dirty="0"/>
              <a:t>And speaking of hubris  — or, rather, not speaking thereof…</a:t>
            </a:r>
          </a:p>
        </p:txBody>
      </p:sp>
      <p:sp>
        <p:nvSpPr>
          <p:cNvPr id="3" name="Content Placeholder 2">
            <a:extLst>
              <a:ext uri="{FF2B5EF4-FFF2-40B4-BE49-F238E27FC236}">
                <a16:creationId xmlns:a16="http://schemas.microsoft.com/office/drawing/2014/main" id="{2B498D67-D038-9E47-A1B8-8295DCDE7EB4}"/>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5400" dirty="0" err="1"/>
              <a:t>命</a:t>
            </a:r>
            <a:endParaRPr lang="en-US" sz="5400" dirty="0"/>
          </a:p>
        </p:txBody>
      </p:sp>
    </p:spTree>
    <p:extLst>
      <p:ext uri="{BB962C8B-B14F-4D97-AF65-F5344CB8AC3E}">
        <p14:creationId xmlns:p14="http://schemas.microsoft.com/office/powerpoint/2010/main" val="587543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6384-E09B-184A-B43C-7E034462B360}"/>
              </a:ext>
            </a:extLst>
          </p:cNvPr>
          <p:cNvSpPr>
            <a:spLocks noGrp="1"/>
          </p:cNvSpPr>
          <p:nvPr>
            <p:ph type="title"/>
          </p:nvPr>
        </p:nvSpPr>
        <p:spPr/>
        <p:txBody>
          <a:bodyPr>
            <a:normAutofit fontScale="90000"/>
          </a:bodyPr>
          <a:lstStyle/>
          <a:p>
            <a:pPr algn="ctr"/>
            <a:r>
              <a:rPr lang="en-US" sz="2000" dirty="0"/>
              <a:t>Alexander </a:t>
            </a:r>
            <a:r>
              <a:rPr lang="en-US" sz="2000" dirty="0" err="1"/>
              <a:t>Pantsov</a:t>
            </a:r>
            <a:r>
              <a:rPr lang="en-US" sz="2000" dirty="0"/>
              <a:t>, </a:t>
            </a:r>
            <a:r>
              <a:rPr lang="en-US" sz="2000" i="1" dirty="0"/>
              <a:t>Mao: The Real Story</a:t>
            </a:r>
            <a:r>
              <a:rPr lang="en-US" sz="2000" dirty="0"/>
              <a:t> (New York: Simon &amp; Schuster, 2013). This revealing biography illustrates the historically central function that the notion and practice of voluntarism plays in Chinese political culture. Mao saw himself, and acted as, a world-historical figure whose will to power trumped even the class struggle. See also the story of </a:t>
            </a:r>
            <a:r>
              <a:rPr lang="en-US" sz="2000" dirty="0" err="1"/>
              <a:t>Huo</a:t>
            </a:r>
            <a:r>
              <a:rPr lang="en-US" sz="2000" dirty="0"/>
              <a:t> </a:t>
            </a:r>
            <a:r>
              <a:rPr lang="en-US" sz="2000" dirty="0" err="1"/>
              <a:t>Guang</a:t>
            </a:r>
            <a:r>
              <a:rPr lang="en-US" sz="2000" dirty="0"/>
              <a:t>, the leading member of the Han-dynasty regency (Slide 5), as recorded in contemporary Chinese sources and celebrated in official and scholarly narratives</a:t>
            </a:r>
          </a:p>
        </p:txBody>
      </p:sp>
      <p:pic>
        <p:nvPicPr>
          <p:cNvPr id="4" name="Content Placeholder 3">
            <a:extLst>
              <a:ext uri="{FF2B5EF4-FFF2-40B4-BE49-F238E27FC236}">
                <a16:creationId xmlns:a16="http://schemas.microsoft.com/office/drawing/2014/main" id="{D55F57B6-0C71-6A43-B5B6-A8A488449BD1}"/>
              </a:ext>
            </a:extLst>
          </p:cNvPr>
          <p:cNvPicPr>
            <a:picLocks noGrp="1" noChangeAspect="1"/>
          </p:cNvPicPr>
          <p:nvPr>
            <p:ph idx="1"/>
          </p:nvPr>
        </p:nvPicPr>
        <p:blipFill>
          <a:blip r:embed="rId2"/>
          <a:stretch>
            <a:fillRect/>
          </a:stretch>
        </p:blipFill>
        <p:spPr>
          <a:xfrm>
            <a:off x="5029200" y="2420144"/>
            <a:ext cx="2133600" cy="3162300"/>
          </a:xfrm>
        </p:spPr>
      </p:pic>
    </p:spTree>
    <p:extLst>
      <p:ext uri="{BB962C8B-B14F-4D97-AF65-F5344CB8AC3E}">
        <p14:creationId xmlns:p14="http://schemas.microsoft.com/office/powerpoint/2010/main" val="259198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7133-E545-6745-A1EF-9DB9BAD5B54A}"/>
              </a:ext>
            </a:extLst>
          </p:cNvPr>
          <p:cNvSpPr>
            <a:spLocks noGrp="1"/>
          </p:cNvSpPr>
          <p:nvPr>
            <p:ph type="title"/>
          </p:nvPr>
        </p:nvSpPr>
        <p:spPr/>
        <p:txBody>
          <a:bodyPr>
            <a:normAutofit/>
          </a:bodyPr>
          <a:lstStyle/>
          <a:p>
            <a:pPr algn="ctr"/>
            <a:r>
              <a:rPr lang="en-US" sz="2400" dirty="0"/>
              <a:t>Mao Zedong, “Winter Clouds”</a:t>
            </a:r>
          </a:p>
        </p:txBody>
      </p:sp>
      <p:sp>
        <p:nvSpPr>
          <p:cNvPr id="3" name="Content Placeholder 2">
            <a:extLst>
              <a:ext uri="{FF2B5EF4-FFF2-40B4-BE49-F238E27FC236}">
                <a16:creationId xmlns:a16="http://schemas.microsoft.com/office/drawing/2014/main" id="{26D23DDC-5B8C-B346-A57B-5469F877AD20}"/>
              </a:ext>
            </a:extLst>
          </p:cNvPr>
          <p:cNvSpPr>
            <a:spLocks noGrp="1"/>
          </p:cNvSpPr>
          <p:nvPr>
            <p:ph idx="1"/>
          </p:nvPr>
        </p:nvSpPr>
        <p:spPr/>
        <p:txBody>
          <a:bodyPr>
            <a:normAutofit/>
          </a:bodyPr>
          <a:lstStyle/>
          <a:p>
            <a:pPr marL="0" indent="0">
              <a:buNone/>
            </a:pPr>
            <a:r>
              <a:rPr lang="en-US" dirty="0"/>
              <a:t>Winter clouds snow-laden, cotton fluff flying, </a:t>
            </a:r>
            <a:br>
              <a:rPr lang="en-US" dirty="0"/>
            </a:br>
            <a:r>
              <a:rPr lang="en-US" dirty="0"/>
              <a:t>None or few of the unfallen flowers. </a:t>
            </a:r>
            <a:br>
              <a:rPr lang="en-US" dirty="0"/>
            </a:br>
            <a:r>
              <a:rPr lang="en-US" dirty="0"/>
              <a:t>Chill waves sweep through steep skies, </a:t>
            </a:r>
            <a:br>
              <a:rPr lang="en-US" dirty="0"/>
            </a:br>
            <a:r>
              <a:rPr lang="en-US" dirty="0"/>
              <a:t>Yet earth's gentle breath grows warm. </a:t>
            </a:r>
            <a:br>
              <a:rPr lang="en-US" dirty="0"/>
            </a:br>
            <a:r>
              <a:rPr lang="en-US" dirty="0"/>
              <a:t>Only heroes can quell tigers and leopards, </a:t>
            </a:r>
            <a:br>
              <a:rPr lang="en-US" dirty="0"/>
            </a:br>
            <a:r>
              <a:rPr lang="en-US" dirty="0"/>
              <a:t>And wild bears never daunt the brave. </a:t>
            </a:r>
            <a:br>
              <a:rPr lang="en-US" dirty="0"/>
            </a:br>
            <a:r>
              <a:rPr lang="en-US" dirty="0"/>
              <a:t>Plum blossoms welcome the whirling snow; </a:t>
            </a:r>
            <a:br>
              <a:rPr lang="en-US" dirty="0"/>
            </a:br>
            <a:r>
              <a:rPr lang="en-US" dirty="0"/>
              <a:t>Small wonder flies freeze and perish.</a:t>
            </a:r>
          </a:p>
          <a:p>
            <a:pPr marL="0" indent="0">
              <a:buNone/>
            </a:pPr>
            <a:endParaRPr lang="en-US" dirty="0"/>
          </a:p>
          <a:p>
            <a:pPr marL="0" indent="0">
              <a:buNone/>
            </a:pPr>
            <a:r>
              <a:rPr lang="en-US" dirty="0"/>
              <a:t>                                                         1962</a:t>
            </a:r>
          </a:p>
        </p:txBody>
      </p:sp>
    </p:spTree>
    <p:extLst>
      <p:ext uri="{BB962C8B-B14F-4D97-AF65-F5344CB8AC3E}">
        <p14:creationId xmlns:p14="http://schemas.microsoft.com/office/powerpoint/2010/main" val="337860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C6C9-0D85-8C42-AF0E-5033C07008C2}"/>
              </a:ext>
            </a:extLst>
          </p:cNvPr>
          <p:cNvSpPr>
            <a:spLocks noGrp="1"/>
          </p:cNvSpPr>
          <p:nvPr>
            <p:ph type="title"/>
          </p:nvPr>
        </p:nvSpPr>
        <p:spPr/>
        <p:txBody>
          <a:bodyPr>
            <a:normAutofit fontScale="90000"/>
          </a:bodyPr>
          <a:lstStyle/>
          <a:p>
            <a:pPr algn="ctr"/>
            <a:r>
              <a:rPr lang="en-US" sz="2000" i="1" dirty="0"/>
              <a:t>Nixon in China</a:t>
            </a:r>
            <a:r>
              <a:rPr lang="en-US" sz="2000" dirty="0"/>
              <a:t> (1987) by John Adams (b. 1947). This image shows a scene from a February 2020 production by the Scottish Opera, Glasgow. Richard Nixon (Eric Green), Zhou Enlai (Nicholas Lester), Pat Nixon (Julia </a:t>
            </a:r>
            <a:r>
              <a:rPr lang="en-US" sz="2000" dirty="0" err="1"/>
              <a:t>Sporsén</a:t>
            </a:r>
            <a:r>
              <a:rPr lang="en-US" sz="2000" dirty="0"/>
              <a:t>). A heir to Wagner and Mahler (at least, that’s the way </a:t>
            </a:r>
            <a:r>
              <a:rPr lang="en-US" sz="2000" i="1" dirty="0"/>
              <a:t>I </a:t>
            </a:r>
            <a:r>
              <a:rPr lang="en-US" sz="2000" dirty="0"/>
              <a:t>see and hear him), Adams’s operas such as </a:t>
            </a:r>
            <a:r>
              <a:rPr lang="en-US" sz="2000" i="1" dirty="0"/>
              <a:t>The Death of Klinghoffer</a:t>
            </a:r>
            <a:r>
              <a:rPr lang="en-US" sz="2000" dirty="0"/>
              <a:t> (1991) and </a:t>
            </a:r>
            <a:r>
              <a:rPr lang="en-US" sz="2000" i="1" dirty="0"/>
              <a:t>Doctor Atomic</a:t>
            </a:r>
            <a:r>
              <a:rPr lang="en-US" sz="2000" dirty="0"/>
              <a:t> (2005) explore signature, even topical, political events </a:t>
            </a:r>
          </a:p>
        </p:txBody>
      </p:sp>
      <p:pic>
        <p:nvPicPr>
          <p:cNvPr id="4" name="Content Placeholder 3">
            <a:extLst>
              <a:ext uri="{FF2B5EF4-FFF2-40B4-BE49-F238E27FC236}">
                <a16:creationId xmlns:a16="http://schemas.microsoft.com/office/drawing/2014/main" id="{2F9A52DC-D8DD-9441-87C7-DE8ED707ED8D}"/>
              </a:ext>
            </a:extLst>
          </p:cNvPr>
          <p:cNvPicPr>
            <a:picLocks noGrp="1" noChangeAspect="1"/>
          </p:cNvPicPr>
          <p:nvPr>
            <p:ph idx="1"/>
          </p:nvPr>
        </p:nvPicPr>
        <p:blipFill>
          <a:blip r:embed="rId2"/>
          <a:stretch>
            <a:fillRect/>
          </a:stretch>
        </p:blipFill>
        <p:spPr>
          <a:xfrm>
            <a:off x="3195108" y="1825625"/>
            <a:ext cx="5801784" cy="4351338"/>
          </a:xfrm>
        </p:spPr>
      </p:pic>
    </p:spTree>
    <p:extLst>
      <p:ext uri="{BB962C8B-B14F-4D97-AF65-F5344CB8AC3E}">
        <p14:creationId xmlns:p14="http://schemas.microsoft.com/office/powerpoint/2010/main" val="128147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4E60-8333-B74F-9A43-CC4F91AE55CD}"/>
              </a:ext>
            </a:extLst>
          </p:cNvPr>
          <p:cNvSpPr>
            <a:spLocks noGrp="1"/>
          </p:cNvSpPr>
          <p:nvPr>
            <p:ph type="title"/>
          </p:nvPr>
        </p:nvSpPr>
        <p:spPr/>
        <p:txBody>
          <a:bodyPr>
            <a:normAutofit fontScale="90000"/>
          </a:bodyPr>
          <a:lstStyle/>
          <a:p>
            <a:pPr algn="ctr"/>
            <a:r>
              <a:rPr lang="en-US" sz="2000" dirty="0"/>
              <a:t>One of the most famous </a:t>
            </a:r>
            <a:r>
              <a:rPr lang="en-US" sz="2000" dirty="0" err="1"/>
              <a:t>renversements</a:t>
            </a:r>
            <a:r>
              <a:rPr lang="en-US" sz="2000" dirty="0"/>
              <a:t> des alliances in recent history occurred in 1972 when President Richard Nixon visited communist China. The image shows the symbolic gesture that cemented America’s new de facto alliance with the People’s Republic. In his memoirs President Nixon recalls that he “knew that Chou [Zhou] had been deeply insulted by [Eisenhower Secretary of State] Foster Dulles’s refusal to shake hands with him at the Geneva Conference in 1954”</a:t>
            </a:r>
          </a:p>
        </p:txBody>
      </p:sp>
      <p:pic>
        <p:nvPicPr>
          <p:cNvPr id="4" name="Content Placeholder 3">
            <a:extLst>
              <a:ext uri="{FF2B5EF4-FFF2-40B4-BE49-F238E27FC236}">
                <a16:creationId xmlns:a16="http://schemas.microsoft.com/office/drawing/2014/main" id="{3E037D67-5A4C-1F4A-91F6-3E48580FE280}"/>
              </a:ext>
            </a:extLst>
          </p:cNvPr>
          <p:cNvPicPr>
            <a:picLocks noGrp="1" noChangeAspect="1"/>
          </p:cNvPicPr>
          <p:nvPr>
            <p:ph idx="1"/>
          </p:nvPr>
        </p:nvPicPr>
        <p:blipFill>
          <a:blip r:embed="rId2"/>
          <a:stretch>
            <a:fillRect/>
          </a:stretch>
        </p:blipFill>
        <p:spPr>
          <a:xfrm>
            <a:off x="4318000" y="2839244"/>
            <a:ext cx="3556000" cy="2324100"/>
          </a:xfrm>
        </p:spPr>
      </p:pic>
    </p:spTree>
    <p:extLst>
      <p:ext uri="{BB962C8B-B14F-4D97-AF65-F5344CB8AC3E}">
        <p14:creationId xmlns:p14="http://schemas.microsoft.com/office/powerpoint/2010/main" val="3510661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B16E-CF7E-AA40-A1EC-9C18942EDED6}"/>
              </a:ext>
            </a:extLst>
          </p:cNvPr>
          <p:cNvSpPr>
            <a:spLocks noGrp="1"/>
          </p:cNvSpPr>
          <p:nvPr>
            <p:ph type="title"/>
          </p:nvPr>
        </p:nvSpPr>
        <p:spPr>
          <a:xfrm>
            <a:off x="838200" y="365125"/>
            <a:ext cx="10515600" cy="1325563"/>
          </a:xfrm>
        </p:spPr>
        <p:txBody>
          <a:bodyPr>
            <a:normAutofit/>
          </a:bodyPr>
          <a:lstStyle/>
          <a:p>
            <a:pPr algn="ctr"/>
            <a:r>
              <a:rPr lang="en-US" sz="2400" dirty="0"/>
              <a:t>In 1972, the United States stood at the apex of that era’s great power triangle in diplomatic, military, and economic terms</a:t>
            </a:r>
          </a:p>
        </p:txBody>
      </p:sp>
      <p:pic>
        <p:nvPicPr>
          <p:cNvPr id="4" name="Content Placeholder 3">
            <a:extLst>
              <a:ext uri="{FF2B5EF4-FFF2-40B4-BE49-F238E27FC236}">
                <a16:creationId xmlns:a16="http://schemas.microsoft.com/office/drawing/2014/main" id="{BCF8A829-67B6-6246-A5FD-96C291FACB7C}"/>
              </a:ext>
            </a:extLst>
          </p:cNvPr>
          <p:cNvPicPr>
            <a:picLocks noGrp="1" noChangeAspect="1"/>
          </p:cNvPicPr>
          <p:nvPr>
            <p:ph idx="1"/>
          </p:nvPr>
        </p:nvPicPr>
        <p:blipFill>
          <a:blip r:embed="rId2"/>
          <a:stretch>
            <a:fillRect/>
          </a:stretch>
        </p:blipFill>
        <p:spPr>
          <a:xfrm>
            <a:off x="2468919" y="1825625"/>
            <a:ext cx="7254161" cy="4351338"/>
          </a:xfrm>
        </p:spPr>
      </p:pic>
    </p:spTree>
    <p:extLst>
      <p:ext uri="{BB962C8B-B14F-4D97-AF65-F5344CB8AC3E}">
        <p14:creationId xmlns:p14="http://schemas.microsoft.com/office/powerpoint/2010/main" val="3834863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28AD-1B2C-F24B-A258-AAB901239A55}"/>
              </a:ext>
            </a:extLst>
          </p:cNvPr>
          <p:cNvSpPr>
            <a:spLocks noGrp="1"/>
          </p:cNvSpPr>
          <p:nvPr>
            <p:ph type="title"/>
          </p:nvPr>
        </p:nvSpPr>
        <p:spPr/>
        <p:txBody>
          <a:bodyPr>
            <a:normAutofit/>
          </a:bodyPr>
          <a:lstStyle/>
          <a:p>
            <a:r>
              <a:rPr lang="en-US" sz="2400" dirty="0"/>
              <a:t>As we shall find out in the next seven weeks, the situation today is very different</a:t>
            </a:r>
          </a:p>
        </p:txBody>
      </p:sp>
      <p:pic>
        <p:nvPicPr>
          <p:cNvPr id="4" name="Content Placeholder 3">
            <a:extLst>
              <a:ext uri="{FF2B5EF4-FFF2-40B4-BE49-F238E27FC236}">
                <a16:creationId xmlns:a16="http://schemas.microsoft.com/office/drawing/2014/main" id="{95EF5C2A-4987-D34F-A40D-B3CD3B0EB6B6}"/>
              </a:ext>
            </a:extLst>
          </p:cNvPr>
          <p:cNvPicPr>
            <a:picLocks noGrp="1" noChangeAspect="1"/>
          </p:cNvPicPr>
          <p:nvPr>
            <p:ph idx="1"/>
          </p:nvPr>
        </p:nvPicPr>
        <p:blipFill>
          <a:blip r:embed="rId2"/>
          <a:stretch>
            <a:fillRect/>
          </a:stretch>
        </p:blipFill>
        <p:spPr>
          <a:xfrm>
            <a:off x="2230800" y="1825625"/>
            <a:ext cx="7730399" cy="4351338"/>
          </a:xfrm>
        </p:spPr>
      </p:pic>
    </p:spTree>
    <p:extLst>
      <p:ext uri="{BB962C8B-B14F-4D97-AF65-F5344CB8AC3E}">
        <p14:creationId xmlns:p14="http://schemas.microsoft.com/office/powerpoint/2010/main" val="91231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B07F-129F-DB42-994B-F7756B6A0305}"/>
              </a:ext>
            </a:extLst>
          </p:cNvPr>
          <p:cNvSpPr>
            <a:spLocks noGrp="1"/>
          </p:cNvSpPr>
          <p:nvPr>
            <p:ph type="title"/>
          </p:nvPr>
        </p:nvSpPr>
        <p:spPr/>
        <p:txBody>
          <a:bodyPr>
            <a:normAutofit/>
          </a:bodyPr>
          <a:lstStyle/>
          <a:p>
            <a:pPr algn="ctr"/>
            <a:r>
              <a:rPr lang="en-US" sz="2400" dirty="0"/>
              <a:t>In George Orwell’s </a:t>
            </a:r>
            <a:r>
              <a:rPr lang="en-US" sz="2400" i="1" dirty="0"/>
              <a:t>1984</a:t>
            </a:r>
            <a:r>
              <a:rPr lang="en-US" sz="2400" dirty="0"/>
              <a:t>, three totalitarian powers vie with each other for global supremacy</a:t>
            </a:r>
          </a:p>
        </p:txBody>
      </p:sp>
      <p:pic>
        <p:nvPicPr>
          <p:cNvPr id="4" name="Content Placeholder 3">
            <a:extLst>
              <a:ext uri="{FF2B5EF4-FFF2-40B4-BE49-F238E27FC236}">
                <a16:creationId xmlns:a16="http://schemas.microsoft.com/office/drawing/2014/main" id="{5654089A-34AD-D149-8CBF-74E006941A15}"/>
              </a:ext>
            </a:extLst>
          </p:cNvPr>
          <p:cNvPicPr>
            <a:picLocks noGrp="1" noChangeAspect="1"/>
          </p:cNvPicPr>
          <p:nvPr>
            <p:ph idx="1"/>
          </p:nvPr>
        </p:nvPicPr>
        <p:blipFill>
          <a:blip r:embed="rId2"/>
          <a:stretch>
            <a:fillRect/>
          </a:stretch>
        </p:blipFill>
        <p:spPr>
          <a:xfrm>
            <a:off x="4064000" y="2985294"/>
            <a:ext cx="4064000" cy="2032000"/>
          </a:xfrm>
        </p:spPr>
      </p:pic>
    </p:spTree>
    <p:extLst>
      <p:ext uri="{BB962C8B-B14F-4D97-AF65-F5344CB8AC3E}">
        <p14:creationId xmlns:p14="http://schemas.microsoft.com/office/powerpoint/2010/main" val="232935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73E-001C-4B48-B50D-AFC1D18B9772}"/>
              </a:ext>
            </a:extLst>
          </p:cNvPr>
          <p:cNvSpPr>
            <a:spLocks noGrp="1"/>
          </p:cNvSpPr>
          <p:nvPr>
            <p:ph type="title"/>
          </p:nvPr>
        </p:nvSpPr>
        <p:spPr/>
        <p:txBody>
          <a:bodyPr>
            <a:normAutofit/>
          </a:bodyPr>
          <a:lstStyle/>
          <a:p>
            <a:pPr algn="ctr"/>
            <a:r>
              <a:rPr lang="en-US" sz="2400" dirty="0"/>
              <a:t>The First (60-53 BCE) and Second (43-32 BCE) Triumvirates of Rome</a:t>
            </a:r>
          </a:p>
        </p:txBody>
      </p:sp>
      <p:pic>
        <p:nvPicPr>
          <p:cNvPr id="4" name="Content Placeholder 3">
            <a:extLst>
              <a:ext uri="{FF2B5EF4-FFF2-40B4-BE49-F238E27FC236}">
                <a16:creationId xmlns:a16="http://schemas.microsoft.com/office/drawing/2014/main" id="{4C08DCC8-8366-4947-BEAA-1FB2C110FE71}"/>
              </a:ext>
            </a:extLst>
          </p:cNvPr>
          <p:cNvPicPr>
            <a:picLocks noGrp="1" noChangeAspect="1"/>
          </p:cNvPicPr>
          <p:nvPr>
            <p:ph idx="1"/>
          </p:nvPr>
        </p:nvPicPr>
        <p:blipFill>
          <a:blip r:embed="rId2"/>
          <a:stretch>
            <a:fillRect/>
          </a:stretch>
        </p:blipFill>
        <p:spPr>
          <a:xfrm>
            <a:off x="1288951" y="1970875"/>
            <a:ext cx="4247455" cy="1982146"/>
          </a:xfrm>
        </p:spPr>
      </p:pic>
      <p:pic>
        <p:nvPicPr>
          <p:cNvPr id="5" name="Picture 4">
            <a:extLst>
              <a:ext uri="{FF2B5EF4-FFF2-40B4-BE49-F238E27FC236}">
                <a16:creationId xmlns:a16="http://schemas.microsoft.com/office/drawing/2014/main" id="{D5125D5F-7BD6-034F-A5A6-992023DB4718}"/>
              </a:ext>
            </a:extLst>
          </p:cNvPr>
          <p:cNvPicPr>
            <a:picLocks noChangeAspect="1"/>
          </p:cNvPicPr>
          <p:nvPr/>
        </p:nvPicPr>
        <p:blipFill>
          <a:blip r:embed="rId3"/>
          <a:stretch>
            <a:fillRect/>
          </a:stretch>
        </p:blipFill>
        <p:spPr>
          <a:xfrm>
            <a:off x="6321473" y="3582951"/>
            <a:ext cx="4580989" cy="2068116"/>
          </a:xfrm>
          <a:prstGeom prst="rect">
            <a:avLst/>
          </a:prstGeom>
        </p:spPr>
      </p:pic>
    </p:spTree>
    <p:extLst>
      <p:ext uri="{BB962C8B-B14F-4D97-AF65-F5344CB8AC3E}">
        <p14:creationId xmlns:p14="http://schemas.microsoft.com/office/powerpoint/2010/main" val="80555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D7D0-82B4-684F-A68C-ABDC87753363}"/>
              </a:ext>
            </a:extLst>
          </p:cNvPr>
          <p:cNvSpPr>
            <a:spLocks noGrp="1"/>
          </p:cNvSpPr>
          <p:nvPr>
            <p:ph type="title"/>
          </p:nvPr>
        </p:nvSpPr>
        <p:spPr/>
        <p:txBody>
          <a:bodyPr>
            <a:normAutofit/>
          </a:bodyPr>
          <a:lstStyle/>
          <a:p>
            <a:pPr algn="ctr"/>
            <a:r>
              <a:rPr lang="en-US" sz="2400" dirty="0"/>
              <a:t>In the early years of the reign of the child emperor Zhao of Han (94 -74 BCE), three regents, </a:t>
            </a:r>
            <a:r>
              <a:rPr lang="en-US" sz="2400" dirty="0" err="1"/>
              <a:t>Huo</a:t>
            </a:r>
            <a:r>
              <a:rPr lang="en-US" sz="2400" dirty="0"/>
              <a:t> </a:t>
            </a:r>
            <a:r>
              <a:rPr lang="en-US" sz="2400" dirty="0" err="1"/>
              <a:t>Guang</a:t>
            </a:r>
            <a:r>
              <a:rPr lang="en-US" sz="2400" dirty="0"/>
              <a:t>, </a:t>
            </a:r>
            <a:r>
              <a:rPr lang="en-US" sz="2400" dirty="0" err="1"/>
              <a:t>Jin</a:t>
            </a:r>
            <a:r>
              <a:rPr lang="en-US" sz="2400" dirty="0"/>
              <a:t> Midi, and </a:t>
            </a:r>
            <a:r>
              <a:rPr lang="en-US" sz="2400" dirty="0" err="1"/>
              <a:t>Shangguan</a:t>
            </a:r>
            <a:r>
              <a:rPr lang="en-US" sz="2400" dirty="0"/>
              <a:t> </a:t>
            </a:r>
            <a:r>
              <a:rPr lang="en-US" sz="2400" dirty="0" err="1"/>
              <a:t>Jie</a:t>
            </a:r>
            <a:r>
              <a:rPr lang="en-US" sz="2400" dirty="0"/>
              <a:t>, ruled China on his behalf </a:t>
            </a:r>
          </a:p>
        </p:txBody>
      </p:sp>
      <p:pic>
        <p:nvPicPr>
          <p:cNvPr id="4" name="Content Placeholder 3">
            <a:extLst>
              <a:ext uri="{FF2B5EF4-FFF2-40B4-BE49-F238E27FC236}">
                <a16:creationId xmlns:a16="http://schemas.microsoft.com/office/drawing/2014/main" id="{8B54843F-1EDA-E74D-B0E6-15EC4176396B}"/>
              </a:ext>
            </a:extLst>
          </p:cNvPr>
          <p:cNvPicPr>
            <a:picLocks noGrp="1" noChangeAspect="1"/>
          </p:cNvPicPr>
          <p:nvPr>
            <p:ph idx="1"/>
          </p:nvPr>
        </p:nvPicPr>
        <p:blipFill>
          <a:blip r:embed="rId2"/>
          <a:stretch>
            <a:fillRect/>
          </a:stretch>
        </p:blipFill>
        <p:spPr>
          <a:xfrm>
            <a:off x="4556438" y="1825625"/>
            <a:ext cx="3079124" cy="4351338"/>
          </a:xfrm>
        </p:spPr>
      </p:pic>
    </p:spTree>
    <p:extLst>
      <p:ext uri="{BB962C8B-B14F-4D97-AF65-F5344CB8AC3E}">
        <p14:creationId xmlns:p14="http://schemas.microsoft.com/office/powerpoint/2010/main" val="134058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4881-CD95-B54B-8874-F76DA4E557F9}"/>
              </a:ext>
            </a:extLst>
          </p:cNvPr>
          <p:cNvSpPr>
            <a:spLocks noGrp="1"/>
          </p:cNvSpPr>
          <p:nvPr>
            <p:ph type="title"/>
          </p:nvPr>
        </p:nvSpPr>
        <p:spPr/>
        <p:txBody>
          <a:bodyPr>
            <a:normAutofit/>
          </a:bodyPr>
          <a:lstStyle/>
          <a:p>
            <a:pPr algn="ctr"/>
            <a:r>
              <a:rPr lang="en-US" sz="2400" dirty="0"/>
              <a:t>For the first few years after the fall of Premier Nikita Khrushchev, the Soviet Union was ruled by (left to right) </a:t>
            </a:r>
            <a:r>
              <a:rPr lang="en-US" sz="2400" dirty="0" err="1"/>
              <a:t>Aleksei</a:t>
            </a:r>
            <a:r>
              <a:rPr lang="en-US" sz="2400" dirty="0"/>
              <a:t> Kosygin, Nikolai Podgorny, and Leonid Brezhnev</a:t>
            </a:r>
          </a:p>
        </p:txBody>
      </p:sp>
      <p:pic>
        <p:nvPicPr>
          <p:cNvPr id="4" name="Content Placeholder 3">
            <a:extLst>
              <a:ext uri="{FF2B5EF4-FFF2-40B4-BE49-F238E27FC236}">
                <a16:creationId xmlns:a16="http://schemas.microsoft.com/office/drawing/2014/main" id="{B520099F-6AF8-0743-B0E0-B92D524FFC5A}"/>
              </a:ext>
            </a:extLst>
          </p:cNvPr>
          <p:cNvPicPr>
            <a:picLocks noGrp="1" noChangeAspect="1"/>
          </p:cNvPicPr>
          <p:nvPr>
            <p:ph idx="1"/>
          </p:nvPr>
        </p:nvPicPr>
        <p:blipFill>
          <a:blip r:embed="rId2"/>
          <a:stretch>
            <a:fillRect/>
          </a:stretch>
        </p:blipFill>
        <p:spPr>
          <a:xfrm>
            <a:off x="4328843" y="2271749"/>
            <a:ext cx="3281841" cy="2820756"/>
          </a:xfrm>
        </p:spPr>
      </p:pic>
    </p:spTree>
    <p:extLst>
      <p:ext uri="{BB962C8B-B14F-4D97-AF65-F5344CB8AC3E}">
        <p14:creationId xmlns:p14="http://schemas.microsoft.com/office/powerpoint/2010/main" val="175337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800C-0ACB-5747-A603-39E695F96510}"/>
              </a:ext>
            </a:extLst>
          </p:cNvPr>
          <p:cNvSpPr>
            <a:spLocks noGrp="1"/>
          </p:cNvSpPr>
          <p:nvPr>
            <p:ph type="title"/>
          </p:nvPr>
        </p:nvSpPr>
        <p:spPr/>
        <p:txBody>
          <a:bodyPr>
            <a:normAutofit/>
          </a:bodyPr>
          <a:lstStyle/>
          <a:p>
            <a:pPr algn="ctr"/>
            <a:r>
              <a:rPr lang="en-US" sz="2400" dirty="0"/>
              <a:t>Viktor </a:t>
            </a:r>
            <a:r>
              <a:rPr lang="en-US" sz="2400" dirty="0" err="1"/>
              <a:t>Vasnetsov</a:t>
            </a:r>
            <a:r>
              <a:rPr lang="en-US" sz="2400" dirty="0"/>
              <a:t>, </a:t>
            </a:r>
            <a:r>
              <a:rPr lang="en-US" sz="2400" i="1" dirty="0"/>
              <a:t>Ivan the Terrible</a:t>
            </a:r>
            <a:r>
              <a:rPr lang="en-US" sz="2400" dirty="0"/>
              <a:t> (1897). A monument to the notorious tsar (the first one ever erected) was unveiled in the city of Oryol in 2016. In the year 2022, Ivan the Terrible is very much part of Russia’s national conversation</a:t>
            </a:r>
          </a:p>
        </p:txBody>
      </p:sp>
      <p:pic>
        <p:nvPicPr>
          <p:cNvPr id="4" name="Content Placeholder 3">
            <a:extLst>
              <a:ext uri="{FF2B5EF4-FFF2-40B4-BE49-F238E27FC236}">
                <a16:creationId xmlns:a16="http://schemas.microsoft.com/office/drawing/2014/main" id="{E61CDF25-56C9-3F42-825F-99E6E87B4974}"/>
              </a:ext>
            </a:extLst>
          </p:cNvPr>
          <p:cNvPicPr>
            <a:picLocks noGrp="1" noChangeAspect="1"/>
          </p:cNvPicPr>
          <p:nvPr>
            <p:ph idx="1"/>
          </p:nvPr>
        </p:nvPicPr>
        <p:blipFill>
          <a:blip r:embed="rId2"/>
          <a:stretch>
            <a:fillRect/>
          </a:stretch>
        </p:blipFill>
        <p:spPr>
          <a:xfrm>
            <a:off x="2542727" y="1994438"/>
            <a:ext cx="2323530" cy="4351338"/>
          </a:xfrm>
        </p:spPr>
      </p:pic>
      <p:pic>
        <p:nvPicPr>
          <p:cNvPr id="5" name="Picture 4">
            <a:extLst>
              <a:ext uri="{FF2B5EF4-FFF2-40B4-BE49-F238E27FC236}">
                <a16:creationId xmlns:a16="http://schemas.microsoft.com/office/drawing/2014/main" id="{8F516A12-B485-944F-8039-C5410BB865BC}"/>
              </a:ext>
            </a:extLst>
          </p:cNvPr>
          <p:cNvPicPr>
            <a:picLocks noChangeAspect="1"/>
          </p:cNvPicPr>
          <p:nvPr/>
        </p:nvPicPr>
        <p:blipFill>
          <a:blip r:embed="rId3"/>
          <a:stretch>
            <a:fillRect/>
          </a:stretch>
        </p:blipFill>
        <p:spPr>
          <a:xfrm>
            <a:off x="6265007" y="2577025"/>
            <a:ext cx="4445000" cy="2857500"/>
          </a:xfrm>
          <a:prstGeom prst="rect">
            <a:avLst/>
          </a:prstGeom>
        </p:spPr>
      </p:pic>
    </p:spTree>
    <p:extLst>
      <p:ext uri="{BB962C8B-B14F-4D97-AF65-F5344CB8AC3E}">
        <p14:creationId xmlns:p14="http://schemas.microsoft.com/office/powerpoint/2010/main" val="94673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7335-D8DB-9944-A386-C9403583281E}"/>
              </a:ext>
            </a:extLst>
          </p:cNvPr>
          <p:cNvSpPr>
            <a:spLocks noGrp="1"/>
          </p:cNvSpPr>
          <p:nvPr>
            <p:ph type="title"/>
          </p:nvPr>
        </p:nvSpPr>
        <p:spPr/>
        <p:txBody>
          <a:bodyPr>
            <a:normAutofit/>
          </a:bodyPr>
          <a:lstStyle/>
          <a:p>
            <a:pPr algn="ctr"/>
            <a:r>
              <a:rPr lang="en-US" sz="2400" dirty="0"/>
              <a:t>The </a:t>
            </a:r>
            <a:r>
              <a:rPr lang="en-US" sz="2400" dirty="0" err="1"/>
              <a:t>Tsardom</a:t>
            </a:r>
            <a:r>
              <a:rPr lang="en-US" sz="2400" dirty="0"/>
              <a:t> of Muscovy during the reign of Ivan the Terrible and the Russian Federation under Presidents Yeltsin and Putin</a:t>
            </a:r>
          </a:p>
        </p:txBody>
      </p:sp>
      <p:pic>
        <p:nvPicPr>
          <p:cNvPr id="4" name="Content Placeholder 3">
            <a:extLst>
              <a:ext uri="{FF2B5EF4-FFF2-40B4-BE49-F238E27FC236}">
                <a16:creationId xmlns:a16="http://schemas.microsoft.com/office/drawing/2014/main" id="{4EC78C55-3C9F-A548-A71B-50972B78B95F}"/>
              </a:ext>
            </a:extLst>
          </p:cNvPr>
          <p:cNvPicPr>
            <a:picLocks noGrp="1" noChangeAspect="1"/>
          </p:cNvPicPr>
          <p:nvPr>
            <p:ph idx="1"/>
          </p:nvPr>
        </p:nvPicPr>
        <p:blipFill>
          <a:blip r:embed="rId2"/>
          <a:stretch>
            <a:fillRect/>
          </a:stretch>
        </p:blipFill>
        <p:spPr>
          <a:xfrm>
            <a:off x="1181687" y="2266338"/>
            <a:ext cx="4357858" cy="3374806"/>
          </a:xfrm>
        </p:spPr>
      </p:pic>
      <p:pic>
        <p:nvPicPr>
          <p:cNvPr id="5" name="Picture 4">
            <a:extLst>
              <a:ext uri="{FF2B5EF4-FFF2-40B4-BE49-F238E27FC236}">
                <a16:creationId xmlns:a16="http://schemas.microsoft.com/office/drawing/2014/main" id="{6ED80B5F-9DBF-2D4B-A3E2-E2A18CC59577}"/>
              </a:ext>
            </a:extLst>
          </p:cNvPr>
          <p:cNvPicPr>
            <a:picLocks noChangeAspect="1"/>
          </p:cNvPicPr>
          <p:nvPr/>
        </p:nvPicPr>
        <p:blipFill>
          <a:blip r:embed="rId3"/>
          <a:stretch>
            <a:fillRect/>
          </a:stretch>
        </p:blipFill>
        <p:spPr>
          <a:xfrm>
            <a:off x="6226471" y="1690687"/>
            <a:ext cx="5257733" cy="3950457"/>
          </a:xfrm>
          <a:prstGeom prst="rect">
            <a:avLst/>
          </a:prstGeom>
        </p:spPr>
      </p:pic>
    </p:spTree>
    <p:extLst>
      <p:ext uri="{BB962C8B-B14F-4D97-AF65-F5344CB8AC3E}">
        <p14:creationId xmlns:p14="http://schemas.microsoft.com/office/powerpoint/2010/main" val="295720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E006-7986-DE4C-ACB5-6E526CDB4AB2}"/>
              </a:ext>
            </a:extLst>
          </p:cNvPr>
          <p:cNvSpPr>
            <a:spLocks noGrp="1"/>
          </p:cNvSpPr>
          <p:nvPr>
            <p:ph type="title"/>
          </p:nvPr>
        </p:nvSpPr>
        <p:spPr/>
        <p:txBody>
          <a:bodyPr>
            <a:normAutofit/>
          </a:bodyPr>
          <a:lstStyle/>
          <a:p>
            <a:pPr algn="ctr"/>
            <a:r>
              <a:rPr lang="en-US" sz="2400" dirty="0"/>
              <a:t>There are dozens of armed conflicts taking place in the world today</a:t>
            </a:r>
          </a:p>
        </p:txBody>
      </p:sp>
      <p:pic>
        <p:nvPicPr>
          <p:cNvPr id="4" name="Content Placeholder 3">
            <a:extLst>
              <a:ext uri="{FF2B5EF4-FFF2-40B4-BE49-F238E27FC236}">
                <a16:creationId xmlns:a16="http://schemas.microsoft.com/office/drawing/2014/main" id="{F3E4D16B-8F6D-4C4D-9AB0-F6079F9A11CE}"/>
              </a:ext>
            </a:extLst>
          </p:cNvPr>
          <p:cNvPicPr>
            <a:picLocks noGrp="1" noChangeAspect="1"/>
          </p:cNvPicPr>
          <p:nvPr>
            <p:ph idx="1"/>
          </p:nvPr>
        </p:nvPicPr>
        <p:blipFill>
          <a:blip r:embed="rId2"/>
          <a:stretch>
            <a:fillRect/>
          </a:stretch>
        </p:blipFill>
        <p:spPr>
          <a:xfrm>
            <a:off x="4557272" y="1690688"/>
            <a:ext cx="2167085" cy="4695353"/>
          </a:xfrm>
        </p:spPr>
      </p:pic>
    </p:spTree>
    <p:extLst>
      <p:ext uri="{BB962C8B-B14F-4D97-AF65-F5344CB8AC3E}">
        <p14:creationId xmlns:p14="http://schemas.microsoft.com/office/powerpoint/2010/main" val="2504639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21636</TotalTime>
  <Words>1714</Words>
  <Application>Microsoft Macintosh PowerPoint</Application>
  <PresentationFormat>Widescreen</PresentationFormat>
  <Paragraphs>61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OLLI SPRING 2022  TRIUMVIRATE: America, Russia, and China As Global Actors and Rivals</vt:lpstr>
      <vt:lpstr>Companion books for our course</vt:lpstr>
      <vt:lpstr>In George Orwell’s 1984, three totalitarian powers vie with each other for global supremacy</vt:lpstr>
      <vt:lpstr>The First (60-53 BCE) and Second (43-32 BCE) Triumvirates of Rome</vt:lpstr>
      <vt:lpstr>In the early years of the reign of the child emperor Zhao of Han (94 -74 BCE), three regents, Huo Guang, Jin Midi, and Shangguan Jie, ruled China on his behalf </vt:lpstr>
      <vt:lpstr>For the first few years after the fall of Premier Nikita Khrushchev, the Soviet Union was ruled by (left to right) Aleksei Kosygin, Nikolai Podgorny, and Leonid Brezhnev</vt:lpstr>
      <vt:lpstr>Viktor Vasnetsov, Ivan the Terrible (1897). A monument to the notorious tsar (the first one ever erected) was unveiled in the city of Oryol in 2016. In the year 2022, Ivan the Terrible is very much part of Russia’s national conversation</vt:lpstr>
      <vt:lpstr>The Tsardom of Muscovy during the reign of Ivan the Terrible and the Russian Federation under Presidents Yeltsin and Putin</vt:lpstr>
      <vt:lpstr>There are dozens of armed conflicts taking place in the world today</vt:lpstr>
      <vt:lpstr>Some quotes on war as the natural condition of humankind</vt:lpstr>
      <vt:lpstr>This photo of US Deputy Secretary of State Wendy Sherman and Russian Deputy Foreign Minister Sergei Rybakov meeting in Geneva on Monday, January 7 has been much used by Russian state media</vt:lpstr>
      <vt:lpstr>Surrounded on three sides, Ukraine finds itself in the same strategic position as Poland in August 1939. This, however, does not mean that war is inevitable or even, to quote President Joe Biden, “imminent”</vt:lpstr>
      <vt:lpstr>Since the abortive revolution of 2020 President Aleksandr Lukashenko of Belarus has become increasingly dependent on Russia. Putin has been cautious about the pursuit of his geopolitical goals in the ”near” and “far” abroad, often preferring the oblique approach. Russia’s 2014 annexation of the Crimea represented an uncharacteristically decisive move on the part of Putin, who like most politicians prefers to be seen as holding the center ground within the national dispensation of power</vt:lpstr>
      <vt:lpstr>Russian troops landing in Kazakhstan on January 6, 2022 as part of a Collective Security Treaty Organization (CSTO) peacekeeping force that arrived in that country at the invitation of President Kassym-Jomart Tokayev, who was facing nation-wide protests against his regime. The peacekeepers have now been withdrawn. The demonstrations in Kazakhstan followed a pattern of other, peaceful or violent, but always unexpected eruptions of popular discontent in Belarus, Armenia, Kyrgyzstan, and Russia itself</vt:lpstr>
      <vt:lpstr>Founded in 2015 by Russia and four other former Soviet states, the Eurasian Economic Union (EEU) was conceived as an analogue of the European Union. Together with the CSTO (see previous slide), the EEU belongs to a set of transnational organizations that bring together ex-Soviet states with sometimes very different agendas</vt:lpstr>
      <vt:lpstr>The Winter Olympic Games in Beijing will take place on February 4 – February 20. During this period, the Russia-Ukraine conflict is likely to remain frozen</vt:lpstr>
      <vt:lpstr>The tradition of the Olympic Games as a propaganda spectacle = exercise in the use of soft power began at the Berlin summer games in 1936. Clockwise from top left: Reichssportführer Hans von Tschammer und Osten (1887-1943), Secretary General of the Organizing Committee of the Berlin games Carl Diem (1882-1962), President of the Organizing Committee of the Berlin Olympics Theodor Lewald (1860-1947), poster for Leni Riefenstahl’s 1938 documentary Olympia </vt:lpstr>
      <vt:lpstr>The opening ceremony of the 2008 Beijing Summer Olympics coincided with the start of the Russia-Georgia war</vt:lpstr>
      <vt:lpstr>This 1893 portrait of Kaiser Wilhelm II by Ferdinand Keller expresses something of the hubristic overconfidence with which Germany went about trying to win Weltmacht, or world power, in the two decades leading up to World War I</vt:lpstr>
      <vt:lpstr>Available from Amazon and other fine book sellers. The design may hark back to the 1950s, but the texts themselves, though coded in party jargon, are highly informative</vt:lpstr>
      <vt:lpstr>Below: the defining traits of China’s rise to global (pre)eminence. There are certain parallels here (as well as obvious differences) with Germany’s early twentieth-century quest for Weltmacht</vt:lpstr>
      <vt:lpstr>And speaking of hubris  — or, rather, not speaking thereof…</vt:lpstr>
      <vt:lpstr>Alexander Pantsov, Mao: The Real Story (New York: Simon &amp; Schuster, 2013). This revealing biography illustrates the historically central function that the notion and practice of voluntarism plays in Chinese political culture. Mao saw himself, and acted as, a world-historical figure whose will to power trumped even the class struggle. See also the story of Huo Guang, the leading member of the Han-dynasty regency (Slide 5), as recorded in contemporary Chinese sources and celebrated in official and scholarly narratives</vt:lpstr>
      <vt:lpstr>Mao Zedong, “Winter Clouds”</vt:lpstr>
      <vt:lpstr>Nixon in China (1987) by John Adams (b. 1947). This image shows a scene from a February 2020 production by the Scottish Opera, Glasgow. Richard Nixon (Eric Green), Zhou Enlai (Nicholas Lester), Pat Nixon (Julia Sporsén). A heir to Wagner and Mahler (at least, that’s the way I see and hear him), Adams’s operas such as The Death of Klinghoffer (1991) and Doctor Atomic (2005) explore signature, even topical, political events </vt:lpstr>
      <vt:lpstr>One of the most famous renversements des alliances in recent history occurred in 1972 when President Richard Nixon visited communist China. The image shows the symbolic gesture that cemented America’s new de facto alliance with the People’s Republic. In his memoirs President Nixon recalls that he “knew that Chou [Zhou] had been deeply insulted by [Eisenhower Secretary of State] Foster Dulles’s refusal to shake hands with him at the Geneva Conference in 1954”</vt:lpstr>
      <vt:lpstr>In 1972, the United States stood at the apex of that era’s great power triangle in diplomatic, military, and economic terms</vt:lpstr>
      <vt:lpstr>As we shall find out in the next seven weeks, the situation today is very different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OLLI SPRING 2022 Lecture One</dc:title>
  <dc:creator>Microsoft Office User</dc:creator>
  <cp:lastModifiedBy>Microsoft Office User</cp:lastModifiedBy>
  <cp:revision>31</cp:revision>
  <dcterms:created xsi:type="dcterms:W3CDTF">2022-01-17T16:28:11Z</dcterms:created>
  <dcterms:modified xsi:type="dcterms:W3CDTF">2022-02-02T14:59:57Z</dcterms:modified>
</cp:coreProperties>
</file>