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75" r:id="rId2"/>
    <p:sldId id="256" r:id="rId3"/>
    <p:sldId id="274" r:id="rId4"/>
    <p:sldId id="270" r:id="rId5"/>
    <p:sldId id="271" r:id="rId6"/>
    <p:sldId id="272" r:id="rId7"/>
    <p:sldId id="257" r:id="rId8"/>
    <p:sldId id="258" r:id="rId9"/>
    <p:sldId id="260" r:id="rId10"/>
    <p:sldId id="261" r:id="rId11"/>
    <p:sldId id="262" r:id="rId12"/>
    <p:sldId id="263" r:id="rId13"/>
    <p:sldId id="264" r:id="rId14"/>
    <p:sldId id="269" r:id="rId15"/>
    <p:sldId id="265" r:id="rId16"/>
    <p:sldId id="266" r:id="rId17"/>
    <p:sldId id="268" r:id="rId18"/>
    <p:sldId id="273" r:id="rId19"/>
    <p:sldId id="259" r:id="rId20"/>
    <p:sldId id="26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80272"/>
  </p:normalViewPr>
  <p:slideViewPr>
    <p:cSldViewPr snapToGrid="0" snapToObjects="1">
      <p:cViewPr varScale="1">
        <p:scale>
          <a:sx n="101" d="100"/>
          <a:sy n="101" d="100"/>
        </p:scale>
        <p:origin x="154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DD764-C15C-6A4A-B07A-E9DA1462D36F}" type="datetimeFigureOut">
              <a:rPr lang="en-US" smtClean="0"/>
              <a:t>3/21/22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3149A-A3E9-8A42-AD10-800747E33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751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3149A-A3E9-8A42-AD10-800747E339F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456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3149A-A3E9-8A42-AD10-800747E339F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31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9FC4F-15F8-014E-BE9B-FB7568A320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C2DD93-EE19-CD4B-9C7A-F5C345C575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F10A4C-04DF-2040-BEC3-671468F26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40F6-2320-5C42-9348-EA2F46E2BC0E}" type="datetimeFigureOut">
              <a:rPr lang="en-US" smtClean="0"/>
              <a:t>3/21/22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F8955D-8E4F-434D-B5CA-92AD2E79F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3D1E6-23FF-7D4A-9883-6CF5BECA4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DCDC-EDDB-E34E-8EFB-A9B88E842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58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AEF22-2FD5-FD4C-A288-7DF934941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0B764B-E9B1-0240-91D4-87FC05D5A2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E380B3-4384-3848-ADCE-5E4F73A70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40F6-2320-5C42-9348-EA2F46E2BC0E}" type="datetimeFigureOut">
              <a:rPr lang="en-US" smtClean="0"/>
              <a:t>3/21/22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2022B3-0A50-BE47-9820-BBAABC701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309D6C-B00D-F040-8BE8-2B716E2ED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DCDC-EDDB-E34E-8EFB-A9B88E842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09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0F29A8-8299-A549-A356-0836652949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4EF885-20D7-CF44-B4D2-52AEDE5F51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C32EF5-E6DC-6346-B655-D0A433CA5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40F6-2320-5C42-9348-EA2F46E2BC0E}" type="datetimeFigureOut">
              <a:rPr lang="en-US" smtClean="0"/>
              <a:t>3/21/22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815DE-EF6D-1A4C-AB81-3CAB26B97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0C4C5-D4A9-CD44-8E66-75D5B4BD9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DCDC-EDDB-E34E-8EFB-A9B88E842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687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B1ACF-64A7-3B4F-857B-B6BB1E6BD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07B30-59E1-044A-872C-E3F9D9AE2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A754BA-ED34-F741-8927-618DFC56B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40F6-2320-5C42-9348-EA2F46E2BC0E}" type="datetimeFigureOut">
              <a:rPr lang="en-US" smtClean="0"/>
              <a:t>3/21/22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E8D6A-54FB-C74E-B6F0-5FD7B5B33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FC5CD-248F-C84F-9A8A-035886A62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DCDC-EDDB-E34E-8EFB-A9B88E842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344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4BB51-9CD9-4240-9BB7-81162A292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DC90D9-D7F3-D745-8983-945857B560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B460C-5D03-DA4D-8788-1C2FC504B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40F6-2320-5C42-9348-EA2F46E2BC0E}" type="datetimeFigureOut">
              <a:rPr lang="en-US" smtClean="0"/>
              <a:t>3/21/22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5317F0-EC9A-9842-B14C-E3BF96D8B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4604FF-6DD3-A547-B30A-B27949148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DCDC-EDDB-E34E-8EFB-A9B88E842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03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FC762-A829-7C4F-893D-F43322ADF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31A3D-D220-6D4A-9513-80AA4E5B1E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C28665-4B31-024B-B611-E53E08F5B9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F3B8CA-AEE1-804A-BFF0-EB474414A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40F6-2320-5C42-9348-EA2F46E2BC0E}" type="datetimeFigureOut">
              <a:rPr lang="en-US" smtClean="0"/>
              <a:t>3/21/22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300F5C-B213-3742-8F82-1BD0AE834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D51E82-A81A-5C40-84AE-2220EF448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DCDC-EDDB-E34E-8EFB-A9B88E842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32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7A337-D53F-7749-894F-7B3C2673A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1B6340-4EA2-8549-856B-D6A2D80FBB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D160F7-C6C1-E647-8126-D82C386A99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B206BC-CAD0-4C4D-AA52-C464DF071F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2C73C8-B001-BA45-9B42-2D722E5CCE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1B9138-57C2-3245-96F3-89EB392AC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40F6-2320-5C42-9348-EA2F46E2BC0E}" type="datetimeFigureOut">
              <a:rPr lang="en-US" smtClean="0"/>
              <a:t>3/21/22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C749FA-8A34-5C4A-B209-49A974AA1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CD9D80-B806-CE4A-8D65-23DE2B2B2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DCDC-EDDB-E34E-8EFB-A9B88E842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464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40D48-7EBC-D845-9CF7-F04C0E883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5804E3-FFBE-BD4D-884B-E5811777A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40F6-2320-5C42-9348-EA2F46E2BC0E}" type="datetimeFigureOut">
              <a:rPr lang="en-US" smtClean="0"/>
              <a:t>3/21/22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2F2228-4BF8-644F-A225-A24FE0396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0D0024-C8B2-FB4F-A95D-96007A031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DCDC-EDDB-E34E-8EFB-A9B88E842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92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C21793-DE9E-BA4D-819D-929307676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40F6-2320-5C42-9348-EA2F46E2BC0E}" type="datetimeFigureOut">
              <a:rPr lang="en-US" smtClean="0"/>
              <a:t>3/21/22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0F02BC-D9C2-3E4D-995D-4A4515F06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447B06-4F06-C74C-A201-B5BE9938D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DCDC-EDDB-E34E-8EFB-A9B88E842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323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5DCDA-1D57-9C43-BC85-ED9390279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2E74C-7471-5347-8ADE-0D5143429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6A77D3-84C2-834E-95BA-BEB6EE148B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B67B69-3656-0349-9E13-DC69B677C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40F6-2320-5C42-9348-EA2F46E2BC0E}" type="datetimeFigureOut">
              <a:rPr lang="en-US" smtClean="0"/>
              <a:t>3/21/22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6ECD93-9322-554D-8F5B-41B59A0C4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7CC298-71FB-7647-B930-CE59B142F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DCDC-EDDB-E34E-8EFB-A9B88E842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60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EFE57-5F9A-314A-BAA4-1B66EC397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873588-6F77-534A-A95D-483749810B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36AD3A-3421-F048-8CD3-006ED3F295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A685A7-E21C-EF42-8A04-A4B5599E0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40F6-2320-5C42-9348-EA2F46E2BC0E}" type="datetimeFigureOut">
              <a:rPr lang="en-US" smtClean="0"/>
              <a:t>3/21/22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4A8878-AAFF-424A-B2AB-6019AD3F3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9F5469-7AD0-4F49-BEB1-AE39CBA79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DCDC-EDDB-E34E-8EFB-A9B88E842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526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EC88DB-CB11-0C45-8615-5C864B31C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6F3CF0-E596-9641-82C2-6D0F15681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E4D4E0-BE80-3D41-9FDB-47B6EC9A00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340F6-2320-5C42-9348-EA2F46E2BC0E}" type="datetimeFigureOut">
              <a:rPr lang="en-US" smtClean="0"/>
              <a:t>3/21/22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B3C6D-D7E2-6940-A055-0F18BFD2F9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41E6D-9FFA-0E45-9A40-FAC1A2DE2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4DCDC-EDDB-E34E-8EFB-A9B88E842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182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4DQsG3TKQ0I?feature=oembed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c8N72t7aScY?feature=oembed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ruOXWHbyfjo?feature=oembed" TargetMode="Externa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4D7jLpGVmgg?feature=oembed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8A98Z6Qi6s?feature=oembed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dn4JkJsBsE?feature=oembed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_M201T-UsQ?feature=oembed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vWgNSLIULw?feature=oembed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0ZfZj2bn_xg?feature=oembed" TargetMode="External"/><Relationship Id="rId4" Type="http://schemas.openxmlformats.org/officeDocument/2006/relationships/image" Target="../media/image1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SDVMIZeOGs?start=39&amp;feature=oembe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OW3-UmUVKWQ?feature=oemb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OcZYbPo3Vzs?feature=oembed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pmZJ4bV1E2w?feature=oembed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XYhua4IwoE?feature=oembed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E3E48EE-B9CA-2B47-A314-47866BB773B7}"/>
              </a:ext>
            </a:extLst>
          </p:cNvPr>
          <p:cNvSpPr txBox="1"/>
          <p:nvPr/>
        </p:nvSpPr>
        <p:spPr>
          <a:xfrm>
            <a:off x="1104901" y="125730"/>
            <a:ext cx="9893300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Amuse </a:t>
            </a:r>
            <a:r>
              <a:rPr lang="en-US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bouches</a:t>
            </a:r>
            <a:endParaRPr lang="en-US" sz="24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Mass-media </a:t>
            </a:r>
            <a:r>
              <a:rPr lang="en-US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dust-ups about DSM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--ruining the racket of literature profs?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Steven Pinker et. al on structure in the mind</a:t>
            </a:r>
          </a:p>
          <a:p>
            <a:pPr marL="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PIXAR runs with the ball!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 wonks (in the movies, at least) finesse The Hard Problem</a:t>
            </a:r>
          </a:p>
          <a:p>
            <a:pPr marL="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Great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Shwarzenegger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HAL, and a menacing Oscar Issacs!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Messing with the Mind – actual research … and Hollywood:</a:t>
            </a:r>
          </a:p>
          <a:p>
            <a:pPr marL="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Christopher Nolan’s new gimmicks -- and old ones?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 and games from the past fifteen minutes.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21549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380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nline Media 3" descr="The Genesis of Skynet [Terminator 2]">
            <a:hlinkClick r:id="" action="ppaction://media"/>
            <a:extLst>
              <a:ext uri="{FF2B5EF4-FFF2-40B4-BE49-F238E27FC236}">
                <a16:creationId xmlns:a16="http://schemas.microsoft.com/office/drawing/2014/main" id="{B793F2CA-A8F1-0449-AF52-322AE10C336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65853" y="643467"/>
            <a:ext cx="9860293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889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nline Media 3" descr="Deactivation of Hal 9000">
            <a:hlinkClick r:id="" action="ppaction://media"/>
            <a:extLst>
              <a:ext uri="{FF2B5EF4-FFF2-40B4-BE49-F238E27FC236}">
                <a16:creationId xmlns:a16="http://schemas.microsoft.com/office/drawing/2014/main" id="{EFADDB7E-8EE6-F246-B931-1E0D5FFFF80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36177" y="457200"/>
            <a:ext cx="10519646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196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nline Media 3" descr="Ex Machina (4/10) Movie CLIP - How Ava Was Created (2015) HD">
            <a:hlinkClick r:id="" action="ppaction://media"/>
            <a:extLst>
              <a:ext uri="{FF2B5EF4-FFF2-40B4-BE49-F238E27FC236}">
                <a16:creationId xmlns:a16="http://schemas.microsoft.com/office/drawing/2014/main" id="{A4964513-EA53-574F-ABD0-6B217806D66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836177" y="457200"/>
            <a:ext cx="10519646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16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D073016-B734-483B-8953-5BADEE1451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38600" y="0"/>
            <a:ext cx="8157458" cy="6858000"/>
          </a:xfrm>
          <a:prstGeom prst="rect">
            <a:avLst/>
          </a:prstGeom>
          <a:gradFill>
            <a:gsLst>
              <a:gs pos="2000">
                <a:schemeClr val="accent1"/>
              </a:gs>
              <a:gs pos="78000">
                <a:schemeClr val="accent1">
                  <a:lumMod val="50000"/>
                </a:schemeClr>
              </a:gs>
              <a:gs pos="100000">
                <a:srgbClr val="000000">
                  <a:alpha val="85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0A7EAB6-59D3-4325-8DE6-E0CA4009CE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4537" y="1839884"/>
            <a:ext cx="8157460" cy="5017687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  <a:alpha val="30000"/>
                </a:schemeClr>
              </a:gs>
              <a:gs pos="100000">
                <a:srgbClr val="000000">
                  <a:alpha val="44000"/>
                </a:srgb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063179" y="-33131"/>
            <a:ext cx="6857999" cy="6923403"/>
          </a:xfrm>
          <a:prstGeom prst="rect">
            <a:avLst/>
          </a:prstGeom>
          <a:gradFill>
            <a:gsLst>
              <a:gs pos="56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nline Media 3" descr="Robby The Robot introduces FORBIDDEN PLANET">
            <a:hlinkClick r:id="" action="ppaction://media"/>
            <a:extLst>
              <a:ext uri="{FF2B5EF4-FFF2-40B4-BE49-F238E27FC236}">
                <a16:creationId xmlns:a16="http://schemas.microsoft.com/office/drawing/2014/main" id="{B551D2C4-F1F5-3B46-8063-E80F6D0CB02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36177" y="457200"/>
            <a:ext cx="10519646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21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D073016-B734-483B-8953-5BADEE1451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38600" y="0"/>
            <a:ext cx="8157458" cy="6858000"/>
          </a:xfrm>
          <a:prstGeom prst="rect">
            <a:avLst/>
          </a:prstGeom>
          <a:gradFill>
            <a:gsLst>
              <a:gs pos="2000">
                <a:schemeClr val="accent1"/>
              </a:gs>
              <a:gs pos="78000">
                <a:schemeClr val="accent1">
                  <a:lumMod val="50000"/>
                </a:schemeClr>
              </a:gs>
              <a:gs pos="100000">
                <a:srgbClr val="000000">
                  <a:alpha val="85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0A7EAB6-59D3-4325-8DE6-E0CA4009CE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4537" y="1839884"/>
            <a:ext cx="8157460" cy="5017687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  <a:alpha val="30000"/>
                </a:schemeClr>
              </a:gs>
              <a:gs pos="100000">
                <a:srgbClr val="000000">
                  <a:alpha val="44000"/>
                </a:srgb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063179" y="-33131"/>
            <a:ext cx="6857999" cy="6923403"/>
          </a:xfrm>
          <a:prstGeom prst="rect">
            <a:avLst/>
          </a:prstGeom>
          <a:gradFill>
            <a:gsLst>
              <a:gs pos="56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nline Media 3" descr="Mind machines - the promise and problems of cognitive enhancement devices">
            <a:hlinkClick r:id="" action="ppaction://media"/>
            <a:extLst>
              <a:ext uri="{FF2B5EF4-FFF2-40B4-BE49-F238E27FC236}">
                <a16:creationId xmlns:a16="http://schemas.microsoft.com/office/drawing/2014/main" id="{98C71904-2268-E14D-9F41-C58F7A76A99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36177" y="457200"/>
            <a:ext cx="10519646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60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nline Media 3" descr="Inception Cafe Scene">
            <a:hlinkClick r:id="" action="ppaction://media"/>
            <a:extLst>
              <a:ext uri="{FF2B5EF4-FFF2-40B4-BE49-F238E27FC236}">
                <a16:creationId xmlns:a16="http://schemas.microsoft.com/office/drawing/2014/main" id="{37281CAC-AE26-5E48-9496-30A024AEAAF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36177" y="457200"/>
            <a:ext cx="10519646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08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4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nline Media 3" descr="Inception [2010] Place Of The Yusuf (HD) | Başlangıç | Yusuf'un Yeri | Türkçe Altyazılı">
            <a:hlinkClick r:id="" action="ppaction://media"/>
            <a:extLst>
              <a:ext uri="{FF2B5EF4-FFF2-40B4-BE49-F238E27FC236}">
                <a16:creationId xmlns:a16="http://schemas.microsoft.com/office/drawing/2014/main" id="{D777BFF5-B6D1-4A4E-B645-8AEA6650574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36177" y="457200"/>
            <a:ext cx="10519646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4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nline Media 3" descr="Made For Love | Official Trailer | HBO Max">
            <a:hlinkClick r:id="" action="ppaction://media"/>
            <a:extLst>
              <a:ext uri="{FF2B5EF4-FFF2-40B4-BE49-F238E27FC236}">
                <a16:creationId xmlns:a16="http://schemas.microsoft.com/office/drawing/2014/main" id="{8AC22D40-D10B-6043-BE8D-7AE1CB28C9E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36177" y="457200"/>
            <a:ext cx="10519646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98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nline Media 3" descr="Upload - Official Trailer I Prime Video">
            <a:hlinkClick r:id="" action="ppaction://media"/>
            <a:extLst>
              <a:ext uri="{FF2B5EF4-FFF2-40B4-BE49-F238E27FC236}">
                <a16:creationId xmlns:a16="http://schemas.microsoft.com/office/drawing/2014/main" id="{25BADA52-C36F-EB44-B1E4-11EE2101CD2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836177" y="457200"/>
            <a:ext cx="10519646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19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5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27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Online Media 5" descr="Inside Out - Ending Scene">
            <a:hlinkClick r:id="" action="ppaction://media"/>
            <a:extLst>
              <a:ext uri="{FF2B5EF4-FFF2-40B4-BE49-F238E27FC236}">
                <a16:creationId xmlns:a16="http://schemas.microsoft.com/office/drawing/2014/main" id="{CF079410-5BD5-A44B-97FC-6DDEB006A13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36177" y="457200"/>
            <a:ext cx="10519646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11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EE4AA6B-5D4C-0A4F-BDB5-0E125311B7CA}"/>
              </a:ext>
            </a:extLst>
          </p:cNvPr>
          <p:cNvSpPr txBox="1"/>
          <p:nvPr/>
        </p:nvSpPr>
        <p:spPr>
          <a:xfrm>
            <a:off x="3046971" y="3244334"/>
            <a:ext cx="609805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this country needs is a good five-cent synthesis. </a:t>
            </a:r>
          </a:p>
        </p:txBody>
      </p:sp>
    </p:spTree>
    <p:extLst>
      <p:ext uri="{BB962C8B-B14F-4D97-AF65-F5344CB8AC3E}">
        <p14:creationId xmlns:p14="http://schemas.microsoft.com/office/powerpoint/2010/main" val="39330291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nline Media 3" descr="The difference between dogs and cats Inside out">
            <a:hlinkClick r:id="" action="ppaction://media"/>
            <a:extLst>
              <a:ext uri="{FF2B5EF4-FFF2-40B4-BE49-F238E27FC236}">
                <a16:creationId xmlns:a16="http://schemas.microsoft.com/office/drawing/2014/main" id="{09DDFAA8-AB29-7A43-9809-0A0BCE8D488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36177" y="457200"/>
            <a:ext cx="10519646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48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D073016-B734-483B-8953-5BADEE1451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38600" y="0"/>
            <a:ext cx="8157458" cy="6858000"/>
          </a:xfrm>
          <a:prstGeom prst="rect">
            <a:avLst/>
          </a:prstGeom>
          <a:gradFill>
            <a:gsLst>
              <a:gs pos="2000">
                <a:schemeClr val="accent1"/>
              </a:gs>
              <a:gs pos="78000">
                <a:schemeClr val="accent1">
                  <a:lumMod val="50000"/>
                </a:schemeClr>
              </a:gs>
              <a:gs pos="100000">
                <a:srgbClr val="000000">
                  <a:alpha val="85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0A7EAB6-59D3-4325-8DE6-E0CA4009CE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4537" y="1839884"/>
            <a:ext cx="8157460" cy="5017687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  <a:alpha val="30000"/>
                </a:schemeClr>
              </a:gs>
              <a:gs pos="100000">
                <a:srgbClr val="000000">
                  <a:alpha val="44000"/>
                </a:srgb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063179" y="-33131"/>
            <a:ext cx="6857999" cy="6923403"/>
          </a:xfrm>
          <a:prstGeom prst="rect">
            <a:avLst/>
          </a:prstGeom>
          <a:gradFill>
            <a:gsLst>
              <a:gs pos="56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nline Media 3" descr="Relaxium Sleep TBN TV Commercial with Mike Huckabee">
            <a:hlinkClick r:id="" action="ppaction://media"/>
            <a:extLst>
              <a:ext uri="{FF2B5EF4-FFF2-40B4-BE49-F238E27FC236}">
                <a16:creationId xmlns:a16="http://schemas.microsoft.com/office/drawing/2014/main" id="{37F0A6A1-33E6-8544-9383-4BA33D8D928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36177" y="457200"/>
            <a:ext cx="10519646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01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C12795F-2728-9C4C-ACB5-4A431D0FE2F5}"/>
              </a:ext>
            </a:extLst>
          </p:cNvPr>
          <p:cNvSpPr txBox="1"/>
          <p:nvPr/>
        </p:nvSpPr>
        <p:spPr>
          <a:xfrm>
            <a:off x="1713186" y="367862"/>
            <a:ext cx="184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C069F5-C37B-0D4C-BE53-03275A3200AC}"/>
              </a:ext>
            </a:extLst>
          </p:cNvPr>
          <p:cNvSpPr txBox="1"/>
          <p:nvPr/>
        </p:nvSpPr>
        <p:spPr>
          <a:xfrm>
            <a:off x="1508760" y="168165"/>
            <a:ext cx="9818370" cy="73866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How Long Should It Take to Grieve? Psychiatry Has Come Up With an Answer.</a:t>
            </a:r>
            <a:endParaRPr lang="en-US" dirty="0"/>
          </a:p>
          <a:p>
            <a:r>
              <a:rPr lang="en-US" dirty="0"/>
              <a:t>Ellen Barry</a:t>
            </a:r>
          </a:p>
          <a:p>
            <a:r>
              <a:rPr lang="en-US" dirty="0"/>
              <a:t>New York Times, March 18, 2022</a:t>
            </a:r>
          </a:p>
          <a:p>
            <a:endParaRPr lang="en-US" sz="2400" dirty="0"/>
          </a:p>
          <a:p>
            <a:r>
              <a:rPr lang="en-US" sz="2400" dirty="0"/>
              <a:t>The latest edition of the DSM-5, sometimes known as “psychiatry’s bible,” includes a controversial new diagnosis: prolonged grief disorder.</a:t>
            </a:r>
          </a:p>
          <a:p>
            <a:r>
              <a:rPr lang="en-US" sz="2400" dirty="0"/>
              <a:t> . . . critics of the idea have argued vigorously against categorizing grief as a mental disorder, saying that the designation risks </a:t>
            </a:r>
            <a:r>
              <a:rPr lang="en-US" sz="2400" b="1" dirty="0"/>
              <a:t>pathologizing a fundamental aspect of the human experience.</a:t>
            </a:r>
          </a:p>
          <a:p>
            <a:endParaRPr lang="en-US" sz="2400" dirty="0"/>
          </a:p>
          <a:p>
            <a:r>
              <a:rPr lang="en-US" sz="2400" dirty="0"/>
              <a:t>They warn that there will be false positives — grieving people told by doctors that they have mental illnesses when they are actually emerging, slowly but naturally, from their losses. . . . </a:t>
            </a:r>
          </a:p>
          <a:p>
            <a:endParaRPr lang="en-US" sz="2400" dirty="0"/>
          </a:p>
          <a:p>
            <a:r>
              <a:rPr lang="en-US" sz="2400" b="1" dirty="0"/>
              <a:t>And they fear grief will be seen as a growth market by drug companies that will try to persuade the public that they need medical treatment to emerge from mourning.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496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58D90C-6BAC-DC41-B941-2E5D5B13B0F6}"/>
              </a:ext>
            </a:extLst>
          </p:cNvPr>
          <p:cNvSpPr txBox="1"/>
          <p:nvPr/>
        </p:nvSpPr>
        <p:spPr>
          <a:xfrm>
            <a:off x="891540" y="1062990"/>
            <a:ext cx="1052703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 completely, utterly disagree that grief is a mental illness,” said Joanne Cacciatore, an associate professor of social work at Arizona State University who has published widely on grief, and who operates the Selah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Carefarm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 retreat for bereaved people.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someone who is a quote-unquote expert tells us we are disordered and we are feeling very vulnerable and feeling overwhelmed, we no longer trust ourselves and our emotions,”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Dr. Cacciatore said. “To me, that is an incredibly dangerous move, and short sighted.”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10199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83ED4FB-042A-3D47-8FA6-CACD3639EAC3}"/>
              </a:ext>
            </a:extLst>
          </p:cNvPr>
          <p:cNvSpPr txBox="1"/>
          <p:nvPr/>
        </p:nvSpPr>
        <p:spPr>
          <a:xfrm>
            <a:off x="2148840" y="91440"/>
            <a:ext cx="7223760" cy="652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200" dirty="0"/>
          </a:p>
          <a:p>
            <a:r>
              <a:rPr lang="en-US" sz="2200" dirty="0"/>
              <a:t>QUEEN GERTRUDE Good Hamlet, cast thy </a:t>
            </a:r>
            <a:r>
              <a:rPr lang="en-US" sz="2200" dirty="0" err="1"/>
              <a:t>nighted</a:t>
            </a:r>
            <a:r>
              <a:rPr lang="en-US" sz="2200" dirty="0"/>
              <a:t> </a:t>
            </a:r>
            <a:r>
              <a:rPr lang="en-US" sz="2200" dirty="0" err="1"/>
              <a:t>colour</a:t>
            </a:r>
            <a:r>
              <a:rPr lang="en-US" sz="2200" dirty="0"/>
              <a:t> off, </a:t>
            </a:r>
          </a:p>
          <a:p>
            <a:r>
              <a:rPr lang="en-US" sz="2200" dirty="0"/>
              <a:t>And let thine eye look like a friend on Denmark. </a:t>
            </a:r>
          </a:p>
          <a:p>
            <a:r>
              <a:rPr lang="en-US" sz="2200" dirty="0"/>
              <a:t>Do not for ever with thy vailed lids </a:t>
            </a:r>
          </a:p>
          <a:p>
            <a:r>
              <a:rPr lang="en-US" sz="2200" dirty="0"/>
              <a:t>Seek for thy noble father in the dust:</a:t>
            </a:r>
          </a:p>
          <a:p>
            <a:r>
              <a:rPr lang="en-US" sz="2200" dirty="0"/>
              <a:t>Thou </a:t>
            </a:r>
            <a:r>
              <a:rPr lang="en-US" sz="2200" dirty="0" err="1"/>
              <a:t>know'st</a:t>
            </a:r>
            <a:r>
              <a:rPr lang="en-US" sz="2200" dirty="0"/>
              <a:t> 'tis common; all that lives must die, </a:t>
            </a:r>
          </a:p>
          <a:p>
            <a:r>
              <a:rPr lang="en-US" sz="2200" dirty="0"/>
              <a:t>Passing through nature to eternity. </a:t>
            </a:r>
          </a:p>
          <a:p>
            <a:r>
              <a:rPr lang="en-US" sz="2200" dirty="0"/>
              <a:t>HAMLET Ay, madam, it is common. </a:t>
            </a:r>
          </a:p>
          <a:p>
            <a:r>
              <a:rPr lang="en-US" sz="2200" dirty="0"/>
              <a:t>QUEEN GERTRUDE If it be, </a:t>
            </a:r>
          </a:p>
          <a:p>
            <a:r>
              <a:rPr lang="en-US" sz="2200" dirty="0"/>
              <a:t>Why seems it so particular with thee? </a:t>
            </a:r>
          </a:p>
          <a:p>
            <a:r>
              <a:rPr lang="en-US" sz="2200" dirty="0"/>
              <a:t>HAMLET Seems, madam! nay it is; I know not 'seems.’ </a:t>
            </a:r>
          </a:p>
          <a:p>
            <a:r>
              <a:rPr lang="en-US" sz="2200" dirty="0"/>
              <a:t>'Tis not alone my inky cloak, good mother, </a:t>
            </a:r>
          </a:p>
          <a:p>
            <a:r>
              <a:rPr lang="en-US" sz="2200" dirty="0"/>
              <a:t>Nor customary suits of solemn black,</a:t>
            </a:r>
          </a:p>
          <a:p>
            <a:r>
              <a:rPr lang="en-US" sz="2200" dirty="0"/>
              <a:t>Nor the dejected '</a:t>
            </a:r>
            <a:r>
              <a:rPr lang="en-US" sz="2200" dirty="0" err="1"/>
              <a:t>havior</a:t>
            </a:r>
            <a:r>
              <a:rPr lang="en-US" sz="2200" dirty="0"/>
              <a:t> of the visage, </a:t>
            </a:r>
          </a:p>
          <a:p>
            <a:r>
              <a:rPr lang="en-US" sz="2200" dirty="0"/>
              <a:t>Together with all forms, moods, shapes of grief, </a:t>
            </a:r>
          </a:p>
          <a:p>
            <a:r>
              <a:rPr lang="en-US" sz="2200" dirty="0"/>
              <a:t>That can denote me truly: these indeed seem, </a:t>
            </a:r>
          </a:p>
          <a:p>
            <a:r>
              <a:rPr lang="en-US" sz="2200" dirty="0"/>
              <a:t>For they are actions that a man might play: </a:t>
            </a:r>
          </a:p>
          <a:p>
            <a:r>
              <a:rPr lang="en-US" sz="2200" dirty="0"/>
              <a:t>But I have that within which </a:t>
            </a:r>
            <a:r>
              <a:rPr lang="en-US" sz="2200" dirty="0" err="1"/>
              <a:t>passeth</a:t>
            </a:r>
            <a:r>
              <a:rPr lang="en-US" sz="2200" dirty="0"/>
              <a:t> show;</a:t>
            </a:r>
          </a:p>
          <a:p>
            <a:r>
              <a:rPr lang="en-US" sz="2200" dirty="0"/>
              <a:t>These but the trappings and the suits of woe. </a:t>
            </a:r>
          </a:p>
        </p:txBody>
      </p:sp>
    </p:spTree>
    <p:extLst>
      <p:ext uri="{BB962C8B-B14F-4D97-AF65-F5344CB8AC3E}">
        <p14:creationId xmlns:p14="http://schemas.microsoft.com/office/powerpoint/2010/main" val="4189139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nline Media 3" descr="Steven Pinker on the Mind and Consciousness | Conversations with Tyler">
            <a:hlinkClick r:id="" action="ppaction://media"/>
            <a:extLst>
              <a:ext uri="{FF2B5EF4-FFF2-40B4-BE49-F238E27FC236}">
                <a16:creationId xmlns:a16="http://schemas.microsoft.com/office/drawing/2014/main" id="{3F351CED-B858-1145-9522-BB78F53B25E3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36177" y="457200"/>
            <a:ext cx="10519646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001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nline Media 3" descr="Inside Out: Emotional Theory Comes Alive">
            <a:hlinkClick r:id="" action="ppaction://media"/>
            <a:extLst>
              <a:ext uri="{FF2B5EF4-FFF2-40B4-BE49-F238E27FC236}">
                <a16:creationId xmlns:a16="http://schemas.microsoft.com/office/drawing/2014/main" id="{4FD629BB-0A9C-9742-A3F2-AAD75E26AE4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36177" y="457200"/>
            <a:ext cx="10519646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21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10821DC-F7C8-A148-925F-EBB17AF51AF3}"/>
              </a:ext>
            </a:extLst>
          </p:cNvPr>
          <p:cNvSpPr txBox="1"/>
          <p:nvPr/>
        </p:nvSpPr>
        <p:spPr>
          <a:xfrm>
            <a:off x="2102069" y="935421"/>
            <a:ext cx="184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D0619FB-800C-9C44-9D28-F3737B7495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89827"/>
              </p:ext>
            </p:extLst>
          </p:nvPr>
        </p:nvGraphicFramePr>
        <p:xfrm>
          <a:off x="504497" y="588579"/>
          <a:ext cx="10927143" cy="581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ocument" r:id="rId3" imgW="5943600" imgH="3162300" progId="Word.Document.12">
                  <p:embed/>
                </p:oleObj>
              </mc:Choice>
              <mc:Fallback>
                <p:oleObj name="Document" r:id="rId3" imgW="5943600" imgH="31623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4497" y="588579"/>
                        <a:ext cx="10927143" cy="581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4417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525</Words>
  <Application>Microsoft Macintosh PowerPoint</Application>
  <PresentationFormat>Widescreen</PresentationFormat>
  <Paragraphs>55</Paragraphs>
  <Slides>20</Slides>
  <Notes>2</Notes>
  <HiddenSlides>0</HiddenSlides>
  <MMClips>14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Michelson, Bruce F</dc:creator>
  <cp:lastModifiedBy>Michelson, Bruce F</cp:lastModifiedBy>
  <cp:revision>12</cp:revision>
  <dcterms:created xsi:type="dcterms:W3CDTF">2022-03-17T11:49:26Z</dcterms:created>
  <dcterms:modified xsi:type="dcterms:W3CDTF">2022-03-21T13:32:55Z</dcterms:modified>
</cp:coreProperties>
</file>