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84" r:id="rId5"/>
    <p:sldId id="260" r:id="rId6"/>
    <p:sldId id="261" r:id="rId7"/>
    <p:sldId id="285" r:id="rId8"/>
    <p:sldId id="265" r:id="rId9"/>
    <p:sldId id="263" r:id="rId10"/>
    <p:sldId id="264" r:id="rId11"/>
    <p:sldId id="266" r:id="rId12"/>
    <p:sldId id="267" r:id="rId13"/>
    <p:sldId id="268" r:id="rId14"/>
    <p:sldId id="286" r:id="rId15"/>
    <p:sldId id="269" r:id="rId16"/>
    <p:sldId id="270" r:id="rId17"/>
    <p:sldId id="273" r:id="rId18"/>
    <p:sldId id="287" r:id="rId19"/>
    <p:sldId id="276" r:id="rId20"/>
    <p:sldId id="275" r:id="rId21"/>
    <p:sldId id="274" r:id="rId22"/>
    <p:sldId id="283" r:id="rId23"/>
    <p:sldId id="271" r:id="rId24"/>
    <p:sldId id="288" r:id="rId25"/>
    <p:sldId id="272" r:id="rId26"/>
    <p:sldId id="289" r:id="rId27"/>
    <p:sldId id="277" r:id="rId28"/>
    <p:sldId id="278" r:id="rId29"/>
    <p:sldId id="281" r:id="rId30"/>
    <p:sldId id="279" r:id="rId31"/>
    <p:sldId id="280" r:id="rId32"/>
    <p:sldId id="292" r:id="rId33"/>
    <p:sldId id="294" r:id="rId34"/>
    <p:sldId id="282" r:id="rId35"/>
    <p:sldId id="291" r:id="rId36"/>
    <p:sldId id="29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75"/>
    <p:restoredTop sz="94694"/>
  </p:normalViewPr>
  <p:slideViewPr>
    <p:cSldViewPr snapToGrid="0" snapToObjects="1">
      <p:cViewPr varScale="1">
        <p:scale>
          <a:sx n="113" d="100"/>
          <a:sy n="113" d="100"/>
        </p:scale>
        <p:origin x="126"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ADCCD-264D-AA49-A409-941CB7EAFF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4E64AA-2BC2-AC46-9EC6-0F22DE6676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E84BD9-BCD5-7A4F-8523-7EA558325A56}"/>
              </a:ext>
            </a:extLst>
          </p:cNvPr>
          <p:cNvSpPr>
            <a:spLocks noGrp="1"/>
          </p:cNvSpPr>
          <p:nvPr>
            <p:ph type="dt" sz="half" idx="10"/>
          </p:nvPr>
        </p:nvSpPr>
        <p:spPr/>
        <p:txBody>
          <a:bodyPr/>
          <a:lstStyle/>
          <a:p>
            <a:fld id="{CDAD6340-40DB-7A49-9A02-FE4AF8967429}" type="datetimeFigureOut">
              <a:rPr lang="en-US" smtClean="0"/>
              <a:t>3/7/2022</a:t>
            </a:fld>
            <a:endParaRPr lang="en-US"/>
          </a:p>
        </p:txBody>
      </p:sp>
      <p:sp>
        <p:nvSpPr>
          <p:cNvPr id="5" name="Footer Placeholder 4">
            <a:extLst>
              <a:ext uri="{FF2B5EF4-FFF2-40B4-BE49-F238E27FC236}">
                <a16:creationId xmlns:a16="http://schemas.microsoft.com/office/drawing/2014/main" id="{1F8CE901-FC08-E842-B773-A1C611364B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5AAEE2-0FC7-B349-9925-A5BEC321AA60}"/>
              </a:ext>
            </a:extLst>
          </p:cNvPr>
          <p:cNvSpPr>
            <a:spLocks noGrp="1"/>
          </p:cNvSpPr>
          <p:nvPr>
            <p:ph type="sldNum" sz="quarter" idx="12"/>
          </p:nvPr>
        </p:nvSpPr>
        <p:spPr/>
        <p:txBody>
          <a:bodyPr/>
          <a:lstStyle/>
          <a:p>
            <a:fld id="{32B58BE9-6B2C-D64B-8E61-92DAF304C629}" type="slidenum">
              <a:rPr lang="en-US" smtClean="0"/>
              <a:t>‹#›</a:t>
            </a:fld>
            <a:endParaRPr lang="en-US"/>
          </a:p>
        </p:txBody>
      </p:sp>
    </p:spTree>
    <p:extLst>
      <p:ext uri="{BB962C8B-B14F-4D97-AF65-F5344CB8AC3E}">
        <p14:creationId xmlns:p14="http://schemas.microsoft.com/office/powerpoint/2010/main" val="1562669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3B651-4C8F-B841-8AEC-B367B4D358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17BB6E-C126-7344-9688-20A624DCFE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870D3-B103-624D-AC81-A458DE8B81C2}"/>
              </a:ext>
            </a:extLst>
          </p:cNvPr>
          <p:cNvSpPr>
            <a:spLocks noGrp="1"/>
          </p:cNvSpPr>
          <p:nvPr>
            <p:ph type="dt" sz="half" idx="10"/>
          </p:nvPr>
        </p:nvSpPr>
        <p:spPr/>
        <p:txBody>
          <a:bodyPr/>
          <a:lstStyle/>
          <a:p>
            <a:fld id="{CDAD6340-40DB-7A49-9A02-FE4AF8967429}" type="datetimeFigureOut">
              <a:rPr lang="en-US" smtClean="0"/>
              <a:t>3/7/2022</a:t>
            </a:fld>
            <a:endParaRPr lang="en-US"/>
          </a:p>
        </p:txBody>
      </p:sp>
      <p:sp>
        <p:nvSpPr>
          <p:cNvPr id="5" name="Footer Placeholder 4">
            <a:extLst>
              <a:ext uri="{FF2B5EF4-FFF2-40B4-BE49-F238E27FC236}">
                <a16:creationId xmlns:a16="http://schemas.microsoft.com/office/drawing/2014/main" id="{101F7548-C61D-BF41-B6FE-47CC1F045F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2738B-9002-2548-B8D2-4C613CFE03D2}"/>
              </a:ext>
            </a:extLst>
          </p:cNvPr>
          <p:cNvSpPr>
            <a:spLocks noGrp="1"/>
          </p:cNvSpPr>
          <p:nvPr>
            <p:ph type="sldNum" sz="quarter" idx="12"/>
          </p:nvPr>
        </p:nvSpPr>
        <p:spPr/>
        <p:txBody>
          <a:bodyPr/>
          <a:lstStyle/>
          <a:p>
            <a:fld id="{32B58BE9-6B2C-D64B-8E61-92DAF304C629}" type="slidenum">
              <a:rPr lang="en-US" smtClean="0"/>
              <a:t>‹#›</a:t>
            </a:fld>
            <a:endParaRPr lang="en-US"/>
          </a:p>
        </p:txBody>
      </p:sp>
    </p:spTree>
    <p:extLst>
      <p:ext uri="{BB962C8B-B14F-4D97-AF65-F5344CB8AC3E}">
        <p14:creationId xmlns:p14="http://schemas.microsoft.com/office/powerpoint/2010/main" val="2955221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76EC86-A259-8E42-BFF7-4095020873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0C1084-643B-2245-AB9A-8B79574FE2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B412E3-06E8-424F-9E9B-AB61288FE3EB}"/>
              </a:ext>
            </a:extLst>
          </p:cNvPr>
          <p:cNvSpPr>
            <a:spLocks noGrp="1"/>
          </p:cNvSpPr>
          <p:nvPr>
            <p:ph type="dt" sz="half" idx="10"/>
          </p:nvPr>
        </p:nvSpPr>
        <p:spPr/>
        <p:txBody>
          <a:bodyPr/>
          <a:lstStyle/>
          <a:p>
            <a:fld id="{CDAD6340-40DB-7A49-9A02-FE4AF8967429}" type="datetimeFigureOut">
              <a:rPr lang="en-US" smtClean="0"/>
              <a:t>3/7/2022</a:t>
            </a:fld>
            <a:endParaRPr lang="en-US"/>
          </a:p>
        </p:txBody>
      </p:sp>
      <p:sp>
        <p:nvSpPr>
          <p:cNvPr id="5" name="Footer Placeholder 4">
            <a:extLst>
              <a:ext uri="{FF2B5EF4-FFF2-40B4-BE49-F238E27FC236}">
                <a16:creationId xmlns:a16="http://schemas.microsoft.com/office/drawing/2014/main" id="{C8FC0EF7-7752-7B4D-936A-B39919DA98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1B84DC-7403-6F42-AF25-1161F78AC2CD}"/>
              </a:ext>
            </a:extLst>
          </p:cNvPr>
          <p:cNvSpPr>
            <a:spLocks noGrp="1"/>
          </p:cNvSpPr>
          <p:nvPr>
            <p:ph type="sldNum" sz="quarter" idx="12"/>
          </p:nvPr>
        </p:nvSpPr>
        <p:spPr/>
        <p:txBody>
          <a:bodyPr/>
          <a:lstStyle/>
          <a:p>
            <a:fld id="{32B58BE9-6B2C-D64B-8E61-92DAF304C629}" type="slidenum">
              <a:rPr lang="en-US" smtClean="0"/>
              <a:t>‹#›</a:t>
            </a:fld>
            <a:endParaRPr lang="en-US"/>
          </a:p>
        </p:txBody>
      </p:sp>
    </p:spTree>
    <p:extLst>
      <p:ext uri="{BB962C8B-B14F-4D97-AF65-F5344CB8AC3E}">
        <p14:creationId xmlns:p14="http://schemas.microsoft.com/office/powerpoint/2010/main" val="2935438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35D40-B4E6-8A43-8F28-B44A625623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7380EC-DCE4-5543-B96B-09E0E70AA6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0DED80-F787-9543-AA85-CDBBAED1332B}"/>
              </a:ext>
            </a:extLst>
          </p:cNvPr>
          <p:cNvSpPr>
            <a:spLocks noGrp="1"/>
          </p:cNvSpPr>
          <p:nvPr>
            <p:ph type="dt" sz="half" idx="10"/>
          </p:nvPr>
        </p:nvSpPr>
        <p:spPr/>
        <p:txBody>
          <a:bodyPr/>
          <a:lstStyle/>
          <a:p>
            <a:fld id="{CDAD6340-40DB-7A49-9A02-FE4AF8967429}" type="datetimeFigureOut">
              <a:rPr lang="en-US" smtClean="0"/>
              <a:t>3/7/2022</a:t>
            </a:fld>
            <a:endParaRPr lang="en-US"/>
          </a:p>
        </p:txBody>
      </p:sp>
      <p:sp>
        <p:nvSpPr>
          <p:cNvPr id="5" name="Footer Placeholder 4">
            <a:extLst>
              <a:ext uri="{FF2B5EF4-FFF2-40B4-BE49-F238E27FC236}">
                <a16:creationId xmlns:a16="http://schemas.microsoft.com/office/drawing/2014/main" id="{36B23F24-2AA4-694D-9EBA-ED87B487C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335D4D-35C8-364C-A6C8-672E0AABF191}"/>
              </a:ext>
            </a:extLst>
          </p:cNvPr>
          <p:cNvSpPr>
            <a:spLocks noGrp="1"/>
          </p:cNvSpPr>
          <p:nvPr>
            <p:ph type="sldNum" sz="quarter" idx="12"/>
          </p:nvPr>
        </p:nvSpPr>
        <p:spPr/>
        <p:txBody>
          <a:bodyPr/>
          <a:lstStyle/>
          <a:p>
            <a:fld id="{32B58BE9-6B2C-D64B-8E61-92DAF304C629}" type="slidenum">
              <a:rPr lang="en-US" smtClean="0"/>
              <a:t>‹#›</a:t>
            </a:fld>
            <a:endParaRPr lang="en-US"/>
          </a:p>
        </p:txBody>
      </p:sp>
    </p:spTree>
    <p:extLst>
      <p:ext uri="{BB962C8B-B14F-4D97-AF65-F5344CB8AC3E}">
        <p14:creationId xmlns:p14="http://schemas.microsoft.com/office/powerpoint/2010/main" val="370967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57EE6-B4E1-F444-8C53-35BE99DF92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1FBB4A-B655-6A4D-8C40-1B102FBED0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49E52E-5840-4944-8602-5651FC3D705A}"/>
              </a:ext>
            </a:extLst>
          </p:cNvPr>
          <p:cNvSpPr>
            <a:spLocks noGrp="1"/>
          </p:cNvSpPr>
          <p:nvPr>
            <p:ph type="dt" sz="half" idx="10"/>
          </p:nvPr>
        </p:nvSpPr>
        <p:spPr/>
        <p:txBody>
          <a:bodyPr/>
          <a:lstStyle/>
          <a:p>
            <a:fld id="{CDAD6340-40DB-7A49-9A02-FE4AF8967429}" type="datetimeFigureOut">
              <a:rPr lang="en-US" smtClean="0"/>
              <a:t>3/7/2022</a:t>
            </a:fld>
            <a:endParaRPr lang="en-US"/>
          </a:p>
        </p:txBody>
      </p:sp>
      <p:sp>
        <p:nvSpPr>
          <p:cNvPr id="5" name="Footer Placeholder 4">
            <a:extLst>
              <a:ext uri="{FF2B5EF4-FFF2-40B4-BE49-F238E27FC236}">
                <a16:creationId xmlns:a16="http://schemas.microsoft.com/office/drawing/2014/main" id="{3674F35F-7D81-A949-A04E-4DD8FA34CD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1C8A48-FE3A-E54D-B788-E87AFFABED72}"/>
              </a:ext>
            </a:extLst>
          </p:cNvPr>
          <p:cNvSpPr>
            <a:spLocks noGrp="1"/>
          </p:cNvSpPr>
          <p:nvPr>
            <p:ph type="sldNum" sz="quarter" idx="12"/>
          </p:nvPr>
        </p:nvSpPr>
        <p:spPr/>
        <p:txBody>
          <a:bodyPr/>
          <a:lstStyle/>
          <a:p>
            <a:fld id="{32B58BE9-6B2C-D64B-8E61-92DAF304C629}" type="slidenum">
              <a:rPr lang="en-US" smtClean="0"/>
              <a:t>‹#›</a:t>
            </a:fld>
            <a:endParaRPr lang="en-US"/>
          </a:p>
        </p:txBody>
      </p:sp>
    </p:spTree>
    <p:extLst>
      <p:ext uri="{BB962C8B-B14F-4D97-AF65-F5344CB8AC3E}">
        <p14:creationId xmlns:p14="http://schemas.microsoft.com/office/powerpoint/2010/main" val="4068131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CC551-A4AF-7F4C-AFA2-904846368D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DFEB2D-93F0-6C41-AFDE-9D8F451220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427460-9168-9149-9814-4E4CF1A051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CF195B-86CA-1447-8841-56B6E9762368}"/>
              </a:ext>
            </a:extLst>
          </p:cNvPr>
          <p:cNvSpPr>
            <a:spLocks noGrp="1"/>
          </p:cNvSpPr>
          <p:nvPr>
            <p:ph type="dt" sz="half" idx="10"/>
          </p:nvPr>
        </p:nvSpPr>
        <p:spPr/>
        <p:txBody>
          <a:bodyPr/>
          <a:lstStyle/>
          <a:p>
            <a:fld id="{CDAD6340-40DB-7A49-9A02-FE4AF8967429}" type="datetimeFigureOut">
              <a:rPr lang="en-US" smtClean="0"/>
              <a:t>3/7/2022</a:t>
            </a:fld>
            <a:endParaRPr lang="en-US"/>
          </a:p>
        </p:txBody>
      </p:sp>
      <p:sp>
        <p:nvSpPr>
          <p:cNvPr id="6" name="Footer Placeholder 5">
            <a:extLst>
              <a:ext uri="{FF2B5EF4-FFF2-40B4-BE49-F238E27FC236}">
                <a16:creationId xmlns:a16="http://schemas.microsoft.com/office/drawing/2014/main" id="{D8636AF3-BFB6-2545-94CB-2BCAF4980E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EE9C67-3737-E642-8612-119FE2706224}"/>
              </a:ext>
            </a:extLst>
          </p:cNvPr>
          <p:cNvSpPr>
            <a:spLocks noGrp="1"/>
          </p:cNvSpPr>
          <p:nvPr>
            <p:ph type="sldNum" sz="quarter" idx="12"/>
          </p:nvPr>
        </p:nvSpPr>
        <p:spPr/>
        <p:txBody>
          <a:bodyPr/>
          <a:lstStyle/>
          <a:p>
            <a:fld id="{32B58BE9-6B2C-D64B-8E61-92DAF304C629}" type="slidenum">
              <a:rPr lang="en-US" smtClean="0"/>
              <a:t>‹#›</a:t>
            </a:fld>
            <a:endParaRPr lang="en-US"/>
          </a:p>
        </p:txBody>
      </p:sp>
    </p:spTree>
    <p:extLst>
      <p:ext uri="{BB962C8B-B14F-4D97-AF65-F5344CB8AC3E}">
        <p14:creationId xmlns:p14="http://schemas.microsoft.com/office/powerpoint/2010/main" val="107452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71C8B-7951-374A-8014-2C42640CA3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0D733C-F131-4B4B-B9BC-B922BA7BB7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C3E8B9-8D0C-9A48-B2C7-D99DC042AE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ECA801-C59B-994C-8441-EC6F166572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AF2DA-C79C-5A4C-AC04-8667E4B2A6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3CE628-BBAA-C342-82F4-0E748AA90947}"/>
              </a:ext>
            </a:extLst>
          </p:cNvPr>
          <p:cNvSpPr>
            <a:spLocks noGrp="1"/>
          </p:cNvSpPr>
          <p:nvPr>
            <p:ph type="dt" sz="half" idx="10"/>
          </p:nvPr>
        </p:nvSpPr>
        <p:spPr/>
        <p:txBody>
          <a:bodyPr/>
          <a:lstStyle/>
          <a:p>
            <a:fld id="{CDAD6340-40DB-7A49-9A02-FE4AF8967429}" type="datetimeFigureOut">
              <a:rPr lang="en-US" smtClean="0"/>
              <a:t>3/7/2022</a:t>
            </a:fld>
            <a:endParaRPr lang="en-US"/>
          </a:p>
        </p:txBody>
      </p:sp>
      <p:sp>
        <p:nvSpPr>
          <p:cNvPr id="8" name="Footer Placeholder 7">
            <a:extLst>
              <a:ext uri="{FF2B5EF4-FFF2-40B4-BE49-F238E27FC236}">
                <a16:creationId xmlns:a16="http://schemas.microsoft.com/office/drawing/2014/main" id="{70E997A6-ACDE-514D-9D89-682B636AEF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9E3271-4F1E-E246-9044-19B396D506F0}"/>
              </a:ext>
            </a:extLst>
          </p:cNvPr>
          <p:cNvSpPr>
            <a:spLocks noGrp="1"/>
          </p:cNvSpPr>
          <p:nvPr>
            <p:ph type="sldNum" sz="quarter" idx="12"/>
          </p:nvPr>
        </p:nvSpPr>
        <p:spPr/>
        <p:txBody>
          <a:bodyPr/>
          <a:lstStyle/>
          <a:p>
            <a:fld id="{32B58BE9-6B2C-D64B-8E61-92DAF304C629}" type="slidenum">
              <a:rPr lang="en-US" smtClean="0"/>
              <a:t>‹#›</a:t>
            </a:fld>
            <a:endParaRPr lang="en-US"/>
          </a:p>
        </p:txBody>
      </p:sp>
    </p:spTree>
    <p:extLst>
      <p:ext uri="{BB962C8B-B14F-4D97-AF65-F5344CB8AC3E}">
        <p14:creationId xmlns:p14="http://schemas.microsoft.com/office/powerpoint/2010/main" val="1443676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8CE41-99BE-DB4F-80FD-E6CF51F279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5C6E55-531C-CE47-8266-18C144800DA1}"/>
              </a:ext>
            </a:extLst>
          </p:cNvPr>
          <p:cNvSpPr>
            <a:spLocks noGrp="1"/>
          </p:cNvSpPr>
          <p:nvPr>
            <p:ph type="dt" sz="half" idx="10"/>
          </p:nvPr>
        </p:nvSpPr>
        <p:spPr/>
        <p:txBody>
          <a:bodyPr/>
          <a:lstStyle/>
          <a:p>
            <a:fld id="{CDAD6340-40DB-7A49-9A02-FE4AF8967429}" type="datetimeFigureOut">
              <a:rPr lang="en-US" smtClean="0"/>
              <a:t>3/7/2022</a:t>
            </a:fld>
            <a:endParaRPr lang="en-US"/>
          </a:p>
        </p:txBody>
      </p:sp>
      <p:sp>
        <p:nvSpPr>
          <p:cNvPr id="4" name="Footer Placeholder 3">
            <a:extLst>
              <a:ext uri="{FF2B5EF4-FFF2-40B4-BE49-F238E27FC236}">
                <a16:creationId xmlns:a16="http://schemas.microsoft.com/office/drawing/2014/main" id="{BB65A372-59F8-3948-B3C1-9CF63A32D0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1FDB1B-D596-0A44-91D7-5C6E915F0A54}"/>
              </a:ext>
            </a:extLst>
          </p:cNvPr>
          <p:cNvSpPr>
            <a:spLocks noGrp="1"/>
          </p:cNvSpPr>
          <p:nvPr>
            <p:ph type="sldNum" sz="quarter" idx="12"/>
          </p:nvPr>
        </p:nvSpPr>
        <p:spPr/>
        <p:txBody>
          <a:bodyPr/>
          <a:lstStyle/>
          <a:p>
            <a:fld id="{32B58BE9-6B2C-D64B-8E61-92DAF304C629}" type="slidenum">
              <a:rPr lang="en-US" smtClean="0"/>
              <a:t>‹#›</a:t>
            </a:fld>
            <a:endParaRPr lang="en-US"/>
          </a:p>
        </p:txBody>
      </p:sp>
    </p:spTree>
    <p:extLst>
      <p:ext uri="{BB962C8B-B14F-4D97-AF65-F5344CB8AC3E}">
        <p14:creationId xmlns:p14="http://schemas.microsoft.com/office/powerpoint/2010/main" val="3424918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518957-CFE4-6745-9D80-03C4A988166F}"/>
              </a:ext>
            </a:extLst>
          </p:cNvPr>
          <p:cNvSpPr>
            <a:spLocks noGrp="1"/>
          </p:cNvSpPr>
          <p:nvPr>
            <p:ph type="dt" sz="half" idx="10"/>
          </p:nvPr>
        </p:nvSpPr>
        <p:spPr/>
        <p:txBody>
          <a:bodyPr/>
          <a:lstStyle/>
          <a:p>
            <a:fld id="{CDAD6340-40DB-7A49-9A02-FE4AF8967429}" type="datetimeFigureOut">
              <a:rPr lang="en-US" smtClean="0"/>
              <a:t>3/7/2022</a:t>
            </a:fld>
            <a:endParaRPr lang="en-US"/>
          </a:p>
        </p:txBody>
      </p:sp>
      <p:sp>
        <p:nvSpPr>
          <p:cNvPr id="3" name="Footer Placeholder 2">
            <a:extLst>
              <a:ext uri="{FF2B5EF4-FFF2-40B4-BE49-F238E27FC236}">
                <a16:creationId xmlns:a16="http://schemas.microsoft.com/office/drawing/2014/main" id="{84EFA9F7-5A8B-164F-A6E5-F0480AA026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FE6C4A-C9EF-0B45-A532-E50CC2D94B30}"/>
              </a:ext>
            </a:extLst>
          </p:cNvPr>
          <p:cNvSpPr>
            <a:spLocks noGrp="1"/>
          </p:cNvSpPr>
          <p:nvPr>
            <p:ph type="sldNum" sz="quarter" idx="12"/>
          </p:nvPr>
        </p:nvSpPr>
        <p:spPr/>
        <p:txBody>
          <a:bodyPr/>
          <a:lstStyle/>
          <a:p>
            <a:fld id="{32B58BE9-6B2C-D64B-8E61-92DAF304C629}" type="slidenum">
              <a:rPr lang="en-US" smtClean="0"/>
              <a:t>‹#›</a:t>
            </a:fld>
            <a:endParaRPr lang="en-US"/>
          </a:p>
        </p:txBody>
      </p:sp>
    </p:spTree>
    <p:extLst>
      <p:ext uri="{BB962C8B-B14F-4D97-AF65-F5344CB8AC3E}">
        <p14:creationId xmlns:p14="http://schemas.microsoft.com/office/powerpoint/2010/main" val="820617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24890-FA29-BA45-B552-40BC871F6E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672A65-CE53-9B48-AAB9-3C9BBEDD27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B14069-69E0-4644-87E5-06D907DFC8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640715-1E2A-2D4E-9E7B-73098021AD62}"/>
              </a:ext>
            </a:extLst>
          </p:cNvPr>
          <p:cNvSpPr>
            <a:spLocks noGrp="1"/>
          </p:cNvSpPr>
          <p:nvPr>
            <p:ph type="dt" sz="half" idx="10"/>
          </p:nvPr>
        </p:nvSpPr>
        <p:spPr/>
        <p:txBody>
          <a:bodyPr/>
          <a:lstStyle/>
          <a:p>
            <a:fld id="{CDAD6340-40DB-7A49-9A02-FE4AF8967429}" type="datetimeFigureOut">
              <a:rPr lang="en-US" smtClean="0"/>
              <a:t>3/7/2022</a:t>
            </a:fld>
            <a:endParaRPr lang="en-US"/>
          </a:p>
        </p:txBody>
      </p:sp>
      <p:sp>
        <p:nvSpPr>
          <p:cNvPr id="6" name="Footer Placeholder 5">
            <a:extLst>
              <a:ext uri="{FF2B5EF4-FFF2-40B4-BE49-F238E27FC236}">
                <a16:creationId xmlns:a16="http://schemas.microsoft.com/office/drawing/2014/main" id="{4BEF4836-29B8-B54E-B55D-EAF68157F8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B767DE-E397-0F45-9862-6B03266D2162}"/>
              </a:ext>
            </a:extLst>
          </p:cNvPr>
          <p:cNvSpPr>
            <a:spLocks noGrp="1"/>
          </p:cNvSpPr>
          <p:nvPr>
            <p:ph type="sldNum" sz="quarter" idx="12"/>
          </p:nvPr>
        </p:nvSpPr>
        <p:spPr/>
        <p:txBody>
          <a:bodyPr/>
          <a:lstStyle/>
          <a:p>
            <a:fld id="{32B58BE9-6B2C-D64B-8E61-92DAF304C629}" type="slidenum">
              <a:rPr lang="en-US" smtClean="0"/>
              <a:t>‹#›</a:t>
            </a:fld>
            <a:endParaRPr lang="en-US"/>
          </a:p>
        </p:txBody>
      </p:sp>
    </p:spTree>
    <p:extLst>
      <p:ext uri="{BB962C8B-B14F-4D97-AF65-F5344CB8AC3E}">
        <p14:creationId xmlns:p14="http://schemas.microsoft.com/office/powerpoint/2010/main" val="3725788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81818-B32A-3240-81B2-DEDE39505A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95E92C-C0D9-5E4D-9E77-56A85C58A2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E2B74D-DCA4-DE43-85DC-C5E9FDC468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844286-5AE2-7143-A544-30C09C43FB6F}"/>
              </a:ext>
            </a:extLst>
          </p:cNvPr>
          <p:cNvSpPr>
            <a:spLocks noGrp="1"/>
          </p:cNvSpPr>
          <p:nvPr>
            <p:ph type="dt" sz="half" idx="10"/>
          </p:nvPr>
        </p:nvSpPr>
        <p:spPr/>
        <p:txBody>
          <a:bodyPr/>
          <a:lstStyle/>
          <a:p>
            <a:fld id="{CDAD6340-40DB-7A49-9A02-FE4AF8967429}" type="datetimeFigureOut">
              <a:rPr lang="en-US" smtClean="0"/>
              <a:t>3/7/2022</a:t>
            </a:fld>
            <a:endParaRPr lang="en-US"/>
          </a:p>
        </p:txBody>
      </p:sp>
      <p:sp>
        <p:nvSpPr>
          <p:cNvPr id="6" name="Footer Placeholder 5">
            <a:extLst>
              <a:ext uri="{FF2B5EF4-FFF2-40B4-BE49-F238E27FC236}">
                <a16:creationId xmlns:a16="http://schemas.microsoft.com/office/drawing/2014/main" id="{CC65DCF6-5B54-144E-BD67-9B287350C1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EDB553-A3BD-234A-ACF0-3DA005DA27B3}"/>
              </a:ext>
            </a:extLst>
          </p:cNvPr>
          <p:cNvSpPr>
            <a:spLocks noGrp="1"/>
          </p:cNvSpPr>
          <p:nvPr>
            <p:ph type="sldNum" sz="quarter" idx="12"/>
          </p:nvPr>
        </p:nvSpPr>
        <p:spPr/>
        <p:txBody>
          <a:bodyPr/>
          <a:lstStyle/>
          <a:p>
            <a:fld id="{32B58BE9-6B2C-D64B-8E61-92DAF304C629}" type="slidenum">
              <a:rPr lang="en-US" smtClean="0"/>
              <a:t>‹#›</a:t>
            </a:fld>
            <a:endParaRPr lang="en-US"/>
          </a:p>
        </p:txBody>
      </p:sp>
    </p:spTree>
    <p:extLst>
      <p:ext uri="{BB962C8B-B14F-4D97-AF65-F5344CB8AC3E}">
        <p14:creationId xmlns:p14="http://schemas.microsoft.com/office/powerpoint/2010/main" val="530395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3E3739-FA51-514B-BFEA-F1475F8C09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14A43B-0533-7545-87F9-CA923139E7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2AD94C-AA0E-064F-A629-9C56404DD1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AD6340-40DB-7A49-9A02-FE4AF8967429}" type="datetimeFigureOut">
              <a:rPr lang="en-US" smtClean="0"/>
              <a:t>3/7/2022</a:t>
            </a:fld>
            <a:endParaRPr lang="en-US"/>
          </a:p>
        </p:txBody>
      </p:sp>
      <p:sp>
        <p:nvSpPr>
          <p:cNvPr id="5" name="Footer Placeholder 4">
            <a:extLst>
              <a:ext uri="{FF2B5EF4-FFF2-40B4-BE49-F238E27FC236}">
                <a16:creationId xmlns:a16="http://schemas.microsoft.com/office/drawing/2014/main" id="{2C0284BC-3A68-9C47-A26C-5B46A00A7C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ED1CAB-CCB5-B945-B419-45382F12C1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B58BE9-6B2C-D64B-8E61-92DAF304C629}" type="slidenum">
              <a:rPr lang="en-US" smtClean="0"/>
              <a:t>‹#›</a:t>
            </a:fld>
            <a:endParaRPr lang="en-US"/>
          </a:p>
        </p:txBody>
      </p:sp>
    </p:spTree>
    <p:extLst>
      <p:ext uri="{BB962C8B-B14F-4D97-AF65-F5344CB8AC3E}">
        <p14:creationId xmlns:p14="http://schemas.microsoft.com/office/powerpoint/2010/main" val="657681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2" Type="http://schemas.openxmlformats.org/officeDocument/2006/relationships/hyperlink" Target="https://www.youtube.com/watch?v=ilrelFkDYl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2" Type="http://schemas.openxmlformats.org/officeDocument/2006/relationships/hyperlink" Target="https://www.youtube.com/watch?v=rKofOe-3IBo"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pn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s/_rels/slide2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2" Type="http://schemas.openxmlformats.org/officeDocument/2006/relationships/hyperlink" Target="https://www.youtube.com/watch?v=ruZoc0F5h_0"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jpg"/></Relationships>
</file>

<file path=ppt/slides/_rels/slide26.xml.rels><?xml version="1.0" encoding="UTF-8" standalone="yes"?>
<Relationships xmlns="http://schemas.openxmlformats.org/package/2006/relationships"><Relationship Id="rId2" Type="http://schemas.openxmlformats.org/officeDocument/2006/relationships/hyperlink" Target="https://www.youtube.com/watch?v=Y50nsmUVeVU"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3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59.jpg"/><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image" Target="../media/image6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www.youtube.com/watch?v=oc7ZYj4CCd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youtube.com/watch?v=yfEUtPg2Uzc"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youtube.com/watch?v=yfEUtPg2Uzc"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8B8A9A3-0BFA-7148-ABB0-EA079C4B6331}"/>
              </a:ext>
            </a:extLst>
          </p:cNvPr>
          <p:cNvSpPr txBox="1"/>
          <p:nvPr/>
        </p:nvSpPr>
        <p:spPr>
          <a:xfrm>
            <a:off x="2691678" y="1605227"/>
            <a:ext cx="6098058" cy="5262979"/>
          </a:xfrm>
          <a:prstGeom prst="rect">
            <a:avLst/>
          </a:prstGeom>
          <a:noFill/>
        </p:spPr>
        <p:txBody>
          <a:bodyPr wrap="square">
            <a:spAutoFit/>
          </a:bodyPr>
          <a:lstStyle/>
          <a:p>
            <a:pPr marL="0" marR="0" algn="ctr">
              <a:spcBef>
                <a:spcPts val="0"/>
              </a:spcBef>
              <a:spcAft>
                <a:spcPts val="0"/>
              </a:spcAft>
            </a:pPr>
            <a:r>
              <a:rPr lang="en-US" sz="2400" b="1" dirty="0">
                <a:effectLst/>
                <a:latin typeface="Calibri" panose="020F0502020204030204" pitchFamily="34" charset="0"/>
                <a:ea typeface="Times New Roman" panose="02020603050405020304" pitchFamily="18" charset="0"/>
                <a:cs typeface="Times New Roman" panose="02020603050405020304" pitchFamily="18" charset="0"/>
              </a:rPr>
              <a:t>Week Six</a:t>
            </a:r>
          </a:p>
          <a:p>
            <a:pPr marL="0" marR="0" algn="ctr">
              <a:spcBef>
                <a:spcPts val="0"/>
              </a:spcBef>
              <a:spcAft>
                <a:spcPts val="0"/>
              </a:spcAft>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400" b="1" dirty="0">
                <a:effectLst/>
                <a:latin typeface="Calibri" panose="020F0502020204030204" pitchFamily="34" charset="0"/>
                <a:ea typeface="Times New Roman" panose="02020603050405020304" pitchFamily="18" charset="0"/>
                <a:cs typeface="Times New Roman" panose="02020603050405020304" pitchFamily="18" charset="0"/>
              </a:rPr>
              <a:t>Mind-science -- Direct to the Public!</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Part One:</a:t>
            </a:r>
          </a:p>
          <a:p>
            <a:pPr lvl="1"/>
            <a:r>
              <a:rPr lang="en-US" sz="2400" dirty="0">
                <a:effectLst/>
                <a:latin typeface="Calibri" panose="020F0502020204030204" pitchFamily="34" charset="0"/>
                <a:ea typeface="Times New Roman" panose="02020603050405020304" pitchFamily="18" charset="0"/>
                <a:cs typeface="Times New Roman" panose="02020603050405020304" pitchFamily="18" charset="0"/>
              </a:rPr>
              <a:t>Oliver Sacks</a:t>
            </a:r>
          </a:p>
          <a:p>
            <a:pPr lvl="1"/>
            <a:r>
              <a:rPr lang="en-US" sz="2400" dirty="0">
                <a:latin typeface="Calibri" panose="020F0502020204030204" pitchFamily="34" charset="0"/>
                <a:ea typeface="Times New Roman" panose="02020603050405020304" pitchFamily="18" charset="0"/>
                <a:cs typeface="Times New Roman" panose="02020603050405020304" pitchFamily="18" charset="0"/>
              </a:rPr>
              <a:t>Daniel Dennett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lvl="1"/>
            <a:r>
              <a:rPr lang="en-US" sz="2400" dirty="0">
                <a:effectLst/>
                <a:latin typeface="Calibri" panose="020F0502020204030204" pitchFamily="34" charset="0"/>
                <a:ea typeface="Times New Roman" panose="02020603050405020304" pitchFamily="18" charset="0"/>
                <a:cs typeface="Times New Roman" panose="02020603050405020304" pitchFamily="18" charset="0"/>
              </a:rPr>
              <a:t>Antonio Damasio</a:t>
            </a:r>
          </a:p>
          <a:p>
            <a:pPr marL="0" marR="0">
              <a:spcBef>
                <a:spcPts val="0"/>
              </a:spcBef>
              <a:spcAft>
                <a:spcPts val="0"/>
              </a:spcAf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Part Two:</a:t>
            </a:r>
          </a:p>
          <a:p>
            <a:pPr lvl="1"/>
            <a:r>
              <a:rPr lang="en-US" sz="2400" dirty="0">
                <a:effectLst/>
                <a:latin typeface="Calibri" panose="020F0502020204030204" pitchFamily="34" charset="0"/>
                <a:ea typeface="Times New Roman" panose="02020603050405020304" pitchFamily="18" charset="0"/>
                <a:cs typeface="Times New Roman" panose="02020603050405020304" pitchFamily="18" charset="0"/>
              </a:rPr>
              <a:t>The legacy of Julian Jaynes </a:t>
            </a:r>
          </a:p>
          <a:p>
            <a:pPr lvl="1"/>
            <a:r>
              <a:rPr lang="en-US" sz="2400" dirty="0">
                <a:effectLst/>
                <a:latin typeface="Calibri" panose="020F0502020204030204" pitchFamily="34" charset="0"/>
                <a:ea typeface="Times New Roman" panose="02020603050405020304" pitchFamily="18" charset="0"/>
                <a:cs typeface="Times New Roman" panose="02020603050405020304" pitchFamily="18" charset="0"/>
              </a:rPr>
              <a:t>Paul </a:t>
            </a: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Broks</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lvl="1"/>
            <a:r>
              <a:rPr lang="en-US" sz="2400" dirty="0">
                <a:effectLst/>
                <a:latin typeface="Calibri" panose="020F0502020204030204" pitchFamily="34" charset="0"/>
                <a:ea typeface="Times New Roman" panose="02020603050405020304" pitchFamily="18" charset="0"/>
                <a:cs typeface="Times New Roman" panose="02020603050405020304" pitchFamily="18" charset="0"/>
              </a:rPr>
              <a:t>Steven Pinker</a:t>
            </a:r>
          </a:p>
          <a:p>
            <a:pPr lvl="1"/>
            <a:r>
              <a:rPr lang="en-US" sz="2400" dirty="0">
                <a:latin typeface="Calibri" panose="020F0502020204030204" pitchFamily="34" charset="0"/>
                <a:ea typeface="Times New Roman" panose="02020603050405020304" pitchFamily="18" charset="0"/>
                <a:cs typeface="Times New Roman" panose="02020603050405020304" pitchFamily="18" charset="0"/>
              </a:rPr>
              <a:t>Susan Greenfield</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lvl="1"/>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1604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31B21856-E6ED-1D47-BC41-DEA0F29B86E2}"/>
              </a:ext>
            </a:extLst>
          </p:cNvPr>
          <p:cNvPicPr>
            <a:picLocks noChangeAspect="1"/>
          </p:cNvPicPr>
          <p:nvPr/>
        </p:nvPicPr>
        <p:blipFill>
          <a:blip r:embed="rId2"/>
          <a:stretch>
            <a:fillRect/>
          </a:stretch>
        </p:blipFill>
        <p:spPr>
          <a:xfrm>
            <a:off x="350150" y="0"/>
            <a:ext cx="11491699" cy="6858000"/>
          </a:xfrm>
          <a:prstGeom prst="rect">
            <a:avLst/>
          </a:prstGeom>
        </p:spPr>
      </p:pic>
    </p:spTree>
    <p:extLst>
      <p:ext uri="{BB962C8B-B14F-4D97-AF65-F5344CB8AC3E}">
        <p14:creationId xmlns:p14="http://schemas.microsoft.com/office/powerpoint/2010/main" val="2735275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letter&#10;&#10;Description automatically generated">
            <a:extLst>
              <a:ext uri="{FF2B5EF4-FFF2-40B4-BE49-F238E27FC236}">
                <a16:creationId xmlns:a16="http://schemas.microsoft.com/office/drawing/2014/main" id="{E0BB2602-8C2B-6747-8281-2D209B471679}"/>
              </a:ext>
            </a:extLst>
          </p:cNvPr>
          <p:cNvPicPr>
            <a:picLocks noChangeAspect="1"/>
          </p:cNvPicPr>
          <p:nvPr/>
        </p:nvPicPr>
        <p:blipFill>
          <a:blip r:embed="rId2"/>
          <a:stretch>
            <a:fillRect/>
          </a:stretch>
        </p:blipFill>
        <p:spPr>
          <a:xfrm>
            <a:off x="1193663" y="0"/>
            <a:ext cx="9804673" cy="6858000"/>
          </a:xfrm>
          <a:prstGeom prst="rect">
            <a:avLst/>
          </a:prstGeom>
        </p:spPr>
      </p:pic>
    </p:spTree>
    <p:extLst>
      <p:ext uri="{BB962C8B-B14F-4D97-AF65-F5344CB8AC3E}">
        <p14:creationId xmlns:p14="http://schemas.microsoft.com/office/powerpoint/2010/main" val="4031548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D0B4C7-882C-9E4B-8399-5629DDD3DC60}"/>
              </a:ext>
            </a:extLst>
          </p:cNvPr>
          <p:cNvPicPr>
            <a:picLocks noChangeAspect="1"/>
          </p:cNvPicPr>
          <p:nvPr/>
        </p:nvPicPr>
        <p:blipFill>
          <a:blip r:embed="rId2"/>
          <a:stretch>
            <a:fillRect/>
          </a:stretch>
        </p:blipFill>
        <p:spPr>
          <a:xfrm>
            <a:off x="1330086" y="0"/>
            <a:ext cx="9531828" cy="6858000"/>
          </a:xfrm>
          <a:prstGeom prst="rect">
            <a:avLst/>
          </a:prstGeom>
        </p:spPr>
      </p:pic>
    </p:spTree>
    <p:extLst>
      <p:ext uri="{BB962C8B-B14F-4D97-AF65-F5344CB8AC3E}">
        <p14:creationId xmlns:p14="http://schemas.microsoft.com/office/powerpoint/2010/main" val="1827964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erson, person&#10;&#10;Description automatically generated">
            <a:extLst>
              <a:ext uri="{FF2B5EF4-FFF2-40B4-BE49-F238E27FC236}">
                <a16:creationId xmlns:a16="http://schemas.microsoft.com/office/drawing/2014/main" id="{6187D9C0-5CC1-1D48-AEEF-9A8A6D766CB1}"/>
              </a:ext>
            </a:extLst>
          </p:cNvPr>
          <p:cNvPicPr>
            <a:picLocks noChangeAspect="1"/>
          </p:cNvPicPr>
          <p:nvPr/>
        </p:nvPicPr>
        <p:blipFill>
          <a:blip r:embed="rId2"/>
          <a:stretch>
            <a:fillRect/>
          </a:stretch>
        </p:blipFill>
        <p:spPr>
          <a:xfrm>
            <a:off x="4940709" y="0"/>
            <a:ext cx="6232117" cy="3731414"/>
          </a:xfrm>
          <a:prstGeom prst="rect">
            <a:avLst/>
          </a:prstGeom>
        </p:spPr>
      </p:pic>
      <p:pic>
        <p:nvPicPr>
          <p:cNvPr id="8" name="Picture 7" descr="A picture containing text, book, person, person&#10;&#10;Description automatically generated">
            <a:extLst>
              <a:ext uri="{FF2B5EF4-FFF2-40B4-BE49-F238E27FC236}">
                <a16:creationId xmlns:a16="http://schemas.microsoft.com/office/drawing/2014/main" id="{20D70F52-5205-5347-A923-E06127640A59}"/>
              </a:ext>
            </a:extLst>
          </p:cNvPr>
          <p:cNvPicPr>
            <a:picLocks noChangeAspect="1"/>
          </p:cNvPicPr>
          <p:nvPr/>
        </p:nvPicPr>
        <p:blipFill>
          <a:blip r:embed="rId3"/>
          <a:stretch>
            <a:fillRect/>
          </a:stretch>
        </p:blipFill>
        <p:spPr>
          <a:xfrm>
            <a:off x="5208587" y="2709641"/>
            <a:ext cx="2949575" cy="4022148"/>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CEE0796A-DB99-AA4F-B61C-E3984474D0FD}"/>
              </a:ext>
            </a:extLst>
          </p:cNvPr>
          <p:cNvPicPr>
            <a:picLocks noChangeAspect="1"/>
          </p:cNvPicPr>
          <p:nvPr/>
        </p:nvPicPr>
        <p:blipFill>
          <a:blip r:embed="rId4"/>
          <a:stretch>
            <a:fillRect/>
          </a:stretch>
        </p:blipFill>
        <p:spPr>
          <a:xfrm>
            <a:off x="124968" y="0"/>
            <a:ext cx="4626864" cy="6858000"/>
          </a:xfrm>
          <a:prstGeom prst="rect">
            <a:avLst/>
          </a:prstGeom>
        </p:spPr>
      </p:pic>
    </p:spTree>
    <p:extLst>
      <p:ext uri="{BB962C8B-B14F-4D97-AF65-F5344CB8AC3E}">
        <p14:creationId xmlns:p14="http://schemas.microsoft.com/office/powerpoint/2010/main" val="1385374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6D47A1-9AD9-3D40-ABEF-F3E761BCCA9E}"/>
              </a:ext>
            </a:extLst>
          </p:cNvPr>
          <p:cNvSpPr txBox="1"/>
          <p:nvPr/>
        </p:nvSpPr>
        <p:spPr>
          <a:xfrm>
            <a:off x="3153104" y="1103586"/>
            <a:ext cx="6919908" cy="369332"/>
          </a:xfrm>
          <a:prstGeom prst="rect">
            <a:avLst/>
          </a:prstGeom>
          <a:noFill/>
        </p:spPr>
        <p:txBody>
          <a:bodyPr wrap="none" rtlCol="0">
            <a:spAutoFit/>
          </a:bodyPr>
          <a:lstStyle/>
          <a:p>
            <a:r>
              <a:rPr lang="en-US" dirty="0"/>
              <a:t>Damasio on Consciousness and Feeling -- Templeton Foundation speech</a:t>
            </a:r>
          </a:p>
        </p:txBody>
      </p:sp>
      <p:sp>
        <p:nvSpPr>
          <p:cNvPr id="6" name="TextBox 5">
            <a:extLst>
              <a:ext uri="{FF2B5EF4-FFF2-40B4-BE49-F238E27FC236}">
                <a16:creationId xmlns:a16="http://schemas.microsoft.com/office/drawing/2014/main" id="{9064511B-C099-8A44-80FA-3C84BDDEFF2D}"/>
              </a:ext>
            </a:extLst>
          </p:cNvPr>
          <p:cNvSpPr txBox="1"/>
          <p:nvPr/>
        </p:nvSpPr>
        <p:spPr>
          <a:xfrm>
            <a:off x="3048000" y="3246961"/>
            <a:ext cx="6096000" cy="369332"/>
          </a:xfrm>
          <a:prstGeom prst="rect">
            <a:avLst/>
          </a:prstGeom>
          <a:noFill/>
        </p:spPr>
        <p:txBody>
          <a:bodyPr wrap="square">
            <a:spAutoFit/>
          </a:bodyPr>
          <a:lstStyle/>
          <a:p>
            <a:r>
              <a:rPr lang="en-US" dirty="0">
                <a:hlinkClick r:id="rId2"/>
              </a:rPr>
              <a:t>https://</a:t>
            </a:r>
            <a:r>
              <a:rPr lang="en-US" dirty="0" err="1">
                <a:hlinkClick r:id="rId2"/>
              </a:rPr>
              <a:t>www.youtube.com</a:t>
            </a:r>
            <a:r>
              <a:rPr lang="en-US" dirty="0">
                <a:hlinkClick r:id="rId2"/>
              </a:rPr>
              <a:t>/</a:t>
            </a:r>
            <a:r>
              <a:rPr lang="en-US" dirty="0" err="1">
                <a:hlinkClick r:id="rId2"/>
              </a:rPr>
              <a:t>watch?v</a:t>
            </a:r>
            <a:r>
              <a:rPr lang="en-US" dirty="0">
                <a:hlinkClick r:id="rId2"/>
              </a:rPr>
              <a:t>=</a:t>
            </a:r>
            <a:r>
              <a:rPr lang="en-US" dirty="0" err="1">
                <a:hlinkClick r:id="rId2"/>
              </a:rPr>
              <a:t>ilrelFkDYls</a:t>
            </a:r>
            <a:endParaRPr lang="en-US" dirty="0"/>
          </a:p>
        </p:txBody>
      </p:sp>
    </p:spTree>
    <p:extLst>
      <p:ext uri="{BB962C8B-B14F-4D97-AF65-F5344CB8AC3E}">
        <p14:creationId xmlns:p14="http://schemas.microsoft.com/office/powerpoint/2010/main" val="3079624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99926008-72D1-EA42-8E7A-F206E5528680}"/>
              </a:ext>
            </a:extLst>
          </p:cNvPr>
          <p:cNvPicPr>
            <a:picLocks noChangeAspect="1"/>
          </p:cNvPicPr>
          <p:nvPr/>
        </p:nvPicPr>
        <p:blipFill>
          <a:blip r:embed="rId2"/>
          <a:stretch>
            <a:fillRect/>
          </a:stretch>
        </p:blipFill>
        <p:spPr>
          <a:xfrm>
            <a:off x="3613937" y="0"/>
            <a:ext cx="4964126" cy="6858000"/>
          </a:xfrm>
          <a:prstGeom prst="rect">
            <a:avLst/>
          </a:prstGeom>
        </p:spPr>
      </p:pic>
      <p:sp>
        <p:nvSpPr>
          <p:cNvPr id="6" name="TextBox 5">
            <a:extLst>
              <a:ext uri="{FF2B5EF4-FFF2-40B4-BE49-F238E27FC236}">
                <a16:creationId xmlns:a16="http://schemas.microsoft.com/office/drawing/2014/main" id="{A44CF9F0-2B27-7343-B7A9-9C70B42389AA}"/>
              </a:ext>
            </a:extLst>
          </p:cNvPr>
          <p:cNvSpPr txBox="1"/>
          <p:nvPr/>
        </p:nvSpPr>
        <p:spPr>
          <a:xfrm>
            <a:off x="399392" y="746233"/>
            <a:ext cx="2291255" cy="1569660"/>
          </a:xfrm>
          <a:prstGeom prst="rect">
            <a:avLst/>
          </a:prstGeom>
          <a:noFill/>
        </p:spPr>
        <p:txBody>
          <a:bodyPr wrap="square" rtlCol="0">
            <a:spAutoFit/>
          </a:bodyPr>
          <a:lstStyle/>
          <a:p>
            <a:r>
              <a:rPr lang="en-US" sz="2400" dirty="0"/>
              <a:t>Damasio, from </a:t>
            </a:r>
            <a:r>
              <a:rPr lang="en-US" sz="2400" i="1" dirty="0"/>
              <a:t>The Feeling of What Happens </a:t>
            </a:r>
            <a:r>
              <a:rPr lang="en-US" sz="2400" dirty="0"/>
              <a:t>(1999) </a:t>
            </a:r>
          </a:p>
        </p:txBody>
      </p:sp>
    </p:spTree>
    <p:extLst>
      <p:ext uri="{BB962C8B-B14F-4D97-AF65-F5344CB8AC3E}">
        <p14:creationId xmlns:p14="http://schemas.microsoft.com/office/powerpoint/2010/main" val="2356687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9CFEDA8-17E0-C641-AE57-59578BF821C8}"/>
              </a:ext>
            </a:extLst>
          </p:cNvPr>
          <p:cNvSpPr txBox="1"/>
          <p:nvPr/>
        </p:nvSpPr>
        <p:spPr>
          <a:xfrm>
            <a:off x="1618593" y="0"/>
            <a:ext cx="8639504" cy="6740307"/>
          </a:xfrm>
          <a:prstGeom prst="rect">
            <a:avLst/>
          </a:prstGeom>
          <a:noFill/>
        </p:spPr>
        <p:txBody>
          <a:bodyPr wrap="square">
            <a:spAutoFit/>
          </a:bodyPr>
          <a:lstStyle/>
          <a:p>
            <a:pPr marL="0" marR="0">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Damasio, f</a:t>
            </a:r>
            <a:r>
              <a:rPr lang="en-US" sz="2400" dirty="0">
                <a:effectLst/>
                <a:latin typeface="Calibri" panose="020F0502020204030204" pitchFamily="34" charset="0"/>
                <a:ea typeface="Calibri" panose="020F0502020204030204" pitchFamily="34" charset="0"/>
                <a:cs typeface="Times New Roman" panose="02020603050405020304" pitchFamily="18" charset="0"/>
              </a:rPr>
              <a:t>rom </a:t>
            </a:r>
            <a:r>
              <a:rPr lang="en-US" sz="2400" i="1" dirty="0">
                <a:effectLst/>
                <a:latin typeface="Calibri" panose="020F0502020204030204" pitchFamily="34" charset="0"/>
                <a:ea typeface="Calibri" panose="020F0502020204030204" pitchFamily="34" charset="0"/>
                <a:cs typeface="Times New Roman" panose="02020603050405020304" pitchFamily="18" charset="0"/>
              </a:rPr>
              <a:t>Self Comes to Mind </a:t>
            </a:r>
            <a:r>
              <a:rPr lang="en-US" sz="2400" dirty="0">
                <a:effectLst/>
                <a:latin typeface="Calibri" panose="020F0502020204030204" pitchFamily="34" charset="0"/>
                <a:ea typeface="Calibri" panose="020F0502020204030204" pitchFamily="34" charset="0"/>
                <a:cs typeface="Times New Roman" panose="02020603050405020304" pitchFamily="18" charset="0"/>
              </a:rPr>
              <a:t>(2010):</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Whatever register we operate on, somewhat virtuous or somewhat not, in-the-moment acting is inevitably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accompanied by the impression, </a:t>
            </a:r>
            <a:r>
              <a:rPr lang="en-US" sz="2400" dirty="0">
                <a:effectLst/>
                <a:latin typeface="Calibri" panose="020F0502020204030204" pitchFamily="34" charset="0"/>
                <a:ea typeface="Calibri" panose="020F0502020204030204" pitchFamily="34" charset="0"/>
                <a:cs typeface="Times New Roman" panose="02020603050405020304" pitchFamily="18" charset="0"/>
              </a:rPr>
              <a:t>sometimes false, sometimes not, that we acted there and then, under full conscious control our self plunged headlong into whatever we did.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That impression is a feeling, a feeling that arises when our organisms engage in a new perception or initiate a new action, none other than the feeling of knowing that I discussed earlier as part and parcel of the assembled self.  </a:t>
            </a:r>
            <a:r>
              <a:rPr lang="en-US" sz="2400" dirty="0">
                <a:effectLst/>
                <a:latin typeface="Calibri" panose="020F0502020204030204" pitchFamily="34" charset="0"/>
                <a:ea typeface="Calibri" panose="020F0502020204030204" pitchFamily="34" charset="0"/>
                <a:cs typeface="Times New Roman" panose="02020603050405020304" pitchFamily="18" charset="0"/>
              </a:rPr>
              <a:t>. . . In other words, we are not mere “conscious automata” as T. H. Huxley considered us to be, a century ago, unable to control our existence.  When the mind is informed of the actions taken by our organism, the feeling associated with the information signifies that the actions were engendered by our self.  . . .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Without that sort of felt, validated information, we would not be able to assume moral responsibility for the actions taken by our organism.</a:t>
            </a:r>
          </a:p>
        </p:txBody>
      </p:sp>
    </p:spTree>
    <p:extLst>
      <p:ext uri="{BB962C8B-B14F-4D97-AF65-F5344CB8AC3E}">
        <p14:creationId xmlns:p14="http://schemas.microsoft.com/office/powerpoint/2010/main" val="561249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6B6F0E-496F-9D4F-B94E-09537CB9EBB2}"/>
              </a:ext>
            </a:extLst>
          </p:cNvPr>
          <p:cNvSpPr txBox="1"/>
          <p:nvPr/>
        </p:nvSpPr>
        <p:spPr>
          <a:xfrm>
            <a:off x="4490112" y="858554"/>
            <a:ext cx="2811439" cy="830997"/>
          </a:xfrm>
          <a:prstGeom prst="rect">
            <a:avLst/>
          </a:prstGeom>
          <a:noFill/>
        </p:spPr>
        <p:txBody>
          <a:bodyPr wrap="square" rtlCol="0">
            <a:spAutoFit/>
          </a:bodyPr>
          <a:lstStyle/>
          <a:p>
            <a:pPr algn="ctr"/>
            <a:r>
              <a:rPr lang="en-US" sz="2400" dirty="0"/>
              <a:t>Paul </a:t>
            </a:r>
            <a:r>
              <a:rPr lang="en-US" sz="2400" dirty="0" err="1"/>
              <a:t>Broks</a:t>
            </a:r>
            <a:endParaRPr lang="en-US" sz="2400" dirty="0"/>
          </a:p>
          <a:p>
            <a:pPr algn="ctr"/>
            <a:r>
              <a:rPr lang="en-US" sz="2400" dirty="0"/>
              <a:t>(c.1955 --)</a:t>
            </a:r>
          </a:p>
        </p:txBody>
      </p:sp>
      <p:pic>
        <p:nvPicPr>
          <p:cNvPr id="8" name="Picture 7" descr="Text&#10;&#10;Description automatically generated">
            <a:extLst>
              <a:ext uri="{FF2B5EF4-FFF2-40B4-BE49-F238E27FC236}">
                <a16:creationId xmlns:a16="http://schemas.microsoft.com/office/drawing/2014/main" id="{E4E8CFB0-9323-544B-B987-FEC785FCD73E}"/>
              </a:ext>
            </a:extLst>
          </p:cNvPr>
          <p:cNvPicPr>
            <a:picLocks noChangeAspect="1"/>
          </p:cNvPicPr>
          <p:nvPr/>
        </p:nvPicPr>
        <p:blipFill>
          <a:blip r:embed="rId2"/>
          <a:stretch>
            <a:fillRect/>
          </a:stretch>
        </p:blipFill>
        <p:spPr>
          <a:xfrm>
            <a:off x="96672" y="1796955"/>
            <a:ext cx="4289946" cy="4289946"/>
          </a:xfrm>
          <a:prstGeom prst="rect">
            <a:avLst/>
          </a:prstGeom>
        </p:spPr>
      </p:pic>
      <p:pic>
        <p:nvPicPr>
          <p:cNvPr id="10" name="Picture 9" descr="A picture containing text, tape, projector&#10;&#10;Description automatically generated">
            <a:extLst>
              <a:ext uri="{FF2B5EF4-FFF2-40B4-BE49-F238E27FC236}">
                <a16:creationId xmlns:a16="http://schemas.microsoft.com/office/drawing/2014/main" id="{C2634BCC-3AB7-0A46-8755-6A6C31226936}"/>
              </a:ext>
            </a:extLst>
          </p:cNvPr>
          <p:cNvPicPr>
            <a:picLocks noChangeAspect="1"/>
          </p:cNvPicPr>
          <p:nvPr/>
        </p:nvPicPr>
        <p:blipFill>
          <a:blip r:embed="rId3"/>
          <a:stretch>
            <a:fillRect/>
          </a:stretch>
        </p:blipFill>
        <p:spPr>
          <a:xfrm>
            <a:off x="3735886" y="1893365"/>
            <a:ext cx="4289946" cy="4289946"/>
          </a:xfrm>
          <a:prstGeom prst="rect">
            <a:avLst/>
          </a:prstGeom>
        </p:spPr>
      </p:pic>
      <p:pic>
        <p:nvPicPr>
          <p:cNvPr id="12" name="Picture 11" descr="A person wearing sunglasses&#10;&#10;Description automatically generated with medium confidence">
            <a:extLst>
              <a:ext uri="{FF2B5EF4-FFF2-40B4-BE49-F238E27FC236}">
                <a16:creationId xmlns:a16="http://schemas.microsoft.com/office/drawing/2014/main" id="{3E2B9F2F-DD3E-EA4D-8C35-98090EDDB822}"/>
              </a:ext>
            </a:extLst>
          </p:cNvPr>
          <p:cNvPicPr>
            <a:picLocks noChangeAspect="1"/>
          </p:cNvPicPr>
          <p:nvPr/>
        </p:nvPicPr>
        <p:blipFill>
          <a:blip r:embed="rId4"/>
          <a:stretch>
            <a:fillRect/>
          </a:stretch>
        </p:blipFill>
        <p:spPr>
          <a:xfrm>
            <a:off x="8414792" y="1796955"/>
            <a:ext cx="2940145" cy="4410218"/>
          </a:xfrm>
          <a:prstGeom prst="rect">
            <a:avLst/>
          </a:prstGeom>
        </p:spPr>
      </p:pic>
    </p:spTree>
    <p:extLst>
      <p:ext uri="{BB962C8B-B14F-4D97-AF65-F5344CB8AC3E}">
        <p14:creationId xmlns:p14="http://schemas.microsoft.com/office/powerpoint/2010/main" val="3405293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292E4D-92C8-C84B-ABAE-E860A81F9859}"/>
              </a:ext>
            </a:extLst>
          </p:cNvPr>
          <p:cNvSpPr txBox="1"/>
          <p:nvPr/>
        </p:nvSpPr>
        <p:spPr>
          <a:xfrm>
            <a:off x="3605048" y="1765738"/>
            <a:ext cx="4000647" cy="369332"/>
          </a:xfrm>
          <a:prstGeom prst="rect">
            <a:avLst/>
          </a:prstGeom>
          <a:noFill/>
        </p:spPr>
        <p:txBody>
          <a:bodyPr wrap="none" rtlCol="0">
            <a:spAutoFit/>
          </a:bodyPr>
          <a:lstStyle/>
          <a:p>
            <a:r>
              <a:rPr lang="en-US" dirty="0"/>
              <a:t>Paul </a:t>
            </a:r>
            <a:r>
              <a:rPr lang="en-US" dirty="0" err="1"/>
              <a:t>Broks</a:t>
            </a:r>
            <a:r>
              <a:rPr lang="en-US" dirty="0"/>
              <a:t> on the brain – in conversation</a:t>
            </a:r>
          </a:p>
        </p:txBody>
      </p:sp>
      <p:sp>
        <p:nvSpPr>
          <p:cNvPr id="6" name="TextBox 5">
            <a:extLst>
              <a:ext uri="{FF2B5EF4-FFF2-40B4-BE49-F238E27FC236}">
                <a16:creationId xmlns:a16="http://schemas.microsoft.com/office/drawing/2014/main" id="{AB6EC1C6-6F4A-5545-8EE3-01CD986FD8CB}"/>
              </a:ext>
            </a:extLst>
          </p:cNvPr>
          <p:cNvSpPr txBox="1"/>
          <p:nvPr/>
        </p:nvSpPr>
        <p:spPr>
          <a:xfrm>
            <a:off x="3048000" y="3246961"/>
            <a:ext cx="6096000" cy="369332"/>
          </a:xfrm>
          <a:prstGeom prst="rect">
            <a:avLst/>
          </a:prstGeom>
          <a:noFill/>
        </p:spPr>
        <p:txBody>
          <a:bodyPr wrap="square">
            <a:spAutoFit/>
          </a:bodyPr>
          <a:lstStyle/>
          <a:p>
            <a:r>
              <a:rPr lang="en-US" dirty="0">
                <a:hlinkClick r:id="rId2"/>
              </a:rPr>
              <a:t>https://</a:t>
            </a:r>
            <a:r>
              <a:rPr lang="en-US" dirty="0" err="1">
                <a:hlinkClick r:id="rId2"/>
              </a:rPr>
              <a:t>www.youtube.com</a:t>
            </a:r>
            <a:r>
              <a:rPr lang="en-US" dirty="0">
                <a:hlinkClick r:id="rId2"/>
              </a:rPr>
              <a:t>/</a:t>
            </a:r>
            <a:r>
              <a:rPr lang="en-US" dirty="0" err="1">
                <a:hlinkClick r:id="rId2"/>
              </a:rPr>
              <a:t>watch?v</a:t>
            </a:r>
            <a:r>
              <a:rPr lang="en-US" dirty="0">
                <a:hlinkClick r:id="rId2"/>
              </a:rPr>
              <a:t>=rKofOe-3IBo</a:t>
            </a:r>
            <a:endParaRPr lang="en-US" dirty="0"/>
          </a:p>
        </p:txBody>
      </p:sp>
    </p:spTree>
    <p:extLst>
      <p:ext uri="{BB962C8B-B14F-4D97-AF65-F5344CB8AC3E}">
        <p14:creationId xmlns:p14="http://schemas.microsoft.com/office/powerpoint/2010/main" val="3365225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2">
            <a:extLst>
              <a:ext uri="{FF2B5EF4-FFF2-40B4-BE49-F238E27FC236}">
                <a16:creationId xmlns:a16="http://schemas.microsoft.com/office/drawing/2014/main" id="{C7F55EAC-550A-4BDD-9099-3F20B8FA0E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DC4F5A5F-493F-49AE-89B6-D5AF5EBC8B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6724001 w 12192000"/>
              <a:gd name="connsiteY0" fmla="*/ 434021 h 6858000"/>
              <a:gd name="connsiteX1" fmla="*/ 6471155 w 12192000"/>
              <a:gd name="connsiteY1" fmla="*/ 434599 h 6858000"/>
              <a:gd name="connsiteX2" fmla="*/ 5384913 w 12192000"/>
              <a:gd name="connsiteY2" fmla="*/ 497971 h 6858000"/>
              <a:gd name="connsiteX3" fmla="*/ 4818280 w 12192000"/>
              <a:gd name="connsiteY3" fmla="*/ 541802 h 6858000"/>
              <a:gd name="connsiteX4" fmla="*/ 3965428 w 12192000"/>
              <a:gd name="connsiteY4" fmla="*/ 675942 h 6858000"/>
              <a:gd name="connsiteX5" fmla="*/ 3699528 w 12192000"/>
              <a:gd name="connsiteY5" fmla="*/ 770472 h 6858000"/>
              <a:gd name="connsiteX6" fmla="*/ 3438854 w 12192000"/>
              <a:gd name="connsiteY6" fmla="*/ 834899 h 6858000"/>
              <a:gd name="connsiteX7" fmla="*/ 3367443 w 12192000"/>
              <a:gd name="connsiteY7" fmla="*/ 893518 h 6858000"/>
              <a:gd name="connsiteX8" fmla="*/ 3467301 w 12192000"/>
              <a:gd name="connsiteY8" fmla="*/ 953722 h 6858000"/>
              <a:gd name="connsiteX9" fmla="*/ 3889955 w 12192000"/>
              <a:gd name="connsiteY9" fmla="*/ 977486 h 6858000"/>
              <a:gd name="connsiteX10" fmla="*/ 3502135 w 12192000"/>
              <a:gd name="connsiteY10" fmla="*/ 1054062 h 6858000"/>
              <a:gd name="connsiteX11" fmla="*/ 4072832 w 12192000"/>
              <a:gd name="connsiteY11" fmla="*/ 1017622 h 6858000"/>
              <a:gd name="connsiteX12" fmla="*/ 4244099 w 12192000"/>
              <a:gd name="connsiteY12" fmla="*/ 1030825 h 6858000"/>
              <a:gd name="connsiteX13" fmla="*/ 4095475 w 12192000"/>
              <a:gd name="connsiteY13" fmla="*/ 1092084 h 6858000"/>
              <a:gd name="connsiteX14" fmla="*/ 3327386 w 12192000"/>
              <a:gd name="connsiteY14" fmla="*/ 1215660 h 6858000"/>
              <a:gd name="connsiteX15" fmla="*/ 3254813 w 12192000"/>
              <a:gd name="connsiteY15" fmla="*/ 1226749 h 6858000"/>
              <a:gd name="connsiteX16" fmla="*/ 2776427 w 12192000"/>
              <a:gd name="connsiteY16" fmla="*/ 1401552 h 6858000"/>
              <a:gd name="connsiteX17" fmla="*/ 3063226 w 12192000"/>
              <a:gd name="connsiteY17" fmla="*/ 1384124 h 6858000"/>
              <a:gd name="connsiteX18" fmla="*/ 2754945 w 12192000"/>
              <a:gd name="connsiteY18" fmla="*/ 1495025 h 6858000"/>
              <a:gd name="connsiteX19" fmla="*/ 2381061 w 12192000"/>
              <a:gd name="connsiteY19" fmla="*/ 1619658 h 6858000"/>
              <a:gd name="connsiteX20" fmla="*/ 2008336 w 12192000"/>
              <a:gd name="connsiteY20" fmla="*/ 1814527 h 6858000"/>
              <a:gd name="connsiteX21" fmla="*/ 1740695 w 12192000"/>
              <a:gd name="connsiteY21" fmla="*/ 1914337 h 6858000"/>
              <a:gd name="connsiteX22" fmla="*/ 1787720 w 12192000"/>
              <a:gd name="connsiteY22" fmla="*/ 1991970 h 6858000"/>
              <a:gd name="connsiteX23" fmla="*/ 1754048 w 12192000"/>
              <a:gd name="connsiteY23" fmla="*/ 2078049 h 6858000"/>
              <a:gd name="connsiteX24" fmla="*/ 2228951 w 12192000"/>
              <a:gd name="connsiteY24" fmla="*/ 1996721 h 6858000"/>
              <a:gd name="connsiteX25" fmla="*/ 2054781 w 12192000"/>
              <a:gd name="connsiteY25" fmla="*/ 2053228 h 6858000"/>
              <a:gd name="connsiteX26" fmla="*/ 1985693 w 12192000"/>
              <a:gd name="connsiteY26" fmla="*/ 2109207 h 6858000"/>
              <a:gd name="connsiteX27" fmla="*/ 2061168 w 12192000"/>
              <a:gd name="connsiteY27" fmla="*/ 2130859 h 6858000"/>
              <a:gd name="connsiteX28" fmla="*/ 2388026 w 12192000"/>
              <a:gd name="connsiteY28" fmla="*/ 2184726 h 6858000"/>
              <a:gd name="connsiteX29" fmla="*/ 1560719 w 12192000"/>
              <a:gd name="connsiteY29" fmla="*/ 2384876 h 6858000"/>
              <a:gd name="connsiteX30" fmla="*/ 1679734 w 12192000"/>
              <a:gd name="connsiteY30" fmla="*/ 2400191 h 6858000"/>
              <a:gd name="connsiteX31" fmla="*/ 2882089 w 12192000"/>
              <a:gd name="connsiteY31" fmla="*/ 2383292 h 6858000"/>
              <a:gd name="connsiteX32" fmla="*/ 3116638 w 12192000"/>
              <a:gd name="connsiteY32" fmla="*/ 2359528 h 6858000"/>
              <a:gd name="connsiteX33" fmla="*/ 2897765 w 12192000"/>
              <a:gd name="connsiteY33" fmla="*/ 2758243 h 6858000"/>
              <a:gd name="connsiteX34" fmla="*/ 2981367 w 12192000"/>
              <a:gd name="connsiteY34" fmla="*/ 2829008 h 6858000"/>
              <a:gd name="connsiteX35" fmla="*/ 2682955 w 12192000"/>
              <a:gd name="connsiteY35" fmla="*/ 2846436 h 6858000"/>
              <a:gd name="connsiteX36" fmla="*/ 2099485 w 12192000"/>
              <a:gd name="connsiteY36" fmla="*/ 3066653 h 6858000"/>
              <a:gd name="connsiteX37" fmla="*/ 1807460 w 12192000"/>
              <a:gd name="connsiteY37" fmla="*/ 3454808 h 6858000"/>
              <a:gd name="connsiteX38" fmla="*/ 1921251 w 12192000"/>
              <a:gd name="connsiteY38" fmla="*/ 3540889 h 6858000"/>
              <a:gd name="connsiteX39" fmla="*/ 1453313 w 12192000"/>
              <a:gd name="connsiteY39" fmla="*/ 3637002 h 6858000"/>
              <a:gd name="connsiteX40" fmla="*/ 1686122 w 12192000"/>
              <a:gd name="connsiteY40" fmla="*/ 3667634 h 6858000"/>
              <a:gd name="connsiteX41" fmla="*/ 1513692 w 12192000"/>
              <a:gd name="connsiteY41" fmla="*/ 3725196 h 6858000"/>
              <a:gd name="connsiteX42" fmla="*/ 1369711 w 12192000"/>
              <a:gd name="connsiteY42" fmla="*/ 3826063 h 6858000"/>
              <a:gd name="connsiteX43" fmla="*/ 2051298 w 12192000"/>
              <a:gd name="connsiteY43" fmla="*/ 3754242 h 6858000"/>
              <a:gd name="connsiteX44" fmla="*/ 2245207 w 12192000"/>
              <a:gd name="connsiteY44" fmla="*/ 3797018 h 6858000"/>
              <a:gd name="connsiteX45" fmla="*/ 2353192 w 12192000"/>
              <a:gd name="connsiteY45" fmla="*/ 3796489 h 6858000"/>
              <a:gd name="connsiteX46" fmla="*/ 2490207 w 12192000"/>
              <a:gd name="connsiteY46" fmla="*/ 3801242 h 6858000"/>
              <a:gd name="connsiteX47" fmla="*/ 2375835 w 12192000"/>
              <a:gd name="connsiteY47" fmla="*/ 3839794 h 6858000"/>
              <a:gd name="connsiteX48" fmla="*/ 2522138 w 12192000"/>
              <a:gd name="connsiteY48" fmla="*/ 4009841 h 6858000"/>
              <a:gd name="connsiteX49" fmla="*/ 1998466 w 12192000"/>
              <a:gd name="connsiteY49" fmla="*/ 4130778 h 6858000"/>
              <a:gd name="connsiteX50" fmla="*/ 2114580 w 12192000"/>
              <a:gd name="connsiteY50" fmla="*/ 4154543 h 6858000"/>
              <a:gd name="connsiteX51" fmla="*/ 2177862 w 12192000"/>
              <a:gd name="connsiteY51" fmla="*/ 4189925 h 6858000"/>
              <a:gd name="connsiteX52" fmla="*/ 1868419 w 12192000"/>
              <a:gd name="connsiteY52" fmla="*/ 4382153 h 6858000"/>
              <a:gd name="connsiteX53" fmla="*/ 2279460 w 12192000"/>
              <a:gd name="connsiteY53" fmla="*/ 4356805 h 6858000"/>
              <a:gd name="connsiteX54" fmla="*/ 2029817 w 12192000"/>
              <a:gd name="connsiteY54" fmla="*/ 4468235 h 6858000"/>
              <a:gd name="connsiteX55" fmla="*/ 1560137 w 12192000"/>
              <a:gd name="connsiteY55" fmla="*/ 4730172 h 6858000"/>
              <a:gd name="connsiteX56" fmla="*/ 1956664 w 12192000"/>
              <a:gd name="connsiteY56" fmla="*/ 4820477 h 6858000"/>
              <a:gd name="connsiteX57" fmla="*/ 3268168 w 12192000"/>
              <a:gd name="connsiteY57" fmla="*/ 4852692 h 6858000"/>
              <a:gd name="connsiteX58" fmla="*/ 2807197 w 12192000"/>
              <a:gd name="connsiteY58" fmla="*/ 4939300 h 6858000"/>
              <a:gd name="connsiteX59" fmla="*/ 2721272 w 12192000"/>
              <a:gd name="connsiteY59" fmla="*/ 4970458 h 6858000"/>
              <a:gd name="connsiteX60" fmla="*/ 2802552 w 12192000"/>
              <a:gd name="connsiteY60" fmla="*/ 5014291 h 6858000"/>
              <a:gd name="connsiteX61" fmla="*/ 2537812 w 12192000"/>
              <a:gd name="connsiteY61" fmla="*/ 5053898 h 6858000"/>
              <a:gd name="connsiteX62" fmla="*/ 2569744 w 12192000"/>
              <a:gd name="connsiteY62" fmla="*/ 5153182 h 6858000"/>
              <a:gd name="connsiteX63" fmla="*/ 1987436 w 12192000"/>
              <a:gd name="connsiteY63" fmla="*/ 5334320 h 6858000"/>
              <a:gd name="connsiteX64" fmla="*/ 1972921 w 12192000"/>
              <a:gd name="connsiteY64" fmla="*/ 5382376 h 6858000"/>
              <a:gd name="connsiteX65" fmla="*/ 2341001 w 12192000"/>
              <a:gd name="connsiteY65" fmla="*/ 5360725 h 6858000"/>
              <a:gd name="connsiteX66" fmla="*/ 2710822 w 12192000"/>
              <a:gd name="connsiteY66" fmla="*/ 5418816 h 6858000"/>
              <a:gd name="connsiteX67" fmla="*/ 2833903 w 12192000"/>
              <a:gd name="connsiteY67" fmla="*/ 5413007 h 6858000"/>
              <a:gd name="connsiteX68" fmla="*/ 3011556 w 12192000"/>
              <a:gd name="connsiteY68" fmla="*/ 5399276 h 6858000"/>
              <a:gd name="connsiteX69" fmla="*/ 3254233 w 12192000"/>
              <a:gd name="connsiteY69" fmla="*/ 5439412 h 6858000"/>
              <a:gd name="connsiteX70" fmla="*/ 2792101 w 12192000"/>
              <a:gd name="connsiteY70" fmla="*/ 5471625 h 6858000"/>
              <a:gd name="connsiteX71" fmla="*/ 2977303 w 12192000"/>
              <a:gd name="connsiteY71" fmla="*/ 5539751 h 6858000"/>
              <a:gd name="connsiteX72" fmla="*/ 3656566 w 12192000"/>
              <a:gd name="connsiteY72" fmla="*/ 5678642 h 6858000"/>
              <a:gd name="connsiteX73" fmla="*/ 4858340 w 12192000"/>
              <a:gd name="connsiteY73" fmla="*/ 5969625 h 6858000"/>
              <a:gd name="connsiteX74" fmla="*/ 5296668 w 12192000"/>
              <a:gd name="connsiteY74" fmla="*/ 6043559 h 6858000"/>
              <a:gd name="connsiteX75" fmla="*/ 5456323 w 12192000"/>
              <a:gd name="connsiteY75" fmla="*/ 6042502 h 6858000"/>
              <a:gd name="connsiteX76" fmla="*/ 5267058 w 12192000"/>
              <a:gd name="connsiteY76" fmla="*/ 6100066 h 6858000"/>
              <a:gd name="connsiteX77" fmla="*/ 7095266 w 12192000"/>
              <a:gd name="connsiteY77" fmla="*/ 6287541 h 6858000"/>
              <a:gd name="connsiteX78" fmla="*/ 9707235 w 12192000"/>
              <a:gd name="connsiteY78" fmla="*/ 5994446 h 6858000"/>
              <a:gd name="connsiteX79" fmla="*/ 10083442 w 12192000"/>
              <a:gd name="connsiteY79" fmla="*/ 5678642 h 6858000"/>
              <a:gd name="connsiteX80" fmla="*/ 10338892 w 12192000"/>
              <a:gd name="connsiteY80" fmla="*/ 4650957 h 6858000"/>
              <a:gd name="connsiteX81" fmla="*/ 10628013 w 12192000"/>
              <a:gd name="connsiteY81" fmla="*/ 4411198 h 6858000"/>
              <a:gd name="connsiteX82" fmla="*/ 10802766 w 12192000"/>
              <a:gd name="connsiteY82" fmla="*/ 4258050 h 6858000"/>
              <a:gd name="connsiteX83" fmla="*/ 10614662 w 12192000"/>
              <a:gd name="connsiteY83" fmla="*/ 4150318 h 6858000"/>
              <a:gd name="connsiteX84" fmla="*/ 10681427 w 12192000"/>
              <a:gd name="connsiteY84" fmla="*/ 4054203 h 6858000"/>
              <a:gd name="connsiteX85" fmla="*/ 10520029 w 12192000"/>
              <a:gd name="connsiteY85" fmla="*/ 3804411 h 6858000"/>
              <a:gd name="connsiteX86" fmla="*/ 10568798 w 12192000"/>
              <a:gd name="connsiteY86" fmla="*/ 3466426 h 6858000"/>
              <a:gd name="connsiteX87" fmla="*/ 10499709 w 12192000"/>
              <a:gd name="connsiteY87" fmla="*/ 3166465 h 6858000"/>
              <a:gd name="connsiteX88" fmla="*/ 10489840 w 12192000"/>
              <a:gd name="connsiteY88" fmla="*/ 2546475 h 6858000"/>
              <a:gd name="connsiteX89" fmla="*/ 10584471 w 12192000"/>
              <a:gd name="connsiteY89" fmla="*/ 2512148 h 6858000"/>
              <a:gd name="connsiteX90" fmla="*/ 10695942 w 12192000"/>
              <a:gd name="connsiteY90" fmla="*/ 2358471 h 6858000"/>
              <a:gd name="connsiteX91" fmla="*/ 10732516 w 12192000"/>
              <a:gd name="connsiteY91" fmla="*/ 2287706 h 6858000"/>
              <a:gd name="connsiteX92" fmla="*/ 10731357 w 12192000"/>
              <a:gd name="connsiteY92" fmla="*/ 2137725 h 6858000"/>
              <a:gd name="connsiteX93" fmla="*/ 10678525 w 12192000"/>
              <a:gd name="connsiteY93" fmla="*/ 2070656 h 6858000"/>
              <a:gd name="connsiteX94" fmla="*/ 10735999 w 12192000"/>
              <a:gd name="connsiteY94" fmla="*/ 1956587 h 6858000"/>
              <a:gd name="connsiteX95" fmla="*/ 10824246 w 12192000"/>
              <a:gd name="connsiteY95" fmla="*/ 1862584 h 6858000"/>
              <a:gd name="connsiteX96" fmla="*/ 10773156 w 12192000"/>
              <a:gd name="connsiteY96" fmla="*/ 1768054 h 6858000"/>
              <a:gd name="connsiteX97" fmla="*/ 10716261 w 12192000"/>
              <a:gd name="connsiteY97" fmla="*/ 1678278 h 6858000"/>
              <a:gd name="connsiteX98" fmla="*/ 10554864 w 12192000"/>
              <a:gd name="connsiteY98" fmla="*/ 1477599 h 6858000"/>
              <a:gd name="connsiteX99" fmla="*/ 10267483 w 12192000"/>
              <a:gd name="connsiteY99" fmla="*/ 1324977 h 6858000"/>
              <a:gd name="connsiteX100" fmla="*/ 9913337 w 12192000"/>
              <a:gd name="connsiteY100" fmla="*/ 1202458 h 6858000"/>
              <a:gd name="connsiteX101" fmla="*/ 10024805 w 12192000"/>
              <a:gd name="connsiteY101" fmla="*/ 1124827 h 6858000"/>
              <a:gd name="connsiteX102" fmla="*/ 9411726 w 12192000"/>
              <a:gd name="connsiteY102" fmla="*/ 980655 h 6858000"/>
              <a:gd name="connsiteX103" fmla="*/ 9930753 w 12192000"/>
              <a:gd name="connsiteY103" fmla="*/ 901968 h 6858000"/>
              <a:gd name="connsiteX104" fmla="*/ 9894178 w 12192000"/>
              <a:gd name="connsiteY104" fmla="*/ 871339 h 6858000"/>
              <a:gd name="connsiteX105" fmla="*/ 9858182 w 12192000"/>
              <a:gd name="connsiteY105" fmla="*/ 839125 h 6858000"/>
              <a:gd name="connsiteX106" fmla="*/ 10131050 w 12192000"/>
              <a:gd name="connsiteY106" fmla="*/ 792652 h 6858000"/>
              <a:gd name="connsiteX107" fmla="*/ 10006808 w 12192000"/>
              <a:gd name="connsiteY107" fmla="*/ 731920 h 6858000"/>
              <a:gd name="connsiteX108" fmla="*/ 10233809 w 12192000"/>
              <a:gd name="connsiteY108" fmla="*/ 710268 h 6858000"/>
              <a:gd name="connsiteX109" fmla="*/ 10267483 w 12192000"/>
              <a:gd name="connsiteY109" fmla="*/ 628940 h 6858000"/>
              <a:gd name="connsiteX110" fmla="*/ 10136275 w 12192000"/>
              <a:gd name="connsiteY110" fmla="*/ 589333 h 6858000"/>
              <a:gd name="connsiteX111" fmla="*/ 9131312 w 12192000"/>
              <a:gd name="connsiteY111" fmla="*/ 480544 h 6858000"/>
              <a:gd name="connsiteX112" fmla="*/ 7479600 w 12192000"/>
              <a:gd name="connsiteY112" fmla="*/ 454667 h 6858000"/>
              <a:gd name="connsiteX113" fmla="*/ 6724001 w 12192000"/>
              <a:gd name="connsiteY113" fmla="*/ 434021 h 6858000"/>
              <a:gd name="connsiteX114" fmla="*/ 0 w 12192000"/>
              <a:gd name="connsiteY114" fmla="*/ 0 h 6858000"/>
              <a:gd name="connsiteX115" fmla="*/ 12192000 w 12192000"/>
              <a:gd name="connsiteY115" fmla="*/ 0 h 6858000"/>
              <a:gd name="connsiteX116" fmla="*/ 12192000 w 12192000"/>
              <a:gd name="connsiteY116" fmla="*/ 6858000 h 6858000"/>
              <a:gd name="connsiteX117" fmla="*/ 0 w 12192000"/>
              <a:gd name="connsiteY11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192000" h="6858000">
                <a:moveTo>
                  <a:pt x="6724001" y="434021"/>
                </a:moveTo>
                <a:cubicBezTo>
                  <a:pt x="6639882" y="433113"/>
                  <a:pt x="6555627" y="433147"/>
                  <a:pt x="6471155" y="434599"/>
                </a:cubicBezTo>
                <a:cubicBezTo>
                  <a:pt x="6109461" y="440937"/>
                  <a:pt x="5748349" y="439351"/>
                  <a:pt x="5384913" y="497971"/>
                </a:cubicBezTo>
                <a:cubicBezTo>
                  <a:pt x="5199132" y="528072"/>
                  <a:pt x="5005803" y="518038"/>
                  <a:pt x="4818280" y="541802"/>
                </a:cubicBezTo>
                <a:cubicBezTo>
                  <a:pt x="4532641" y="578242"/>
                  <a:pt x="4247003" y="621019"/>
                  <a:pt x="3965428" y="675942"/>
                </a:cubicBezTo>
                <a:cubicBezTo>
                  <a:pt x="3877181" y="693369"/>
                  <a:pt x="3768034" y="703930"/>
                  <a:pt x="3699528" y="770472"/>
                </a:cubicBezTo>
                <a:cubicBezTo>
                  <a:pt x="3590961" y="728224"/>
                  <a:pt x="3523617" y="807966"/>
                  <a:pt x="3438854" y="834899"/>
                </a:cubicBezTo>
                <a:cubicBezTo>
                  <a:pt x="3405761" y="845462"/>
                  <a:pt x="3362218" y="860248"/>
                  <a:pt x="3367443" y="893518"/>
                </a:cubicBezTo>
                <a:cubicBezTo>
                  <a:pt x="3372089" y="935238"/>
                  <a:pt x="3420855" y="962172"/>
                  <a:pt x="3467301" y="953722"/>
                </a:cubicBezTo>
                <a:cubicBezTo>
                  <a:pt x="3611863" y="927317"/>
                  <a:pt x="3741328" y="986464"/>
                  <a:pt x="3889955" y="977486"/>
                </a:cubicBezTo>
                <a:cubicBezTo>
                  <a:pt x="3760488" y="1002836"/>
                  <a:pt x="3631601" y="1028713"/>
                  <a:pt x="3502135" y="1054062"/>
                </a:cubicBezTo>
                <a:cubicBezTo>
                  <a:pt x="3694303" y="1074129"/>
                  <a:pt x="3883568" y="1038218"/>
                  <a:pt x="4072832" y="1017622"/>
                </a:cubicBezTo>
                <a:cubicBezTo>
                  <a:pt x="4133792" y="1011285"/>
                  <a:pt x="4228424" y="962699"/>
                  <a:pt x="4244099" y="1030825"/>
                </a:cubicBezTo>
                <a:cubicBezTo>
                  <a:pt x="4254550" y="1076242"/>
                  <a:pt x="4152951" y="1079410"/>
                  <a:pt x="4095475" y="1092084"/>
                </a:cubicBezTo>
                <a:cubicBezTo>
                  <a:pt x="3841766" y="1146479"/>
                  <a:pt x="3583994" y="1178165"/>
                  <a:pt x="3327386" y="1215660"/>
                </a:cubicBezTo>
                <a:cubicBezTo>
                  <a:pt x="3303001" y="1219357"/>
                  <a:pt x="3271070" y="1216188"/>
                  <a:pt x="3254813" y="1226749"/>
                </a:cubicBezTo>
                <a:cubicBezTo>
                  <a:pt x="3123605" y="1311774"/>
                  <a:pt x="2957563" y="1339765"/>
                  <a:pt x="2776427" y="1401552"/>
                </a:cubicBezTo>
                <a:cubicBezTo>
                  <a:pt x="2890798" y="1430598"/>
                  <a:pt x="2968012" y="1370921"/>
                  <a:pt x="3063226" y="1384124"/>
                </a:cubicBezTo>
                <a:cubicBezTo>
                  <a:pt x="2966272" y="1448024"/>
                  <a:pt x="2853641" y="1460171"/>
                  <a:pt x="2754945" y="1495025"/>
                </a:cubicBezTo>
                <a:cubicBezTo>
                  <a:pt x="2684117" y="1519846"/>
                  <a:pt x="2421119" y="1597477"/>
                  <a:pt x="2381061" y="1619658"/>
                </a:cubicBezTo>
                <a:cubicBezTo>
                  <a:pt x="2260302" y="1688311"/>
                  <a:pt x="2107033" y="1720525"/>
                  <a:pt x="2008336" y="1814527"/>
                </a:cubicBezTo>
                <a:cubicBezTo>
                  <a:pt x="1938668" y="1880540"/>
                  <a:pt x="1822554" y="1868393"/>
                  <a:pt x="1740695" y="1914337"/>
                </a:cubicBezTo>
                <a:cubicBezTo>
                  <a:pt x="1711667" y="1957642"/>
                  <a:pt x="1767982" y="1968733"/>
                  <a:pt x="1787720" y="1991970"/>
                </a:cubicBezTo>
                <a:cubicBezTo>
                  <a:pt x="1813846" y="2023126"/>
                  <a:pt x="1767401" y="2040555"/>
                  <a:pt x="1754048" y="2078049"/>
                </a:cubicBezTo>
                <a:cubicBezTo>
                  <a:pt x="1907898" y="2035802"/>
                  <a:pt x="2054781" y="2010981"/>
                  <a:pt x="2228951" y="1996721"/>
                </a:cubicBezTo>
                <a:cubicBezTo>
                  <a:pt x="2171475" y="2057452"/>
                  <a:pt x="2101807" y="2031048"/>
                  <a:pt x="2054781" y="2053228"/>
                </a:cubicBezTo>
                <a:cubicBezTo>
                  <a:pt x="2024011" y="2067487"/>
                  <a:pt x="1976984" y="2073824"/>
                  <a:pt x="1985693" y="2109207"/>
                </a:cubicBezTo>
                <a:cubicBezTo>
                  <a:pt x="1992660" y="2137196"/>
                  <a:pt x="2032140" y="2133500"/>
                  <a:pt x="2061168" y="2130859"/>
                </a:cubicBezTo>
                <a:cubicBezTo>
                  <a:pt x="2172636" y="2120825"/>
                  <a:pt x="2281202" y="2117656"/>
                  <a:pt x="2388026" y="2184726"/>
                </a:cubicBezTo>
                <a:cubicBezTo>
                  <a:pt x="2116321" y="2282425"/>
                  <a:pt x="1803977" y="2241233"/>
                  <a:pt x="1560719" y="2384876"/>
                </a:cubicBezTo>
                <a:cubicBezTo>
                  <a:pt x="1594973" y="2429237"/>
                  <a:pt x="1643739" y="2405472"/>
                  <a:pt x="1679734" y="2400191"/>
                </a:cubicBezTo>
                <a:cubicBezTo>
                  <a:pt x="1916026" y="2364279"/>
                  <a:pt x="2760170" y="2428180"/>
                  <a:pt x="2882089" y="2383292"/>
                </a:cubicBezTo>
                <a:cubicBezTo>
                  <a:pt x="2956983" y="2355830"/>
                  <a:pt x="3035941" y="2342628"/>
                  <a:pt x="3116638" y="2359528"/>
                </a:cubicBezTo>
                <a:cubicBezTo>
                  <a:pt x="3194434" y="2375898"/>
                  <a:pt x="3174696" y="2605622"/>
                  <a:pt x="2897765" y="2758243"/>
                </a:cubicBezTo>
                <a:cubicBezTo>
                  <a:pt x="2858286" y="2779895"/>
                  <a:pt x="3034779" y="2811053"/>
                  <a:pt x="2981367" y="2829008"/>
                </a:cubicBezTo>
                <a:cubicBezTo>
                  <a:pt x="2939566" y="2843267"/>
                  <a:pt x="2734626" y="2835346"/>
                  <a:pt x="2682955" y="2846436"/>
                </a:cubicBezTo>
                <a:cubicBezTo>
                  <a:pt x="2662635" y="2851188"/>
                  <a:pt x="2040267" y="3029159"/>
                  <a:pt x="2099485" y="3066653"/>
                </a:cubicBezTo>
                <a:cubicBezTo>
                  <a:pt x="2276558" y="3179139"/>
                  <a:pt x="2869897" y="3385098"/>
                  <a:pt x="1807460" y="3454808"/>
                </a:cubicBezTo>
                <a:cubicBezTo>
                  <a:pt x="1841132" y="3495472"/>
                  <a:pt x="1934024" y="3469596"/>
                  <a:pt x="1921251" y="3540889"/>
                </a:cubicBezTo>
                <a:cubicBezTo>
                  <a:pt x="1780173" y="3579440"/>
                  <a:pt x="1617035" y="3577328"/>
                  <a:pt x="1453313" y="3637002"/>
                </a:cubicBezTo>
                <a:cubicBezTo>
                  <a:pt x="1527047" y="3680307"/>
                  <a:pt x="1611808" y="3653902"/>
                  <a:pt x="1686122" y="3667634"/>
                </a:cubicBezTo>
                <a:cubicBezTo>
                  <a:pt x="1644320" y="3722027"/>
                  <a:pt x="1572330" y="3713578"/>
                  <a:pt x="1513692" y="3725196"/>
                </a:cubicBezTo>
                <a:cubicBezTo>
                  <a:pt x="1459700" y="3736286"/>
                  <a:pt x="1345329" y="3830816"/>
                  <a:pt x="1369711" y="3826063"/>
                </a:cubicBezTo>
                <a:cubicBezTo>
                  <a:pt x="1595553" y="3783815"/>
                  <a:pt x="1824877" y="3795434"/>
                  <a:pt x="2051298" y="3754242"/>
                </a:cubicBezTo>
                <a:cubicBezTo>
                  <a:pt x="2126192" y="3740511"/>
                  <a:pt x="2210955" y="3714106"/>
                  <a:pt x="2245207" y="3797018"/>
                </a:cubicBezTo>
                <a:cubicBezTo>
                  <a:pt x="2255659" y="3821310"/>
                  <a:pt x="2248109" y="3829232"/>
                  <a:pt x="2353192" y="3796489"/>
                </a:cubicBezTo>
                <a:cubicBezTo>
                  <a:pt x="2394414" y="3783815"/>
                  <a:pt x="2448988" y="3770085"/>
                  <a:pt x="2490207" y="3801242"/>
                </a:cubicBezTo>
                <a:cubicBezTo>
                  <a:pt x="2464082" y="3840321"/>
                  <a:pt x="2413572" y="3828703"/>
                  <a:pt x="2375835" y="3839794"/>
                </a:cubicBezTo>
                <a:cubicBezTo>
                  <a:pt x="2275978" y="3868311"/>
                  <a:pt x="2619094" y="3977100"/>
                  <a:pt x="2522138" y="4009841"/>
                </a:cubicBezTo>
                <a:cubicBezTo>
                  <a:pt x="2323584" y="4076912"/>
                  <a:pt x="2199343" y="4057372"/>
                  <a:pt x="1998466" y="4130778"/>
                </a:cubicBezTo>
                <a:cubicBezTo>
                  <a:pt x="2066973" y="4129192"/>
                  <a:pt x="2046072" y="4154543"/>
                  <a:pt x="2114580" y="4154543"/>
                </a:cubicBezTo>
                <a:cubicBezTo>
                  <a:pt x="2145350" y="4154543"/>
                  <a:pt x="2177862" y="4160878"/>
                  <a:pt x="2177862" y="4189925"/>
                </a:cubicBezTo>
                <a:cubicBezTo>
                  <a:pt x="2177862" y="4217385"/>
                  <a:pt x="1817330" y="4367895"/>
                  <a:pt x="1868419" y="4382153"/>
                </a:cubicBezTo>
                <a:cubicBezTo>
                  <a:pt x="2007755" y="4420704"/>
                  <a:pt x="2365385" y="4302410"/>
                  <a:pt x="2279460" y="4356805"/>
                </a:cubicBezTo>
                <a:cubicBezTo>
                  <a:pt x="2148834" y="4439716"/>
                  <a:pt x="2129094" y="4456088"/>
                  <a:pt x="2029817" y="4468235"/>
                </a:cubicBezTo>
                <a:cubicBezTo>
                  <a:pt x="1944474" y="4478796"/>
                  <a:pt x="1644320" y="4710633"/>
                  <a:pt x="1560137" y="4730172"/>
                </a:cubicBezTo>
                <a:cubicBezTo>
                  <a:pt x="1485825" y="4747072"/>
                  <a:pt x="1774947" y="4800410"/>
                  <a:pt x="1956664" y="4820477"/>
                </a:cubicBezTo>
                <a:cubicBezTo>
                  <a:pt x="2130256" y="4840017"/>
                  <a:pt x="3101544" y="4789319"/>
                  <a:pt x="3268168" y="4852692"/>
                </a:cubicBezTo>
                <a:cubicBezTo>
                  <a:pt x="3111993" y="4878041"/>
                  <a:pt x="2970336" y="4953030"/>
                  <a:pt x="2807197" y="4939300"/>
                </a:cubicBezTo>
                <a:cubicBezTo>
                  <a:pt x="2773524" y="4936660"/>
                  <a:pt x="2724756" y="4930323"/>
                  <a:pt x="2721272" y="4970458"/>
                </a:cubicBezTo>
                <a:cubicBezTo>
                  <a:pt x="2718369" y="5005313"/>
                  <a:pt x="2788038" y="4981548"/>
                  <a:pt x="2802552" y="5014291"/>
                </a:cubicBezTo>
                <a:cubicBezTo>
                  <a:pt x="2719531" y="5060235"/>
                  <a:pt x="2621415" y="5018515"/>
                  <a:pt x="2537812" y="5053898"/>
                </a:cubicBezTo>
                <a:cubicBezTo>
                  <a:pt x="2491948" y="5099314"/>
                  <a:pt x="2589483" y="5107236"/>
                  <a:pt x="2569744" y="5153182"/>
                </a:cubicBezTo>
                <a:cubicBezTo>
                  <a:pt x="2301522" y="5193845"/>
                  <a:pt x="2252174" y="5268836"/>
                  <a:pt x="1987436" y="5334320"/>
                </a:cubicBezTo>
                <a:cubicBezTo>
                  <a:pt x="1971179" y="5338545"/>
                  <a:pt x="1958407" y="5352274"/>
                  <a:pt x="1972921" y="5382376"/>
                </a:cubicBezTo>
                <a:cubicBezTo>
                  <a:pt x="2087874" y="5396107"/>
                  <a:pt x="2215599" y="5373399"/>
                  <a:pt x="2341001" y="5360725"/>
                </a:cubicBezTo>
                <a:cubicBezTo>
                  <a:pt x="2537812" y="5340129"/>
                  <a:pt x="2533748" y="5339072"/>
                  <a:pt x="2710822" y="5418816"/>
                </a:cubicBezTo>
                <a:cubicBezTo>
                  <a:pt x="2743914" y="5433602"/>
                  <a:pt x="2801390" y="5438355"/>
                  <a:pt x="2833903" y="5413007"/>
                </a:cubicBezTo>
                <a:cubicBezTo>
                  <a:pt x="2896604" y="5364422"/>
                  <a:pt x="2950016" y="5368646"/>
                  <a:pt x="3011556" y="5399276"/>
                </a:cubicBezTo>
                <a:cubicBezTo>
                  <a:pt x="3077160" y="5432547"/>
                  <a:pt x="3171793" y="5391882"/>
                  <a:pt x="3254233" y="5439412"/>
                </a:cubicBezTo>
                <a:cubicBezTo>
                  <a:pt x="3099802" y="5473739"/>
                  <a:pt x="2957563" y="5473739"/>
                  <a:pt x="2792101" y="5471625"/>
                </a:cubicBezTo>
                <a:cubicBezTo>
                  <a:pt x="2846095" y="5537639"/>
                  <a:pt x="2914601" y="5536582"/>
                  <a:pt x="2977303" y="5539751"/>
                </a:cubicBezTo>
                <a:cubicBezTo>
                  <a:pt x="3214174" y="5551898"/>
                  <a:pt x="3601411" y="5660686"/>
                  <a:pt x="3656566" y="5678642"/>
                </a:cubicBezTo>
                <a:cubicBezTo>
                  <a:pt x="4280675" y="5879847"/>
                  <a:pt x="4178497" y="5898332"/>
                  <a:pt x="4858340" y="5969625"/>
                </a:cubicBezTo>
                <a:cubicBezTo>
                  <a:pt x="5261253" y="6011873"/>
                  <a:pt x="4887368" y="6032469"/>
                  <a:pt x="5296668" y="6043559"/>
                </a:cubicBezTo>
                <a:cubicBezTo>
                  <a:pt x="5349500" y="6045143"/>
                  <a:pt x="5402911" y="6044087"/>
                  <a:pt x="5456323" y="6042502"/>
                </a:cubicBezTo>
                <a:cubicBezTo>
                  <a:pt x="5368077" y="6073134"/>
                  <a:pt x="5267058" y="6100066"/>
                  <a:pt x="5267058" y="6100066"/>
                </a:cubicBezTo>
                <a:cubicBezTo>
                  <a:pt x="5267058" y="6100066"/>
                  <a:pt x="5318728" y="6208854"/>
                  <a:pt x="7095266" y="6287541"/>
                </a:cubicBezTo>
                <a:cubicBezTo>
                  <a:pt x="7422124" y="6302329"/>
                  <a:pt x="9563254" y="6024548"/>
                  <a:pt x="9707235" y="5994446"/>
                </a:cubicBezTo>
                <a:cubicBezTo>
                  <a:pt x="9844249" y="5966984"/>
                  <a:pt x="10002164" y="5671247"/>
                  <a:pt x="10083442" y="5678642"/>
                </a:cubicBezTo>
                <a:cubicBezTo>
                  <a:pt x="10103183" y="5653293"/>
                  <a:pt x="10283158" y="5139979"/>
                  <a:pt x="10338892" y="4650957"/>
                </a:cubicBezTo>
                <a:cubicBezTo>
                  <a:pt x="10448618" y="4580718"/>
                  <a:pt x="10551960" y="4503088"/>
                  <a:pt x="10628013" y="4411198"/>
                </a:cubicBezTo>
                <a:cubicBezTo>
                  <a:pt x="10675040" y="4354692"/>
                  <a:pt x="10718003" y="4298185"/>
                  <a:pt x="10802766" y="4258050"/>
                </a:cubicBezTo>
                <a:cubicBezTo>
                  <a:pt x="10755739" y="4203128"/>
                  <a:pt x="10675040" y="4190453"/>
                  <a:pt x="10614662" y="4150318"/>
                </a:cubicBezTo>
                <a:cubicBezTo>
                  <a:pt x="10610017" y="4117046"/>
                  <a:pt x="10705811" y="4127081"/>
                  <a:pt x="10681427" y="4054203"/>
                </a:cubicBezTo>
                <a:cubicBezTo>
                  <a:pt x="10648335" y="3957032"/>
                  <a:pt x="10684328" y="3846131"/>
                  <a:pt x="10520029" y="3804411"/>
                </a:cubicBezTo>
                <a:cubicBezTo>
                  <a:pt x="10476485" y="3709881"/>
                  <a:pt x="10464294" y="3558845"/>
                  <a:pt x="10568798" y="3466426"/>
                </a:cubicBezTo>
                <a:cubicBezTo>
                  <a:pt x="10724388" y="3328592"/>
                  <a:pt x="10699424" y="3240927"/>
                  <a:pt x="10499709" y="3166465"/>
                </a:cubicBezTo>
                <a:cubicBezTo>
                  <a:pt x="10474164" y="3156958"/>
                  <a:pt x="10501452" y="2570768"/>
                  <a:pt x="10489840" y="2546475"/>
                </a:cubicBezTo>
                <a:cubicBezTo>
                  <a:pt x="10508418" y="2513205"/>
                  <a:pt x="10551960" y="2521126"/>
                  <a:pt x="10584471" y="2512148"/>
                </a:cubicBezTo>
                <a:cubicBezTo>
                  <a:pt x="10726711" y="2474125"/>
                  <a:pt x="10731357" y="2474125"/>
                  <a:pt x="10695942" y="2358471"/>
                </a:cubicBezTo>
                <a:cubicBezTo>
                  <a:pt x="10685490" y="2323616"/>
                  <a:pt x="10709874" y="2309357"/>
                  <a:pt x="10732516" y="2287706"/>
                </a:cubicBezTo>
                <a:cubicBezTo>
                  <a:pt x="10817280" y="2206905"/>
                  <a:pt x="10817860" y="2205850"/>
                  <a:pt x="10731357" y="2137725"/>
                </a:cubicBezTo>
                <a:cubicBezTo>
                  <a:pt x="10706391" y="2118185"/>
                  <a:pt x="10689555" y="2097061"/>
                  <a:pt x="10678525" y="2070656"/>
                </a:cubicBezTo>
                <a:cubicBezTo>
                  <a:pt x="10658203" y="2022599"/>
                  <a:pt x="10658784" y="1982463"/>
                  <a:pt x="10735999" y="1956587"/>
                </a:cubicBezTo>
                <a:cubicBezTo>
                  <a:pt x="10789993" y="1938104"/>
                  <a:pt x="10820762" y="1916978"/>
                  <a:pt x="10824246" y="1862584"/>
                </a:cubicBezTo>
                <a:cubicBezTo>
                  <a:pt x="10826570" y="1817166"/>
                  <a:pt x="10832955" y="1787594"/>
                  <a:pt x="10773156" y="1768054"/>
                </a:cubicBezTo>
                <a:cubicBezTo>
                  <a:pt x="10724969" y="1752211"/>
                  <a:pt x="10711036" y="1718412"/>
                  <a:pt x="10716261" y="1678278"/>
                </a:cubicBezTo>
                <a:cubicBezTo>
                  <a:pt x="10728452" y="1580050"/>
                  <a:pt x="10662849" y="1522487"/>
                  <a:pt x="10554864" y="1477599"/>
                </a:cubicBezTo>
                <a:cubicBezTo>
                  <a:pt x="10452101" y="1434822"/>
                  <a:pt x="10362116" y="1377259"/>
                  <a:pt x="10267483" y="1324977"/>
                </a:cubicBezTo>
                <a:cubicBezTo>
                  <a:pt x="10162399" y="1266887"/>
                  <a:pt x="10040481" y="1232031"/>
                  <a:pt x="9913337" y="1202458"/>
                </a:cubicBezTo>
                <a:cubicBezTo>
                  <a:pt x="9936561" y="1160210"/>
                  <a:pt x="10016678" y="1183974"/>
                  <a:pt x="10024805" y="1124827"/>
                </a:cubicBezTo>
                <a:cubicBezTo>
                  <a:pt x="9826251" y="1074658"/>
                  <a:pt x="9636408" y="999139"/>
                  <a:pt x="9411726" y="980655"/>
                </a:cubicBezTo>
                <a:cubicBezTo>
                  <a:pt x="9593444" y="990161"/>
                  <a:pt x="9758326" y="922036"/>
                  <a:pt x="9930753" y="901968"/>
                </a:cubicBezTo>
                <a:cubicBezTo>
                  <a:pt x="9947008" y="868698"/>
                  <a:pt x="9909273" y="877147"/>
                  <a:pt x="9894178" y="871339"/>
                </a:cubicBezTo>
                <a:cubicBezTo>
                  <a:pt x="9879083" y="865001"/>
                  <a:pt x="9860506" y="862889"/>
                  <a:pt x="9858182" y="839125"/>
                </a:cubicBezTo>
                <a:cubicBezTo>
                  <a:pt x="9941205" y="804798"/>
                  <a:pt x="10045126" y="827506"/>
                  <a:pt x="10131050" y="792652"/>
                </a:cubicBezTo>
                <a:cubicBezTo>
                  <a:pt x="10111891" y="741954"/>
                  <a:pt x="10037578" y="772583"/>
                  <a:pt x="10006808" y="731920"/>
                </a:cubicBezTo>
                <a:cubicBezTo>
                  <a:pt x="10086927" y="724526"/>
                  <a:pt x="10161239" y="721357"/>
                  <a:pt x="10233809" y="710268"/>
                </a:cubicBezTo>
                <a:cubicBezTo>
                  <a:pt x="10290705" y="701818"/>
                  <a:pt x="10306380" y="658513"/>
                  <a:pt x="10267483" y="628940"/>
                </a:cubicBezTo>
                <a:cubicBezTo>
                  <a:pt x="10232648" y="602536"/>
                  <a:pt x="10181559" y="600422"/>
                  <a:pt x="10136275" y="589333"/>
                </a:cubicBezTo>
                <a:cubicBezTo>
                  <a:pt x="9813479" y="512230"/>
                  <a:pt x="9474428" y="487409"/>
                  <a:pt x="9131312" y="480544"/>
                </a:cubicBezTo>
                <a:cubicBezTo>
                  <a:pt x="8580936" y="469453"/>
                  <a:pt x="8028817" y="469982"/>
                  <a:pt x="7479600" y="454667"/>
                </a:cubicBezTo>
                <a:cubicBezTo>
                  <a:pt x="7227489" y="447934"/>
                  <a:pt x="6976357" y="436744"/>
                  <a:pt x="6724001" y="434021"/>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5" name="Picture 4" descr="Graphical user interface, website&#10;&#10;Description automatically generated">
            <a:extLst>
              <a:ext uri="{FF2B5EF4-FFF2-40B4-BE49-F238E27FC236}">
                <a16:creationId xmlns:a16="http://schemas.microsoft.com/office/drawing/2014/main" id="{BBC9EB1E-EFB4-024C-8F10-881026496F72}"/>
              </a:ext>
            </a:extLst>
          </p:cNvPr>
          <p:cNvPicPr>
            <a:picLocks noChangeAspect="1"/>
          </p:cNvPicPr>
          <p:nvPr/>
        </p:nvPicPr>
        <p:blipFill rotWithShape="1">
          <a:blip r:embed="rId2"/>
          <a:srcRect b="4104"/>
          <a:stretch/>
        </p:blipFill>
        <p:spPr>
          <a:xfrm>
            <a:off x="3734938" y="1771654"/>
            <a:ext cx="5791199" cy="3109974"/>
          </a:xfrm>
          <a:prstGeom prst="rect">
            <a:avLst/>
          </a:prstGeom>
        </p:spPr>
      </p:pic>
    </p:spTree>
    <p:extLst>
      <p:ext uri="{BB962C8B-B14F-4D97-AF65-F5344CB8AC3E}">
        <p14:creationId xmlns:p14="http://schemas.microsoft.com/office/powerpoint/2010/main" val="2476471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4">
            <a:extLst>
              <a:ext uri="{FF2B5EF4-FFF2-40B4-BE49-F238E27FC236}">
                <a16:creationId xmlns:a16="http://schemas.microsoft.com/office/drawing/2014/main" id="{DA2E7C1E-2B5A-4BBA-AE51-1CD8C19309D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
            <a:extLst>
              <a:ext uri="{FF2B5EF4-FFF2-40B4-BE49-F238E27FC236}">
                <a16:creationId xmlns:a16="http://schemas.microsoft.com/office/drawing/2014/main" id="{43DF76B1-5174-4FAF-9D19-FFEE9842683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2CA8454F-1A09-6C49-BCA5-F6A989D0F3F1}"/>
              </a:ext>
            </a:extLst>
          </p:cNvPr>
          <p:cNvPicPr>
            <a:picLocks noChangeAspect="1"/>
          </p:cNvPicPr>
          <p:nvPr/>
        </p:nvPicPr>
        <p:blipFill>
          <a:blip r:embed="rId2"/>
          <a:stretch>
            <a:fillRect/>
          </a:stretch>
        </p:blipFill>
        <p:spPr>
          <a:xfrm>
            <a:off x="1066800" y="914400"/>
            <a:ext cx="2092325" cy="3279775"/>
          </a:xfrm>
          <a:prstGeom prst="rect">
            <a:avLst/>
          </a:prstGeom>
        </p:spPr>
      </p:pic>
      <p:pic>
        <p:nvPicPr>
          <p:cNvPr id="22" name="Picture 21" descr="A couple of men posing for the camera&#10;&#10;Description automatically generated with medium confidence">
            <a:extLst>
              <a:ext uri="{FF2B5EF4-FFF2-40B4-BE49-F238E27FC236}">
                <a16:creationId xmlns:a16="http://schemas.microsoft.com/office/drawing/2014/main" id="{B4F4B242-C623-5443-AA1D-DAD5FA4A2BF3}"/>
              </a:ext>
            </a:extLst>
          </p:cNvPr>
          <p:cNvPicPr>
            <a:picLocks noChangeAspect="1"/>
          </p:cNvPicPr>
          <p:nvPr/>
        </p:nvPicPr>
        <p:blipFill>
          <a:blip r:embed="rId3"/>
          <a:stretch>
            <a:fillRect/>
          </a:stretch>
        </p:blipFill>
        <p:spPr>
          <a:xfrm>
            <a:off x="1066800" y="4262438"/>
            <a:ext cx="2092325" cy="161925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53A5FB41-560D-874A-A050-10667E514DA2}"/>
              </a:ext>
            </a:extLst>
          </p:cNvPr>
          <p:cNvPicPr>
            <a:picLocks noChangeAspect="1"/>
          </p:cNvPicPr>
          <p:nvPr/>
        </p:nvPicPr>
        <p:blipFill>
          <a:blip r:embed="rId4"/>
          <a:stretch>
            <a:fillRect/>
          </a:stretch>
        </p:blipFill>
        <p:spPr>
          <a:xfrm>
            <a:off x="3227388" y="914400"/>
            <a:ext cx="1924050" cy="2974975"/>
          </a:xfrm>
          <a:prstGeom prst="rect">
            <a:avLst/>
          </a:prstGeom>
        </p:spPr>
      </p:pic>
      <p:pic>
        <p:nvPicPr>
          <p:cNvPr id="20" name="Picture 19">
            <a:extLst>
              <a:ext uri="{FF2B5EF4-FFF2-40B4-BE49-F238E27FC236}">
                <a16:creationId xmlns:a16="http://schemas.microsoft.com/office/drawing/2014/main" id="{18880407-FA38-6249-A058-81E216D58455}"/>
              </a:ext>
            </a:extLst>
          </p:cNvPr>
          <p:cNvPicPr>
            <a:picLocks noChangeAspect="1"/>
          </p:cNvPicPr>
          <p:nvPr/>
        </p:nvPicPr>
        <p:blipFill>
          <a:blip r:embed="rId5"/>
          <a:stretch>
            <a:fillRect/>
          </a:stretch>
        </p:blipFill>
        <p:spPr>
          <a:xfrm>
            <a:off x="3227388" y="3957638"/>
            <a:ext cx="1924050" cy="1924050"/>
          </a:xfrm>
          <a:prstGeom prst="rect">
            <a:avLst/>
          </a:prstGeom>
        </p:spPr>
      </p:pic>
      <p:pic>
        <p:nvPicPr>
          <p:cNvPr id="9" name="Picture 8" descr="A picture containing hat, headdress&#10;&#10;Description automatically generated">
            <a:extLst>
              <a:ext uri="{FF2B5EF4-FFF2-40B4-BE49-F238E27FC236}">
                <a16:creationId xmlns:a16="http://schemas.microsoft.com/office/drawing/2014/main" id="{8C0D6900-686D-8E4B-B398-15991412FB14}"/>
              </a:ext>
            </a:extLst>
          </p:cNvPr>
          <p:cNvPicPr>
            <a:picLocks noChangeAspect="1"/>
          </p:cNvPicPr>
          <p:nvPr/>
        </p:nvPicPr>
        <p:blipFill>
          <a:blip r:embed="rId6"/>
          <a:stretch>
            <a:fillRect/>
          </a:stretch>
        </p:blipFill>
        <p:spPr>
          <a:xfrm>
            <a:off x="5219700" y="914400"/>
            <a:ext cx="1895475" cy="1895475"/>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DF1D37FC-292B-D540-82FB-153CC3D9AB30}"/>
              </a:ext>
            </a:extLst>
          </p:cNvPr>
          <p:cNvPicPr>
            <a:picLocks noChangeAspect="1"/>
          </p:cNvPicPr>
          <p:nvPr/>
        </p:nvPicPr>
        <p:blipFill>
          <a:blip r:embed="rId7"/>
          <a:stretch>
            <a:fillRect/>
          </a:stretch>
        </p:blipFill>
        <p:spPr>
          <a:xfrm>
            <a:off x="5219700" y="2876550"/>
            <a:ext cx="1895475" cy="3005138"/>
          </a:xfrm>
          <a:prstGeom prst="rect">
            <a:avLst/>
          </a:prstGeom>
        </p:spPr>
      </p:pic>
      <p:pic>
        <p:nvPicPr>
          <p:cNvPr id="7" name="Picture 6" descr="A picture containing clothing, person&#10;&#10;Description automatically generated">
            <a:extLst>
              <a:ext uri="{FF2B5EF4-FFF2-40B4-BE49-F238E27FC236}">
                <a16:creationId xmlns:a16="http://schemas.microsoft.com/office/drawing/2014/main" id="{8903F71F-C0C5-A04C-BC72-19D80BCA13B5}"/>
              </a:ext>
            </a:extLst>
          </p:cNvPr>
          <p:cNvPicPr>
            <a:picLocks noChangeAspect="1"/>
          </p:cNvPicPr>
          <p:nvPr/>
        </p:nvPicPr>
        <p:blipFill>
          <a:blip r:embed="rId8"/>
          <a:stretch>
            <a:fillRect/>
          </a:stretch>
        </p:blipFill>
        <p:spPr>
          <a:xfrm>
            <a:off x="7181850" y="914400"/>
            <a:ext cx="2211388" cy="2200275"/>
          </a:xfrm>
          <a:prstGeom prst="rect">
            <a:avLst/>
          </a:prstGeom>
        </p:spPr>
      </p:pic>
      <p:pic>
        <p:nvPicPr>
          <p:cNvPr id="26" name="Picture 25" descr="A picture containing shirt, sleeve&#10;&#10;Description automatically generated">
            <a:extLst>
              <a:ext uri="{FF2B5EF4-FFF2-40B4-BE49-F238E27FC236}">
                <a16:creationId xmlns:a16="http://schemas.microsoft.com/office/drawing/2014/main" id="{8982967B-44D3-4444-ABD8-3919E390BB35}"/>
              </a:ext>
            </a:extLst>
          </p:cNvPr>
          <p:cNvPicPr>
            <a:picLocks noChangeAspect="1"/>
          </p:cNvPicPr>
          <p:nvPr/>
        </p:nvPicPr>
        <p:blipFill>
          <a:blip r:embed="rId9"/>
          <a:stretch>
            <a:fillRect/>
          </a:stretch>
        </p:blipFill>
        <p:spPr>
          <a:xfrm>
            <a:off x="7181850" y="3181350"/>
            <a:ext cx="2211388" cy="2700338"/>
          </a:xfrm>
          <a:prstGeom prst="rect">
            <a:avLst/>
          </a:prstGeom>
        </p:spPr>
      </p:pic>
      <p:pic>
        <p:nvPicPr>
          <p:cNvPr id="3" name="Picture 2" descr="Text&#10;&#10;Description automatically generated">
            <a:extLst>
              <a:ext uri="{FF2B5EF4-FFF2-40B4-BE49-F238E27FC236}">
                <a16:creationId xmlns:a16="http://schemas.microsoft.com/office/drawing/2014/main" id="{0376AB1B-5A05-F140-A918-11CB94BFFD21}"/>
              </a:ext>
            </a:extLst>
          </p:cNvPr>
          <p:cNvPicPr>
            <a:picLocks noChangeAspect="1"/>
          </p:cNvPicPr>
          <p:nvPr/>
        </p:nvPicPr>
        <p:blipFill>
          <a:blip r:embed="rId10"/>
          <a:stretch>
            <a:fillRect/>
          </a:stretch>
        </p:blipFill>
        <p:spPr>
          <a:xfrm>
            <a:off x="9461500" y="914400"/>
            <a:ext cx="1587500" cy="2416175"/>
          </a:xfrm>
          <a:prstGeom prst="rect">
            <a:avLst/>
          </a:prstGeom>
        </p:spPr>
      </p:pic>
      <p:pic>
        <p:nvPicPr>
          <p:cNvPr id="17" name="Picture 16" descr="Text&#10;&#10;Description automatically generated">
            <a:extLst>
              <a:ext uri="{FF2B5EF4-FFF2-40B4-BE49-F238E27FC236}">
                <a16:creationId xmlns:a16="http://schemas.microsoft.com/office/drawing/2014/main" id="{B6467D2D-94D3-194F-BCB6-48F9C194A07C}"/>
              </a:ext>
            </a:extLst>
          </p:cNvPr>
          <p:cNvPicPr>
            <a:picLocks noChangeAspect="1"/>
          </p:cNvPicPr>
          <p:nvPr/>
        </p:nvPicPr>
        <p:blipFill>
          <a:blip r:embed="rId11"/>
          <a:stretch>
            <a:fillRect/>
          </a:stretch>
        </p:blipFill>
        <p:spPr>
          <a:xfrm>
            <a:off x="9461500" y="3398838"/>
            <a:ext cx="1587500" cy="2482850"/>
          </a:xfrm>
          <a:prstGeom prst="rect">
            <a:avLst/>
          </a:prstGeom>
        </p:spPr>
      </p:pic>
    </p:spTree>
    <p:extLst>
      <p:ext uri="{BB962C8B-B14F-4D97-AF65-F5344CB8AC3E}">
        <p14:creationId xmlns:p14="http://schemas.microsoft.com/office/powerpoint/2010/main" val="3218524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670DBD5-770C-4383-9F54-5B86E86BD5B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text, outdoor, sign, red&#10;&#10;Description automatically generated">
            <a:extLst>
              <a:ext uri="{FF2B5EF4-FFF2-40B4-BE49-F238E27FC236}">
                <a16:creationId xmlns:a16="http://schemas.microsoft.com/office/drawing/2014/main" id="{FEC8017B-D676-9E43-9257-BBD4504CA925}"/>
              </a:ext>
            </a:extLst>
          </p:cNvPr>
          <p:cNvPicPr>
            <a:picLocks noChangeAspect="1"/>
          </p:cNvPicPr>
          <p:nvPr/>
        </p:nvPicPr>
        <p:blipFill rotWithShape="1">
          <a:blip r:embed="rId2"/>
          <a:srcRect l="12103" r="11857"/>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927503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9A40B63-429C-074F-B1AC-2CBF27A2EF4E}"/>
              </a:ext>
            </a:extLst>
          </p:cNvPr>
          <p:cNvPicPr>
            <a:picLocks noChangeAspect="1"/>
          </p:cNvPicPr>
          <p:nvPr/>
        </p:nvPicPr>
        <p:blipFill>
          <a:blip r:embed="rId2"/>
          <a:stretch>
            <a:fillRect/>
          </a:stretch>
        </p:blipFill>
        <p:spPr>
          <a:xfrm>
            <a:off x="395785" y="222629"/>
            <a:ext cx="11250303" cy="6328295"/>
          </a:xfrm>
          <a:prstGeom prst="rect">
            <a:avLst/>
          </a:prstGeom>
        </p:spPr>
      </p:pic>
    </p:spTree>
    <p:extLst>
      <p:ext uri="{BB962C8B-B14F-4D97-AF65-F5344CB8AC3E}">
        <p14:creationId xmlns:p14="http://schemas.microsoft.com/office/powerpoint/2010/main" val="130749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3">
            <a:extLst>
              <a:ext uri="{FF2B5EF4-FFF2-40B4-BE49-F238E27FC236}">
                <a16:creationId xmlns:a16="http://schemas.microsoft.com/office/drawing/2014/main" id="{C96C8BAF-68F3-4B78-B238-35DF5D86560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4F4CD6D0-5A87-4BA2-A13A-0E40511C3CF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17" name="Rectangle 16">
              <a:extLst>
                <a:ext uri="{FF2B5EF4-FFF2-40B4-BE49-F238E27FC236}">
                  <a16:creationId xmlns:a16="http://schemas.microsoft.com/office/drawing/2014/main" id="{5877EAC0-2063-444D-8EE9-72FED2E03B2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C155BF8-661A-4F4A-B4EC-923105C6922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descr="A picture containing building, person, outdoor, person&#10;&#10;Description automatically generated">
            <a:extLst>
              <a:ext uri="{FF2B5EF4-FFF2-40B4-BE49-F238E27FC236}">
                <a16:creationId xmlns:a16="http://schemas.microsoft.com/office/drawing/2014/main" id="{17CE533C-AD6C-9748-8A86-6629922A9E2A}"/>
              </a:ext>
            </a:extLst>
          </p:cNvPr>
          <p:cNvPicPr>
            <a:picLocks noChangeAspect="1"/>
          </p:cNvPicPr>
          <p:nvPr/>
        </p:nvPicPr>
        <p:blipFill>
          <a:blip r:embed="rId2"/>
          <a:stretch>
            <a:fillRect/>
          </a:stretch>
        </p:blipFill>
        <p:spPr>
          <a:xfrm>
            <a:off x="706568" y="1192276"/>
            <a:ext cx="3209544" cy="4170777"/>
          </a:xfrm>
          <a:prstGeom prst="rect">
            <a:avLst/>
          </a:prstGeom>
        </p:spPr>
      </p:pic>
      <p:grpSp>
        <p:nvGrpSpPr>
          <p:cNvPr id="20" name="Group 19">
            <a:extLst>
              <a:ext uri="{FF2B5EF4-FFF2-40B4-BE49-F238E27FC236}">
                <a16:creationId xmlns:a16="http://schemas.microsoft.com/office/drawing/2014/main" id="{E9537076-EF48-4F72-9164-FD8260D550A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21" name="Rectangle 20">
              <a:extLst>
                <a:ext uri="{FF2B5EF4-FFF2-40B4-BE49-F238E27FC236}">
                  <a16:creationId xmlns:a16="http://schemas.microsoft.com/office/drawing/2014/main" id="{689673CB-C48B-4D05-B6E4-B88CD5BAA00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6C31A20-B341-476E-8C04-A26C87E1494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Picture 6" descr="A person in a suit&#10;&#10;Description automatically generated with low confidence">
            <a:extLst>
              <a:ext uri="{FF2B5EF4-FFF2-40B4-BE49-F238E27FC236}">
                <a16:creationId xmlns:a16="http://schemas.microsoft.com/office/drawing/2014/main" id="{AFEB78BE-037B-9848-9505-4FAE6554BE3B}"/>
              </a:ext>
            </a:extLst>
          </p:cNvPr>
          <p:cNvPicPr>
            <a:picLocks noChangeAspect="1"/>
          </p:cNvPicPr>
          <p:nvPr/>
        </p:nvPicPr>
        <p:blipFill>
          <a:blip r:embed="rId3"/>
          <a:stretch>
            <a:fillRect/>
          </a:stretch>
        </p:blipFill>
        <p:spPr>
          <a:xfrm>
            <a:off x="4487333" y="1569834"/>
            <a:ext cx="3209544" cy="3415661"/>
          </a:xfrm>
          <a:prstGeom prst="rect">
            <a:avLst/>
          </a:prstGeom>
        </p:spPr>
      </p:pic>
      <p:grpSp>
        <p:nvGrpSpPr>
          <p:cNvPr id="24" name="Group 23">
            <a:extLst>
              <a:ext uri="{FF2B5EF4-FFF2-40B4-BE49-F238E27FC236}">
                <a16:creationId xmlns:a16="http://schemas.microsoft.com/office/drawing/2014/main" id="{6EFC3492-86BD-4D75-B5B4-C2DBFE0BD106}"/>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25" name="Rectangle 24">
              <a:extLst>
                <a:ext uri="{FF2B5EF4-FFF2-40B4-BE49-F238E27FC236}">
                  <a16:creationId xmlns:a16="http://schemas.microsoft.com/office/drawing/2014/main" id="{F72E5074-2516-4705-BFF1-F508394A0AC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2259E4C-F24C-4180-AEC3-76255D535E2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 name="Picture 8" descr="A person sitting on a chair&#10;&#10;Description automatically generated with medium confidence">
            <a:extLst>
              <a:ext uri="{FF2B5EF4-FFF2-40B4-BE49-F238E27FC236}">
                <a16:creationId xmlns:a16="http://schemas.microsoft.com/office/drawing/2014/main" id="{673A866C-96E7-5D4A-AD7D-0E8CA7228C4A}"/>
              </a:ext>
            </a:extLst>
          </p:cNvPr>
          <p:cNvPicPr>
            <a:picLocks noChangeAspect="1"/>
          </p:cNvPicPr>
          <p:nvPr/>
        </p:nvPicPr>
        <p:blipFill>
          <a:blip r:embed="rId4"/>
          <a:stretch>
            <a:fillRect/>
          </a:stretch>
        </p:blipFill>
        <p:spPr>
          <a:xfrm>
            <a:off x="8275887" y="1821334"/>
            <a:ext cx="3209544" cy="2912661"/>
          </a:xfrm>
          <a:prstGeom prst="rect">
            <a:avLst/>
          </a:prstGeom>
        </p:spPr>
      </p:pic>
      <p:sp>
        <p:nvSpPr>
          <p:cNvPr id="10" name="TextBox 9">
            <a:extLst>
              <a:ext uri="{FF2B5EF4-FFF2-40B4-BE49-F238E27FC236}">
                <a16:creationId xmlns:a16="http://schemas.microsoft.com/office/drawing/2014/main" id="{87CFA4B1-F145-3F41-8FF7-6C37ABA531F5}"/>
              </a:ext>
            </a:extLst>
          </p:cNvPr>
          <p:cNvSpPr txBox="1"/>
          <p:nvPr/>
        </p:nvSpPr>
        <p:spPr>
          <a:xfrm>
            <a:off x="1555845" y="6359857"/>
            <a:ext cx="9184943" cy="369332"/>
          </a:xfrm>
          <a:prstGeom prst="rect">
            <a:avLst/>
          </a:prstGeom>
          <a:noFill/>
        </p:spPr>
        <p:txBody>
          <a:bodyPr wrap="square" rtlCol="0">
            <a:spAutoFit/>
          </a:bodyPr>
          <a:lstStyle/>
          <a:p>
            <a:pPr algn="ctr"/>
            <a:r>
              <a:rPr lang="en-US" dirty="0"/>
              <a:t>Julian Jaynes, Steven Pinker, Susan Greenfield</a:t>
            </a:r>
          </a:p>
        </p:txBody>
      </p:sp>
    </p:spTree>
    <p:extLst>
      <p:ext uri="{BB962C8B-B14F-4D97-AF65-F5344CB8AC3E}">
        <p14:creationId xmlns:p14="http://schemas.microsoft.com/office/powerpoint/2010/main" val="1049713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book with text on it&#10;&#10;Description automatically generated with low confidence">
            <a:extLst>
              <a:ext uri="{FF2B5EF4-FFF2-40B4-BE49-F238E27FC236}">
                <a16:creationId xmlns:a16="http://schemas.microsoft.com/office/drawing/2014/main" id="{99A70736-CFCC-8848-B129-8E17BF6D2228}"/>
              </a:ext>
            </a:extLst>
          </p:cNvPr>
          <p:cNvPicPr>
            <a:picLocks noChangeAspect="1"/>
          </p:cNvPicPr>
          <p:nvPr/>
        </p:nvPicPr>
        <p:blipFill>
          <a:blip r:embed="rId2"/>
          <a:stretch>
            <a:fillRect/>
          </a:stretch>
        </p:blipFill>
        <p:spPr>
          <a:xfrm>
            <a:off x="239607" y="643467"/>
            <a:ext cx="3660986" cy="5571066"/>
          </a:xfrm>
          <a:prstGeom prst="rect">
            <a:avLst/>
          </a:prstGeom>
        </p:spPr>
      </p:pic>
      <p:pic>
        <p:nvPicPr>
          <p:cNvPr id="5" name="Picture 4" descr="A picture containing building, person, person, outdoor&#10;&#10;Description automatically generated">
            <a:extLst>
              <a:ext uri="{FF2B5EF4-FFF2-40B4-BE49-F238E27FC236}">
                <a16:creationId xmlns:a16="http://schemas.microsoft.com/office/drawing/2014/main" id="{B0BC1F44-FF49-A149-B1D4-2099DE0AAACA}"/>
              </a:ext>
            </a:extLst>
          </p:cNvPr>
          <p:cNvPicPr>
            <a:picLocks noChangeAspect="1"/>
          </p:cNvPicPr>
          <p:nvPr/>
        </p:nvPicPr>
        <p:blipFill>
          <a:blip r:embed="rId3"/>
          <a:stretch>
            <a:fillRect/>
          </a:stretch>
        </p:blipFill>
        <p:spPr>
          <a:xfrm>
            <a:off x="9270124" y="119494"/>
            <a:ext cx="2591782" cy="3309506"/>
          </a:xfrm>
          <a:prstGeom prst="rect">
            <a:avLst/>
          </a:prstGeom>
        </p:spPr>
      </p:pic>
      <p:pic>
        <p:nvPicPr>
          <p:cNvPr id="9" name="Picture 8" descr="Chart, radar chart&#10;&#10;Description automatically generated">
            <a:extLst>
              <a:ext uri="{FF2B5EF4-FFF2-40B4-BE49-F238E27FC236}">
                <a16:creationId xmlns:a16="http://schemas.microsoft.com/office/drawing/2014/main" id="{4CF1E095-4E81-7745-B634-211EC6CC4672}"/>
              </a:ext>
            </a:extLst>
          </p:cNvPr>
          <p:cNvPicPr>
            <a:picLocks noChangeAspect="1"/>
          </p:cNvPicPr>
          <p:nvPr/>
        </p:nvPicPr>
        <p:blipFill>
          <a:blip r:embed="rId4"/>
          <a:stretch>
            <a:fillRect/>
          </a:stretch>
        </p:blipFill>
        <p:spPr>
          <a:xfrm>
            <a:off x="4016207" y="2672033"/>
            <a:ext cx="5671228" cy="3129677"/>
          </a:xfrm>
          <a:prstGeom prst="rect">
            <a:avLst/>
          </a:prstGeom>
        </p:spPr>
      </p:pic>
      <p:sp>
        <p:nvSpPr>
          <p:cNvPr id="10" name="TextBox 9">
            <a:extLst>
              <a:ext uri="{FF2B5EF4-FFF2-40B4-BE49-F238E27FC236}">
                <a16:creationId xmlns:a16="http://schemas.microsoft.com/office/drawing/2014/main" id="{68B81D63-4709-3542-8B46-48E6E57492D0}"/>
              </a:ext>
            </a:extLst>
          </p:cNvPr>
          <p:cNvSpPr txBox="1"/>
          <p:nvPr/>
        </p:nvSpPr>
        <p:spPr>
          <a:xfrm>
            <a:off x="1539328" y="6337738"/>
            <a:ext cx="1214382" cy="461665"/>
          </a:xfrm>
          <a:prstGeom prst="rect">
            <a:avLst/>
          </a:prstGeom>
          <a:noFill/>
        </p:spPr>
        <p:txBody>
          <a:bodyPr wrap="square" rtlCol="0">
            <a:spAutoFit/>
          </a:bodyPr>
          <a:lstStyle/>
          <a:p>
            <a:pPr algn="ctr"/>
            <a:r>
              <a:rPr lang="en-US" sz="2400" dirty="0"/>
              <a:t>1976</a:t>
            </a:r>
          </a:p>
        </p:txBody>
      </p:sp>
      <p:sp>
        <p:nvSpPr>
          <p:cNvPr id="11" name="TextBox 10">
            <a:extLst>
              <a:ext uri="{FF2B5EF4-FFF2-40B4-BE49-F238E27FC236}">
                <a16:creationId xmlns:a16="http://schemas.microsoft.com/office/drawing/2014/main" id="{9B760912-4D5F-B040-B719-79B5465BE029}"/>
              </a:ext>
            </a:extLst>
          </p:cNvPr>
          <p:cNvSpPr txBox="1"/>
          <p:nvPr/>
        </p:nvSpPr>
        <p:spPr>
          <a:xfrm>
            <a:off x="5812222" y="643467"/>
            <a:ext cx="1960692" cy="830997"/>
          </a:xfrm>
          <a:prstGeom prst="rect">
            <a:avLst/>
          </a:prstGeom>
          <a:noFill/>
        </p:spPr>
        <p:txBody>
          <a:bodyPr wrap="square" rtlCol="0">
            <a:spAutoFit/>
          </a:bodyPr>
          <a:lstStyle/>
          <a:p>
            <a:r>
              <a:rPr lang="en-US" sz="2400" dirty="0"/>
              <a:t>Julian Jaynes</a:t>
            </a:r>
          </a:p>
          <a:p>
            <a:r>
              <a:rPr lang="en-US" sz="2400" dirty="0"/>
              <a:t>1920-1997</a:t>
            </a:r>
          </a:p>
        </p:txBody>
      </p:sp>
    </p:spTree>
    <p:extLst>
      <p:ext uri="{BB962C8B-B14F-4D97-AF65-F5344CB8AC3E}">
        <p14:creationId xmlns:p14="http://schemas.microsoft.com/office/powerpoint/2010/main" val="4035709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8604DF-2E06-BB41-800C-22144E41E037}"/>
              </a:ext>
            </a:extLst>
          </p:cNvPr>
          <p:cNvSpPr txBox="1"/>
          <p:nvPr/>
        </p:nvSpPr>
        <p:spPr>
          <a:xfrm>
            <a:off x="4225160" y="1166648"/>
            <a:ext cx="2816772" cy="646331"/>
          </a:xfrm>
          <a:prstGeom prst="rect">
            <a:avLst/>
          </a:prstGeom>
          <a:noFill/>
        </p:spPr>
        <p:txBody>
          <a:bodyPr wrap="square" rtlCol="0">
            <a:spAutoFit/>
          </a:bodyPr>
          <a:lstStyle/>
          <a:p>
            <a:r>
              <a:rPr lang="en-US" dirty="0"/>
              <a:t>Julian Jaynes, remembered and quoted by his admirers:</a:t>
            </a:r>
          </a:p>
        </p:txBody>
      </p:sp>
      <p:sp>
        <p:nvSpPr>
          <p:cNvPr id="6" name="TextBox 5">
            <a:extLst>
              <a:ext uri="{FF2B5EF4-FFF2-40B4-BE49-F238E27FC236}">
                <a16:creationId xmlns:a16="http://schemas.microsoft.com/office/drawing/2014/main" id="{D254E232-0FE2-0E4A-A8BD-6570B84E7961}"/>
              </a:ext>
            </a:extLst>
          </p:cNvPr>
          <p:cNvSpPr txBox="1"/>
          <p:nvPr/>
        </p:nvSpPr>
        <p:spPr>
          <a:xfrm>
            <a:off x="3048000" y="3246961"/>
            <a:ext cx="6096000" cy="369332"/>
          </a:xfrm>
          <a:prstGeom prst="rect">
            <a:avLst/>
          </a:prstGeom>
          <a:noFill/>
        </p:spPr>
        <p:txBody>
          <a:bodyPr wrap="square">
            <a:spAutoFit/>
          </a:bodyPr>
          <a:lstStyle/>
          <a:p>
            <a:r>
              <a:rPr lang="en-US" dirty="0">
                <a:hlinkClick r:id="rId2"/>
              </a:rPr>
              <a:t>https://</a:t>
            </a:r>
            <a:r>
              <a:rPr lang="en-US" dirty="0" err="1">
                <a:hlinkClick r:id="rId2"/>
              </a:rPr>
              <a:t>www.youtube.com</a:t>
            </a:r>
            <a:r>
              <a:rPr lang="en-US" dirty="0">
                <a:hlinkClick r:id="rId2"/>
              </a:rPr>
              <a:t>/</a:t>
            </a:r>
            <a:r>
              <a:rPr lang="en-US" dirty="0" err="1">
                <a:hlinkClick r:id="rId2"/>
              </a:rPr>
              <a:t>watch?v</a:t>
            </a:r>
            <a:r>
              <a:rPr lang="en-US" dirty="0">
                <a:hlinkClick r:id="rId2"/>
              </a:rPr>
              <a:t>=ruZoc0F5h_0</a:t>
            </a:r>
            <a:endParaRPr lang="en-US" dirty="0"/>
          </a:p>
        </p:txBody>
      </p:sp>
    </p:spTree>
    <p:extLst>
      <p:ext uri="{BB962C8B-B14F-4D97-AF65-F5344CB8AC3E}">
        <p14:creationId xmlns:p14="http://schemas.microsoft.com/office/powerpoint/2010/main" val="909112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erson, indoor, person&#10;&#10;Description automatically generated">
            <a:extLst>
              <a:ext uri="{FF2B5EF4-FFF2-40B4-BE49-F238E27FC236}">
                <a16:creationId xmlns:a16="http://schemas.microsoft.com/office/drawing/2014/main" id="{352AB765-9369-DD40-9487-54B5D2C0C116}"/>
              </a:ext>
            </a:extLst>
          </p:cNvPr>
          <p:cNvPicPr>
            <a:picLocks noChangeAspect="1"/>
          </p:cNvPicPr>
          <p:nvPr/>
        </p:nvPicPr>
        <p:blipFill>
          <a:blip r:embed="rId2"/>
          <a:stretch>
            <a:fillRect/>
          </a:stretch>
        </p:blipFill>
        <p:spPr>
          <a:xfrm>
            <a:off x="1075448" y="943120"/>
            <a:ext cx="2874293" cy="2874293"/>
          </a:xfrm>
          <a:prstGeom prst="rect">
            <a:avLst/>
          </a:prstGeom>
        </p:spPr>
      </p:pic>
      <p:sp>
        <p:nvSpPr>
          <p:cNvPr id="6" name="TextBox 5">
            <a:extLst>
              <a:ext uri="{FF2B5EF4-FFF2-40B4-BE49-F238E27FC236}">
                <a16:creationId xmlns:a16="http://schemas.microsoft.com/office/drawing/2014/main" id="{9AFB5DCB-2494-8C43-9FD1-9C136869FD8E}"/>
              </a:ext>
            </a:extLst>
          </p:cNvPr>
          <p:cNvSpPr txBox="1"/>
          <p:nvPr/>
        </p:nvSpPr>
        <p:spPr>
          <a:xfrm>
            <a:off x="936245" y="286603"/>
            <a:ext cx="2874293" cy="461665"/>
          </a:xfrm>
          <a:prstGeom prst="rect">
            <a:avLst/>
          </a:prstGeom>
          <a:noFill/>
        </p:spPr>
        <p:txBody>
          <a:bodyPr wrap="square" rtlCol="0">
            <a:spAutoFit/>
          </a:bodyPr>
          <a:lstStyle/>
          <a:p>
            <a:r>
              <a:rPr lang="en-US" sz="2400" dirty="0"/>
              <a:t>Dr. Michael </a:t>
            </a:r>
            <a:r>
              <a:rPr lang="en-US" sz="2400" dirty="0" err="1"/>
              <a:t>Persinger</a:t>
            </a:r>
            <a:endParaRPr lang="en-US" sz="2400" dirty="0"/>
          </a:p>
        </p:txBody>
      </p:sp>
      <p:pic>
        <p:nvPicPr>
          <p:cNvPr id="8" name="Picture 7">
            <a:extLst>
              <a:ext uri="{FF2B5EF4-FFF2-40B4-BE49-F238E27FC236}">
                <a16:creationId xmlns:a16="http://schemas.microsoft.com/office/drawing/2014/main" id="{EE290FAA-F9BB-4448-B6D8-55DF5F646643}"/>
              </a:ext>
            </a:extLst>
          </p:cNvPr>
          <p:cNvPicPr>
            <a:picLocks noChangeAspect="1"/>
          </p:cNvPicPr>
          <p:nvPr/>
        </p:nvPicPr>
        <p:blipFill>
          <a:blip r:embed="rId3"/>
          <a:stretch>
            <a:fillRect/>
          </a:stretch>
        </p:blipFill>
        <p:spPr>
          <a:xfrm>
            <a:off x="5002924" y="1018198"/>
            <a:ext cx="3911999" cy="3012628"/>
          </a:xfrm>
          <a:prstGeom prst="rect">
            <a:avLst/>
          </a:prstGeom>
        </p:spPr>
      </p:pic>
      <p:sp>
        <p:nvSpPr>
          <p:cNvPr id="9" name="TextBox 8">
            <a:extLst>
              <a:ext uri="{FF2B5EF4-FFF2-40B4-BE49-F238E27FC236}">
                <a16:creationId xmlns:a16="http://schemas.microsoft.com/office/drawing/2014/main" id="{3DB48483-2843-C34A-99AA-50572DDE98D3}"/>
              </a:ext>
            </a:extLst>
          </p:cNvPr>
          <p:cNvSpPr txBox="1"/>
          <p:nvPr/>
        </p:nvSpPr>
        <p:spPr>
          <a:xfrm>
            <a:off x="5002923" y="483478"/>
            <a:ext cx="3912000" cy="461665"/>
          </a:xfrm>
          <a:prstGeom prst="rect">
            <a:avLst/>
          </a:prstGeom>
          <a:noFill/>
        </p:spPr>
        <p:txBody>
          <a:bodyPr wrap="square" rtlCol="0">
            <a:spAutoFit/>
          </a:bodyPr>
          <a:lstStyle/>
          <a:p>
            <a:pPr algn="ctr"/>
            <a:r>
              <a:rPr lang="en-US" sz="2400" dirty="0"/>
              <a:t>Dr. </a:t>
            </a:r>
            <a:r>
              <a:rPr lang="en-US" sz="2400" dirty="0" err="1"/>
              <a:t>Persinger’s</a:t>
            </a:r>
            <a:r>
              <a:rPr lang="en-US" sz="2400" dirty="0"/>
              <a:t> “God Helmet</a:t>
            </a:r>
            <a:r>
              <a:rPr lang="en-US" dirty="0"/>
              <a:t>”</a:t>
            </a:r>
          </a:p>
        </p:txBody>
      </p:sp>
      <p:pic>
        <p:nvPicPr>
          <p:cNvPr id="11" name="Picture 10" descr="A person wearing a garment&#10;&#10;Description automatically generated with low confidence">
            <a:extLst>
              <a:ext uri="{FF2B5EF4-FFF2-40B4-BE49-F238E27FC236}">
                <a16:creationId xmlns:a16="http://schemas.microsoft.com/office/drawing/2014/main" id="{626E5B0C-4821-7C4D-868E-D4BAB7B42536}"/>
              </a:ext>
            </a:extLst>
          </p:cNvPr>
          <p:cNvPicPr>
            <a:picLocks noChangeAspect="1"/>
          </p:cNvPicPr>
          <p:nvPr/>
        </p:nvPicPr>
        <p:blipFill>
          <a:blip r:embed="rId4"/>
          <a:stretch>
            <a:fillRect/>
          </a:stretch>
        </p:blipFill>
        <p:spPr>
          <a:xfrm>
            <a:off x="8012658" y="4264268"/>
            <a:ext cx="4123615" cy="2325719"/>
          </a:xfrm>
          <a:prstGeom prst="rect">
            <a:avLst/>
          </a:prstGeom>
        </p:spPr>
      </p:pic>
      <p:sp>
        <p:nvSpPr>
          <p:cNvPr id="12" name="TextBox 11">
            <a:extLst>
              <a:ext uri="{FF2B5EF4-FFF2-40B4-BE49-F238E27FC236}">
                <a16:creationId xmlns:a16="http://schemas.microsoft.com/office/drawing/2014/main" id="{8AF0A3C4-4B38-5C4B-9CA8-4C3C156F1DEA}"/>
              </a:ext>
            </a:extLst>
          </p:cNvPr>
          <p:cNvSpPr txBox="1"/>
          <p:nvPr/>
        </p:nvSpPr>
        <p:spPr>
          <a:xfrm>
            <a:off x="8376745" y="3678621"/>
            <a:ext cx="3636578" cy="461665"/>
          </a:xfrm>
          <a:prstGeom prst="rect">
            <a:avLst/>
          </a:prstGeom>
          <a:noFill/>
        </p:spPr>
        <p:txBody>
          <a:bodyPr wrap="square" rtlCol="0">
            <a:spAutoFit/>
          </a:bodyPr>
          <a:lstStyle/>
          <a:p>
            <a:pPr algn="ctr"/>
            <a:r>
              <a:rPr lang="en-US" sz="2400" dirty="0"/>
              <a:t>“Dr. Emmett Brown”</a:t>
            </a:r>
          </a:p>
        </p:txBody>
      </p:sp>
      <p:pic>
        <p:nvPicPr>
          <p:cNvPr id="14" name="Picture 13" descr="A person sitting in a chair&#10;&#10;Description automatically generated with medium confidence">
            <a:extLst>
              <a:ext uri="{FF2B5EF4-FFF2-40B4-BE49-F238E27FC236}">
                <a16:creationId xmlns:a16="http://schemas.microsoft.com/office/drawing/2014/main" id="{3474EBAD-2756-5140-988B-01B2967803B5}"/>
              </a:ext>
            </a:extLst>
          </p:cNvPr>
          <p:cNvPicPr>
            <a:picLocks noChangeAspect="1"/>
          </p:cNvPicPr>
          <p:nvPr/>
        </p:nvPicPr>
        <p:blipFill>
          <a:blip r:embed="rId5"/>
          <a:stretch>
            <a:fillRect/>
          </a:stretch>
        </p:blipFill>
        <p:spPr>
          <a:xfrm>
            <a:off x="355976" y="4776178"/>
            <a:ext cx="3701017" cy="2081822"/>
          </a:xfrm>
          <a:prstGeom prst="rect">
            <a:avLst/>
          </a:prstGeom>
        </p:spPr>
      </p:pic>
      <p:sp>
        <p:nvSpPr>
          <p:cNvPr id="15" name="TextBox 14">
            <a:extLst>
              <a:ext uri="{FF2B5EF4-FFF2-40B4-BE49-F238E27FC236}">
                <a16:creationId xmlns:a16="http://schemas.microsoft.com/office/drawing/2014/main" id="{A12F7FB3-67D5-844D-A8CE-5F5D6D7876FF}"/>
              </a:ext>
            </a:extLst>
          </p:cNvPr>
          <p:cNvSpPr txBox="1"/>
          <p:nvPr/>
        </p:nvSpPr>
        <p:spPr>
          <a:xfrm>
            <a:off x="1334901" y="4030826"/>
            <a:ext cx="3789627" cy="830997"/>
          </a:xfrm>
          <a:prstGeom prst="rect">
            <a:avLst/>
          </a:prstGeom>
          <a:noFill/>
        </p:spPr>
        <p:txBody>
          <a:bodyPr wrap="none" rtlCol="0">
            <a:spAutoFit/>
          </a:bodyPr>
          <a:lstStyle/>
          <a:p>
            <a:r>
              <a:rPr lang="en-US" sz="2400" dirty="0"/>
              <a:t>“Dr. Robert Ford” – patriarch</a:t>
            </a:r>
          </a:p>
          <a:p>
            <a:r>
              <a:rPr lang="en-US" sz="2400" dirty="0"/>
              <a:t>Of Westworld</a:t>
            </a:r>
          </a:p>
        </p:txBody>
      </p:sp>
    </p:spTree>
    <p:extLst>
      <p:ext uri="{BB962C8B-B14F-4D97-AF65-F5344CB8AC3E}">
        <p14:creationId xmlns:p14="http://schemas.microsoft.com/office/powerpoint/2010/main" val="1884340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82B0737-220C-C24E-91F0-4A15FD6AC3A5}"/>
              </a:ext>
            </a:extLst>
          </p:cNvPr>
          <p:cNvSpPr txBox="1"/>
          <p:nvPr/>
        </p:nvSpPr>
        <p:spPr>
          <a:xfrm>
            <a:off x="2911366" y="1324303"/>
            <a:ext cx="5148845" cy="369332"/>
          </a:xfrm>
          <a:prstGeom prst="rect">
            <a:avLst/>
          </a:prstGeom>
          <a:noFill/>
        </p:spPr>
        <p:txBody>
          <a:bodyPr wrap="none" rtlCol="0">
            <a:spAutoFit/>
          </a:bodyPr>
          <a:lstStyle/>
          <a:p>
            <a:r>
              <a:rPr lang="en-US" dirty="0"/>
              <a:t>On Julian Jaynes, </a:t>
            </a:r>
            <a:r>
              <a:rPr lang="en-US" i="1" dirty="0"/>
              <a:t>Westworld, </a:t>
            </a:r>
            <a:r>
              <a:rPr lang="en-US" dirty="0"/>
              <a:t>and the Bicameral Mind</a:t>
            </a:r>
          </a:p>
        </p:txBody>
      </p:sp>
      <p:sp>
        <p:nvSpPr>
          <p:cNvPr id="6" name="TextBox 5">
            <a:extLst>
              <a:ext uri="{FF2B5EF4-FFF2-40B4-BE49-F238E27FC236}">
                <a16:creationId xmlns:a16="http://schemas.microsoft.com/office/drawing/2014/main" id="{3620F721-8B06-0146-BCD8-AED69F5B2137}"/>
              </a:ext>
            </a:extLst>
          </p:cNvPr>
          <p:cNvSpPr txBox="1"/>
          <p:nvPr/>
        </p:nvSpPr>
        <p:spPr>
          <a:xfrm>
            <a:off x="3048000" y="3246961"/>
            <a:ext cx="6096000" cy="369332"/>
          </a:xfrm>
          <a:prstGeom prst="rect">
            <a:avLst/>
          </a:prstGeom>
          <a:noFill/>
        </p:spPr>
        <p:txBody>
          <a:bodyPr wrap="square">
            <a:spAutoFit/>
          </a:bodyPr>
          <a:lstStyle/>
          <a:p>
            <a:r>
              <a:rPr lang="en-US" dirty="0">
                <a:hlinkClick r:id="rId2"/>
              </a:rPr>
              <a:t>https://</a:t>
            </a:r>
            <a:r>
              <a:rPr lang="en-US" dirty="0" err="1">
                <a:hlinkClick r:id="rId2"/>
              </a:rPr>
              <a:t>www.youtube.com</a:t>
            </a:r>
            <a:r>
              <a:rPr lang="en-US" dirty="0">
                <a:hlinkClick r:id="rId2"/>
              </a:rPr>
              <a:t>/</a:t>
            </a:r>
            <a:r>
              <a:rPr lang="en-US" dirty="0" err="1">
                <a:hlinkClick r:id="rId2"/>
              </a:rPr>
              <a:t>watch?v</a:t>
            </a:r>
            <a:r>
              <a:rPr lang="en-US" dirty="0">
                <a:hlinkClick r:id="rId2"/>
              </a:rPr>
              <a:t>=Y50nsmUVeVU</a:t>
            </a:r>
            <a:endParaRPr lang="en-US" dirty="0"/>
          </a:p>
        </p:txBody>
      </p:sp>
    </p:spTree>
    <p:extLst>
      <p:ext uri="{BB962C8B-B14F-4D97-AF65-F5344CB8AC3E}">
        <p14:creationId xmlns:p14="http://schemas.microsoft.com/office/powerpoint/2010/main" val="12514178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DB16F850-ABF2-4DF6-8877-84E245F4FFF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erson, wall, person, male&#10;&#10;Description automatically generated">
            <a:extLst>
              <a:ext uri="{FF2B5EF4-FFF2-40B4-BE49-F238E27FC236}">
                <a16:creationId xmlns:a16="http://schemas.microsoft.com/office/drawing/2014/main" id="{390465E8-C6FF-334F-ACC8-DA36241BE968}"/>
              </a:ext>
            </a:extLst>
          </p:cNvPr>
          <p:cNvPicPr>
            <a:picLocks noChangeAspect="1"/>
          </p:cNvPicPr>
          <p:nvPr/>
        </p:nvPicPr>
        <p:blipFill rotWithShape="1">
          <a:blip r:embed="rId2">
            <a:duotone>
              <a:prstClr val="black"/>
              <a:prstClr val="white"/>
            </a:duotone>
          </a:blip>
          <a:srcRect b="25000"/>
          <a:stretch/>
        </p:blipFill>
        <p:spPr>
          <a:xfrm>
            <a:off x="0" y="10"/>
            <a:ext cx="12191982" cy="6857990"/>
          </a:xfrm>
          <a:prstGeom prst="rect">
            <a:avLst/>
          </a:prstGeom>
        </p:spPr>
      </p:pic>
      <p:cxnSp>
        <p:nvCxnSpPr>
          <p:cNvPr id="21" name="Straight Connector 11">
            <a:extLst>
              <a:ext uri="{FF2B5EF4-FFF2-40B4-BE49-F238E27FC236}">
                <a16:creationId xmlns:a16="http://schemas.microsoft.com/office/drawing/2014/main" id="{A75FDC37-8270-4006-96A0-BC00DCB3659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2568" y="246028"/>
            <a:ext cx="255495" cy="54655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13">
            <a:extLst>
              <a:ext uri="{FF2B5EF4-FFF2-40B4-BE49-F238E27FC236}">
                <a16:creationId xmlns:a16="http://schemas.microsoft.com/office/drawing/2014/main" id="{535076E0-E483-42FD-8517-4982FCB13DB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0441" y="6522756"/>
            <a:ext cx="10717187" cy="0"/>
          </a:xfrm>
          <a:prstGeom prst="line">
            <a:avLst/>
          </a:prstGeom>
          <a:ln w="12700" cap="sq">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3" name="Group 15">
            <a:extLst>
              <a:ext uri="{FF2B5EF4-FFF2-40B4-BE49-F238E27FC236}">
                <a16:creationId xmlns:a16="http://schemas.microsoft.com/office/drawing/2014/main" id="{80DF3161-9F32-427F-B951-FCA1F8D1BE5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829917" y="6400800"/>
            <a:ext cx="338328" cy="240175"/>
            <a:chOff x="4089400" y="933450"/>
            <a:chExt cx="338328" cy="341938"/>
          </a:xfrm>
        </p:grpSpPr>
        <p:cxnSp>
          <p:nvCxnSpPr>
            <p:cNvPr id="17" name="Straight Connector 16">
              <a:extLst>
                <a:ext uri="{FF2B5EF4-FFF2-40B4-BE49-F238E27FC236}">
                  <a16:creationId xmlns:a16="http://schemas.microsoft.com/office/drawing/2014/main" id="{45A91FB9-DE70-404B-BF4C-A7320154A5DC}"/>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258564" y="933450"/>
              <a:ext cx="0" cy="34193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441A56D-4C0C-429A-A936-D576E4FB1161}"/>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089400" y="1104419"/>
              <a:ext cx="33832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CF1EC137-AF6A-0A42-B198-6D55AE9A9572}"/>
              </a:ext>
            </a:extLst>
          </p:cNvPr>
          <p:cNvSpPr txBox="1"/>
          <p:nvPr/>
        </p:nvSpPr>
        <p:spPr>
          <a:xfrm>
            <a:off x="8993875" y="941695"/>
            <a:ext cx="2388358" cy="830997"/>
          </a:xfrm>
          <a:prstGeom prst="rect">
            <a:avLst/>
          </a:prstGeom>
          <a:noFill/>
        </p:spPr>
        <p:txBody>
          <a:bodyPr wrap="square" rtlCol="0">
            <a:spAutoFit/>
          </a:bodyPr>
          <a:lstStyle/>
          <a:p>
            <a:pPr algn="ctr"/>
            <a:r>
              <a:rPr lang="en-US" sz="2400" dirty="0">
                <a:solidFill>
                  <a:schemeClr val="bg2"/>
                </a:solidFill>
              </a:rPr>
              <a:t>Steven Pinker (1954 --)</a:t>
            </a:r>
          </a:p>
        </p:txBody>
      </p:sp>
    </p:spTree>
    <p:extLst>
      <p:ext uri="{BB962C8B-B14F-4D97-AF65-F5344CB8AC3E}">
        <p14:creationId xmlns:p14="http://schemas.microsoft.com/office/powerpoint/2010/main" val="3953930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F1CB09AD-2996-CA4D-9948-99BA4288B8C7}"/>
              </a:ext>
            </a:extLst>
          </p:cNvPr>
          <p:cNvPicPr>
            <a:picLocks noChangeAspect="1"/>
          </p:cNvPicPr>
          <p:nvPr/>
        </p:nvPicPr>
        <p:blipFill>
          <a:blip r:embed="rId2"/>
          <a:stretch>
            <a:fillRect/>
          </a:stretch>
        </p:blipFill>
        <p:spPr>
          <a:xfrm>
            <a:off x="749520" y="1123527"/>
            <a:ext cx="2987343" cy="4604800"/>
          </a:xfrm>
          <a:prstGeom prst="rect">
            <a:avLst/>
          </a:prstGeom>
        </p:spPr>
      </p:pic>
      <p:cxnSp>
        <p:nvCxnSpPr>
          <p:cNvPr id="14" name="Straight Connector 13">
            <a:extLst>
              <a:ext uri="{FF2B5EF4-FFF2-40B4-BE49-F238E27FC236}">
                <a16:creationId xmlns:a16="http://schemas.microsoft.com/office/drawing/2014/main" id="{DCD67800-37AC-4E14-89B0-F79DCB3FB86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text, person, person&#10;&#10;Description automatically generated">
            <a:extLst>
              <a:ext uri="{FF2B5EF4-FFF2-40B4-BE49-F238E27FC236}">
                <a16:creationId xmlns:a16="http://schemas.microsoft.com/office/drawing/2014/main" id="{43B88E97-1913-064B-9EC0-E2B410A1DF20}"/>
              </a:ext>
            </a:extLst>
          </p:cNvPr>
          <p:cNvPicPr>
            <a:picLocks noChangeAspect="1"/>
          </p:cNvPicPr>
          <p:nvPr/>
        </p:nvPicPr>
        <p:blipFill>
          <a:blip r:embed="rId3"/>
          <a:stretch>
            <a:fillRect/>
          </a:stretch>
        </p:blipFill>
        <p:spPr>
          <a:xfrm>
            <a:off x="4310676" y="2248956"/>
            <a:ext cx="3537345" cy="2353942"/>
          </a:xfrm>
          <a:prstGeom prst="rect">
            <a:avLst/>
          </a:prstGeom>
        </p:spPr>
      </p:pic>
      <p:cxnSp>
        <p:nvCxnSpPr>
          <p:cNvPr id="16" name="Straight Connector 15">
            <a:extLst>
              <a:ext uri="{FF2B5EF4-FFF2-40B4-BE49-F238E27FC236}">
                <a16:creationId xmlns:a16="http://schemas.microsoft.com/office/drawing/2014/main" id="{20F1788F-A5AE-4188-8274-F7F2E3833EC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Picture 6" descr="A cover of a book&#10;&#10;Description automatically generated with low confidence">
            <a:extLst>
              <a:ext uri="{FF2B5EF4-FFF2-40B4-BE49-F238E27FC236}">
                <a16:creationId xmlns:a16="http://schemas.microsoft.com/office/drawing/2014/main" id="{175AB297-B660-444E-836A-6BE7EDD33748}"/>
              </a:ext>
            </a:extLst>
          </p:cNvPr>
          <p:cNvPicPr>
            <a:picLocks noChangeAspect="1"/>
          </p:cNvPicPr>
          <p:nvPr/>
        </p:nvPicPr>
        <p:blipFill>
          <a:blip r:embed="rId4"/>
          <a:stretch>
            <a:fillRect/>
          </a:stretch>
        </p:blipFill>
        <p:spPr>
          <a:xfrm>
            <a:off x="8393653" y="1123528"/>
            <a:ext cx="3054486" cy="4604800"/>
          </a:xfrm>
          <a:prstGeom prst="rect">
            <a:avLst/>
          </a:prstGeom>
        </p:spPr>
      </p:pic>
    </p:spTree>
    <p:extLst>
      <p:ext uri="{BB962C8B-B14F-4D97-AF65-F5344CB8AC3E}">
        <p14:creationId xmlns:p14="http://schemas.microsoft.com/office/powerpoint/2010/main" val="1742051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clothing, shirt&#10;&#10;Description automatically generated">
            <a:extLst>
              <a:ext uri="{FF2B5EF4-FFF2-40B4-BE49-F238E27FC236}">
                <a16:creationId xmlns:a16="http://schemas.microsoft.com/office/drawing/2014/main" id="{BE5356A3-058E-3142-BFC7-718088CCEFFE}"/>
              </a:ext>
            </a:extLst>
          </p:cNvPr>
          <p:cNvPicPr>
            <a:picLocks noChangeAspect="1"/>
          </p:cNvPicPr>
          <p:nvPr/>
        </p:nvPicPr>
        <p:blipFill rotWithShape="1">
          <a:blip r:embed="rId2"/>
          <a:srcRect t="3125" r="-1" b="13624"/>
          <a:stretch/>
        </p:blipFill>
        <p:spPr>
          <a:xfrm>
            <a:off x="991027" y="956945"/>
            <a:ext cx="4944107" cy="4944110"/>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5" name="Picture 4" descr="A picture containing cup, table, coffee, indoor&#10;&#10;Description automatically generated">
            <a:extLst>
              <a:ext uri="{FF2B5EF4-FFF2-40B4-BE49-F238E27FC236}">
                <a16:creationId xmlns:a16="http://schemas.microsoft.com/office/drawing/2014/main" id="{B2208CDE-686C-0A4B-BC89-E037AB752F23}"/>
              </a:ext>
            </a:extLst>
          </p:cNvPr>
          <p:cNvPicPr>
            <a:picLocks noChangeAspect="1"/>
          </p:cNvPicPr>
          <p:nvPr/>
        </p:nvPicPr>
        <p:blipFill rotWithShape="1">
          <a:blip r:embed="rId3"/>
          <a:srcRect r="-2" b="-2"/>
          <a:stretch/>
        </p:blipFill>
        <p:spPr>
          <a:xfrm>
            <a:off x="6256867" y="956945"/>
            <a:ext cx="4944107" cy="4944110"/>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spTree>
    <p:extLst>
      <p:ext uri="{BB962C8B-B14F-4D97-AF65-F5344CB8AC3E}">
        <p14:creationId xmlns:p14="http://schemas.microsoft.com/office/powerpoint/2010/main" val="2626711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18030DC-5115-8A4A-B81B-67BB6817F501}"/>
              </a:ext>
            </a:extLst>
          </p:cNvPr>
          <p:cNvSpPr txBox="1"/>
          <p:nvPr/>
        </p:nvSpPr>
        <p:spPr>
          <a:xfrm>
            <a:off x="630195" y="667264"/>
            <a:ext cx="2804983" cy="1107996"/>
          </a:xfrm>
          <a:prstGeom prst="rect">
            <a:avLst/>
          </a:prstGeom>
          <a:noFill/>
        </p:spPr>
        <p:txBody>
          <a:bodyPr wrap="square" rtlCol="0">
            <a:spAutoFit/>
          </a:bodyPr>
          <a:lstStyle/>
          <a:p>
            <a:endParaRPr lang="en-US" dirty="0"/>
          </a:p>
          <a:p>
            <a:pPr algn="ctr"/>
            <a:r>
              <a:rPr lang="en-US" sz="2400" dirty="0"/>
              <a:t>Oliver Sacks (1933-2015)</a:t>
            </a:r>
          </a:p>
        </p:txBody>
      </p:sp>
      <p:pic>
        <p:nvPicPr>
          <p:cNvPr id="6" name="Picture 5">
            <a:extLst>
              <a:ext uri="{FF2B5EF4-FFF2-40B4-BE49-F238E27FC236}">
                <a16:creationId xmlns:a16="http://schemas.microsoft.com/office/drawing/2014/main" id="{0684DADF-74CD-A245-925D-B4A38A443724}"/>
              </a:ext>
            </a:extLst>
          </p:cNvPr>
          <p:cNvPicPr>
            <a:picLocks noChangeAspect="1"/>
          </p:cNvPicPr>
          <p:nvPr/>
        </p:nvPicPr>
        <p:blipFill>
          <a:blip r:embed="rId2"/>
          <a:stretch>
            <a:fillRect/>
          </a:stretch>
        </p:blipFill>
        <p:spPr>
          <a:xfrm>
            <a:off x="630195" y="2336285"/>
            <a:ext cx="2303540" cy="3198685"/>
          </a:xfrm>
          <a:prstGeom prst="rect">
            <a:avLst/>
          </a:prstGeom>
        </p:spPr>
      </p:pic>
      <p:pic>
        <p:nvPicPr>
          <p:cNvPr id="8" name="Picture 7" descr="A picture containing text, indoor, person, table&#10;&#10;Description automatically generated">
            <a:extLst>
              <a:ext uri="{FF2B5EF4-FFF2-40B4-BE49-F238E27FC236}">
                <a16:creationId xmlns:a16="http://schemas.microsoft.com/office/drawing/2014/main" id="{E34198C3-67A3-2B4C-8787-3F4100281A4A}"/>
              </a:ext>
            </a:extLst>
          </p:cNvPr>
          <p:cNvPicPr>
            <a:picLocks noChangeAspect="1"/>
          </p:cNvPicPr>
          <p:nvPr/>
        </p:nvPicPr>
        <p:blipFill>
          <a:blip r:embed="rId3"/>
          <a:stretch>
            <a:fillRect/>
          </a:stretch>
        </p:blipFill>
        <p:spPr>
          <a:xfrm>
            <a:off x="3458600" y="2354819"/>
            <a:ext cx="4757770" cy="3161615"/>
          </a:xfrm>
          <a:prstGeom prst="rect">
            <a:avLst/>
          </a:prstGeom>
        </p:spPr>
      </p:pic>
      <p:sp>
        <p:nvSpPr>
          <p:cNvPr id="9" name="TextBox 8">
            <a:extLst>
              <a:ext uri="{FF2B5EF4-FFF2-40B4-BE49-F238E27FC236}">
                <a16:creationId xmlns:a16="http://schemas.microsoft.com/office/drawing/2014/main" id="{F621D07E-7AB1-7544-9003-8907648456A2}"/>
              </a:ext>
            </a:extLst>
          </p:cNvPr>
          <p:cNvSpPr txBox="1"/>
          <p:nvPr/>
        </p:nvSpPr>
        <p:spPr>
          <a:xfrm>
            <a:off x="4819135" y="902043"/>
            <a:ext cx="2557849" cy="830997"/>
          </a:xfrm>
          <a:prstGeom prst="rect">
            <a:avLst/>
          </a:prstGeom>
          <a:noFill/>
        </p:spPr>
        <p:txBody>
          <a:bodyPr wrap="square" rtlCol="0">
            <a:spAutoFit/>
          </a:bodyPr>
          <a:lstStyle/>
          <a:p>
            <a:pPr algn="ctr"/>
            <a:r>
              <a:rPr lang="en-US" sz="2400" dirty="0"/>
              <a:t>Daniel Dennett (1942 - )</a:t>
            </a:r>
          </a:p>
        </p:txBody>
      </p:sp>
      <p:pic>
        <p:nvPicPr>
          <p:cNvPr id="10" name="Picture 9">
            <a:extLst>
              <a:ext uri="{FF2B5EF4-FFF2-40B4-BE49-F238E27FC236}">
                <a16:creationId xmlns:a16="http://schemas.microsoft.com/office/drawing/2014/main" id="{269DEEF1-3B05-1948-AECE-5A96D5FF3922}"/>
              </a:ext>
            </a:extLst>
          </p:cNvPr>
          <p:cNvPicPr>
            <a:picLocks noChangeAspect="1"/>
          </p:cNvPicPr>
          <p:nvPr/>
        </p:nvPicPr>
        <p:blipFill>
          <a:blip r:embed="rId4"/>
          <a:stretch>
            <a:fillRect/>
          </a:stretch>
        </p:blipFill>
        <p:spPr>
          <a:xfrm>
            <a:off x="8741236" y="2336285"/>
            <a:ext cx="3161615" cy="3161615"/>
          </a:xfrm>
          <a:prstGeom prst="rect">
            <a:avLst/>
          </a:prstGeom>
        </p:spPr>
      </p:pic>
      <p:sp>
        <p:nvSpPr>
          <p:cNvPr id="11" name="TextBox 10">
            <a:extLst>
              <a:ext uri="{FF2B5EF4-FFF2-40B4-BE49-F238E27FC236}">
                <a16:creationId xmlns:a16="http://schemas.microsoft.com/office/drawing/2014/main" id="{784F23BC-9290-C942-B6BB-51EA4E5DD950}"/>
              </a:ext>
            </a:extLst>
          </p:cNvPr>
          <p:cNvSpPr txBox="1"/>
          <p:nvPr/>
        </p:nvSpPr>
        <p:spPr>
          <a:xfrm>
            <a:off x="8896865" y="902044"/>
            <a:ext cx="2557849" cy="830997"/>
          </a:xfrm>
          <a:prstGeom prst="rect">
            <a:avLst/>
          </a:prstGeom>
          <a:noFill/>
        </p:spPr>
        <p:txBody>
          <a:bodyPr wrap="square" rtlCol="0">
            <a:spAutoFit/>
          </a:bodyPr>
          <a:lstStyle/>
          <a:p>
            <a:pPr algn="ctr"/>
            <a:r>
              <a:rPr lang="en-US" sz="2400" dirty="0"/>
              <a:t>Antonio Damasio (1944- )</a:t>
            </a:r>
          </a:p>
        </p:txBody>
      </p:sp>
    </p:spTree>
    <p:extLst>
      <p:ext uri="{BB962C8B-B14F-4D97-AF65-F5344CB8AC3E}">
        <p14:creationId xmlns:p14="http://schemas.microsoft.com/office/powerpoint/2010/main" val="273722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o people&#10;&#10;Description automatically generated with low confidence">
            <a:extLst>
              <a:ext uri="{FF2B5EF4-FFF2-40B4-BE49-F238E27FC236}">
                <a16:creationId xmlns:a16="http://schemas.microsoft.com/office/drawing/2014/main" id="{78C21AAA-1530-D04F-B71F-B399C8D4BF10}"/>
              </a:ext>
            </a:extLst>
          </p:cNvPr>
          <p:cNvPicPr>
            <a:picLocks noChangeAspect="1"/>
          </p:cNvPicPr>
          <p:nvPr/>
        </p:nvPicPr>
        <p:blipFill>
          <a:blip r:embed="rId2"/>
          <a:stretch>
            <a:fillRect/>
          </a:stretch>
        </p:blipFill>
        <p:spPr>
          <a:xfrm>
            <a:off x="3944203" y="2736378"/>
            <a:ext cx="8123450" cy="4121622"/>
          </a:xfrm>
          <a:prstGeom prst="rect">
            <a:avLst/>
          </a:prstGeom>
        </p:spPr>
      </p:pic>
      <p:pic>
        <p:nvPicPr>
          <p:cNvPr id="7" name="Picture 6" descr="A person smiling for the camera&#10;&#10;Description automatically generated with medium confidence">
            <a:extLst>
              <a:ext uri="{FF2B5EF4-FFF2-40B4-BE49-F238E27FC236}">
                <a16:creationId xmlns:a16="http://schemas.microsoft.com/office/drawing/2014/main" id="{9D88FD16-16F5-1140-963E-7090995D40B9}"/>
              </a:ext>
            </a:extLst>
          </p:cNvPr>
          <p:cNvPicPr>
            <a:picLocks noChangeAspect="1"/>
          </p:cNvPicPr>
          <p:nvPr/>
        </p:nvPicPr>
        <p:blipFill>
          <a:blip r:embed="rId3"/>
          <a:stretch>
            <a:fillRect/>
          </a:stretch>
        </p:blipFill>
        <p:spPr>
          <a:xfrm>
            <a:off x="0" y="118281"/>
            <a:ext cx="5080000" cy="3810000"/>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0F030839-9A8C-544C-BE9F-3129E7F20BEE}"/>
              </a:ext>
            </a:extLst>
          </p:cNvPr>
          <p:cNvPicPr>
            <a:picLocks noChangeAspect="1"/>
          </p:cNvPicPr>
          <p:nvPr/>
        </p:nvPicPr>
        <p:blipFill>
          <a:blip r:embed="rId4"/>
          <a:stretch>
            <a:fillRect/>
          </a:stretch>
        </p:blipFill>
        <p:spPr>
          <a:xfrm>
            <a:off x="6096000" y="281648"/>
            <a:ext cx="5196374" cy="2454729"/>
          </a:xfrm>
          <a:prstGeom prst="rect">
            <a:avLst/>
          </a:prstGeom>
        </p:spPr>
      </p:pic>
    </p:spTree>
    <p:extLst>
      <p:ext uri="{BB962C8B-B14F-4D97-AF65-F5344CB8AC3E}">
        <p14:creationId xmlns:p14="http://schemas.microsoft.com/office/powerpoint/2010/main" val="3163036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Graphical user interface, text, application&#10;&#10;Description automatically generated">
            <a:extLst>
              <a:ext uri="{FF2B5EF4-FFF2-40B4-BE49-F238E27FC236}">
                <a16:creationId xmlns:a16="http://schemas.microsoft.com/office/drawing/2014/main" id="{B05DDF84-02D9-BC46-A408-C733E5E1C768}"/>
              </a:ext>
            </a:extLst>
          </p:cNvPr>
          <p:cNvPicPr>
            <a:picLocks noGrp="1" noChangeAspect="1"/>
          </p:cNvPicPr>
          <p:nvPr>
            <p:ph idx="1"/>
          </p:nvPr>
        </p:nvPicPr>
        <p:blipFill>
          <a:blip r:embed="rId2"/>
          <a:stretch>
            <a:fillRect/>
          </a:stretch>
        </p:blipFill>
        <p:spPr>
          <a:xfrm>
            <a:off x="157086" y="1775118"/>
            <a:ext cx="6716272" cy="3307763"/>
          </a:xfrm>
          <a:prstGeom prst="rect">
            <a:avLst/>
          </a:prstGeom>
        </p:spPr>
      </p:pic>
      <p:pic>
        <p:nvPicPr>
          <p:cNvPr id="11" name="Picture 10" descr="A picture containing timeline&#10;&#10;Description automatically generated">
            <a:extLst>
              <a:ext uri="{FF2B5EF4-FFF2-40B4-BE49-F238E27FC236}">
                <a16:creationId xmlns:a16="http://schemas.microsoft.com/office/drawing/2014/main" id="{6C5D40C5-9A30-B844-B627-A7FAD3019894}"/>
              </a:ext>
            </a:extLst>
          </p:cNvPr>
          <p:cNvPicPr>
            <a:picLocks noChangeAspect="1"/>
          </p:cNvPicPr>
          <p:nvPr/>
        </p:nvPicPr>
        <p:blipFill>
          <a:blip r:embed="rId3"/>
          <a:stretch>
            <a:fillRect/>
          </a:stretch>
        </p:blipFill>
        <p:spPr>
          <a:xfrm>
            <a:off x="7135589" y="360073"/>
            <a:ext cx="5056411" cy="6380329"/>
          </a:xfrm>
          <a:prstGeom prst="rect">
            <a:avLst/>
          </a:prstGeom>
        </p:spPr>
      </p:pic>
    </p:spTree>
    <p:extLst>
      <p:ext uri="{BB962C8B-B14F-4D97-AF65-F5344CB8AC3E}">
        <p14:creationId xmlns:p14="http://schemas.microsoft.com/office/powerpoint/2010/main" val="20307782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4085379-D39D-7A4A-A839-816BD5D1A93D}"/>
              </a:ext>
            </a:extLst>
          </p:cNvPr>
          <p:cNvSpPr txBox="1"/>
          <p:nvPr/>
        </p:nvSpPr>
        <p:spPr>
          <a:xfrm>
            <a:off x="136635" y="314825"/>
            <a:ext cx="11655972" cy="6370975"/>
          </a:xfrm>
          <a:prstGeom prst="rect">
            <a:avLst/>
          </a:prstGeom>
          <a:noFill/>
        </p:spPr>
        <p:txBody>
          <a:bodyPr wrap="square">
            <a:spAutoFit/>
          </a:bodyPr>
          <a:lstStyle/>
          <a:p>
            <a:r>
              <a:rPr lang="en-US" sz="2400" dirty="0">
                <a:latin typeface="Calibri" panose="020F0502020204030204" pitchFamily="34" charset="0"/>
                <a:ea typeface="Calibri" panose="020F0502020204030204" pitchFamily="34" charset="0"/>
                <a:cs typeface="Times New Roman" panose="02020603050405020304" pitchFamily="18" charset="0"/>
              </a:rPr>
              <a:t>Susan Greenfield, CBE,  (1950-)</a:t>
            </a:r>
          </a:p>
          <a:p>
            <a:pPr marL="0" marR="0">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So impressive is the power of genes that some scientists, such as the geneticist Richard Dawkins or the Psychologist Steven Pinker, argue that the traditional focus on the Self as the most important unit of life is misplaced.  The Self is largely unimportant in evolutionary terms, and to Dawkins or Pinker the course of evolution is the subject of primary interest</a:t>
            </a:r>
            <a:r>
              <a:rPr lang="en-US" sz="2400" dirty="0">
                <a:effectLst/>
                <a:latin typeface="Calibri" panose="020F0502020204030204" pitchFamily="34" charset="0"/>
                <a:ea typeface="Calibri" panose="020F0502020204030204" pitchFamily="34" charset="0"/>
                <a:cs typeface="Times New Roman" panose="02020603050405020304" pitchFamily="18" charset="0"/>
              </a:rPr>
              <a:t>.  . . . . In this ‘reductionist’ spirit, one of the Nobel laureates who discovered the structure of DNA, Jim Watson, claimed that ultimately all science was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reducable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From biology to biochemistry to chemistry to physics, and hence that everything other than physics was ‘just social work.’  . . .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The critical issue is how one component relates to another, how they are organized – be it one brain cell forming a synapse with another, a synapse forming with another into a circuit, many circuits forming brain regions, or brain regions forming into a brain.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As soon as a system, be it a symphony or a curry or a whole human body or a brain, is reduced to its tiniest components, something special is lost.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i="1" dirty="0">
                <a:effectLst/>
                <a:latin typeface="Calibri" panose="020F0502020204030204" pitchFamily="34" charset="0"/>
                <a:ea typeface="Calibri" panose="020F0502020204030204" pitchFamily="34" charset="0"/>
                <a:cs typeface="Times New Roman" panose="02020603050405020304" pitchFamily="18" charset="0"/>
              </a:rPr>
              <a:t>The Private Life of the Brain </a:t>
            </a:r>
            <a:r>
              <a:rPr lang="en-US" sz="2400" dirty="0">
                <a:effectLst/>
                <a:latin typeface="Calibri" panose="020F0502020204030204" pitchFamily="34" charset="0"/>
                <a:ea typeface="Calibri" panose="020F0502020204030204" pitchFamily="34" charset="0"/>
                <a:cs typeface="Times New Roman" panose="02020603050405020304" pitchFamily="18" charset="0"/>
              </a:rPr>
              <a:t>(Wiley, 2000), 8-9.</a:t>
            </a:r>
          </a:p>
        </p:txBody>
      </p:sp>
    </p:spTree>
    <p:extLst>
      <p:ext uri="{BB962C8B-B14F-4D97-AF65-F5344CB8AC3E}">
        <p14:creationId xmlns:p14="http://schemas.microsoft.com/office/powerpoint/2010/main" val="203725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blue and red logo&#10;&#10;Description automatically generated with low confidence">
            <a:extLst>
              <a:ext uri="{FF2B5EF4-FFF2-40B4-BE49-F238E27FC236}">
                <a16:creationId xmlns:a16="http://schemas.microsoft.com/office/drawing/2014/main" id="{6AA2B776-4B3A-2346-A193-3FA9CF3BE183}"/>
              </a:ext>
            </a:extLst>
          </p:cNvPr>
          <p:cNvPicPr>
            <a:picLocks noChangeAspect="1"/>
          </p:cNvPicPr>
          <p:nvPr/>
        </p:nvPicPr>
        <p:blipFill>
          <a:blip r:embed="rId2"/>
          <a:stretch>
            <a:fillRect/>
          </a:stretch>
        </p:blipFill>
        <p:spPr>
          <a:xfrm>
            <a:off x="484632" y="1447902"/>
            <a:ext cx="2560320" cy="3956050"/>
          </a:xfrm>
          <a:prstGeom prst="rect">
            <a:avLst/>
          </a:prstGeom>
        </p:spPr>
      </p:pic>
      <p:cxnSp>
        <p:nvCxnSpPr>
          <p:cNvPr id="16" name="Straight Connector 15">
            <a:extLst>
              <a:ext uri="{FF2B5EF4-FFF2-40B4-BE49-F238E27FC236}">
                <a16:creationId xmlns:a16="http://schemas.microsoft.com/office/drawing/2014/main" id="{50DA1EB8-87CF-4588-A1FD-4756F9A28F6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10079"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Picture 4" descr="Text&#10;&#10;Description automatically generated">
            <a:extLst>
              <a:ext uri="{FF2B5EF4-FFF2-40B4-BE49-F238E27FC236}">
                <a16:creationId xmlns:a16="http://schemas.microsoft.com/office/drawing/2014/main" id="{766F01E3-2B0C-2448-9FF8-9C9C1BFF8EF5}"/>
              </a:ext>
            </a:extLst>
          </p:cNvPr>
          <p:cNvPicPr>
            <a:picLocks noChangeAspect="1"/>
          </p:cNvPicPr>
          <p:nvPr/>
        </p:nvPicPr>
        <p:blipFill>
          <a:blip r:embed="rId3"/>
          <a:stretch>
            <a:fillRect/>
          </a:stretch>
        </p:blipFill>
        <p:spPr>
          <a:xfrm>
            <a:off x="3354631" y="1498067"/>
            <a:ext cx="2560320" cy="3855720"/>
          </a:xfrm>
          <a:prstGeom prst="rect">
            <a:avLst/>
          </a:prstGeom>
        </p:spPr>
      </p:pic>
      <p:cxnSp>
        <p:nvCxnSpPr>
          <p:cNvPr id="18" name="Straight Connector 17">
            <a:extLst>
              <a:ext uri="{FF2B5EF4-FFF2-40B4-BE49-F238E27FC236}">
                <a16:creationId xmlns:a16="http://schemas.microsoft.com/office/drawing/2014/main" id="{D7A4E378-EA57-47B9-B1EB-58B998F6CFF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2595"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1" name="Picture 10" descr="Text&#10;&#10;Description automatically generated">
            <a:extLst>
              <a:ext uri="{FF2B5EF4-FFF2-40B4-BE49-F238E27FC236}">
                <a16:creationId xmlns:a16="http://schemas.microsoft.com/office/drawing/2014/main" id="{74D906C7-AC03-1240-B5D8-A60ABAA76931}"/>
              </a:ext>
            </a:extLst>
          </p:cNvPr>
          <p:cNvPicPr>
            <a:picLocks noChangeAspect="1"/>
          </p:cNvPicPr>
          <p:nvPr/>
        </p:nvPicPr>
        <p:blipFill>
          <a:blip r:embed="rId4"/>
          <a:stretch>
            <a:fillRect/>
          </a:stretch>
        </p:blipFill>
        <p:spPr>
          <a:xfrm>
            <a:off x="6235726" y="1954479"/>
            <a:ext cx="2560320" cy="2942896"/>
          </a:xfrm>
          <a:prstGeom prst="rect">
            <a:avLst/>
          </a:prstGeom>
        </p:spPr>
      </p:pic>
      <p:cxnSp>
        <p:nvCxnSpPr>
          <p:cNvPr id="20" name="Straight Connector 19">
            <a:extLst>
              <a:ext uri="{FF2B5EF4-FFF2-40B4-BE49-F238E27FC236}">
                <a16:creationId xmlns:a16="http://schemas.microsoft.com/office/drawing/2014/main" id="{D2B31ED6-76F0-425A-9A41-C947AEF9C145}"/>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66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9" name="Picture 8" descr="Graphical user interface, application&#10;&#10;Description automatically generated">
            <a:extLst>
              <a:ext uri="{FF2B5EF4-FFF2-40B4-BE49-F238E27FC236}">
                <a16:creationId xmlns:a16="http://schemas.microsoft.com/office/drawing/2014/main" id="{E4BBE44C-1F6F-AD49-9248-4E164AD6DD12}"/>
              </a:ext>
            </a:extLst>
          </p:cNvPr>
          <p:cNvPicPr>
            <a:picLocks noChangeAspect="1"/>
          </p:cNvPicPr>
          <p:nvPr/>
        </p:nvPicPr>
        <p:blipFill>
          <a:blip r:embed="rId5"/>
          <a:stretch>
            <a:fillRect/>
          </a:stretch>
        </p:blipFill>
        <p:spPr>
          <a:xfrm>
            <a:off x="9120662" y="2145767"/>
            <a:ext cx="2560320" cy="2560320"/>
          </a:xfrm>
          <a:prstGeom prst="rect">
            <a:avLst/>
          </a:prstGeom>
        </p:spPr>
      </p:pic>
    </p:spTree>
    <p:extLst>
      <p:ext uri="{BB962C8B-B14F-4D97-AF65-F5344CB8AC3E}">
        <p14:creationId xmlns:p14="http://schemas.microsoft.com/office/powerpoint/2010/main" val="24388140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AA776DC-C4A9-AC4B-8B3D-47E006AAC1DC}"/>
              </a:ext>
            </a:extLst>
          </p:cNvPr>
          <p:cNvSpPr txBox="1"/>
          <p:nvPr/>
        </p:nvSpPr>
        <p:spPr>
          <a:xfrm>
            <a:off x="1019504" y="1303283"/>
            <a:ext cx="8050924" cy="4154984"/>
          </a:xfrm>
          <a:prstGeom prst="rect">
            <a:avLst/>
          </a:prstGeom>
          <a:noFill/>
        </p:spPr>
        <p:txBody>
          <a:bodyPr wrap="square">
            <a:spAutoFit/>
          </a:bodyPr>
          <a:lstStyle/>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 . self-disclosure creates a hit of pure pleasure as direct as that derived from food, sex, dancing, or sport.  Until now, this natural urge to let it all hang out has been counterbalanced by the rigors and constraints of body language in face-to-face communication, which makes you all too aware of your private self.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This awareness of being a private individual can serve the very valuable role of ensuring that we are not manipulated or taken in by the outside.  So</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 . the opposing desire for privacy will ensure that only trusted individuals access the ‘real,’ vulnerable you.</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690390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D21E1B5-3C6D-0C4A-98F1-D4E670550747}"/>
              </a:ext>
            </a:extLst>
          </p:cNvPr>
          <p:cNvSpPr txBox="1"/>
          <p:nvPr/>
        </p:nvSpPr>
        <p:spPr>
          <a:xfrm>
            <a:off x="704193" y="1124607"/>
            <a:ext cx="8439807" cy="5539978"/>
          </a:xfrm>
          <a:prstGeom prst="rect">
            <a:avLst/>
          </a:prstGeom>
          <a:noFill/>
        </p:spPr>
        <p:txBody>
          <a:bodyPr wrap="square">
            <a:spAutoFit/>
          </a:bodyPr>
          <a:lstStyle/>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However, social networking removes these constraints, allowing individuals to disclose more through this medium than ever before.  The consequent trading of the age-old birthright of privacy may mean that others will think less of the ‘real’ that is now revealed.  But imagine if this mode of constant self-disclosure and feedback became the norm.  It might become increasingly difficult to protect the ‘true self’. . . from being reshaped and supplanted by an exaggerated, ideal self that is presented to an audience of hundreds of ‘friends’ and ‘followers.’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So what would happen if such a cyber-airbrushed persona started to elbow out the real you?</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i="1" dirty="0">
                <a:effectLst/>
                <a:latin typeface="Calibri" panose="020F0502020204030204" pitchFamily="34" charset="0"/>
                <a:ea typeface="Calibri" panose="020F0502020204030204" pitchFamily="34" charset="0"/>
                <a:cs typeface="Times New Roman" panose="02020603050405020304" pitchFamily="18" charset="0"/>
              </a:rPr>
              <a:t>Mind Change  </a:t>
            </a:r>
            <a:r>
              <a:rPr lang="en-US" sz="2400" dirty="0">
                <a:effectLst/>
                <a:latin typeface="Calibri" panose="020F0502020204030204" pitchFamily="34" charset="0"/>
                <a:ea typeface="Calibri" panose="020F0502020204030204" pitchFamily="34" charset="0"/>
                <a:cs typeface="Times New Roman" panose="02020603050405020304" pitchFamily="18" charset="0"/>
              </a:rPr>
              <a:t>(Random House, 2015)  110-111</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3264012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C68EC8A-1B39-B14C-B9D0-C35E5908B8B1}"/>
              </a:ext>
            </a:extLst>
          </p:cNvPr>
          <p:cNvSpPr txBox="1"/>
          <p:nvPr/>
        </p:nvSpPr>
        <p:spPr>
          <a:xfrm>
            <a:off x="2070538" y="1030014"/>
            <a:ext cx="7197611" cy="461665"/>
          </a:xfrm>
          <a:prstGeom prst="rect">
            <a:avLst/>
          </a:prstGeom>
          <a:noFill/>
        </p:spPr>
        <p:txBody>
          <a:bodyPr wrap="none" rtlCol="0">
            <a:spAutoFit/>
          </a:bodyPr>
          <a:lstStyle/>
          <a:p>
            <a:pPr algn="ctr"/>
            <a:r>
              <a:rPr lang="en-US" sz="2400" dirty="0"/>
              <a:t>Susan Greenfield, TED Talk on ‘Technology and the Brain</a:t>
            </a:r>
          </a:p>
        </p:txBody>
      </p:sp>
      <p:sp>
        <p:nvSpPr>
          <p:cNvPr id="6" name="TextBox 5">
            <a:extLst>
              <a:ext uri="{FF2B5EF4-FFF2-40B4-BE49-F238E27FC236}">
                <a16:creationId xmlns:a16="http://schemas.microsoft.com/office/drawing/2014/main" id="{35A1A98D-1EF6-C94B-8BD9-C2598CFC351D}"/>
              </a:ext>
            </a:extLst>
          </p:cNvPr>
          <p:cNvSpPr txBox="1"/>
          <p:nvPr/>
        </p:nvSpPr>
        <p:spPr>
          <a:xfrm>
            <a:off x="3048000" y="3246961"/>
            <a:ext cx="6096000" cy="369332"/>
          </a:xfrm>
          <a:prstGeom prst="rect">
            <a:avLst/>
          </a:prstGeom>
          <a:noFill/>
        </p:spPr>
        <p:txBody>
          <a:bodyPr wrap="square">
            <a:spAutoFit/>
          </a:bodyPr>
          <a:lstStyle/>
          <a:p>
            <a:r>
              <a:rPr lang="en-US" dirty="0">
                <a:hlinkClick r:id="rId2"/>
              </a:rPr>
              <a:t>https://</a:t>
            </a:r>
            <a:r>
              <a:rPr lang="en-US" dirty="0" err="1">
                <a:hlinkClick r:id="rId2"/>
              </a:rPr>
              <a:t>www.youtube.com</a:t>
            </a:r>
            <a:r>
              <a:rPr lang="en-US" dirty="0">
                <a:hlinkClick r:id="rId2"/>
              </a:rPr>
              <a:t>/</a:t>
            </a:r>
            <a:r>
              <a:rPr lang="en-US" dirty="0" err="1">
                <a:hlinkClick r:id="rId2"/>
              </a:rPr>
              <a:t>watch?v</a:t>
            </a:r>
            <a:r>
              <a:rPr lang="en-US" dirty="0">
                <a:hlinkClick r:id="rId2"/>
              </a:rPr>
              <a:t>=oc7ZYj4CCdM</a:t>
            </a:r>
            <a:endParaRPr lang="en-US" dirty="0"/>
          </a:p>
        </p:txBody>
      </p:sp>
    </p:spTree>
    <p:extLst>
      <p:ext uri="{BB962C8B-B14F-4D97-AF65-F5344CB8AC3E}">
        <p14:creationId xmlns:p14="http://schemas.microsoft.com/office/powerpoint/2010/main" val="190009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85C276-1DD3-8A49-BF07-DDB06DFFE7A9}"/>
              </a:ext>
            </a:extLst>
          </p:cNvPr>
          <p:cNvSpPr txBox="1"/>
          <p:nvPr/>
        </p:nvSpPr>
        <p:spPr>
          <a:xfrm>
            <a:off x="2448910" y="1261241"/>
            <a:ext cx="4547912" cy="369332"/>
          </a:xfrm>
          <a:prstGeom prst="rect">
            <a:avLst/>
          </a:prstGeom>
          <a:noFill/>
        </p:spPr>
        <p:txBody>
          <a:bodyPr wrap="none" rtlCol="0">
            <a:spAutoFit/>
          </a:bodyPr>
          <a:lstStyle/>
          <a:p>
            <a:r>
              <a:rPr lang="en-US" dirty="0"/>
              <a:t>Trailer for Ric </a:t>
            </a:r>
            <a:r>
              <a:rPr lang="en-US" dirty="0" err="1"/>
              <a:t>Burns’s</a:t>
            </a:r>
            <a:r>
              <a:rPr lang="en-US" dirty="0"/>
              <a:t> movie about Oliver Sacks</a:t>
            </a:r>
          </a:p>
        </p:txBody>
      </p:sp>
      <p:sp>
        <p:nvSpPr>
          <p:cNvPr id="6" name="TextBox 5">
            <a:extLst>
              <a:ext uri="{FF2B5EF4-FFF2-40B4-BE49-F238E27FC236}">
                <a16:creationId xmlns:a16="http://schemas.microsoft.com/office/drawing/2014/main" id="{B2274A50-AACF-0645-A44E-5B3058B6D44E}"/>
              </a:ext>
            </a:extLst>
          </p:cNvPr>
          <p:cNvSpPr txBox="1"/>
          <p:nvPr/>
        </p:nvSpPr>
        <p:spPr>
          <a:xfrm>
            <a:off x="3048000" y="3246961"/>
            <a:ext cx="6096000" cy="369332"/>
          </a:xfrm>
          <a:prstGeom prst="rect">
            <a:avLst/>
          </a:prstGeom>
          <a:noFill/>
        </p:spPr>
        <p:txBody>
          <a:bodyPr wrap="square">
            <a:spAutoFit/>
          </a:bodyPr>
          <a:lstStyle/>
          <a:p>
            <a:r>
              <a:rPr lang="en-US" dirty="0">
                <a:hlinkClick r:id="rId2"/>
              </a:rPr>
              <a:t>https://</a:t>
            </a:r>
            <a:r>
              <a:rPr lang="en-US" dirty="0" err="1">
                <a:hlinkClick r:id="rId2"/>
              </a:rPr>
              <a:t>www.youtube.com</a:t>
            </a:r>
            <a:r>
              <a:rPr lang="en-US" dirty="0">
                <a:hlinkClick r:id="rId2"/>
              </a:rPr>
              <a:t>/</a:t>
            </a:r>
            <a:r>
              <a:rPr lang="en-US" dirty="0" err="1">
                <a:hlinkClick r:id="rId2"/>
              </a:rPr>
              <a:t>watch?v</a:t>
            </a:r>
            <a:r>
              <a:rPr lang="en-US" dirty="0">
                <a:hlinkClick r:id="rId2"/>
              </a:rPr>
              <a:t>=yfEUtPg2Uzc</a:t>
            </a:r>
            <a:endParaRPr lang="en-US" dirty="0"/>
          </a:p>
        </p:txBody>
      </p:sp>
    </p:spTree>
    <p:extLst>
      <p:ext uri="{BB962C8B-B14F-4D97-AF65-F5344CB8AC3E}">
        <p14:creationId xmlns:p14="http://schemas.microsoft.com/office/powerpoint/2010/main" val="4049637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8506578B-414C-F64B-9123-D64D0B052DA7}"/>
              </a:ext>
            </a:extLst>
          </p:cNvPr>
          <p:cNvPicPr>
            <a:picLocks noChangeAspect="1"/>
          </p:cNvPicPr>
          <p:nvPr/>
        </p:nvPicPr>
        <p:blipFill>
          <a:blip r:embed="rId2"/>
          <a:stretch>
            <a:fillRect/>
          </a:stretch>
        </p:blipFill>
        <p:spPr>
          <a:xfrm>
            <a:off x="0" y="328997"/>
            <a:ext cx="4377273" cy="2451273"/>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7E888F34-F8AB-5D4E-9BCB-84FFC721B506}"/>
              </a:ext>
            </a:extLst>
          </p:cNvPr>
          <p:cNvPicPr>
            <a:picLocks noChangeAspect="1"/>
          </p:cNvPicPr>
          <p:nvPr/>
        </p:nvPicPr>
        <p:blipFill>
          <a:blip r:embed="rId3"/>
          <a:stretch>
            <a:fillRect/>
          </a:stretch>
        </p:blipFill>
        <p:spPr>
          <a:xfrm>
            <a:off x="3444961" y="86497"/>
            <a:ext cx="3627738" cy="3627738"/>
          </a:xfrm>
          <a:prstGeom prst="rect">
            <a:avLst/>
          </a:prstGeom>
        </p:spPr>
      </p:pic>
      <p:pic>
        <p:nvPicPr>
          <p:cNvPr id="9" name="Picture 8" descr="A picture containing text, grass, outdoor, plant&#10;&#10;Description automatically generated">
            <a:extLst>
              <a:ext uri="{FF2B5EF4-FFF2-40B4-BE49-F238E27FC236}">
                <a16:creationId xmlns:a16="http://schemas.microsoft.com/office/drawing/2014/main" id="{EEBA1AC7-BB33-9541-88D4-59E5ED819494}"/>
              </a:ext>
            </a:extLst>
          </p:cNvPr>
          <p:cNvPicPr>
            <a:picLocks noChangeAspect="1"/>
          </p:cNvPicPr>
          <p:nvPr/>
        </p:nvPicPr>
        <p:blipFill>
          <a:blip r:embed="rId4"/>
          <a:stretch>
            <a:fillRect/>
          </a:stretch>
        </p:blipFill>
        <p:spPr>
          <a:xfrm>
            <a:off x="6931533" y="484788"/>
            <a:ext cx="5260467" cy="3229447"/>
          </a:xfrm>
          <a:prstGeom prst="rect">
            <a:avLst/>
          </a:prstGeom>
        </p:spPr>
      </p:pic>
      <p:pic>
        <p:nvPicPr>
          <p:cNvPr id="13" name="Picture 12" descr="Graphical user interface, text, application, chat or text message&#10;&#10;Description automatically generated">
            <a:extLst>
              <a:ext uri="{FF2B5EF4-FFF2-40B4-BE49-F238E27FC236}">
                <a16:creationId xmlns:a16="http://schemas.microsoft.com/office/drawing/2014/main" id="{750E1E8C-882C-D84C-B21A-D10880412710}"/>
              </a:ext>
            </a:extLst>
          </p:cNvPr>
          <p:cNvPicPr>
            <a:picLocks noChangeAspect="1"/>
          </p:cNvPicPr>
          <p:nvPr/>
        </p:nvPicPr>
        <p:blipFill>
          <a:blip r:embed="rId5"/>
          <a:stretch>
            <a:fillRect/>
          </a:stretch>
        </p:blipFill>
        <p:spPr>
          <a:xfrm>
            <a:off x="0" y="2780270"/>
            <a:ext cx="3156559" cy="3946207"/>
          </a:xfrm>
          <a:prstGeom prst="rect">
            <a:avLst/>
          </a:prstGeom>
        </p:spPr>
      </p:pic>
      <p:pic>
        <p:nvPicPr>
          <p:cNvPr id="15" name="Picture 14" descr="A pair of headphones on a brown background&#10;&#10;Description automatically generated with low confidence">
            <a:extLst>
              <a:ext uri="{FF2B5EF4-FFF2-40B4-BE49-F238E27FC236}">
                <a16:creationId xmlns:a16="http://schemas.microsoft.com/office/drawing/2014/main" id="{47B29D23-4B1C-DE4F-9D04-A23A262EE2FD}"/>
              </a:ext>
            </a:extLst>
          </p:cNvPr>
          <p:cNvPicPr>
            <a:picLocks noChangeAspect="1"/>
          </p:cNvPicPr>
          <p:nvPr/>
        </p:nvPicPr>
        <p:blipFill>
          <a:blip r:embed="rId6"/>
          <a:stretch>
            <a:fillRect/>
          </a:stretch>
        </p:blipFill>
        <p:spPr>
          <a:xfrm>
            <a:off x="3580277" y="3634444"/>
            <a:ext cx="3215940" cy="3215940"/>
          </a:xfrm>
          <a:prstGeom prst="rect">
            <a:avLst/>
          </a:prstGeom>
        </p:spPr>
      </p:pic>
      <p:pic>
        <p:nvPicPr>
          <p:cNvPr id="17" name="Picture 16" descr="Text&#10;&#10;Description automatically generated">
            <a:extLst>
              <a:ext uri="{FF2B5EF4-FFF2-40B4-BE49-F238E27FC236}">
                <a16:creationId xmlns:a16="http://schemas.microsoft.com/office/drawing/2014/main" id="{F394621E-28F7-7F4B-9BA1-AB8B6D42F4DB}"/>
              </a:ext>
            </a:extLst>
          </p:cNvPr>
          <p:cNvPicPr>
            <a:picLocks noChangeAspect="1"/>
          </p:cNvPicPr>
          <p:nvPr/>
        </p:nvPicPr>
        <p:blipFill>
          <a:blip r:embed="rId7"/>
          <a:stretch>
            <a:fillRect/>
          </a:stretch>
        </p:blipFill>
        <p:spPr>
          <a:xfrm>
            <a:off x="7399633" y="3904668"/>
            <a:ext cx="3156559" cy="2675492"/>
          </a:xfrm>
          <a:prstGeom prst="rect">
            <a:avLst/>
          </a:prstGeom>
        </p:spPr>
      </p:pic>
    </p:spTree>
    <p:extLst>
      <p:ext uri="{BB962C8B-B14F-4D97-AF65-F5344CB8AC3E}">
        <p14:creationId xmlns:p14="http://schemas.microsoft.com/office/powerpoint/2010/main" val="2092812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1BE3FA7-0D70-4431-814F-D8C40576EA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Text&#10;&#10;Description automatically generated">
            <a:extLst>
              <a:ext uri="{FF2B5EF4-FFF2-40B4-BE49-F238E27FC236}">
                <a16:creationId xmlns:a16="http://schemas.microsoft.com/office/drawing/2014/main" id="{5EFA3348-ED5E-B547-9F2F-FF32FA85D2A8}"/>
              </a:ext>
            </a:extLst>
          </p:cNvPr>
          <p:cNvPicPr>
            <a:picLocks noChangeAspect="1"/>
          </p:cNvPicPr>
          <p:nvPr/>
        </p:nvPicPr>
        <p:blipFill rotWithShape="1">
          <a:blip r:embed="rId2"/>
          <a:srcRect r="2" b="13625"/>
          <a:stretch/>
        </p:blipFill>
        <p:spPr>
          <a:xfrm>
            <a:off x="321731" y="557189"/>
            <a:ext cx="5668684" cy="5743618"/>
          </a:xfrm>
          <a:prstGeom prst="rect">
            <a:avLst/>
          </a:prstGeom>
        </p:spPr>
      </p:pic>
      <p:pic>
        <p:nvPicPr>
          <p:cNvPr id="5" name="Picture 4" descr="A picture containing text, nature, outdoor, beach&#10;&#10;Description automatically generated">
            <a:extLst>
              <a:ext uri="{FF2B5EF4-FFF2-40B4-BE49-F238E27FC236}">
                <a16:creationId xmlns:a16="http://schemas.microsoft.com/office/drawing/2014/main" id="{B0E29F92-8349-174E-894F-B829193C9415}"/>
              </a:ext>
            </a:extLst>
          </p:cNvPr>
          <p:cNvPicPr>
            <a:picLocks noChangeAspect="1"/>
          </p:cNvPicPr>
          <p:nvPr/>
        </p:nvPicPr>
        <p:blipFill rotWithShape="1">
          <a:blip r:embed="rId3"/>
          <a:srcRect l="21798" r="22624" b="-1"/>
          <a:stretch/>
        </p:blipFill>
        <p:spPr>
          <a:xfrm>
            <a:off x="6195375" y="557189"/>
            <a:ext cx="5674893" cy="5743618"/>
          </a:xfrm>
          <a:prstGeom prst="rect">
            <a:avLst/>
          </a:prstGeom>
        </p:spPr>
      </p:pic>
    </p:spTree>
    <p:extLst>
      <p:ext uri="{BB962C8B-B14F-4D97-AF65-F5344CB8AC3E}">
        <p14:creationId xmlns:p14="http://schemas.microsoft.com/office/powerpoint/2010/main" val="744099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616224-EB3D-944F-8C8D-8A7F9BCE366C}"/>
              </a:ext>
            </a:extLst>
          </p:cNvPr>
          <p:cNvSpPr txBox="1"/>
          <p:nvPr/>
        </p:nvSpPr>
        <p:spPr>
          <a:xfrm>
            <a:off x="998482" y="1345325"/>
            <a:ext cx="4929352" cy="1200329"/>
          </a:xfrm>
          <a:prstGeom prst="rect">
            <a:avLst/>
          </a:prstGeom>
          <a:noFill/>
        </p:spPr>
        <p:txBody>
          <a:bodyPr wrap="square" rtlCol="0">
            <a:spAutoFit/>
          </a:bodyPr>
          <a:lstStyle/>
          <a:p>
            <a:r>
              <a:rPr lang="en-US" dirty="0"/>
              <a:t>Daniel Dennett talking (in chapel) about consciousness </a:t>
            </a:r>
          </a:p>
          <a:p>
            <a:endParaRPr lang="en-US" dirty="0"/>
          </a:p>
          <a:p>
            <a:endParaRPr lang="en-US" dirty="0"/>
          </a:p>
        </p:txBody>
      </p:sp>
      <p:sp>
        <p:nvSpPr>
          <p:cNvPr id="6" name="TextBox 5">
            <a:extLst>
              <a:ext uri="{FF2B5EF4-FFF2-40B4-BE49-F238E27FC236}">
                <a16:creationId xmlns:a16="http://schemas.microsoft.com/office/drawing/2014/main" id="{721CA937-0EF1-A248-9449-5152A68AB57A}"/>
              </a:ext>
            </a:extLst>
          </p:cNvPr>
          <p:cNvSpPr txBox="1"/>
          <p:nvPr/>
        </p:nvSpPr>
        <p:spPr>
          <a:xfrm>
            <a:off x="3048000" y="3246961"/>
            <a:ext cx="6096000" cy="369332"/>
          </a:xfrm>
          <a:prstGeom prst="rect">
            <a:avLst/>
          </a:prstGeom>
          <a:noFill/>
        </p:spPr>
        <p:txBody>
          <a:bodyPr wrap="square">
            <a:spAutoFit/>
          </a:bodyPr>
          <a:lstStyle/>
          <a:p>
            <a:r>
              <a:rPr lang="en-US" dirty="0">
                <a:hlinkClick r:id="rId2"/>
              </a:rPr>
              <a:t>https://</a:t>
            </a:r>
            <a:r>
              <a:rPr lang="en-US" dirty="0" err="1">
                <a:hlinkClick r:id="rId2"/>
              </a:rPr>
              <a:t>www.youtube.com</a:t>
            </a:r>
            <a:r>
              <a:rPr lang="en-US" dirty="0">
                <a:hlinkClick r:id="rId2"/>
              </a:rPr>
              <a:t>/</a:t>
            </a:r>
            <a:r>
              <a:rPr lang="en-US" dirty="0" err="1">
                <a:hlinkClick r:id="rId2"/>
              </a:rPr>
              <a:t>watch?v</a:t>
            </a:r>
            <a:r>
              <a:rPr lang="en-US" dirty="0">
                <a:hlinkClick r:id="rId2"/>
              </a:rPr>
              <a:t>=IL6I0aHQEO8</a:t>
            </a:r>
            <a:endParaRPr lang="en-US" dirty="0"/>
          </a:p>
        </p:txBody>
      </p:sp>
    </p:spTree>
    <p:extLst>
      <p:ext uri="{BB962C8B-B14F-4D97-AF65-F5344CB8AC3E}">
        <p14:creationId xmlns:p14="http://schemas.microsoft.com/office/powerpoint/2010/main" val="3027087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F3060C83-F051-4F0E-ABAD-AA0DFC48B2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 letter&#10;&#10;Description automatically generated">
            <a:extLst>
              <a:ext uri="{FF2B5EF4-FFF2-40B4-BE49-F238E27FC236}">
                <a16:creationId xmlns:a16="http://schemas.microsoft.com/office/drawing/2014/main" id="{D2708B49-6F4B-F946-9819-1AE6589997DC}"/>
              </a:ext>
            </a:extLst>
          </p:cNvPr>
          <p:cNvPicPr>
            <a:picLocks noChangeAspect="1"/>
          </p:cNvPicPr>
          <p:nvPr/>
        </p:nvPicPr>
        <p:blipFill>
          <a:blip r:embed="rId2"/>
          <a:stretch>
            <a:fillRect/>
          </a:stretch>
        </p:blipFill>
        <p:spPr>
          <a:xfrm>
            <a:off x="643467" y="661839"/>
            <a:ext cx="10905066" cy="5534320"/>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8966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1064A4AE-1FB9-1A4A-B1E4-D70BE6186FBC}"/>
              </a:ext>
            </a:extLst>
          </p:cNvPr>
          <p:cNvPicPr>
            <a:picLocks noChangeAspect="1"/>
          </p:cNvPicPr>
          <p:nvPr/>
        </p:nvPicPr>
        <p:blipFill rotWithShape="1">
          <a:blip r:embed="rId2"/>
          <a:srcRect l="4229" r="7225" b="3"/>
          <a:stretch/>
        </p:blipFill>
        <p:spPr>
          <a:xfrm>
            <a:off x="5162052" y="3272588"/>
            <a:ext cx="6105382" cy="3585411"/>
          </a:xfrm>
          <a:prstGeom prst="rect">
            <a:avLst/>
          </a:prstGeom>
        </p:spPr>
      </p:pic>
      <p:pic>
        <p:nvPicPr>
          <p:cNvPr id="11" name="Picture 10" descr="A screenshot of a video game&#10;&#10;Description automatically generated with low confidence">
            <a:extLst>
              <a:ext uri="{FF2B5EF4-FFF2-40B4-BE49-F238E27FC236}">
                <a16:creationId xmlns:a16="http://schemas.microsoft.com/office/drawing/2014/main" id="{EB323AC8-4FC0-AB40-93DB-FBD058BC6169}"/>
              </a:ext>
            </a:extLst>
          </p:cNvPr>
          <p:cNvPicPr>
            <a:picLocks noChangeAspect="1"/>
          </p:cNvPicPr>
          <p:nvPr/>
        </p:nvPicPr>
        <p:blipFill rotWithShape="1">
          <a:blip r:embed="rId3"/>
          <a:srcRect l="2818" r="2" b="2"/>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sp>
        <p:nvSpPr>
          <p:cNvPr id="16" name="Rectangle 15">
            <a:extLst>
              <a:ext uri="{FF2B5EF4-FFF2-40B4-BE49-F238E27FC236}">
                <a16:creationId xmlns:a16="http://schemas.microsoft.com/office/drawing/2014/main" id="{73EDB3DA-AEF0-428A-A317-C42827E6C83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A06AD8B-0227-4FF6-AEB4-C66C5A5398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DFACEB2-7564-4FB9-B739-C2CE339BA3D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rgbClr val="684E55">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90239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1654</TotalTime>
  <Words>868</Words>
  <Application>Microsoft Office PowerPoint</Application>
  <PresentationFormat>Widescreen</PresentationFormat>
  <Paragraphs>62</Paragraphs>
  <Slides>36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Michelson, Bruce F</dc:creator>
  <cp:lastModifiedBy>Jarvis, Doug</cp:lastModifiedBy>
  <cp:revision>18</cp:revision>
  <dcterms:created xsi:type="dcterms:W3CDTF">2022-01-18T22:06:54Z</dcterms:created>
  <dcterms:modified xsi:type="dcterms:W3CDTF">2022-03-07T22:56:23Z</dcterms:modified>
</cp:coreProperties>
</file>