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77" r:id="rId2"/>
    <p:sldId id="256" r:id="rId3"/>
    <p:sldId id="257" r:id="rId4"/>
    <p:sldId id="258" r:id="rId5"/>
    <p:sldId id="259" r:id="rId6"/>
    <p:sldId id="260" r:id="rId7"/>
    <p:sldId id="279" r:id="rId8"/>
    <p:sldId id="281" r:id="rId9"/>
    <p:sldId id="282" r:id="rId10"/>
    <p:sldId id="283" r:id="rId11"/>
    <p:sldId id="280" r:id="rId12"/>
    <p:sldId id="284" r:id="rId13"/>
    <p:sldId id="285" r:id="rId14"/>
    <p:sldId id="261" r:id="rId15"/>
    <p:sldId id="262" r:id="rId16"/>
    <p:sldId id="269" r:id="rId17"/>
    <p:sldId id="263" r:id="rId18"/>
    <p:sldId id="264" r:id="rId19"/>
    <p:sldId id="278" r:id="rId20"/>
    <p:sldId id="265" r:id="rId21"/>
    <p:sldId id="266" r:id="rId22"/>
    <p:sldId id="267" r:id="rId23"/>
    <p:sldId id="268" r:id="rId24"/>
    <p:sldId id="271" r:id="rId25"/>
    <p:sldId id="286" r:id="rId26"/>
    <p:sldId id="274" r:id="rId27"/>
    <p:sldId id="272" r:id="rId28"/>
    <p:sldId id="273" r:id="rId29"/>
    <p:sldId id="275" r:id="rId30"/>
    <p:sldId id="276" r:id="rId31"/>
    <p:sldId id="287" r:id="rId32"/>
    <p:sldId id="288" r:id="rId33"/>
    <p:sldId id="289" r:id="rId34"/>
    <p:sldId id="292" r:id="rId35"/>
    <p:sldId id="290" r:id="rId36"/>
    <p:sldId id="291" r:id="rId37"/>
    <p:sldId id="27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05"/>
    <p:restoredTop sz="86395"/>
  </p:normalViewPr>
  <p:slideViewPr>
    <p:cSldViewPr snapToGrid="0" snapToObjects="1">
      <p:cViewPr varScale="1">
        <p:scale>
          <a:sx n="110" d="100"/>
          <a:sy n="110" d="100"/>
        </p:scale>
        <p:origin x="664" y="1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18C59-C224-5F42-8558-C7B42D1F3D80}" type="datetimeFigureOut">
              <a:rPr lang="en-US" smtClean="0"/>
              <a:t>2/22/22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3F402A-D06B-1041-A5AE-4AF1913DE1A7}" type="slidenum">
              <a:rPr lang="en-US" smtClean="0"/>
              <a:t>‹#›</a:t>
            </a:fld>
            <a:endParaRPr lang="en-US"/>
          </a:p>
        </p:txBody>
      </p:sp>
    </p:spTree>
    <p:extLst>
      <p:ext uri="{BB962C8B-B14F-4D97-AF65-F5344CB8AC3E}">
        <p14:creationId xmlns:p14="http://schemas.microsoft.com/office/powerpoint/2010/main" val="1499768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F402A-D06B-1041-A5AE-4AF1913DE1A7}" type="slidenum">
              <a:rPr lang="en-US" smtClean="0"/>
              <a:t>2</a:t>
            </a:fld>
            <a:endParaRPr lang="en-US"/>
          </a:p>
        </p:txBody>
      </p:sp>
    </p:spTree>
    <p:extLst>
      <p:ext uri="{BB962C8B-B14F-4D97-AF65-F5344CB8AC3E}">
        <p14:creationId xmlns:p14="http://schemas.microsoft.com/office/powerpoint/2010/main" val="936992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F402A-D06B-1041-A5AE-4AF1913DE1A7}" type="slidenum">
              <a:rPr lang="en-US" smtClean="0"/>
              <a:t>30</a:t>
            </a:fld>
            <a:endParaRPr lang="en-US"/>
          </a:p>
        </p:txBody>
      </p:sp>
    </p:spTree>
    <p:extLst>
      <p:ext uri="{BB962C8B-B14F-4D97-AF65-F5344CB8AC3E}">
        <p14:creationId xmlns:p14="http://schemas.microsoft.com/office/powerpoint/2010/main" val="3173227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F402A-D06B-1041-A5AE-4AF1913DE1A7}" type="slidenum">
              <a:rPr lang="en-US" smtClean="0"/>
              <a:t>32</a:t>
            </a:fld>
            <a:endParaRPr lang="en-US"/>
          </a:p>
        </p:txBody>
      </p:sp>
    </p:spTree>
    <p:extLst>
      <p:ext uri="{BB962C8B-B14F-4D97-AF65-F5344CB8AC3E}">
        <p14:creationId xmlns:p14="http://schemas.microsoft.com/office/powerpoint/2010/main" val="510922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F402A-D06B-1041-A5AE-4AF1913DE1A7}" type="slidenum">
              <a:rPr lang="en-US" smtClean="0"/>
              <a:t>35</a:t>
            </a:fld>
            <a:endParaRPr lang="en-US"/>
          </a:p>
        </p:txBody>
      </p:sp>
    </p:spTree>
    <p:extLst>
      <p:ext uri="{BB962C8B-B14F-4D97-AF65-F5344CB8AC3E}">
        <p14:creationId xmlns:p14="http://schemas.microsoft.com/office/powerpoint/2010/main" val="18696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F402A-D06B-1041-A5AE-4AF1913DE1A7}" type="slidenum">
              <a:rPr lang="en-US" smtClean="0"/>
              <a:t>37</a:t>
            </a:fld>
            <a:endParaRPr lang="en-US"/>
          </a:p>
        </p:txBody>
      </p:sp>
    </p:spTree>
    <p:extLst>
      <p:ext uri="{BB962C8B-B14F-4D97-AF65-F5344CB8AC3E}">
        <p14:creationId xmlns:p14="http://schemas.microsoft.com/office/powerpoint/2010/main" val="828935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F402A-D06B-1041-A5AE-4AF1913DE1A7}" type="slidenum">
              <a:rPr lang="en-US" smtClean="0"/>
              <a:t>10</a:t>
            </a:fld>
            <a:endParaRPr lang="en-US"/>
          </a:p>
        </p:txBody>
      </p:sp>
    </p:spTree>
    <p:extLst>
      <p:ext uri="{BB962C8B-B14F-4D97-AF65-F5344CB8AC3E}">
        <p14:creationId xmlns:p14="http://schemas.microsoft.com/office/powerpoint/2010/main" val="4251833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F402A-D06B-1041-A5AE-4AF1913DE1A7}" type="slidenum">
              <a:rPr lang="en-US" smtClean="0"/>
              <a:t>11</a:t>
            </a:fld>
            <a:endParaRPr lang="en-US"/>
          </a:p>
        </p:txBody>
      </p:sp>
    </p:spTree>
    <p:extLst>
      <p:ext uri="{BB962C8B-B14F-4D97-AF65-F5344CB8AC3E}">
        <p14:creationId xmlns:p14="http://schemas.microsoft.com/office/powerpoint/2010/main" val="636996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F402A-D06B-1041-A5AE-4AF1913DE1A7}" type="slidenum">
              <a:rPr lang="en-US" smtClean="0"/>
              <a:t>13</a:t>
            </a:fld>
            <a:endParaRPr lang="en-US"/>
          </a:p>
        </p:txBody>
      </p:sp>
    </p:spTree>
    <p:extLst>
      <p:ext uri="{BB962C8B-B14F-4D97-AF65-F5344CB8AC3E}">
        <p14:creationId xmlns:p14="http://schemas.microsoft.com/office/powerpoint/2010/main" val="54418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F402A-D06B-1041-A5AE-4AF1913DE1A7}" type="slidenum">
              <a:rPr lang="en-US" smtClean="0"/>
              <a:t>24</a:t>
            </a:fld>
            <a:endParaRPr lang="en-US"/>
          </a:p>
        </p:txBody>
      </p:sp>
    </p:spTree>
    <p:extLst>
      <p:ext uri="{BB962C8B-B14F-4D97-AF65-F5344CB8AC3E}">
        <p14:creationId xmlns:p14="http://schemas.microsoft.com/office/powerpoint/2010/main" val="1168414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F402A-D06B-1041-A5AE-4AF1913DE1A7}" type="slidenum">
              <a:rPr lang="en-US" smtClean="0"/>
              <a:t>25</a:t>
            </a:fld>
            <a:endParaRPr lang="en-US"/>
          </a:p>
        </p:txBody>
      </p:sp>
    </p:spTree>
    <p:extLst>
      <p:ext uri="{BB962C8B-B14F-4D97-AF65-F5344CB8AC3E}">
        <p14:creationId xmlns:p14="http://schemas.microsoft.com/office/powerpoint/2010/main" val="3798945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F402A-D06B-1041-A5AE-4AF1913DE1A7}" type="slidenum">
              <a:rPr lang="en-US" smtClean="0"/>
              <a:t>26</a:t>
            </a:fld>
            <a:endParaRPr lang="en-US"/>
          </a:p>
        </p:txBody>
      </p:sp>
    </p:spTree>
    <p:extLst>
      <p:ext uri="{BB962C8B-B14F-4D97-AF65-F5344CB8AC3E}">
        <p14:creationId xmlns:p14="http://schemas.microsoft.com/office/powerpoint/2010/main" val="2638585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F402A-D06B-1041-A5AE-4AF1913DE1A7}" type="slidenum">
              <a:rPr lang="en-US" smtClean="0"/>
              <a:t>28</a:t>
            </a:fld>
            <a:endParaRPr lang="en-US"/>
          </a:p>
        </p:txBody>
      </p:sp>
    </p:spTree>
    <p:extLst>
      <p:ext uri="{BB962C8B-B14F-4D97-AF65-F5344CB8AC3E}">
        <p14:creationId xmlns:p14="http://schemas.microsoft.com/office/powerpoint/2010/main" val="2441436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F402A-D06B-1041-A5AE-4AF1913DE1A7}" type="slidenum">
              <a:rPr lang="en-US" smtClean="0"/>
              <a:t>29</a:t>
            </a:fld>
            <a:endParaRPr lang="en-US"/>
          </a:p>
        </p:txBody>
      </p:sp>
    </p:spTree>
    <p:extLst>
      <p:ext uri="{BB962C8B-B14F-4D97-AF65-F5344CB8AC3E}">
        <p14:creationId xmlns:p14="http://schemas.microsoft.com/office/powerpoint/2010/main" val="3678072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D102-EC7C-544A-AF49-7C5C72F625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861D9A-745E-1D4F-B582-30CA83E6F2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7C529D-FF75-5641-94E5-F1264A3CB9A4}"/>
              </a:ext>
            </a:extLst>
          </p:cNvPr>
          <p:cNvSpPr>
            <a:spLocks noGrp="1"/>
          </p:cNvSpPr>
          <p:nvPr>
            <p:ph type="dt" sz="half" idx="10"/>
          </p:nvPr>
        </p:nvSpPr>
        <p:spPr/>
        <p:txBody>
          <a:bodyPr/>
          <a:lstStyle/>
          <a:p>
            <a:fld id="{702464F9-7BD1-E24A-BC9C-811BBFD5D59E}" type="datetimeFigureOut">
              <a:rPr lang="en-US" smtClean="0"/>
              <a:t>2/22/22</a:t>
            </a:fld>
            <a:endParaRPr lang="en-US"/>
          </a:p>
        </p:txBody>
      </p:sp>
      <p:sp>
        <p:nvSpPr>
          <p:cNvPr id="5" name="Footer Placeholder 4">
            <a:extLst>
              <a:ext uri="{FF2B5EF4-FFF2-40B4-BE49-F238E27FC236}">
                <a16:creationId xmlns:a16="http://schemas.microsoft.com/office/drawing/2014/main" id="{ECCE537C-D750-6D43-A732-46DEE2E7E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EB7DA-2FC7-A64C-908D-D4ED802D9D1F}"/>
              </a:ext>
            </a:extLst>
          </p:cNvPr>
          <p:cNvSpPr>
            <a:spLocks noGrp="1"/>
          </p:cNvSpPr>
          <p:nvPr>
            <p:ph type="sldNum" sz="quarter" idx="12"/>
          </p:nvPr>
        </p:nvSpPr>
        <p:spPr/>
        <p:txBody>
          <a:bodyPr/>
          <a:lstStyle/>
          <a:p>
            <a:fld id="{57277A0E-612D-C74F-A655-22BB7BB80056}" type="slidenum">
              <a:rPr lang="en-US" smtClean="0"/>
              <a:t>‹#›</a:t>
            </a:fld>
            <a:endParaRPr lang="en-US"/>
          </a:p>
        </p:txBody>
      </p:sp>
    </p:spTree>
    <p:extLst>
      <p:ext uri="{BB962C8B-B14F-4D97-AF65-F5344CB8AC3E}">
        <p14:creationId xmlns:p14="http://schemas.microsoft.com/office/powerpoint/2010/main" val="3845809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37C8B-96C5-F848-BFF2-17CFB89F57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07C2B7-C78A-0F4A-AFA3-2656E69BF4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3956B2-4098-E84A-A18C-96F7D668B42B}"/>
              </a:ext>
            </a:extLst>
          </p:cNvPr>
          <p:cNvSpPr>
            <a:spLocks noGrp="1"/>
          </p:cNvSpPr>
          <p:nvPr>
            <p:ph type="dt" sz="half" idx="10"/>
          </p:nvPr>
        </p:nvSpPr>
        <p:spPr/>
        <p:txBody>
          <a:bodyPr/>
          <a:lstStyle/>
          <a:p>
            <a:fld id="{702464F9-7BD1-E24A-BC9C-811BBFD5D59E}" type="datetimeFigureOut">
              <a:rPr lang="en-US" smtClean="0"/>
              <a:t>2/22/22</a:t>
            </a:fld>
            <a:endParaRPr lang="en-US"/>
          </a:p>
        </p:txBody>
      </p:sp>
      <p:sp>
        <p:nvSpPr>
          <p:cNvPr id="5" name="Footer Placeholder 4">
            <a:extLst>
              <a:ext uri="{FF2B5EF4-FFF2-40B4-BE49-F238E27FC236}">
                <a16:creationId xmlns:a16="http://schemas.microsoft.com/office/drawing/2014/main" id="{D7C70264-A6B0-7844-8863-0A4AFE8F7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C5B10-496F-D04D-B263-5CDE9F5566E4}"/>
              </a:ext>
            </a:extLst>
          </p:cNvPr>
          <p:cNvSpPr>
            <a:spLocks noGrp="1"/>
          </p:cNvSpPr>
          <p:nvPr>
            <p:ph type="sldNum" sz="quarter" idx="12"/>
          </p:nvPr>
        </p:nvSpPr>
        <p:spPr/>
        <p:txBody>
          <a:bodyPr/>
          <a:lstStyle/>
          <a:p>
            <a:fld id="{57277A0E-612D-C74F-A655-22BB7BB80056}" type="slidenum">
              <a:rPr lang="en-US" smtClean="0"/>
              <a:t>‹#›</a:t>
            </a:fld>
            <a:endParaRPr lang="en-US"/>
          </a:p>
        </p:txBody>
      </p:sp>
    </p:spTree>
    <p:extLst>
      <p:ext uri="{BB962C8B-B14F-4D97-AF65-F5344CB8AC3E}">
        <p14:creationId xmlns:p14="http://schemas.microsoft.com/office/powerpoint/2010/main" val="227478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D9BCAC-4899-5D46-BD50-93E6966552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1E1098-21D4-304A-8468-864CA7DBBF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83D6B-6BFD-4944-BFF8-928A3CE14553}"/>
              </a:ext>
            </a:extLst>
          </p:cNvPr>
          <p:cNvSpPr>
            <a:spLocks noGrp="1"/>
          </p:cNvSpPr>
          <p:nvPr>
            <p:ph type="dt" sz="half" idx="10"/>
          </p:nvPr>
        </p:nvSpPr>
        <p:spPr/>
        <p:txBody>
          <a:bodyPr/>
          <a:lstStyle/>
          <a:p>
            <a:fld id="{702464F9-7BD1-E24A-BC9C-811BBFD5D59E}" type="datetimeFigureOut">
              <a:rPr lang="en-US" smtClean="0"/>
              <a:t>2/22/22</a:t>
            </a:fld>
            <a:endParaRPr lang="en-US"/>
          </a:p>
        </p:txBody>
      </p:sp>
      <p:sp>
        <p:nvSpPr>
          <p:cNvPr id="5" name="Footer Placeholder 4">
            <a:extLst>
              <a:ext uri="{FF2B5EF4-FFF2-40B4-BE49-F238E27FC236}">
                <a16:creationId xmlns:a16="http://schemas.microsoft.com/office/drawing/2014/main" id="{08DF73EE-2E6B-894A-80BF-C04DFBB8F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72BD83-F9C0-6F4D-A760-BDCCB96FF986}"/>
              </a:ext>
            </a:extLst>
          </p:cNvPr>
          <p:cNvSpPr>
            <a:spLocks noGrp="1"/>
          </p:cNvSpPr>
          <p:nvPr>
            <p:ph type="sldNum" sz="quarter" idx="12"/>
          </p:nvPr>
        </p:nvSpPr>
        <p:spPr/>
        <p:txBody>
          <a:bodyPr/>
          <a:lstStyle/>
          <a:p>
            <a:fld id="{57277A0E-612D-C74F-A655-22BB7BB80056}" type="slidenum">
              <a:rPr lang="en-US" smtClean="0"/>
              <a:t>‹#›</a:t>
            </a:fld>
            <a:endParaRPr lang="en-US"/>
          </a:p>
        </p:txBody>
      </p:sp>
    </p:spTree>
    <p:extLst>
      <p:ext uri="{BB962C8B-B14F-4D97-AF65-F5344CB8AC3E}">
        <p14:creationId xmlns:p14="http://schemas.microsoft.com/office/powerpoint/2010/main" val="3380758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3F959-0FBE-4D4E-A1B5-2C2181A4B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50ADF-EA61-4243-A07A-870F03C2F2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D6889-FFDD-C246-9FA3-EB7FB142251C}"/>
              </a:ext>
            </a:extLst>
          </p:cNvPr>
          <p:cNvSpPr>
            <a:spLocks noGrp="1"/>
          </p:cNvSpPr>
          <p:nvPr>
            <p:ph type="dt" sz="half" idx="10"/>
          </p:nvPr>
        </p:nvSpPr>
        <p:spPr/>
        <p:txBody>
          <a:bodyPr/>
          <a:lstStyle/>
          <a:p>
            <a:fld id="{702464F9-7BD1-E24A-BC9C-811BBFD5D59E}" type="datetimeFigureOut">
              <a:rPr lang="en-US" smtClean="0"/>
              <a:t>2/22/22</a:t>
            </a:fld>
            <a:endParaRPr lang="en-US"/>
          </a:p>
        </p:txBody>
      </p:sp>
      <p:sp>
        <p:nvSpPr>
          <p:cNvPr id="5" name="Footer Placeholder 4">
            <a:extLst>
              <a:ext uri="{FF2B5EF4-FFF2-40B4-BE49-F238E27FC236}">
                <a16:creationId xmlns:a16="http://schemas.microsoft.com/office/drawing/2014/main" id="{A08822E3-A555-7F4A-8058-47AE3BB97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62061-A09A-854F-B857-2EFB8FC7FAB5}"/>
              </a:ext>
            </a:extLst>
          </p:cNvPr>
          <p:cNvSpPr>
            <a:spLocks noGrp="1"/>
          </p:cNvSpPr>
          <p:nvPr>
            <p:ph type="sldNum" sz="quarter" idx="12"/>
          </p:nvPr>
        </p:nvSpPr>
        <p:spPr/>
        <p:txBody>
          <a:bodyPr/>
          <a:lstStyle/>
          <a:p>
            <a:fld id="{57277A0E-612D-C74F-A655-22BB7BB80056}" type="slidenum">
              <a:rPr lang="en-US" smtClean="0"/>
              <a:t>‹#›</a:t>
            </a:fld>
            <a:endParaRPr lang="en-US"/>
          </a:p>
        </p:txBody>
      </p:sp>
    </p:spTree>
    <p:extLst>
      <p:ext uri="{BB962C8B-B14F-4D97-AF65-F5344CB8AC3E}">
        <p14:creationId xmlns:p14="http://schemas.microsoft.com/office/powerpoint/2010/main" val="2864934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CE7B9-25CC-184C-95E4-E0650CE32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08A5F8-26E8-9B46-9C47-398E2FC598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A4E3BC-2195-3242-B975-DEF98836B28B}"/>
              </a:ext>
            </a:extLst>
          </p:cNvPr>
          <p:cNvSpPr>
            <a:spLocks noGrp="1"/>
          </p:cNvSpPr>
          <p:nvPr>
            <p:ph type="dt" sz="half" idx="10"/>
          </p:nvPr>
        </p:nvSpPr>
        <p:spPr/>
        <p:txBody>
          <a:bodyPr/>
          <a:lstStyle/>
          <a:p>
            <a:fld id="{702464F9-7BD1-E24A-BC9C-811BBFD5D59E}" type="datetimeFigureOut">
              <a:rPr lang="en-US" smtClean="0"/>
              <a:t>2/22/22</a:t>
            </a:fld>
            <a:endParaRPr lang="en-US"/>
          </a:p>
        </p:txBody>
      </p:sp>
      <p:sp>
        <p:nvSpPr>
          <p:cNvPr id="5" name="Footer Placeholder 4">
            <a:extLst>
              <a:ext uri="{FF2B5EF4-FFF2-40B4-BE49-F238E27FC236}">
                <a16:creationId xmlns:a16="http://schemas.microsoft.com/office/drawing/2014/main" id="{41001AF6-B226-7A44-8A68-C751ECD681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47A09C-2531-C54A-9997-23A4ADE801C7}"/>
              </a:ext>
            </a:extLst>
          </p:cNvPr>
          <p:cNvSpPr>
            <a:spLocks noGrp="1"/>
          </p:cNvSpPr>
          <p:nvPr>
            <p:ph type="sldNum" sz="quarter" idx="12"/>
          </p:nvPr>
        </p:nvSpPr>
        <p:spPr/>
        <p:txBody>
          <a:bodyPr/>
          <a:lstStyle/>
          <a:p>
            <a:fld id="{57277A0E-612D-C74F-A655-22BB7BB80056}" type="slidenum">
              <a:rPr lang="en-US" smtClean="0"/>
              <a:t>‹#›</a:t>
            </a:fld>
            <a:endParaRPr lang="en-US"/>
          </a:p>
        </p:txBody>
      </p:sp>
    </p:spTree>
    <p:extLst>
      <p:ext uri="{BB962C8B-B14F-4D97-AF65-F5344CB8AC3E}">
        <p14:creationId xmlns:p14="http://schemas.microsoft.com/office/powerpoint/2010/main" val="115809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BDBFA-9698-9E47-A212-83FF144EFB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F4F413-E200-EE44-8AE3-4D572C7643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213616-6398-FC4D-9CDA-1C8120F1A0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3BD3CF-99C6-4942-BDB6-4EFBC3DA859C}"/>
              </a:ext>
            </a:extLst>
          </p:cNvPr>
          <p:cNvSpPr>
            <a:spLocks noGrp="1"/>
          </p:cNvSpPr>
          <p:nvPr>
            <p:ph type="dt" sz="half" idx="10"/>
          </p:nvPr>
        </p:nvSpPr>
        <p:spPr/>
        <p:txBody>
          <a:bodyPr/>
          <a:lstStyle/>
          <a:p>
            <a:fld id="{702464F9-7BD1-E24A-BC9C-811BBFD5D59E}" type="datetimeFigureOut">
              <a:rPr lang="en-US" smtClean="0"/>
              <a:t>2/22/22</a:t>
            </a:fld>
            <a:endParaRPr lang="en-US"/>
          </a:p>
        </p:txBody>
      </p:sp>
      <p:sp>
        <p:nvSpPr>
          <p:cNvPr id="6" name="Footer Placeholder 5">
            <a:extLst>
              <a:ext uri="{FF2B5EF4-FFF2-40B4-BE49-F238E27FC236}">
                <a16:creationId xmlns:a16="http://schemas.microsoft.com/office/drawing/2014/main" id="{66195F00-CDFF-FE4C-B606-F1C299542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4283D5-E500-1242-8CD7-24B78E39050E}"/>
              </a:ext>
            </a:extLst>
          </p:cNvPr>
          <p:cNvSpPr>
            <a:spLocks noGrp="1"/>
          </p:cNvSpPr>
          <p:nvPr>
            <p:ph type="sldNum" sz="quarter" idx="12"/>
          </p:nvPr>
        </p:nvSpPr>
        <p:spPr/>
        <p:txBody>
          <a:bodyPr/>
          <a:lstStyle/>
          <a:p>
            <a:fld id="{57277A0E-612D-C74F-A655-22BB7BB80056}" type="slidenum">
              <a:rPr lang="en-US" smtClean="0"/>
              <a:t>‹#›</a:t>
            </a:fld>
            <a:endParaRPr lang="en-US"/>
          </a:p>
        </p:txBody>
      </p:sp>
    </p:spTree>
    <p:extLst>
      <p:ext uri="{BB962C8B-B14F-4D97-AF65-F5344CB8AC3E}">
        <p14:creationId xmlns:p14="http://schemas.microsoft.com/office/powerpoint/2010/main" val="95146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7651D-1E51-5A4D-9EA2-3E5BDDFCC1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1E66DF-FC1C-EF47-885C-0FD54EF15F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7C76E5-008F-DB41-AC68-FFD0CDF090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65587E-6FA8-2B49-90F3-DADEAC3E66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E695B-1FC6-8049-9A56-89D49D436F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2B1421-D3B9-B54C-BAE9-63E0E89C5800}"/>
              </a:ext>
            </a:extLst>
          </p:cNvPr>
          <p:cNvSpPr>
            <a:spLocks noGrp="1"/>
          </p:cNvSpPr>
          <p:nvPr>
            <p:ph type="dt" sz="half" idx="10"/>
          </p:nvPr>
        </p:nvSpPr>
        <p:spPr/>
        <p:txBody>
          <a:bodyPr/>
          <a:lstStyle/>
          <a:p>
            <a:fld id="{702464F9-7BD1-E24A-BC9C-811BBFD5D59E}" type="datetimeFigureOut">
              <a:rPr lang="en-US" smtClean="0"/>
              <a:t>2/22/22</a:t>
            </a:fld>
            <a:endParaRPr lang="en-US"/>
          </a:p>
        </p:txBody>
      </p:sp>
      <p:sp>
        <p:nvSpPr>
          <p:cNvPr id="8" name="Footer Placeholder 7">
            <a:extLst>
              <a:ext uri="{FF2B5EF4-FFF2-40B4-BE49-F238E27FC236}">
                <a16:creationId xmlns:a16="http://schemas.microsoft.com/office/drawing/2014/main" id="{D4393077-DF77-8648-A27F-2B7E455390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C98C77-1E56-B647-9A68-43208F7A4E96}"/>
              </a:ext>
            </a:extLst>
          </p:cNvPr>
          <p:cNvSpPr>
            <a:spLocks noGrp="1"/>
          </p:cNvSpPr>
          <p:nvPr>
            <p:ph type="sldNum" sz="quarter" idx="12"/>
          </p:nvPr>
        </p:nvSpPr>
        <p:spPr/>
        <p:txBody>
          <a:bodyPr/>
          <a:lstStyle/>
          <a:p>
            <a:fld id="{57277A0E-612D-C74F-A655-22BB7BB80056}" type="slidenum">
              <a:rPr lang="en-US" smtClean="0"/>
              <a:t>‹#›</a:t>
            </a:fld>
            <a:endParaRPr lang="en-US"/>
          </a:p>
        </p:txBody>
      </p:sp>
    </p:spTree>
    <p:extLst>
      <p:ext uri="{BB962C8B-B14F-4D97-AF65-F5344CB8AC3E}">
        <p14:creationId xmlns:p14="http://schemas.microsoft.com/office/powerpoint/2010/main" val="9579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6C316-9BCD-1442-A9E4-AE81C181BA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E55BFD-8705-2B4F-9AF4-DDBF3E30D13E}"/>
              </a:ext>
            </a:extLst>
          </p:cNvPr>
          <p:cNvSpPr>
            <a:spLocks noGrp="1"/>
          </p:cNvSpPr>
          <p:nvPr>
            <p:ph type="dt" sz="half" idx="10"/>
          </p:nvPr>
        </p:nvSpPr>
        <p:spPr/>
        <p:txBody>
          <a:bodyPr/>
          <a:lstStyle/>
          <a:p>
            <a:fld id="{702464F9-7BD1-E24A-BC9C-811BBFD5D59E}" type="datetimeFigureOut">
              <a:rPr lang="en-US" smtClean="0"/>
              <a:t>2/22/22</a:t>
            </a:fld>
            <a:endParaRPr lang="en-US"/>
          </a:p>
        </p:txBody>
      </p:sp>
      <p:sp>
        <p:nvSpPr>
          <p:cNvPr id="4" name="Footer Placeholder 3">
            <a:extLst>
              <a:ext uri="{FF2B5EF4-FFF2-40B4-BE49-F238E27FC236}">
                <a16:creationId xmlns:a16="http://schemas.microsoft.com/office/drawing/2014/main" id="{483E9FC6-2AC1-FD44-AE06-571FC9A4F7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31FAA3-2CAC-4843-A11B-2299E8240450}"/>
              </a:ext>
            </a:extLst>
          </p:cNvPr>
          <p:cNvSpPr>
            <a:spLocks noGrp="1"/>
          </p:cNvSpPr>
          <p:nvPr>
            <p:ph type="sldNum" sz="quarter" idx="12"/>
          </p:nvPr>
        </p:nvSpPr>
        <p:spPr/>
        <p:txBody>
          <a:bodyPr/>
          <a:lstStyle/>
          <a:p>
            <a:fld id="{57277A0E-612D-C74F-A655-22BB7BB80056}" type="slidenum">
              <a:rPr lang="en-US" smtClean="0"/>
              <a:t>‹#›</a:t>
            </a:fld>
            <a:endParaRPr lang="en-US"/>
          </a:p>
        </p:txBody>
      </p:sp>
    </p:spTree>
    <p:extLst>
      <p:ext uri="{BB962C8B-B14F-4D97-AF65-F5344CB8AC3E}">
        <p14:creationId xmlns:p14="http://schemas.microsoft.com/office/powerpoint/2010/main" val="49181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23B87-CE64-034E-AA57-D1432B7C62EC}"/>
              </a:ext>
            </a:extLst>
          </p:cNvPr>
          <p:cNvSpPr>
            <a:spLocks noGrp="1"/>
          </p:cNvSpPr>
          <p:nvPr>
            <p:ph type="dt" sz="half" idx="10"/>
          </p:nvPr>
        </p:nvSpPr>
        <p:spPr/>
        <p:txBody>
          <a:bodyPr/>
          <a:lstStyle/>
          <a:p>
            <a:fld id="{702464F9-7BD1-E24A-BC9C-811BBFD5D59E}" type="datetimeFigureOut">
              <a:rPr lang="en-US" smtClean="0"/>
              <a:t>2/22/22</a:t>
            </a:fld>
            <a:endParaRPr lang="en-US"/>
          </a:p>
        </p:txBody>
      </p:sp>
      <p:sp>
        <p:nvSpPr>
          <p:cNvPr id="3" name="Footer Placeholder 2">
            <a:extLst>
              <a:ext uri="{FF2B5EF4-FFF2-40B4-BE49-F238E27FC236}">
                <a16:creationId xmlns:a16="http://schemas.microsoft.com/office/drawing/2014/main" id="{5CCBF0D1-2DD1-EE4D-AF01-7D760D4898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B79BAA-E234-E640-BA8D-3464FC9F92FC}"/>
              </a:ext>
            </a:extLst>
          </p:cNvPr>
          <p:cNvSpPr>
            <a:spLocks noGrp="1"/>
          </p:cNvSpPr>
          <p:nvPr>
            <p:ph type="sldNum" sz="quarter" idx="12"/>
          </p:nvPr>
        </p:nvSpPr>
        <p:spPr/>
        <p:txBody>
          <a:bodyPr/>
          <a:lstStyle/>
          <a:p>
            <a:fld id="{57277A0E-612D-C74F-A655-22BB7BB80056}" type="slidenum">
              <a:rPr lang="en-US" smtClean="0"/>
              <a:t>‹#›</a:t>
            </a:fld>
            <a:endParaRPr lang="en-US"/>
          </a:p>
        </p:txBody>
      </p:sp>
    </p:spTree>
    <p:extLst>
      <p:ext uri="{BB962C8B-B14F-4D97-AF65-F5344CB8AC3E}">
        <p14:creationId xmlns:p14="http://schemas.microsoft.com/office/powerpoint/2010/main" val="3503332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98D72-120E-BF48-90BE-E672C2A524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70A719-EF4A-F043-860A-E2821E5579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D256EE-1EFD-E841-BB4A-DDBC0EF8F2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66FB5A-0FED-7547-861A-B05365379050}"/>
              </a:ext>
            </a:extLst>
          </p:cNvPr>
          <p:cNvSpPr>
            <a:spLocks noGrp="1"/>
          </p:cNvSpPr>
          <p:nvPr>
            <p:ph type="dt" sz="half" idx="10"/>
          </p:nvPr>
        </p:nvSpPr>
        <p:spPr/>
        <p:txBody>
          <a:bodyPr/>
          <a:lstStyle/>
          <a:p>
            <a:fld id="{702464F9-7BD1-E24A-BC9C-811BBFD5D59E}" type="datetimeFigureOut">
              <a:rPr lang="en-US" smtClean="0"/>
              <a:t>2/22/22</a:t>
            </a:fld>
            <a:endParaRPr lang="en-US"/>
          </a:p>
        </p:txBody>
      </p:sp>
      <p:sp>
        <p:nvSpPr>
          <p:cNvPr id="6" name="Footer Placeholder 5">
            <a:extLst>
              <a:ext uri="{FF2B5EF4-FFF2-40B4-BE49-F238E27FC236}">
                <a16:creationId xmlns:a16="http://schemas.microsoft.com/office/drawing/2014/main" id="{22558466-F919-DD46-8355-D8AFFDB181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FBA0A2-18C5-1443-9292-6DCA1D3EC36A}"/>
              </a:ext>
            </a:extLst>
          </p:cNvPr>
          <p:cNvSpPr>
            <a:spLocks noGrp="1"/>
          </p:cNvSpPr>
          <p:nvPr>
            <p:ph type="sldNum" sz="quarter" idx="12"/>
          </p:nvPr>
        </p:nvSpPr>
        <p:spPr/>
        <p:txBody>
          <a:bodyPr/>
          <a:lstStyle/>
          <a:p>
            <a:fld id="{57277A0E-612D-C74F-A655-22BB7BB80056}" type="slidenum">
              <a:rPr lang="en-US" smtClean="0"/>
              <a:t>‹#›</a:t>
            </a:fld>
            <a:endParaRPr lang="en-US"/>
          </a:p>
        </p:txBody>
      </p:sp>
    </p:spTree>
    <p:extLst>
      <p:ext uri="{BB962C8B-B14F-4D97-AF65-F5344CB8AC3E}">
        <p14:creationId xmlns:p14="http://schemas.microsoft.com/office/powerpoint/2010/main" val="280740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823E-EF28-A844-A466-C1039B1D87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DCFB2C-A758-9746-A999-58D246C765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C99317-49DC-5E47-B6AF-9516C0865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38C950-7022-1140-BFAA-3A15313EAC90}"/>
              </a:ext>
            </a:extLst>
          </p:cNvPr>
          <p:cNvSpPr>
            <a:spLocks noGrp="1"/>
          </p:cNvSpPr>
          <p:nvPr>
            <p:ph type="dt" sz="half" idx="10"/>
          </p:nvPr>
        </p:nvSpPr>
        <p:spPr/>
        <p:txBody>
          <a:bodyPr/>
          <a:lstStyle/>
          <a:p>
            <a:fld id="{702464F9-7BD1-E24A-BC9C-811BBFD5D59E}" type="datetimeFigureOut">
              <a:rPr lang="en-US" smtClean="0"/>
              <a:t>2/22/22</a:t>
            </a:fld>
            <a:endParaRPr lang="en-US"/>
          </a:p>
        </p:txBody>
      </p:sp>
      <p:sp>
        <p:nvSpPr>
          <p:cNvPr id="6" name="Footer Placeholder 5">
            <a:extLst>
              <a:ext uri="{FF2B5EF4-FFF2-40B4-BE49-F238E27FC236}">
                <a16:creationId xmlns:a16="http://schemas.microsoft.com/office/drawing/2014/main" id="{03CC46AE-63E4-AA4A-9A8D-FCCB109BC8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2D2E0A-1022-B94C-B4AE-5BCFFAE05820}"/>
              </a:ext>
            </a:extLst>
          </p:cNvPr>
          <p:cNvSpPr>
            <a:spLocks noGrp="1"/>
          </p:cNvSpPr>
          <p:nvPr>
            <p:ph type="sldNum" sz="quarter" idx="12"/>
          </p:nvPr>
        </p:nvSpPr>
        <p:spPr/>
        <p:txBody>
          <a:bodyPr/>
          <a:lstStyle/>
          <a:p>
            <a:fld id="{57277A0E-612D-C74F-A655-22BB7BB80056}" type="slidenum">
              <a:rPr lang="en-US" smtClean="0"/>
              <a:t>‹#›</a:t>
            </a:fld>
            <a:endParaRPr lang="en-US"/>
          </a:p>
        </p:txBody>
      </p:sp>
    </p:spTree>
    <p:extLst>
      <p:ext uri="{BB962C8B-B14F-4D97-AF65-F5344CB8AC3E}">
        <p14:creationId xmlns:p14="http://schemas.microsoft.com/office/powerpoint/2010/main" val="81633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2A58DF-5B66-E248-A834-5E8F36DB3F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3866F2-A5FD-0145-8826-5D4ECF6907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5EB3A-14A7-5346-92DD-78330C8B7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464F9-7BD1-E24A-BC9C-811BBFD5D59E}" type="datetimeFigureOut">
              <a:rPr lang="en-US" smtClean="0"/>
              <a:t>2/22/22</a:t>
            </a:fld>
            <a:endParaRPr lang="en-US"/>
          </a:p>
        </p:txBody>
      </p:sp>
      <p:sp>
        <p:nvSpPr>
          <p:cNvPr id="5" name="Footer Placeholder 4">
            <a:extLst>
              <a:ext uri="{FF2B5EF4-FFF2-40B4-BE49-F238E27FC236}">
                <a16:creationId xmlns:a16="http://schemas.microsoft.com/office/drawing/2014/main" id="{000C65EC-EC3F-404C-9B84-AC3C47E57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88EF0D-EDBF-744F-AC26-E9A29648B2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77A0E-612D-C74F-A655-22BB7BB80056}" type="slidenum">
              <a:rPr lang="en-US" smtClean="0"/>
              <a:t>‹#›</a:t>
            </a:fld>
            <a:endParaRPr lang="en-US"/>
          </a:p>
        </p:txBody>
      </p:sp>
    </p:spTree>
    <p:extLst>
      <p:ext uri="{BB962C8B-B14F-4D97-AF65-F5344CB8AC3E}">
        <p14:creationId xmlns:p14="http://schemas.microsoft.com/office/powerpoint/2010/main" val="1443276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package" Target="../embeddings/Microsoft_Word_Document1.docx"/></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F01AA49B-0FDF-8D46-952F-91FB490E070F}"/>
              </a:ext>
            </a:extLst>
          </p:cNvPr>
          <p:cNvGraphicFramePr>
            <a:graphicFrameLocks noChangeAspect="1"/>
          </p:cNvGraphicFramePr>
          <p:nvPr>
            <p:extLst>
              <p:ext uri="{D42A27DB-BD31-4B8C-83A1-F6EECF244321}">
                <p14:modId xmlns:p14="http://schemas.microsoft.com/office/powerpoint/2010/main" val="632433900"/>
              </p:ext>
            </p:extLst>
          </p:nvPr>
        </p:nvGraphicFramePr>
        <p:xfrm>
          <a:off x="115747" y="1542065"/>
          <a:ext cx="11960506" cy="4427279"/>
        </p:xfrm>
        <a:graphic>
          <a:graphicData uri="http://schemas.openxmlformats.org/presentationml/2006/ole">
            <mc:AlternateContent xmlns:mc="http://schemas.openxmlformats.org/markup-compatibility/2006">
              <mc:Choice xmlns:v="urn:schemas-microsoft-com:vml" Requires="v">
                <p:oleObj spid="_x0000_s1029" name="Document" r:id="rId3" imgW="5943600" imgH="2235200" progId="Word.Document.12">
                  <p:embed/>
                </p:oleObj>
              </mc:Choice>
              <mc:Fallback>
                <p:oleObj name="Document" r:id="rId3" imgW="5943600" imgH="2235200" progId="Word.Document.12">
                  <p:embed/>
                  <p:pic>
                    <p:nvPicPr>
                      <p:cNvPr id="0" name=""/>
                      <p:cNvPicPr/>
                      <p:nvPr/>
                    </p:nvPicPr>
                    <p:blipFill>
                      <a:blip r:embed="rId4"/>
                      <a:stretch>
                        <a:fillRect/>
                      </a:stretch>
                    </p:blipFill>
                    <p:spPr>
                      <a:xfrm>
                        <a:off x="115747" y="1542065"/>
                        <a:ext cx="11960506" cy="4427279"/>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868F1272-159C-E745-8BD8-60D79AE81ED4}"/>
              </a:ext>
            </a:extLst>
          </p:cNvPr>
          <p:cNvSpPr txBox="1"/>
          <p:nvPr/>
        </p:nvSpPr>
        <p:spPr>
          <a:xfrm>
            <a:off x="1689904" y="451413"/>
            <a:ext cx="7517892" cy="369332"/>
          </a:xfrm>
          <a:prstGeom prst="rect">
            <a:avLst/>
          </a:prstGeom>
          <a:noFill/>
        </p:spPr>
        <p:txBody>
          <a:bodyPr wrap="none" rtlCol="0">
            <a:spAutoFit/>
          </a:bodyPr>
          <a:lstStyle/>
          <a:p>
            <a:r>
              <a:rPr lang="en-US" dirty="0"/>
              <a:t>[W. H. Auden on the lasting cultural impact of eugenics and literary naturalism]</a:t>
            </a:r>
          </a:p>
        </p:txBody>
      </p:sp>
    </p:spTree>
    <p:extLst>
      <p:ext uri="{BB962C8B-B14F-4D97-AF65-F5344CB8AC3E}">
        <p14:creationId xmlns:p14="http://schemas.microsoft.com/office/powerpoint/2010/main" val="1874485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bsite&#10;&#10;Description automatically generated with medium confidence">
            <a:extLst>
              <a:ext uri="{FF2B5EF4-FFF2-40B4-BE49-F238E27FC236}">
                <a16:creationId xmlns:a16="http://schemas.microsoft.com/office/drawing/2014/main" id="{976917D6-ED79-E341-9BEC-ED29487FEFDA}"/>
              </a:ext>
            </a:extLst>
          </p:cNvPr>
          <p:cNvPicPr>
            <a:picLocks noChangeAspect="1"/>
          </p:cNvPicPr>
          <p:nvPr/>
        </p:nvPicPr>
        <p:blipFill>
          <a:blip r:embed="rId3"/>
          <a:stretch>
            <a:fillRect/>
          </a:stretch>
        </p:blipFill>
        <p:spPr>
          <a:xfrm>
            <a:off x="1479058" y="834954"/>
            <a:ext cx="8987305" cy="5777553"/>
          </a:xfrm>
          <a:prstGeom prst="rect">
            <a:avLst/>
          </a:prstGeom>
        </p:spPr>
      </p:pic>
    </p:spTree>
    <p:extLst>
      <p:ext uri="{BB962C8B-B14F-4D97-AF65-F5344CB8AC3E}">
        <p14:creationId xmlns:p14="http://schemas.microsoft.com/office/powerpoint/2010/main" val="1903307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2BCB4E-6FBC-9C40-8213-0A92D84F89B1}"/>
              </a:ext>
            </a:extLst>
          </p:cNvPr>
          <p:cNvSpPr txBox="1"/>
          <p:nvPr/>
        </p:nvSpPr>
        <p:spPr>
          <a:xfrm>
            <a:off x="1551008" y="1018572"/>
            <a:ext cx="2323265" cy="369332"/>
          </a:xfrm>
          <a:prstGeom prst="rect">
            <a:avLst/>
          </a:prstGeom>
          <a:noFill/>
        </p:spPr>
        <p:txBody>
          <a:bodyPr wrap="none" rtlCol="0">
            <a:spAutoFit/>
          </a:bodyPr>
          <a:lstStyle/>
          <a:p>
            <a:r>
              <a:rPr lang="en-US" dirty="0"/>
              <a:t>And another Pop Quiz!</a:t>
            </a:r>
          </a:p>
        </p:txBody>
      </p:sp>
      <p:graphicFrame>
        <p:nvGraphicFramePr>
          <p:cNvPr id="5" name="Object 4">
            <a:extLst>
              <a:ext uri="{FF2B5EF4-FFF2-40B4-BE49-F238E27FC236}">
                <a16:creationId xmlns:a16="http://schemas.microsoft.com/office/drawing/2014/main" id="{CC3A70C0-FF1C-554E-85DF-6F84F22A8A31}"/>
              </a:ext>
            </a:extLst>
          </p:cNvPr>
          <p:cNvGraphicFramePr>
            <a:graphicFrameLocks noChangeAspect="1"/>
          </p:cNvGraphicFramePr>
          <p:nvPr>
            <p:extLst>
              <p:ext uri="{D42A27DB-BD31-4B8C-83A1-F6EECF244321}">
                <p14:modId xmlns:p14="http://schemas.microsoft.com/office/powerpoint/2010/main" val="3788127251"/>
              </p:ext>
            </p:extLst>
          </p:nvPr>
        </p:nvGraphicFramePr>
        <p:xfrm>
          <a:off x="1319514" y="1387904"/>
          <a:ext cx="8507392" cy="5470096"/>
        </p:xfrm>
        <a:graphic>
          <a:graphicData uri="http://schemas.openxmlformats.org/presentationml/2006/ole">
            <mc:AlternateContent xmlns:mc="http://schemas.openxmlformats.org/markup-compatibility/2006">
              <mc:Choice xmlns:v="urn:schemas-microsoft-com:vml" Requires="v">
                <p:oleObj spid="_x0000_s3077" name="Document" r:id="rId4" imgW="5943600" imgH="3898900" progId="Word.Document.12">
                  <p:embed/>
                </p:oleObj>
              </mc:Choice>
              <mc:Fallback>
                <p:oleObj name="Document" r:id="rId4" imgW="5943600" imgH="3898900" progId="Word.Document.12">
                  <p:embed/>
                  <p:pic>
                    <p:nvPicPr>
                      <p:cNvPr id="0" name=""/>
                      <p:cNvPicPr/>
                      <p:nvPr/>
                    </p:nvPicPr>
                    <p:blipFill>
                      <a:blip r:embed="rId5"/>
                      <a:stretch>
                        <a:fillRect/>
                      </a:stretch>
                    </p:blipFill>
                    <p:spPr>
                      <a:xfrm>
                        <a:off x="1319514" y="1387904"/>
                        <a:ext cx="8507392" cy="5470096"/>
                      </a:xfrm>
                      <a:prstGeom prst="rect">
                        <a:avLst/>
                      </a:prstGeom>
                    </p:spPr>
                  </p:pic>
                </p:oleObj>
              </mc:Fallback>
            </mc:AlternateContent>
          </a:graphicData>
        </a:graphic>
      </p:graphicFrame>
    </p:spTree>
    <p:extLst>
      <p:ext uri="{BB962C8B-B14F-4D97-AF65-F5344CB8AC3E}">
        <p14:creationId xmlns:p14="http://schemas.microsoft.com/office/powerpoint/2010/main" val="3014261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person, blur, staring&#10;&#10;Description automatically generated">
            <a:extLst>
              <a:ext uri="{FF2B5EF4-FFF2-40B4-BE49-F238E27FC236}">
                <a16:creationId xmlns:a16="http://schemas.microsoft.com/office/drawing/2014/main" id="{0C8AC854-9B0F-394E-892D-7DA17C866449}"/>
              </a:ext>
            </a:extLst>
          </p:cNvPr>
          <p:cNvPicPr>
            <a:picLocks noChangeAspect="1"/>
          </p:cNvPicPr>
          <p:nvPr/>
        </p:nvPicPr>
        <p:blipFill>
          <a:blip r:embed="rId2"/>
          <a:stretch>
            <a:fillRect/>
          </a:stretch>
        </p:blipFill>
        <p:spPr>
          <a:xfrm>
            <a:off x="1569233" y="643467"/>
            <a:ext cx="3440133" cy="557106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DEF7EF2-08D7-0B41-A945-7B415F4EC5BB}"/>
              </a:ext>
            </a:extLst>
          </p:cNvPr>
          <p:cNvPicPr>
            <a:picLocks noChangeAspect="1"/>
          </p:cNvPicPr>
          <p:nvPr/>
        </p:nvPicPr>
        <p:blipFill>
          <a:blip r:embed="rId3"/>
          <a:stretch>
            <a:fillRect/>
          </a:stretch>
        </p:blipFill>
        <p:spPr>
          <a:xfrm>
            <a:off x="6759144" y="643467"/>
            <a:ext cx="4287109" cy="5571066"/>
          </a:xfrm>
          <a:prstGeom prst="rect">
            <a:avLst/>
          </a:prstGeom>
        </p:spPr>
      </p:pic>
    </p:spTree>
    <p:extLst>
      <p:ext uri="{BB962C8B-B14F-4D97-AF65-F5344CB8AC3E}">
        <p14:creationId xmlns:p14="http://schemas.microsoft.com/office/powerpoint/2010/main" val="1358899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long hair&#10;&#10;Description automatically generated with medium confidence">
            <a:extLst>
              <a:ext uri="{FF2B5EF4-FFF2-40B4-BE49-F238E27FC236}">
                <a16:creationId xmlns:a16="http://schemas.microsoft.com/office/drawing/2014/main" id="{6E5EE3C4-7324-E44D-A39A-0188F64E3FBC}"/>
              </a:ext>
            </a:extLst>
          </p:cNvPr>
          <p:cNvPicPr>
            <a:picLocks noChangeAspect="1"/>
          </p:cNvPicPr>
          <p:nvPr/>
        </p:nvPicPr>
        <p:blipFill>
          <a:blip r:embed="rId3"/>
          <a:stretch>
            <a:fillRect/>
          </a:stretch>
        </p:blipFill>
        <p:spPr>
          <a:xfrm>
            <a:off x="4086942" y="748614"/>
            <a:ext cx="5151257" cy="5838093"/>
          </a:xfrm>
          <a:prstGeom prst="rect">
            <a:avLst/>
          </a:prstGeom>
        </p:spPr>
      </p:pic>
      <p:sp>
        <p:nvSpPr>
          <p:cNvPr id="2" name="TextBox 1">
            <a:extLst>
              <a:ext uri="{FF2B5EF4-FFF2-40B4-BE49-F238E27FC236}">
                <a16:creationId xmlns:a16="http://schemas.microsoft.com/office/drawing/2014/main" id="{2879279E-F822-6E47-B728-8C3AB2E5BBB1}"/>
              </a:ext>
            </a:extLst>
          </p:cNvPr>
          <p:cNvSpPr txBox="1"/>
          <p:nvPr/>
        </p:nvSpPr>
        <p:spPr>
          <a:xfrm>
            <a:off x="2882096" y="115747"/>
            <a:ext cx="8204747" cy="369332"/>
          </a:xfrm>
          <a:prstGeom prst="rect">
            <a:avLst/>
          </a:prstGeom>
          <a:noFill/>
        </p:spPr>
        <p:txBody>
          <a:bodyPr wrap="none" rtlCol="0">
            <a:spAutoFit/>
          </a:bodyPr>
          <a:lstStyle/>
          <a:p>
            <a:r>
              <a:rPr lang="en-US" dirty="0"/>
              <a:t>(Normally-blond) Robert Duval looking dark, craggy and scary as Roger Chillingworth </a:t>
            </a:r>
          </a:p>
        </p:txBody>
      </p:sp>
    </p:spTree>
    <p:extLst>
      <p:ext uri="{BB962C8B-B14F-4D97-AF65-F5344CB8AC3E}">
        <p14:creationId xmlns:p14="http://schemas.microsoft.com/office/powerpoint/2010/main" val="68742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64912A9-F1E0-D14E-9695-630DE44F20FD}"/>
              </a:ext>
            </a:extLst>
          </p:cNvPr>
          <p:cNvSpPr txBox="1"/>
          <p:nvPr/>
        </p:nvSpPr>
        <p:spPr>
          <a:xfrm>
            <a:off x="675860" y="236890"/>
            <a:ext cx="10197549" cy="6709529"/>
          </a:xfrm>
          <a:prstGeom prst="rect">
            <a:avLst/>
          </a:prstGeom>
          <a:noFill/>
        </p:spPr>
        <p:txBody>
          <a:bodyPr wrap="square">
            <a:spAutoFit/>
          </a:bodyPr>
          <a:lstStyle/>
          <a:p>
            <a:pPr algn="ctr"/>
            <a:endParaRPr lang="en-US" b="1" i="0" dirty="0">
              <a:solidFill>
                <a:srgbClr val="000000"/>
              </a:solidFill>
              <a:effectLst/>
              <a:latin typeface="Times New Roman" panose="02020603050405020304" pitchFamily="18" charset="0"/>
            </a:endParaRPr>
          </a:p>
          <a:p>
            <a:r>
              <a:rPr lang="en-US" dirty="0">
                <a:solidFill>
                  <a:srgbClr val="000000"/>
                </a:solidFill>
                <a:latin typeface="Times New Roman" panose="02020603050405020304" pitchFamily="18" charset="0"/>
              </a:rPr>
              <a:t>Steven Crane, from “Maggie, A Girl of the Streets</a:t>
            </a:r>
            <a:r>
              <a:rPr lang="en-US">
                <a:solidFill>
                  <a:srgbClr val="000000"/>
                </a:solidFill>
                <a:latin typeface="Times New Roman" panose="02020603050405020304" pitchFamily="18" charset="0"/>
              </a:rPr>
              <a:t>” (1893):</a:t>
            </a:r>
            <a:endParaRPr lang="en-US" dirty="0">
              <a:solidFill>
                <a:srgbClr val="000000"/>
              </a:solidFill>
              <a:latin typeface="Times New Roman" panose="02020603050405020304" pitchFamily="18" charset="0"/>
            </a:endParaRPr>
          </a:p>
          <a:p>
            <a:pPr algn="ctr"/>
            <a:endParaRPr lang="en-US" b="1" i="0" dirty="0">
              <a:solidFill>
                <a:srgbClr val="000000"/>
              </a:solidFill>
              <a:effectLst/>
              <a:latin typeface="Times New Roman" panose="02020603050405020304" pitchFamily="18" charset="0"/>
            </a:endParaRPr>
          </a:p>
          <a:p>
            <a:pPr algn="ctr"/>
            <a:endParaRPr lang="en-US" b="1" dirty="0">
              <a:solidFill>
                <a:srgbClr val="000000"/>
              </a:solidFill>
              <a:latin typeface="Times New Roman" panose="02020603050405020304" pitchFamily="18" charset="0"/>
            </a:endParaRPr>
          </a:p>
          <a:p>
            <a:pPr algn="ctr"/>
            <a:r>
              <a:rPr lang="en-US" b="1" i="0" dirty="0">
                <a:solidFill>
                  <a:srgbClr val="000000"/>
                </a:solidFill>
                <a:effectLst/>
                <a:latin typeface="Times New Roman" panose="02020603050405020304" pitchFamily="18" charset="0"/>
              </a:rPr>
              <a:t>Chapter II</a:t>
            </a:r>
          </a:p>
          <a:p>
            <a:pPr algn="just"/>
            <a:r>
              <a:rPr lang="en-US" sz="2000" b="0" i="0" dirty="0">
                <a:solidFill>
                  <a:srgbClr val="000000"/>
                </a:solidFill>
                <a:effectLst/>
                <a:latin typeface="Times New Roman" panose="02020603050405020304" pitchFamily="18" charset="0"/>
              </a:rPr>
              <a:t>Eventually they entered into a dark region where, from a careening building, a dozen gruesome doorways gave up loads of babies to the street and the gutter. A wind of early autumn raised yellow dust from cobbles and swirled it against an hundred windows. Long streamers of garments fluttered from fire-escapes. In all unhandy places there were buckets, brooms, rags and bottles. In the street infants played or fought with other infants or sat stupidly in the way of vehicles. Formidable women, with uncombed hair and disordered dress, gossiped while leaning on railings, or screamed in frantic quarrels. Withered persons, in curious postures of submission to something, sat smoking pipes in obscure corners. A thousand odors of cooking food came forth to the street. The building quivered and creaked from the weight of humanity stamping about in its bowels.</a:t>
            </a:r>
          </a:p>
          <a:p>
            <a:pPr algn="just"/>
            <a:r>
              <a:rPr lang="en-US" sz="2000" b="0" i="0" dirty="0">
                <a:solidFill>
                  <a:srgbClr val="000000"/>
                </a:solidFill>
                <a:effectLst/>
                <a:latin typeface="Times New Roman" panose="02020603050405020304" pitchFamily="18" charset="0"/>
              </a:rPr>
              <a:t>A small ragged girl dragged a red, bawling infant along the crowded ways. He was hanging back, baby-like, bracing his wrinkled, bare legs.</a:t>
            </a:r>
          </a:p>
          <a:p>
            <a:pPr algn="just"/>
            <a:r>
              <a:rPr lang="en-US" sz="2000" b="0" i="0" dirty="0">
                <a:solidFill>
                  <a:srgbClr val="000000"/>
                </a:solidFill>
                <a:effectLst/>
                <a:latin typeface="Times New Roman" panose="02020603050405020304" pitchFamily="18" charset="0"/>
              </a:rPr>
              <a:t>The little girl cried out: "Ah, Tommie, come </a:t>
            </a:r>
            <a:r>
              <a:rPr lang="en-US" sz="2000" b="0" i="0" dirty="0" err="1">
                <a:solidFill>
                  <a:srgbClr val="000000"/>
                </a:solidFill>
                <a:effectLst/>
                <a:latin typeface="Times New Roman" panose="02020603050405020304" pitchFamily="18" charset="0"/>
              </a:rPr>
              <a:t>ahn</a:t>
            </a:r>
            <a:r>
              <a:rPr lang="en-US" sz="2000" b="0" i="0" dirty="0">
                <a:solidFill>
                  <a:srgbClr val="000000"/>
                </a:solidFill>
                <a:effectLst/>
                <a:latin typeface="Times New Roman" panose="02020603050405020304" pitchFamily="18" charset="0"/>
              </a:rPr>
              <a:t>. </a:t>
            </a:r>
            <a:r>
              <a:rPr lang="en-US" sz="2000" b="0" i="0" dirty="0" err="1">
                <a:solidFill>
                  <a:srgbClr val="000000"/>
                </a:solidFill>
                <a:effectLst/>
                <a:latin typeface="Times New Roman" panose="02020603050405020304" pitchFamily="18" charset="0"/>
              </a:rPr>
              <a:t>Dere's</a:t>
            </a:r>
            <a:r>
              <a:rPr lang="en-US" sz="2000" b="0" i="0" dirty="0">
                <a:solidFill>
                  <a:srgbClr val="000000"/>
                </a:solidFill>
                <a:effectLst/>
                <a:latin typeface="Times New Roman" panose="02020603050405020304" pitchFamily="18" charset="0"/>
              </a:rPr>
              <a:t> Jimmie and fader. Don't be a-</a:t>
            </a:r>
            <a:r>
              <a:rPr lang="en-US" sz="2000" b="0" i="0" dirty="0" err="1">
                <a:solidFill>
                  <a:srgbClr val="000000"/>
                </a:solidFill>
                <a:effectLst/>
                <a:latin typeface="Times New Roman" panose="02020603050405020304" pitchFamily="18" charset="0"/>
              </a:rPr>
              <a:t>pullin</a:t>
            </a:r>
            <a:r>
              <a:rPr lang="en-US" sz="2000" b="0" i="0" dirty="0">
                <a:solidFill>
                  <a:srgbClr val="000000"/>
                </a:solidFill>
                <a:effectLst/>
                <a:latin typeface="Times New Roman" panose="02020603050405020304" pitchFamily="18" charset="0"/>
              </a:rPr>
              <a:t>' me back."</a:t>
            </a:r>
          </a:p>
          <a:p>
            <a:pPr algn="just"/>
            <a:r>
              <a:rPr lang="en-US" sz="2000" b="0" i="0" dirty="0">
                <a:solidFill>
                  <a:srgbClr val="000000"/>
                </a:solidFill>
                <a:effectLst/>
                <a:latin typeface="Times New Roman" panose="02020603050405020304" pitchFamily="18" charset="0"/>
              </a:rPr>
              <a:t>She jerked the baby's arm impatiently. He fell on his face, roaring. With a second jerk she pulled him to his feet, and they went on. With the obstinacy of his order, he protested against being dragged in a chosen direction. He made heroic endeavors to keep on his legs, denounce his sister and consume a bit of orange peeling which he chewed between the times of his infantile orations.</a:t>
            </a:r>
          </a:p>
        </p:txBody>
      </p:sp>
    </p:spTree>
    <p:extLst>
      <p:ext uri="{BB962C8B-B14F-4D97-AF65-F5344CB8AC3E}">
        <p14:creationId xmlns:p14="http://schemas.microsoft.com/office/powerpoint/2010/main" val="4232434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D85921-CDA2-6C46-A50F-6734DF98878B}"/>
              </a:ext>
            </a:extLst>
          </p:cNvPr>
          <p:cNvSpPr txBox="1"/>
          <p:nvPr/>
        </p:nvSpPr>
        <p:spPr>
          <a:xfrm>
            <a:off x="1262270" y="367748"/>
            <a:ext cx="9034669" cy="6801862"/>
          </a:xfrm>
          <a:prstGeom prst="rect">
            <a:avLst/>
          </a:prstGeom>
          <a:noFill/>
        </p:spPr>
        <p:txBody>
          <a:bodyPr wrap="square">
            <a:spAutoFit/>
          </a:bodyPr>
          <a:lstStyle/>
          <a:p>
            <a:pPr algn="just"/>
            <a:r>
              <a:rPr lang="en-US" sz="2000" b="0" i="0" dirty="0">
                <a:solidFill>
                  <a:srgbClr val="000000"/>
                </a:solidFill>
                <a:effectLst/>
                <a:latin typeface="Times New Roman" panose="02020603050405020304" pitchFamily="18" charset="0"/>
              </a:rPr>
              <a:t>As the sullen-eyed man, followed by the blood-covered boy, drew near, the little girl burst into reproachful cries. "Ah, Jimmie, </a:t>
            </a:r>
            <a:r>
              <a:rPr lang="en-US" sz="2000" b="0" i="0" dirty="0" err="1">
                <a:solidFill>
                  <a:srgbClr val="000000"/>
                </a:solidFill>
                <a:effectLst/>
                <a:latin typeface="Times New Roman" panose="02020603050405020304" pitchFamily="18" charset="0"/>
              </a:rPr>
              <a:t>youse</a:t>
            </a:r>
            <a:r>
              <a:rPr lang="en-US" sz="2000" b="0" i="0" dirty="0">
                <a:solidFill>
                  <a:srgbClr val="000000"/>
                </a:solidFill>
                <a:effectLst/>
                <a:latin typeface="Times New Roman" panose="02020603050405020304" pitchFamily="18" charset="0"/>
              </a:rPr>
              <a:t> bin </a:t>
            </a:r>
            <a:r>
              <a:rPr lang="en-US" sz="2000" b="0" i="0" dirty="0" err="1">
                <a:solidFill>
                  <a:srgbClr val="000000"/>
                </a:solidFill>
                <a:effectLst/>
                <a:latin typeface="Times New Roman" panose="02020603050405020304" pitchFamily="18" charset="0"/>
              </a:rPr>
              <a:t>fightin</a:t>
            </a:r>
            <a:r>
              <a:rPr lang="en-US" sz="2000" b="0" i="0" dirty="0">
                <a:solidFill>
                  <a:srgbClr val="000000"/>
                </a:solidFill>
                <a:effectLst/>
                <a:latin typeface="Times New Roman" panose="02020603050405020304" pitchFamily="18" charset="0"/>
              </a:rPr>
              <a:t>' </a:t>
            </a:r>
            <a:r>
              <a:rPr lang="en-US" sz="2000" b="0" i="0" dirty="0" err="1">
                <a:solidFill>
                  <a:srgbClr val="000000"/>
                </a:solidFill>
                <a:effectLst/>
                <a:latin typeface="Times New Roman" panose="02020603050405020304" pitchFamily="18" charset="0"/>
              </a:rPr>
              <a:t>agin</a:t>
            </a:r>
            <a:r>
              <a:rPr lang="en-US" sz="2000" b="0" i="0" dirty="0">
                <a:solidFill>
                  <a:srgbClr val="000000"/>
                </a:solidFill>
                <a:effectLst/>
                <a:latin typeface="Times New Roman" panose="02020603050405020304" pitchFamily="18" charset="0"/>
              </a:rPr>
              <a:t>."</a:t>
            </a:r>
          </a:p>
          <a:p>
            <a:pPr algn="just"/>
            <a:r>
              <a:rPr lang="en-US" sz="2000" b="0" i="0" dirty="0">
                <a:solidFill>
                  <a:srgbClr val="000000"/>
                </a:solidFill>
                <a:effectLst/>
                <a:latin typeface="Times New Roman" panose="02020603050405020304" pitchFamily="18" charset="0"/>
              </a:rPr>
              <a:t>The urchin swelled disdainfully.</a:t>
            </a:r>
          </a:p>
          <a:p>
            <a:pPr algn="just"/>
            <a:r>
              <a:rPr lang="en-US" sz="2000" b="0" i="0" dirty="0">
                <a:solidFill>
                  <a:srgbClr val="000000"/>
                </a:solidFill>
                <a:effectLst/>
                <a:latin typeface="Times New Roman" panose="02020603050405020304" pitchFamily="18" charset="0"/>
              </a:rPr>
              <a:t>"Ah, what </a:t>
            </a:r>
            <a:r>
              <a:rPr lang="en-US" sz="2000" b="0" i="0" dirty="0" err="1">
                <a:solidFill>
                  <a:srgbClr val="000000"/>
                </a:solidFill>
                <a:effectLst/>
                <a:latin typeface="Times New Roman" panose="02020603050405020304" pitchFamily="18" charset="0"/>
              </a:rPr>
              <a:t>deh</a:t>
            </a:r>
            <a:r>
              <a:rPr lang="en-US" sz="2000" b="0" i="0" dirty="0">
                <a:solidFill>
                  <a:srgbClr val="000000"/>
                </a:solidFill>
                <a:effectLst/>
                <a:latin typeface="Times New Roman" panose="02020603050405020304" pitchFamily="18" charset="0"/>
              </a:rPr>
              <a:t> hell, Mag. See?"</a:t>
            </a:r>
          </a:p>
          <a:p>
            <a:pPr algn="just"/>
            <a:r>
              <a:rPr lang="en-US" sz="2000" b="0" i="0" dirty="0">
                <a:solidFill>
                  <a:srgbClr val="000000"/>
                </a:solidFill>
                <a:effectLst/>
                <a:latin typeface="Times New Roman" panose="02020603050405020304" pitchFamily="18" charset="0"/>
              </a:rPr>
              <a:t>The little girl upbraided him, "</a:t>
            </a:r>
            <a:r>
              <a:rPr lang="en-US" sz="2000" b="0" i="0" dirty="0" err="1">
                <a:solidFill>
                  <a:srgbClr val="000000"/>
                </a:solidFill>
                <a:effectLst/>
                <a:latin typeface="Times New Roman" panose="02020603050405020304" pitchFamily="18" charset="0"/>
              </a:rPr>
              <a:t>Youse</a:t>
            </a:r>
            <a:r>
              <a:rPr lang="en-US" sz="2000" b="0" i="0" dirty="0">
                <a:solidFill>
                  <a:srgbClr val="000000"/>
                </a:solidFill>
                <a:effectLst/>
                <a:latin typeface="Times New Roman" panose="02020603050405020304" pitchFamily="18" charset="0"/>
              </a:rPr>
              <a:t> </a:t>
            </a:r>
            <a:r>
              <a:rPr lang="en-US" sz="2000" b="0" i="0" dirty="0" err="1">
                <a:solidFill>
                  <a:srgbClr val="000000"/>
                </a:solidFill>
                <a:effectLst/>
                <a:latin typeface="Times New Roman" panose="02020603050405020304" pitchFamily="18" charset="0"/>
              </a:rPr>
              <a:t>allus</a:t>
            </a:r>
            <a:r>
              <a:rPr lang="en-US" sz="2000" b="0" i="0" dirty="0">
                <a:solidFill>
                  <a:srgbClr val="000000"/>
                </a:solidFill>
                <a:effectLst/>
                <a:latin typeface="Times New Roman" panose="02020603050405020304" pitchFamily="18" charset="0"/>
              </a:rPr>
              <a:t> </a:t>
            </a:r>
            <a:r>
              <a:rPr lang="en-US" sz="2000" b="0" i="0" dirty="0" err="1">
                <a:solidFill>
                  <a:srgbClr val="000000"/>
                </a:solidFill>
                <a:effectLst/>
                <a:latin typeface="Times New Roman" panose="02020603050405020304" pitchFamily="18" charset="0"/>
              </a:rPr>
              <a:t>fightin</a:t>
            </a:r>
            <a:r>
              <a:rPr lang="en-US" sz="2000" b="0" i="0" dirty="0">
                <a:solidFill>
                  <a:srgbClr val="000000"/>
                </a:solidFill>
                <a:effectLst/>
                <a:latin typeface="Times New Roman" panose="02020603050405020304" pitchFamily="18" charset="0"/>
              </a:rPr>
              <a:t>', Jimmie, an' yeh knows it puts </a:t>
            </a:r>
            <a:r>
              <a:rPr lang="en-US" sz="2000" b="0" i="0" dirty="0" err="1">
                <a:solidFill>
                  <a:srgbClr val="000000"/>
                </a:solidFill>
                <a:effectLst/>
                <a:latin typeface="Times New Roman" panose="02020603050405020304" pitchFamily="18" charset="0"/>
              </a:rPr>
              <a:t>mudder</a:t>
            </a:r>
            <a:r>
              <a:rPr lang="en-US" sz="2000" b="0" i="0" dirty="0">
                <a:solidFill>
                  <a:srgbClr val="000000"/>
                </a:solidFill>
                <a:effectLst/>
                <a:latin typeface="Times New Roman" panose="02020603050405020304" pitchFamily="18" charset="0"/>
              </a:rPr>
              <a:t> out when </a:t>
            </a:r>
            <a:r>
              <a:rPr lang="en-US" sz="2000" b="0" i="0" dirty="0" err="1">
                <a:solidFill>
                  <a:srgbClr val="000000"/>
                </a:solidFill>
                <a:effectLst/>
                <a:latin typeface="Times New Roman" panose="02020603050405020304" pitchFamily="18" charset="0"/>
              </a:rPr>
              <a:t>yehs</a:t>
            </a:r>
            <a:r>
              <a:rPr lang="en-US" sz="2000" b="0" i="0" dirty="0">
                <a:solidFill>
                  <a:srgbClr val="000000"/>
                </a:solidFill>
                <a:effectLst/>
                <a:latin typeface="Times New Roman" panose="02020603050405020304" pitchFamily="18" charset="0"/>
              </a:rPr>
              <a:t> come home half dead, an' it's like we'll all get a </a:t>
            </a:r>
            <a:r>
              <a:rPr lang="en-US" sz="2000" b="0" i="0" dirty="0" err="1">
                <a:solidFill>
                  <a:srgbClr val="000000"/>
                </a:solidFill>
                <a:effectLst/>
                <a:latin typeface="Times New Roman" panose="02020603050405020304" pitchFamily="18" charset="0"/>
              </a:rPr>
              <a:t>poundin</a:t>
            </a:r>
            <a:r>
              <a:rPr lang="en-US" sz="2000" b="0" i="0" dirty="0">
                <a:solidFill>
                  <a:srgbClr val="000000"/>
                </a:solidFill>
                <a:effectLst/>
                <a:latin typeface="Times New Roman" panose="02020603050405020304" pitchFamily="18" charset="0"/>
              </a:rPr>
              <a:t>'."</a:t>
            </a:r>
          </a:p>
          <a:p>
            <a:pPr algn="just"/>
            <a:r>
              <a:rPr lang="en-US" sz="2000" b="0" i="0" dirty="0">
                <a:solidFill>
                  <a:srgbClr val="000000"/>
                </a:solidFill>
                <a:effectLst/>
                <a:latin typeface="Times New Roman" panose="02020603050405020304" pitchFamily="18" charset="0"/>
              </a:rPr>
              <a:t>She began to weep. The babe threw back his head and roared at his prospects.</a:t>
            </a:r>
          </a:p>
          <a:p>
            <a:pPr algn="just"/>
            <a:r>
              <a:rPr lang="en-US" sz="2000" b="0" i="0" dirty="0">
                <a:solidFill>
                  <a:srgbClr val="000000"/>
                </a:solidFill>
                <a:effectLst/>
                <a:latin typeface="Times New Roman" panose="02020603050405020304" pitchFamily="18" charset="0"/>
              </a:rPr>
              <a:t>"Ah, what </a:t>
            </a:r>
            <a:r>
              <a:rPr lang="en-US" sz="2000" b="0" i="0" dirty="0" err="1">
                <a:solidFill>
                  <a:srgbClr val="000000"/>
                </a:solidFill>
                <a:effectLst/>
                <a:latin typeface="Times New Roman" panose="02020603050405020304" pitchFamily="18" charset="0"/>
              </a:rPr>
              <a:t>deh</a:t>
            </a:r>
            <a:r>
              <a:rPr lang="en-US" sz="2000" b="0" i="0" dirty="0">
                <a:solidFill>
                  <a:srgbClr val="000000"/>
                </a:solidFill>
                <a:effectLst/>
                <a:latin typeface="Times New Roman" panose="02020603050405020304" pitchFamily="18" charset="0"/>
              </a:rPr>
              <a:t> hell!" cried Jimmie. "Shut up er I'll smack </a:t>
            </a:r>
            <a:r>
              <a:rPr lang="en-US" sz="2000" b="0" i="0" dirty="0" err="1">
                <a:solidFill>
                  <a:srgbClr val="000000"/>
                </a:solidFill>
                <a:effectLst/>
                <a:latin typeface="Times New Roman" panose="02020603050405020304" pitchFamily="18" charset="0"/>
              </a:rPr>
              <a:t>yer</a:t>
            </a:r>
            <a:r>
              <a:rPr lang="en-US" sz="2000" b="0" i="0" dirty="0">
                <a:solidFill>
                  <a:srgbClr val="000000"/>
                </a:solidFill>
                <a:effectLst/>
                <a:latin typeface="Times New Roman" panose="02020603050405020304" pitchFamily="18" charset="0"/>
              </a:rPr>
              <a:t> </a:t>
            </a:r>
            <a:r>
              <a:rPr lang="en-US" sz="2000" b="0" i="0" dirty="0" err="1">
                <a:solidFill>
                  <a:srgbClr val="000000"/>
                </a:solidFill>
                <a:effectLst/>
                <a:latin typeface="Times New Roman" panose="02020603050405020304" pitchFamily="18" charset="0"/>
              </a:rPr>
              <a:t>mout</a:t>
            </a:r>
            <a:r>
              <a:rPr lang="en-US" sz="2000" b="0" i="0" dirty="0">
                <a:solidFill>
                  <a:srgbClr val="000000"/>
                </a:solidFill>
                <a:effectLst/>
                <a:latin typeface="Times New Roman" panose="02020603050405020304" pitchFamily="18" charset="0"/>
              </a:rPr>
              <a:t>'. See?"</a:t>
            </a:r>
          </a:p>
          <a:p>
            <a:pPr algn="just"/>
            <a:r>
              <a:rPr lang="en-US" sz="2000" b="0" i="0" dirty="0">
                <a:solidFill>
                  <a:srgbClr val="000000"/>
                </a:solidFill>
                <a:effectLst/>
                <a:latin typeface="Times New Roman" panose="02020603050405020304" pitchFamily="18" charset="0"/>
              </a:rPr>
              <a:t>As his sister continued her lamentations, he suddenly swore and struck her. The little girl reeled and, recovering herself, burst into tears and quaveringly cursed him. As she slowly retreated her brother advanced dealing her cuffs. The father heard and turned about.</a:t>
            </a:r>
          </a:p>
          <a:p>
            <a:pPr algn="just"/>
            <a:r>
              <a:rPr lang="en-US" sz="2000" b="0" i="0" dirty="0">
                <a:solidFill>
                  <a:srgbClr val="000000"/>
                </a:solidFill>
                <a:effectLst/>
                <a:latin typeface="Times New Roman" panose="02020603050405020304" pitchFamily="18" charset="0"/>
              </a:rPr>
              <a:t>"Stop that, Jim, </a:t>
            </a:r>
            <a:r>
              <a:rPr lang="en-US" sz="2000" b="0" i="0" dirty="0" err="1">
                <a:solidFill>
                  <a:srgbClr val="000000"/>
                </a:solidFill>
                <a:effectLst/>
                <a:latin typeface="Times New Roman" panose="02020603050405020304" pitchFamily="18" charset="0"/>
              </a:rPr>
              <a:t>d'yeh</a:t>
            </a:r>
            <a:r>
              <a:rPr lang="en-US" sz="2000" b="0" i="0" dirty="0">
                <a:solidFill>
                  <a:srgbClr val="000000"/>
                </a:solidFill>
                <a:effectLst/>
                <a:latin typeface="Times New Roman" panose="02020603050405020304" pitchFamily="18" charset="0"/>
              </a:rPr>
              <a:t> hear? Leave </a:t>
            </a:r>
            <a:r>
              <a:rPr lang="en-US" sz="2000" b="0" i="0" dirty="0" err="1">
                <a:solidFill>
                  <a:srgbClr val="000000"/>
                </a:solidFill>
                <a:effectLst/>
                <a:latin typeface="Times New Roman" panose="02020603050405020304" pitchFamily="18" charset="0"/>
              </a:rPr>
              <a:t>yer</a:t>
            </a:r>
            <a:r>
              <a:rPr lang="en-US" sz="2000" b="0" i="0" dirty="0">
                <a:solidFill>
                  <a:srgbClr val="000000"/>
                </a:solidFill>
                <a:effectLst/>
                <a:latin typeface="Times New Roman" panose="02020603050405020304" pitchFamily="18" charset="0"/>
              </a:rPr>
              <a:t> sister alone on the street. It's like I can never beat any sense into </a:t>
            </a:r>
            <a:r>
              <a:rPr lang="en-US" sz="2000" b="0" i="0" dirty="0" err="1">
                <a:solidFill>
                  <a:srgbClr val="000000"/>
                </a:solidFill>
                <a:effectLst/>
                <a:latin typeface="Times New Roman" panose="02020603050405020304" pitchFamily="18" charset="0"/>
              </a:rPr>
              <a:t>yer</a:t>
            </a:r>
            <a:r>
              <a:rPr lang="en-US" sz="2000" b="0" i="0" dirty="0">
                <a:solidFill>
                  <a:srgbClr val="000000"/>
                </a:solidFill>
                <a:effectLst/>
                <a:latin typeface="Times New Roman" panose="02020603050405020304" pitchFamily="18" charset="0"/>
              </a:rPr>
              <a:t> damned wooden head."</a:t>
            </a:r>
          </a:p>
          <a:p>
            <a:pPr algn="just"/>
            <a:r>
              <a:rPr lang="en-US" sz="2000" b="0" i="0" dirty="0">
                <a:solidFill>
                  <a:srgbClr val="000000"/>
                </a:solidFill>
                <a:effectLst/>
                <a:latin typeface="Times New Roman" panose="02020603050405020304" pitchFamily="18" charset="0"/>
              </a:rPr>
              <a:t>The urchin raised his voice in defiance to his parent and continued his attacks. The babe bawled tremendously, protesting with great violence. During his sister's hasty </a:t>
            </a:r>
            <a:r>
              <a:rPr lang="en-US" sz="2000" b="0" i="0" dirty="0" err="1">
                <a:solidFill>
                  <a:srgbClr val="000000"/>
                </a:solidFill>
                <a:effectLst/>
                <a:latin typeface="Times New Roman" panose="02020603050405020304" pitchFamily="18" charset="0"/>
              </a:rPr>
              <a:t>manoeuvres</a:t>
            </a:r>
            <a:r>
              <a:rPr lang="en-US" sz="2000" b="0" i="0" dirty="0">
                <a:solidFill>
                  <a:srgbClr val="000000"/>
                </a:solidFill>
                <a:effectLst/>
                <a:latin typeface="Times New Roman" panose="02020603050405020304" pitchFamily="18" charset="0"/>
              </a:rPr>
              <a:t>, he was dragged by the arm.</a:t>
            </a:r>
          </a:p>
          <a:p>
            <a:pPr algn="just"/>
            <a:r>
              <a:rPr lang="en-US" sz="2000" b="0" i="0" dirty="0">
                <a:solidFill>
                  <a:srgbClr val="000000"/>
                </a:solidFill>
                <a:effectLst/>
                <a:latin typeface="Times New Roman" panose="02020603050405020304" pitchFamily="18" charset="0"/>
              </a:rPr>
              <a:t>Finally the procession plunged into one of the gruesome doorways. They crawled up dark stairways and along cold, gloomy halls. At last the father pushed open a door and they entered a lighted room in which a large woman was rampant.</a:t>
            </a:r>
          </a:p>
          <a:p>
            <a:br>
              <a:rPr lang="en-US" dirty="0"/>
            </a:br>
            <a:endParaRPr lang="en-US" dirty="0"/>
          </a:p>
        </p:txBody>
      </p:sp>
    </p:spTree>
    <p:extLst>
      <p:ext uri="{BB962C8B-B14F-4D97-AF65-F5344CB8AC3E}">
        <p14:creationId xmlns:p14="http://schemas.microsoft.com/office/powerpoint/2010/main" val="3215147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book&#10;&#10;Description automatically generated">
            <a:extLst>
              <a:ext uri="{FF2B5EF4-FFF2-40B4-BE49-F238E27FC236}">
                <a16:creationId xmlns:a16="http://schemas.microsoft.com/office/drawing/2014/main" id="{06E6B12B-381E-4B47-B736-141873B44C8F}"/>
              </a:ext>
            </a:extLst>
          </p:cNvPr>
          <p:cNvPicPr>
            <a:picLocks noChangeAspect="1"/>
          </p:cNvPicPr>
          <p:nvPr/>
        </p:nvPicPr>
        <p:blipFill rotWithShape="1">
          <a:blip r:embed="rId2"/>
          <a:srcRect t="6822" b="11212"/>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3" name="TextBox 2">
            <a:extLst>
              <a:ext uri="{FF2B5EF4-FFF2-40B4-BE49-F238E27FC236}">
                <a16:creationId xmlns:a16="http://schemas.microsoft.com/office/drawing/2014/main" id="{E95D6931-8610-174E-9136-FEA1E7E47DDB}"/>
              </a:ext>
            </a:extLst>
          </p:cNvPr>
          <p:cNvSpPr txBox="1"/>
          <p:nvPr/>
        </p:nvSpPr>
        <p:spPr>
          <a:xfrm>
            <a:off x="289367" y="358815"/>
            <a:ext cx="1371594" cy="369332"/>
          </a:xfrm>
          <a:prstGeom prst="rect">
            <a:avLst/>
          </a:prstGeom>
          <a:noFill/>
        </p:spPr>
        <p:txBody>
          <a:bodyPr wrap="none" rtlCol="0">
            <a:spAutoFit/>
          </a:bodyPr>
          <a:lstStyle/>
          <a:p>
            <a:r>
              <a:rPr lang="en-US" dirty="0"/>
              <a:t>Poor Maggie</a:t>
            </a:r>
          </a:p>
        </p:txBody>
      </p:sp>
      <p:sp>
        <p:nvSpPr>
          <p:cNvPr id="4" name="TextBox 3">
            <a:extLst>
              <a:ext uri="{FF2B5EF4-FFF2-40B4-BE49-F238E27FC236}">
                <a16:creationId xmlns:a16="http://schemas.microsoft.com/office/drawing/2014/main" id="{80F53F27-0913-7D4D-839F-335D73B9CB22}"/>
              </a:ext>
            </a:extLst>
          </p:cNvPr>
          <p:cNvSpPr txBox="1"/>
          <p:nvPr/>
        </p:nvSpPr>
        <p:spPr>
          <a:xfrm>
            <a:off x="10544537" y="0"/>
            <a:ext cx="1458410" cy="1477328"/>
          </a:xfrm>
          <a:prstGeom prst="rect">
            <a:avLst/>
          </a:prstGeom>
          <a:noFill/>
        </p:spPr>
        <p:txBody>
          <a:bodyPr wrap="square" rtlCol="0">
            <a:spAutoFit/>
          </a:bodyPr>
          <a:lstStyle/>
          <a:p>
            <a:r>
              <a:rPr lang="en-US" dirty="0"/>
              <a:t>And her Lombroso “Female Offender” mom</a:t>
            </a:r>
          </a:p>
        </p:txBody>
      </p:sp>
    </p:spTree>
    <p:extLst>
      <p:ext uri="{BB962C8B-B14F-4D97-AF65-F5344CB8AC3E}">
        <p14:creationId xmlns:p14="http://schemas.microsoft.com/office/powerpoint/2010/main" val="889884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E9DE4F7-FDFA-3B4F-831E-E69DC5A5FFDB}"/>
              </a:ext>
            </a:extLst>
          </p:cNvPr>
          <p:cNvSpPr txBox="1"/>
          <p:nvPr/>
        </p:nvSpPr>
        <p:spPr>
          <a:xfrm>
            <a:off x="1023731" y="574373"/>
            <a:ext cx="9799982" cy="6601807"/>
          </a:xfrm>
          <a:prstGeom prst="rect">
            <a:avLst/>
          </a:prstGeom>
          <a:noFill/>
        </p:spPr>
        <p:txBody>
          <a:bodyPr wrap="square">
            <a:spAutoFit/>
          </a:bodyPr>
          <a:lstStyle/>
          <a:p>
            <a:pPr marL="0" marR="0" indent="152400" algn="just">
              <a:spcBef>
                <a:spcPts val="300"/>
              </a:spcBef>
              <a:spcAft>
                <a:spcPts val="300"/>
              </a:spcAft>
            </a:pPr>
            <a:endParaRPr lang="en-US" sz="2000" dirty="0">
              <a:solidFill>
                <a:srgbClr val="000000"/>
              </a:solidFill>
              <a:effectLst/>
              <a:latin typeface="Times" pitchFamily="2" charset="0"/>
              <a:ea typeface="Times New Roman" panose="02020603050405020304" pitchFamily="18" charset="0"/>
            </a:endParaRPr>
          </a:p>
          <a:p>
            <a:pPr indent="152400" algn="just">
              <a:spcBef>
                <a:spcPts val="300"/>
              </a:spcBef>
              <a:spcAft>
                <a:spcPts val="300"/>
              </a:spcAft>
            </a:pPr>
            <a:r>
              <a:rPr lang="en-US" dirty="0"/>
              <a:t>Frank Norris, the opening of </a:t>
            </a:r>
            <a:r>
              <a:rPr lang="en-US" i="1" dirty="0"/>
              <a:t>McTeague </a:t>
            </a:r>
            <a:r>
              <a:rPr lang="en-US" dirty="0"/>
              <a:t>(1899):</a:t>
            </a:r>
            <a:endParaRPr lang="en-US" sz="2000" dirty="0">
              <a:solidFill>
                <a:srgbClr val="000000"/>
              </a:solidFill>
              <a:latin typeface="Times" pitchFamily="2"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It was Sunday, and, according to his custom on that day, McTeague took his dinner at two in the afternoon at the car conductors' coffee-joint on Polk Street. He had a thick gray soup; heavy, underdone meat, very hot, on a cold plate; two kinds of vegetables; and a sort of suet pudding, full of strong butter and sugar. On his way back to his office, one block above, he stopped at Joe </a:t>
            </a:r>
            <a:r>
              <a:rPr lang="en-US" sz="2000" dirty="0" err="1">
                <a:solidFill>
                  <a:srgbClr val="000000"/>
                </a:solidFill>
                <a:effectLst/>
                <a:latin typeface="Times" pitchFamily="2" charset="0"/>
                <a:ea typeface="Times New Roman" panose="02020603050405020304" pitchFamily="18" charset="0"/>
              </a:rPr>
              <a:t>Frenna's</a:t>
            </a:r>
            <a:r>
              <a:rPr lang="en-US" sz="2000" dirty="0">
                <a:solidFill>
                  <a:srgbClr val="000000"/>
                </a:solidFill>
                <a:effectLst/>
                <a:latin typeface="Times" pitchFamily="2" charset="0"/>
                <a:ea typeface="Times New Roman" panose="02020603050405020304" pitchFamily="18" charset="0"/>
              </a:rPr>
              <a:t> saloon and bought a pitcher of steam beer. It was his habit to leave the pitcher there on his way to dinner.</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Once in his office, or, as he called it on his signboard, “Dental Parlors,” he took off his coat and shoes, unbuttoned his vest, and, having crammed his little stove full of coke, lay back in his operating chair . . .crop-full, stupid, and warm. By and by, gorged with steam beer, and overcome by the heat of the room, the cheap tobacco, and the effects of his heavy meal, he dropped off to sleep. Late in the afternoon ….  He woke slowly, finished the rest of his beer—very flat and stale by this time—and taking down his concertina from the bookcase, where in week days it kept the company of seven volumes of “Allen's Practical Dentist,” played upon it some half-dozen very mournful airs.</a:t>
            </a:r>
          </a:p>
          <a:p>
            <a:pPr indent="152400" algn="just">
              <a:spcBef>
                <a:spcPts val="300"/>
              </a:spcBef>
              <a:spcAft>
                <a:spcPts val="300"/>
              </a:spcAft>
            </a:pPr>
            <a:r>
              <a:rPr lang="en-US" sz="2000" dirty="0"/>
              <a:t>McTeague looked forward to these Sunday afternoons as a period of relaxation and enjoyment. He invariably spent them in the same fashion. </a:t>
            </a:r>
            <a:r>
              <a:rPr lang="en-US" sz="2000" b="1" dirty="0"/>
              <a:t>These were his only pleasures—to eat, to smoke, to sleep, and to play upon his concertina.</a:t>
            </a:r>
            <a:endParaRPr lang="en-US" sz="2000" dirty="0"/>
          </a:p>
          <a:p>
            <a:pPr marL="0" marR="0" indent="152400" algn="just">
              <a:spcBef>
                <a:spcPts val="300"/>
              </a:spcBef>
              <a:spcAft>
                <a:spcPts val="300"/>
              </a:spcAft>
            </a:pP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79959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FBE4F3-9C48-7B4D-BE64-7F38DEF8B94C}"/>
              </a:ext>
            </a:extLst>
          </p:cNvPr>
          <p:cNvSpPr txBox="1"/>
          <p:nvPr/>
        </p:nvSpPr>
        <p:spPr>
          <a:xfrm>
            <a:off x="89452" y="222422"/>
            <a:ext cx="8584991" cy="4824398"/>
          </a:xfrm>
          <a:prstGeom prst="rect">
            <a:avLst/>
          </a:prstGeom>
          <a:noFill/>
        </p:spPr>
        <p:txBody>
          <a:bodyPr wrap="square">
            <a:spAutoFit/>
          </a:bodyPr>
          <a:lstStyle/>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The six lugubrious airs that he knew, always carried him back to the time when he was a car-boy at the Big Dipper Mine in Placer County, ten years before . . . For thirteen days of each fortnight his father was a steady, hard-working shift-boss of the mine. Every other Sunday he became an irresponsible animal, a beast, a brute, crazy with alcohol.</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McTeague remembered his mother, too . . . . She was an overworked drudge, fiery and energetic for all that, filled with the one idea of having her son rise in life and enter a profession. The chance had come at last when the father died, corroded with alcohol, collapsing in a few hours. Two or three years later a travelling dentist visited the mine and put up his tent near the bunk-house. He was more or less of a charlatan, but he fired Mrs. McTeague's ambition, and young McTeague went away with him to learn his profession. He had learnt it after a fashion, mostly by watching the charlatan operate. </a:t>
            </a:r>
            <a:r>
              <a:rPr lang="en-US" sz="2000" b="1" dirty="0">
                <a:solidFill>
                  <a:srgbClr val="000000"/>
                </a:solidFill>
                <a:effectLst/>
                <a:latin typeface="Times" pitchFamily="2" charset="0"/>
                <a:ea typeface="Times New Roman" panose="02020603050405020304" pitchFamily="18" charset="0"/>
              </a:rPr>
              <a:t>He had read many of the necessary books, but he was too hopelessly stupid to get much benefit from them.</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C5349D76-32E1-F548-8B65-A0FAB20CE8AA}"/>
              </a:ext>
            </a:extLst>
          </p:cNvPr>
          <p:cNvPicPr>
            <a:picLocks noChangeAspect="1"/>
          </p:cNvPicPr>
          <p:nvPr/>
        </p:nvPicPr>
        <p:blipFill>
          <a:blip r:embed="rId2"/>
          <a:stretch>
            <a:fillRect/>
          </a:stretch>
        </p:blipFill>
        <p:spPr>
          <a:xfrm>
            <a:off x="8645814" y="4287794"/>
            <a:ext cx="3456734" cy="2454281"/>
          </a:xfrm>
          <a:prstGeom prst="rect">
            <a:avLst/>
          </a:prstGeom>
        </p:spPr>
      </p:pic>
      <p:sp>
        <p:nvSpPr>
          <p:cNvPr id="2" name="TextBox 1">
            <a:extLst>
              <a:ext uri="{FF2B5EF4-FFF2-40B4-BE49-F238E27FC236}">
                <a16:creationId xmlns:a16="http://schemas.microsoft.com/office/drawing/2014/main" id="{A4638911-6559-3C4C-8004-E8B150F5ABA9}"/>
              </a:ext>
            </a:extLst>
          </p:cNvPr>
          <p:cNvSpPr txBox="1"/>
          <p:nvPr/>
        </p:nvSpPr>
        <p:spPr>
          <a:xfrm>
            <a:off x="3217762" y="5729468"/>
            <a:ext cx="4483343" cy="646331"/>
          </a:xfrm>
          <a:prstGeom prst="rect">
            <a:avLst/>
          </a:prstGeom>
          <a:noFill/>
        </p:spPr>
        <p:txBody>
          <a:bodyPr wrap="none" rtlCol="0">
            <a:spAutoFit/>
          </a:bodyPr>
          <a:lstStyle/>
          <a:p>
            <a:r>
              <a:rPr lang="en-US" dirty="0"/>
              <a:t>From Erich Von Stroheim’s 8-hour film version</a:t>
            </a:r>
          </a:p>
          <a:p>
            <a:r>
              <a:rPr lang="en-US" dirty="0"/>
              <a:t>of </a:t>
            </a:r>
            <a:r>
              <a:rPr lang="en-US" i="1" dirty="0"/>
              <a:t>McTeague -- </a:t>
            </a:r>
            <a:r>
              <a:rPr lang="en-US" dirty="0"/>
              <a:t>1924</a:t>
            </a:r>
          </a:p>
        </p:txBody>
      </p:sp>
    </p:spTree>
    <p:extLst>
      <p:ext uri="{BB962C8B-B14F-4D97-AF65-F5344CB8AC3E}">
        <p14:creationId xmlns:p14="http://schemas.microsoft.com/office/powerpoint/2010/main" val="1881060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7793118-ADB4-114C-A87E-EBAA85B01A4A}"/>
              </a:ext>
            </a:extLst>
          </p:cNvPr>
          <p:cNvGraphicFramePr>
            <a:graphicFrameLocks noChangeAspect="1"/>
          </p:cNvGraphicFramePr>
          <p:nvPr>
            <p:extLst>
              <p:ext uri="{D42A27DB-BD31-4B8C-83A1-F6EECF244321}">
                <p14:modId xmlns:p14="http://schemas.microsoft.com/office/powerpoint/2010/main" val="1301595926"/>
              </p:ext>
            </p:extLst>
          </p:nvPr>
        </p:nvGraphicFramePr>
        <p:xfrm>
          <a:off x="580992" y="1215342"/>
          <a:ext cx="11030016" cy="5495744"/>
        </p:xfrm>
        <a:graphic>
          <a:graphicData uri="http://schemas.openxmlformats.org/presentationml/2006/ole">
            <mc:AlternateContent xmlns:mc="http://schemas.openxmlformats.org/markup-compatibility/2006">
              <mc:Choice xmlns:v="urn:schemas-microsoft-com:vml" Requires="v">
                <p:oleObj spid="_x0000_s4101" name="Document" r:id="rId3" imgW="5943600" imgH="2794000" progId="Word.Document.12">
                  <p:embed/>
                </p:oleObj>
              </mc:Choice>
              <mc:Fallback>
                <p:oleObj name="Document" r:id="rId3" imgW="5943600" imgH="2794000" progId="Word.Document.12">
                  <p:embed/>
                  <p:pic>
                    <p:nvPicPr>
                      <p:cNvPr id="0" name=""/>
                      <p:cNvPicPr/>
                      <p:nvPr/>
                    </p:nvPicPr>
                    <p:blipFill>
                      <a:blip r:embed="rId4"/>
                      <a:stretch>
                        <a:fillRect/>
                      </a:stretch>
                    </p:blipFill>
                    <p:spPr>
                      <a:xfrm>
                        <a:off x="580992" y="1215342"/>
                        <a:ext cx="11030016" cy="5495744"/>
                      </a:xfrm>
                      <a:prstGeom prst="rect">
                        <a:avLst/>
                      </a:prstGeom>
                    </p:spPr>
                  </p:pic>
                </p:oleObj>
              </mc:Fallback>
            </mc:AlternateContent>
          </a:graphicData>
        </a:graphic>
      </p:graphicFrame>
    </p:spTree>
    <p:extLst>
      <p:ext uri="{BB962C8B-B14F-4D97-AF65-F5344CB8AC3E}">
        <p14:creationId xmlns:p14="http://schemas.microsoft.com/office/powerpoint/2010/main" val="3906226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8B6840-8398-E04C-BE18-D4DD78CC9B47}"/>
              </a:ext>
            </a:extLst>
          </p:cNvPr>
          <p:cNvSpPr txBox="1"/>
          <p:nvPr/>
        </p:nvSpPr>
        <p:spPr>
          <a:xfrm>
            <a:off x="1570381" y="529441"/>
            <a:ext cx="8249479" cy="4678204"/>
          </a:xfrm>
          <a:prstGeom prst="rect">
            <a:avLst/>
          </a:prstGeom>
          <a:noFill/>
        </p:spPr>
        <p:txBody>
          <a:bodyPr wrap="square">
            <a:spAutoFit/>
          </a:bodyPr>
          <a:lstStyle/>
          <a:p>
            <a:pPr marL="0" marR="0" algn="ctr">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Week Four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After Darwin: Eugenics, “Degeneration,” and Literary Naturalism</a:t>
            </a:r>
          </a:p>
          <a:p>
            <a:pPr marL="0" marR="0">
              <a:spcBef>
                <a:spcPts val="0"/>
              </a:spcBef>
              <a:spcAft>
                <a:spcPts val="0"/>
              </a:spcAft>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Part One:</a:t>
            </a:r>
          </a:p>
          <a:p>
            <a:pPr marL="0" marR="0">
              <a:spcBef>
                <a:spcPts val="0"/>
              </a:spcBef>
              <a:spcAft>
                <a:spcPts val="0"/>
              </a:spcAft>
            </a:pPr>
            <a:r>
              <a:rPr lang="en-US" sz="2000" dirty="0" err="1">
                <a:effectLst/>
                <a:latin typeface="Calibri" panose="020F0502020204030204" pitchFamily="34" charset="0"/>
                <a:ea typeface="Times New Roman" panose="02020603050405020304" pitchFamily="18" charset="0"/>
                <a:cs typeface="Times New Roman" panose="02020603050405020304" pitchFamily="18" charset="0"/>
              </a:rPr>
              <a:t>Caesare</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Lombroso, Max Nordau, Francis Galton, Emile Zola, </a:t>
            </a:r>
          </a:p>
          <a:p>
            <a:pPr lvl="1"/>
            <a:r>
              <a:rPr lang="en-US" sz="2000" dirty="0">
                <a:effectLst/>
                <a:latin typeface="Calibri" panose="020F0502020204030204" pitchFamily="34" charset="0"/>
                <a:ea typeface="Times New Roman" panose="02020603050405020304" pitchFamily="18" charset="0"/>
                <a:cs typeface="Times New Roman" panose="02020603050405020304" pitchFamily="18" charset="0"/>
              </a:rPr>
              <a:t>American </a:t>
            </a:r>
            <a:r>
              <a:rPr lang="en-US" sz="2000" dirty="0">
                <a:latin typeface="Calibri" panose="020F0502020204030204" pitchFamily="34" charset="0"/>
                <a:ea typeface="Times New Roman" panose="02020603050405020304" pitchFamily="18" charset="0"/>
                <a:cs typeface="Times New Roman" panose="02020603050405020304" pitchFamily="18" charset="0"/>
              </a:rPr>
              <a:t>N</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aturalism, first wave: Stephen Crane, Jack London, and Frank Norris</a:t>
            </a:r>
            <a:r>
              <a:rPr lang="en-US" sz="2000" dirty="0">
                <a:latin typeface="Calibri" panose="020F0502020204030204" pitchFamily="34" charset="0"/>
                <a:ea typeface="Times New Roman" panose="02020603050405020304" pitchFamily="18" charset="0"/>
                <a:cs typeface="Times New Roman" panose="02020603050405020304" pitchFamily="18" charset="0"/>
              </a:rPr>
              <a:t> -- </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excerpts from “Maggie, a Girl of the Streets,” </a:t>
            </a:r>
            <a:r>
              <a:rPr lang="en-US" sz="2000" i="1" dirty="0">
                <a:effectLst/>
                <a:latin typeface="Calibri" panose="020F0502020204030204" pitchFamily="34" charset="0"/>
                <a:ea typeface="Times New Roman" panose="02020603050405020304" pitchFamily="18" charset="0"/>
                <a:cs typeface="Times New Roman" panose="02020603050405020304" pitchFamily="18" charset="0"/>
              </a:rPr>
              <a:t>The Call of the Wild, </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and </a:t>
            </a:r>
            <a:r>
              <a:rPr lang="en-US" sz="2000" i="1" dirty="0">
                <a:effectLst/>
                <a:latin typeface="Calibri" panose="020F0502020204030204" pitchFamily="34" charset="0"/>
                <a:ea typeface="Times New Roman" panose="02020603050405020304" pitchFamily="18" charset="0"/>
                <a:cs typeface="Times New Roman" panose="02020603050405020304" pitchFamily="18" charset="0"/>
              </a:rPr>
              <a:t>McTeague. </a:t>
            </a:r>
          </a:p>
          <a:p>
            <a:pPr lvl="1"/>
            <a:r>
              <a:rPr lang="en-US" sz="2000" dirty="0">
                <a:latin typeface="Calibri" panose="020F0502020204030204" pitchFamily="34" charset="0"/>
                <a:ea typeface="Times New Roman" panose="02020603050405020304" pitchFamily="18" charset="0"/>
                <a:cs typeface="Times New Roman" panose="02020603050405020304" pitchFamily="18" charset="0"/>
              </a:rPr>
              <a:t>Sherlock Holmes? H G Wells?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2000" dirty="0">
                <a:latin typeface="Calibri" panose="020F0502020204030204" pitchFamily="34" charset="0"/>
                <a:ea typeface="Times New Roman" panose="02020603050405020304" pitchFamily="18" charset="0"/>
                <a:cs typeface="Times New Roman" panose="02020603050405020304" pitchFamily="18" charset="0"/>
              </a:rPr>
              <a:t>Second wave: </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Upton Sinclair, Ole Rolvaag, Theodore Dreiser</a:t>
            </a:r>
            <a:r>
              <a:rPr lang="en-US" sz="2000" dirty="0">
                <a:latin typeface="Calibri" panose="020F0502020204030204" pitchFamily="34" charset="0"/>
                <a:ea typeface="Times New Roman" panose="02020603050405020304" pitchFamily="18" charset="0"/>
                <a:cs typeface="Times New Roman" panose="02020603050405020304" pitchFamily="18" charset="0"/>
              </a:rPr>
              <a:t>:</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i="1" dirty="0">
                <a:effectLst/>
                <a:latin typeface="Calibri" panose="020F0502020204030204" pitchFamily="34" charset="0"/>
                <a:ea typeface="Times New Roman" panose="02020603050405020304" pitchFamily="18" charset="0"/>
                <a:cs typeface="Times New Roman" panose="02020603050405020304" pitchFamily="18" charset="0"/>
              </a:rPr>
              <a:t>The Jungle, Giants in the Earth, </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and </a:t>
            </a:r>
            <a:r>
              <a:rPr lang="en-US" sz="2000" i="1" dirty="0">
                <a:effectLst/>
                <a:latin typeface="Calibri" panose="020F0502020204030204" pitchFamily="34" charset="0"/>
                <a:ea typeface="Times New Roman" panose="02020603050405020304" pitchFamily="18" charset="0"/>
                <a:cs typeface="Times New Roman" panose="02020603050405020304" pitchFamily="18" charset="0"/>
              </a:rPr>
              <a:t>Sister Carrie.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Part Two:</a:t>
            </a:r>
          </a:p>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(briefly) John Steinbeck, Richar</a:t>
            </a:r>
            <a:r>
              <a:rPr lang="en-US" sz="2000" dirty="0">
                <a:latin typeface="Calibri" panose="020F0502020204030204" pitchFamily="34" charset="0"/>
                <a:ea typeface="Times New Roman" panose="02020603050405020304" pitchFamily="18" charset="0"/>
                <a:cs typeface="Times New Roman" panose="02020603050405020304" pitchFamily="18" charset="0"/>
              </a:rPr>
              <a:t>d Wright, Joyce Carol Oates … </a:t>
            </a:r>
          </a:p>
          <a:p>
            <a:pPr marL="0" marR="0">
              <a:spcBef>
                <a:spcPts val="0"/>
              </a:spcBef>
              <a:spcAft>
                <a:spcPts val="0"/>
              </a:spcAft>
            </a:pPr>
            <a:r>
              <a:rPr lang="en-US" sz="2000" dirty="0">
                <a:latin typeface="Calibri" panose="020F0502020204030204" pitchFamily="34" charset="0"/>
                <a:ea typeface="Times New Roman" panose="02020603050405020304" pitchFamily="18" charset="0"/>
                <a:cs typeface="Times New Roman" panose="02020603050405020304" pitchFamily="18" charset="0"/>
              </a:rPr>
              <a:t>Naturalism and Hollywood casting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6043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B57836-3D24-2047-8D1D-52936897F119}"/>
              </a:ext>
            </a:extLst>
          </p:cNvPr>
          <p:cNvSpPr txBox="1"/>
          <p:nvPr/>
        </p:nvSpPr>
        <p:spPr>
          <a:xfrm>
            <a:off x="178905" y="327992"/>
            <a:ext cx="8309112" cy="6555641"/>
          </a:xfrm>
          <a:prstGeom prst="rect">
            <a:avLst/>
          </a:prstGeom>
          <a:noFill/>
        </p:spPr>
        <p:txBody>
          <a:bodyPr wrap="square">
            <a:spAutoFit/>
          </a:bodyPr>
          <a:lstStyle/>
          <a:p>
            <a:endParaRPr lang="en-US" sz="2000" b="0" i="0" dirty="0">
              <a:solidFill>
                <a:srgbClr val="000000"/>
              </a:solidFill>
              <a:effectLst/>
              <a:latin typeface="Times" pitchFamily="2" charset="0"/>
            </a:endParaRPr>
          </a:p>
          <a:p>
            <a:r>
              <a:rPr lang="en-US" sz="2000" dirty="0">
                <a:solidFill>
                  <a:srgbClr val="000000"/>
                </a:solidFill>
                <a:latin typeface="Times" pitchFamily="2" charset="0"/>
              </a:rPr>
              <a:t>Upton Sinclair, from </a:t>
            </a:r>
            <a:r>
              <a:rPr lang="en-US" sz="2000" i="1" dirty="0">
                <a:solidFill>
                  <a:srgbClr val="000000"/>
                </a:solidFill>
                <a:latin typeface="Times" pitchFamily="2" charset="0"/>
              </a:rPr>
              <a:t>The Jungle </a:t>
            </a:r>
            <a:r>
              <a:rPr lang="en-US" sz="2000" dirty="0">
                <a:solidFill>
                  <a:srgbClr val="000000"/>
                </a:solidFill>
                <a:latin typeface="Times" pitchFamily="2" charset="0"/>
              </a:rPr>
              <a:t>(1906):</a:t>
            </a:r>
          </a:p>
          <a:p>
            <a:endParaRPr lang="en-US" sz="2000" b="0" i="0" dirty="0">
              <a:solidFill>
                <a:srgbClr val="000000"/>
              </a:solidFill>
              <a:effectLst/>
              <a:latin typeface="Times" pitchFamily="2" charset="0"/>
            </a:endParaRPr>
          </a:p>
          <a:p>
            <a:r>
              <a:rPr lang="en-US" sz="2000" b="0" i="0" dirty="0" err="1">
                <a:solidFill>
                  <a:srgbClr val="000000"/>
                </a:solidFill>
                <a:effectLst/>
                <a:latin typeface="Times" pitchFamily="2" charset="0"/>
              </a:rPr>
              <a:t>Jurgis</a:t>
            </a:r>
            <a:r>
              <a:rPr lang="en-US" sz="2000" b="0" i="0" dirty="0">
                <a:solidFill>
                  <a:srgbClr val="000000"/>
                </a:solidFill>
                <a:effectLst/>
                <a:latin typeface="Times" pitchFamily="2" charset="0"/>
              </a:rPr>
              <a:t> was like a boy, a boy from the country. He was the sort of man the bosses like to get hold of, the sort they make it a grievance they cannot get hold of. When he was told to go to a certain place, he would go there on the run. When he had nothing to do for the moment, he would stand round fidgeting, dancing, with the overflow of energy that was in him. If he were working in a line of men, the line always moved too slowly for him, and you could pick him out by his impatience and restlessness. That was why he had been picked out on one important occasion; for </a:t>
            </a:r>
            <a:r>
              <a:rPr lang="en-US" sz="2000" b="0" i="0" dirty="0" err="1">
                <a:solidFill>
                  <a:srgbClr val="000000"/>
                </a:solidFill>
                <a:effectLst/>
                <a:latin typeface="Times" pitchFamily="2" charset="0"/>
              </a:rPr>
              <a:t>Jurgis</a:t>
            </a:r>
            <a:r>
              <a:rPr lang="en-US" sz="2000" b="0" i="0" dirty="0">
                <a:solidFill>
                  <a:srgbClr val="000000"/>
                </a:solidFill>
                <a:effectLst/>
                <a:latin typeface="Times" pitchFamily="2" charset="0"/>
              </a:rPr>
              <a:t> had stood outside of Brown and Company’s “Central Time Station” not more than half an hour, the second day of his arrival in Chicago, before he had been beckoned by one of the bosses. Of this he was very proud, and it made him more disposed than ever to laugh at the pessimists. In vain would they all tell him that there were men in that crowd from which he had been chosen who had stood there a month—yes, many months—and not been chosen yet. “Yes,” he would say, “but what sort of men? Broken-down tramps and good-for-nothings, fellows who have spent all their money drinking, and want to get more for it. Do you want me to believe that with these arms”—and he would clench his fists and hold them up in the air, so that you might see the rolling muscles—“that with these arms people will ever let me starve?”</a:t>
            </a:r>
            <a:endParaRPr lang="en-US" sz="2000" dirty="0"/>
          </a:p>
        </p:txBody>
      </p:sp>
      <p:pic>
        <p:nvPicPr>
          <p:cNvPr id="6" name="Picture 5">
            <a:extLst>
              <a:ext uri="{FF2B5EF4-FFF2-40B4-BE49-F238E27FC236}">
                <a16:creationId xmlns:a16="http://schemas.microsoft.com/office/drawing/2014/main" id="{116D3E9F-C673-D343-BC98-63E9AD5F0D90}"/>
              </a:ext>
            </a:extLst>
          </p:cNvPr>
          <p:cNvPicPr>
            <a:picLocks noChangeAspect="1"/>
          </p:cNvPicPr>
          <p:nvPr/>
        </p:nvPicPr>
        <p:blipFill>
          <a:blip r:embed="rId2"/>
          <a:stretch>
            <a:fillRect/>
          </a:stretch>
        </p:blipFill>
        <p:spPr>
          <a:xfrm>
            <a:off x="8676802" y="2642825"/>
            <a:ext cx="3014446" cy="4091608"/>
          </a:xfrm>
          <a:prstGeom prst="rect">
            <a:avLst/>
          </a:prstGeom>
        </p:spPr>
      </p:pic>
    </p:spTree>
    <p:extLst>
      <p:ext uri="{BB962C8B-B14F-4D97-AF65-F5344CB8AC3E}">
        <p14:creationId xmlns:p14="http://schemas.microsoft.com/office/powerpoint/2010/main" val="2826441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EA13F7B-13A3-B64C-9C54-BF9B09799817}"/>
              </a:ext>
            </a:extLst>
          </p:cNvPr>
          <p:cNvSpPr txBox="1"/>
          <p:nvPr/>
        </p:nvSpPr>
        <p:spPr>
          <a:xfrm>
            <a:off x="946698" y="117693"/>
            <a:ext cx="9887205" cy="6370975"/>
          </a:xfrm>
          <a:prstGeom prst="rect">
            <a:avLst/>
          </a:prstGeom>
          <a:noFill/>
        </p:spPr>
        <p:txBody>
          <a:bodyPr wrap="square">
            <a:spAutoFit/>
          </a:bodyPr>
          <a:lstStyle/>
          <a:p>
            <a:r>
              <a:rPr lang="en-US" sz="2400" b="0" i="0" dirty="0">
                <a:solidFill>
                  <a:srgbClr val="000000"/>
                </a:solidFill>
                <a:effectLst/>
                <a:latin typeface="Times" pitchFamily="2" charset="0"/>
              </a:rPr>
              <a:t>Theodore Dreiser, from Chapter 1 of </a:t>
            </a:r>
            <a:r>
              <a:rPr lang="en-US" sz="2400" i="1" dirty="0">
                <a:solidFill>
                  <a:srgbClr val="000000"/>
                </a:solidFill>
                <a:latin typeface="Times" pitchFamily="2" charset="0"/>
              </a:rPr>
              <a:t>Sister Carrie </a:t>
            </a:r>
            <a:r>
              <a:rPr lang="en-US" sz="2400" dirty="0">
                <a:solidFill>
                  <a:srgbClr val="000000"/>
                </a:solidFill>
                <a:latin typeface="Times" pitchFamily="2" charset="0"/>
              </a:rPr>
              <a:t>(1900): </a:t>
            </a:r>
          </a:p>
          <a:p>
            <a:endParaRPr lang="en-US" sz="2400" b="0" i="0" dirty="0">
              <a:solidFill>
                <a:srgbClr val="000000"/>
              </a:solidFill>
              <a:effectLst/>
              <a:latin typeface="Times" pitchFamily="2" charset="0"/>
            </a:endParaRPr>
          </a:p>
          <a:p>
            <a:r>
              <a:rPr lang="en-US" sz="2400" b="0" i="0" dirty="0">
                <a:solidFill>
                  <a:srgbClr val="000000"/>
                </a:solidFill>
                <a:effectLst/>
                <a:latin typeface="Times" pitchFamily="2" charset="0"/>
              </a:rPr>
              <a:t>When a girl leaves her home at eighteen, she does one of two things. Either she falls into saving hands and becomes better, or she rapidly assumes the cosmopolitan standard of virtue and becomes worse. Of an intermediate balance, under the circumstances, there is no possibility. The city has its cunning wiles, no less than the infinitely smaller and more human tempter. There are large forces which allure with all the soulfulness of expression possible in the most cultured human. The gleam of a thousand lights is often as effective as the persuasive light in a wooing and fascinating eye. Half the undoing of the unsophisticated and natural mind is accomplished by forces wholly superhuman. A blare of sound, a roar of life, a vast array of human hives, appeal to the astonished senses in equivocal terms. Without a counsellor at hand to whisper cautious interpretations, what falsehoods may not these things breathe into the unguarded ear! </a:t>
            </a:r>
            <a:r>
              <a:rPr lang="en-US" sz="2400" b="0" i="0" dirty="0" err="1">
                <a:solidFill>
                  <a:srgbClr val="000000"/>
                </a:solidFill>
                <a:effectLst/>
                <a:latin typeface="Times" pitchFamily="2" charset="0"/>
              </a:rPr>
              <a:t>Unrecognised</a:t>
            </a:r>
            <a:r>
              <a:rPr lang="en-US" sz="2400" b="0" i="0" dirty="0">
                <a:solidFill>
                  <a:srgbClr val="000000"/>
                </a:solidFill>
                <a:effectLst/>
                <a:latin typeface="Times" pitchFamily="2" charset="0"/>
              </a:rPr>
              <a:t> for what they are, their beauty, like music, too often relaxes, then weakens, then perverts the simpler human perceptions.</a:t>
            </a:r>
            <a:endParaRPr lang="en-US" sz="2400" dirty="0"/>
          </a:p>
        </p:txBody>
      </p:sp>
    </p:spTree>
    <p:extLst>
      <p:ext uri="{BB962C8B-B14F-4D97-AF65-F5344CB8AC3E}">
        <p14:creationId xmlns:p14="http://schemas.microsoft.com/office/powerpoint/2010/main" val="3096971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167397-EDEC-E84B-ACBA-B26D91D15DB6}"/>
              </a:ext>
            </a:extLst>
          </p:cNvPr>
          <p:cNvSpPr txBox="1"/>
          <p:nvPr/>
        </p:nvSpPr>
        <p:spPr>
          <a:xfrm>
            <a:off x="0" y="289016"/>
            <a:ext cx="8581752" cy="4708981"/>
          </a:xfrm>
          <a:prstGeom prst="rect">
            <a:avLst/>
          </a:prstGeom>
          <a:noFill/>
        </p:spPr>
        <p:txBody>
          <a:bodyPr wrap="square">
            <a:spAutoFit/>
          </a:bodyPr>
          <a:lstStyle/>
          <a:p>
            <a:r>
              <a:rPr lang="en-US" sz="2000" b="0" i="0" dirty="0">
                <a:solidFill>
                  <a:srgbClr val="000000"/>
                </a:solidFill>
                <a:effectLst/>
                <a:latin typeface="Times" pitchFamily="2" charset="0"/>
              </a:rPr>
              <a:t>Caroline, or Sister Carrie, as she had been half affectionately termed by the family, </a:t>
            </a:r>
            <a:r>
              <a:rPr lang="en-US" sz="2000" b="1" i="0" dirty="0">
                <a:solidFill>
                  <a:srgbClr val="000000"/>
                </a:solidFill>
                <a:effectLst/>
                <a:latin typeface="Times" pitchFamily="2" charset="0"/>
              </a:rPr>
              <a:t>was possessed of a mind rudimentary in its power of observation and analysis. Self-interest with her was high, but not strong.</a:t>
            </a:r>
            <a:r>
              <a:rPr lang="en-US" sz="2000" b="0" i="0" dirty="0">
                <a:solidFill>
                  <a:srgbClr val="000000"/>
                </a:solidFill>
                <a:effectLst/>
                <a:latin typeface="Times" pitchFamily="2" charset="0"/>
              </a:rPr>
              <a:t> It was, nevertheless, her guiding characteristic. Warm with the fancies of youth, pretty with the insipid prettiness of the formative period, possessed of a figure promising eventual shapeliness and an eye alight with certain native intelligence, she was a fair example of the middle American class—two generations removed from the emigrant. </a:t>
            </a:r>
            <a:r>
              <a:rPr lang="en-US" sz="2000" b="1" i="0" dirty="0">
                <a:solidFill>
                  <a:srgbClr val="000000"/>
                </a:solidFill>
                <a:effectLst/>
                <a:latin typeface="Times" pitchFamily="2" charset="0"/>
              </a:rPr>
              <a:t>Books were beyond her interest—knowledge a sealed book. In the intuitive graces she was still crude. She could scarcely toss her head gracefully. Her hands were almost ineffectual. The feet, though small, were set flatly. And yet she was interested in her charms, quick to understand the keener pleasures of life, ambitious to gain in material things.</a:t>
            </a:r>
            <a:r>
              <a:rPr lang="en-US" sz="2000" b="0" i="0" dirty="0">
                <a:solidFill>
                  <a:srgbClr val="000000"/>
                </a:solidFill>
                <a:effectLst/>
                <a:latin typeface="Times" pitchFamily="2" charset="0"/>
              </a:rPr>
              <a:t> A half-equipped little knight she was, venturing to </a:t>
            </a:r>
            <a:r>
              <a:rPr lang="en-US" sz="2000" b="0" i="0" dirty="0" err="1">
                <a:solidFill>
                  <a:srgbClr val="000000"/>
                </a:solidFill>
                <a:effectLst/>
                <a:latin typeface="Times" pitchFamily="2" charset="0"/>
              </a:rPr>
              <a:t>reconnoitre</a:t>
            </a:r>
            <a:r>
              <a:rPr lang="en-US" sz="2000" b="0" i="0" dirty="0">
                <a:solidFill>
                  <a:srgbClr val="000000"/>
                </a:solidFill>
                <a:effectLst/>
                <a:latin typeface="Times" pitchFamily="2" charset="0"/>
              </a:rPr>
              <a:t> the mysterious city and dreaming wild dreams of some vague, far-off supremacy, which should make it prey and subject—the proper penitent, </a:t>
            </a:r>
            <a:r>
              <a:rPr lang="en-US" sz="2000" b="0" i="0" dirty="0" err="1">
                <a:solidFill>
                  <a:srgbClr val="000000"/>
                </a:solidFill>
                <a:effectLst/>
                <a:latin typeface="Times" pitchFamily="2" charset="0"/>
              </a:rPr>
              <a:t>grovelling</a:t>
            </a:r>
            <a:r>
              <a:rPr lang="en-US" sz="2000" b="0" i="0" dirty="0">
                <a:solidFill>
                  <a:srgbClr val="000000"/>
                </a:solidFill>
                <a:effectLst/>
                <a:latin typeface="Times" pitchFamily="2" charset="0"/>
              </a:rPr>
              <a:t> at a woman’s slipper.</a:t>
            </a:r>
            <a:endParaRPr lang="en-US" sz="2000" dirty="0"/>
          </a:p>
        </p:txBody>
      </p:sp>
      <p:pic>
        <p:nvPicPr>
          <p:cNvPr id="6" name="Picture 5">
            <a:extLst>
              <a:ext uri="{FF2B5EF4-FFF2-40B4-BE49-F238E27FC236}">
                <a16:creationId xmlns:a16="http://schemas.microsoft.com/office/drawing/2014/main" id="{E19C61E2-4B0D-DC4A-9550-0288AC271944}"/>
              </a:ext>
            </a:extLst>
          </p:cNvPr>
          <p:cNvPicPr>
            <a:picLocks noChangeAspect="1"/>
          </p:cNvPicPr>
          <p:nvPr/>
        </p:nvPicPr>
        <p:blipFill>
          <a:blip r:embed="rId2"/>
          <a:stretch>
            <a:fillRect/>
          </a:stretch>
        </p:blipFill>
        <p:spPr>
          <a:xfrm>
            <a:off x="8229600" y="3966210"/>
            <a:ext cx="3748495" cy="2781599"/>
          </a:xfrm>
          <a:prstGeom prst="rect">
            <a:avLst/>
          </a:prstGeom>
        </p:spPr>
      </p:pic>
      <p:sp>
        <p:nvSpPr>
          <p:cNvPr id="2" name="TextBox 1">
            <a:extLst>
              <a:ext uri="{FF2B5EF4-FFF2-40B4-BE49-F238E27FC236}">
                <a16:creationId xmlns:a16="http://schemas.microsoft.com/office/drawing/2014/main" id="{91AD2C6A-0FBC-954E-A13E-D4B7B5112A62}"/>
              </a:ext>
            </a:extLst>
          </p:cNvPr>
          <p:cNvSpPr txBox="1"/>
          <p:nvPr/>
        </p:nvSpPr>
        <p:spPr>
          <a:xfrm>
            <a:off x="2928395" y="5231757"/>
            <a:ext cx="4692503" cy="646331"/>
          </a:xfrm>
          <a:prstGeom prst="rect">
            <a:avLst/>
          </a:prstGeom>
          <a:noFill/>
        </p:spPr>
        <p:txBody>
          <a:bodyPr wrap="none" rtlCol="0">
            <a:spAutoFit/>
          </a:bodyPr>
          <a:lstStyle/>
          <a:p>
            <a:r>
              <a:rPr lang="en-US" dirty="0"/>
              <a:t>Carrie (Jennifer Jones) and Charlie </a:t>
            </a:r>
            <a:r>
              <a:rPr lang="en-US" dirty="0" err="1"/>
              <a:t>Drouet</a:t>
            </a:r>
            <a:r>
              <a:rPr lang="en-US" dirty="0"/>
              <a:t>, the </a:t>
            </a:r>
          </a:p>
          <a:p>
            <a:r>
              <a:rPr lang="en-US" dirty="0"/>
              <a:t>salesman who picks her up on a train to Chicago</a:t>
            </a:r>
          </a:p>
        </p:txBody>
      </p:sp>
    </p:spTree>
    <p:extLst>
      <p:ext uri="{BB962C8B-B14F-4D97-AF65-F5344CB8AC3E}">
        <p14:creationId xmlns:p14="http://schemas.microsoft.com/office/powerpoint/2010/main" val="1229005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icture containing person, wall, indoor, person&#10;&#10;Description automatically generated">
            <a:extLst>
              <a:ext uri="{FF2B5EF4-FFF2-40B4-BE49-F238E27FC236}">
                <a16:creationId xmlns:a16="http://schemas.microsoft.com/office/drawing/2014/main" id="{DE0EAD56-DA5A-CA44-8D5E-D0117E4EFE63}"/>
              </a:ext>
            </a:extLst>
          </p:cNvPr>
          <p:cNvPicPr>
            <a:picLocks noChangeAspect="1"/>
          </p:cNvPicPr>
          <p:nvPr/>
        </p:nvPicPr>
        <p:blipFill rotWithShape="1">
          <a:blip r:embed="rId2"/>
          <a:srcRect t="4334" r="-1" b="-1"/>
          <a:stretch/>
        </p:blipFill>
        <p:spPr>
          <a:xfrm>
            <a:off x="321733" y="321733"/>
            <a:ext cx="11548534" cy="6214534"/>
          </a:xfrm>
          <a:prstGeom prst="rect">
            <a:avLst/>
          </a:prstGeom>
        </p:spPr>
      </p:pic>
      <p:sp>
        <p:nvSpPr>
          <p:cNvPr id="2" name="TextBox 1">
            <a:extLst>
              <a:ext uri="{FF2B5EF4-FFF2-40B4-BE49-F238E27FC236}">
                <a16:creationId xmlns:a16="http://schemas.microsoft.com/office/drawing/2014/main" id="{F890C52A-1C05-474E-B856-AFDB3BD9D3CE}"/>
              </a:ext>
            </a:extLst>
          </p:cNvPr>
          <p:cNvSpPr txBox="1"/>
          <p:nvPr/>
        </p:nvSpPr>
        <p:spPr>
          <a:xfrm>
            <a:off x="10197296" y="3055716"/>
            <a:ext cx="1388962" cy="2031325"/>
          </a:xfrm>
          <a:prstGeom prst="rect">
            <a:avLst/>
          </a:prstGeom>
          <a:noFill/>
        </p:spPr>
        <p:txBody>
          <a:bodyPr wrap="square" rtlCol="0">
            <a:spAutoFit/>
          </a:bodyPr>
          <a:lstStyle/>
          <a:p>
            <a:r>
              <a:rPr lang="en-US" dirty="0"/>
              <a:t>Carrie and</a:t>
            </a:r>
          </a:p>
          <a:p>
            <a:r>
              <a:rPr lang="en-US" dirty="0"/>
              <a:t>George </a:t>
            </a:r>
            <a:r>
              <a:rPr lang="en-US" dirty="0" err="1"/>
              <a:t>Hurstwood</a:t>
            </a:r>
            <a:r>
              <a:rPr lang="en-US" dirty="0"/>
              <a:t>, her second (and higher-class) conquest.</a:t>
            </a:r>
          </a:p>
        </p:txBody>
      </p:sp>
    </p:spTree>
    <p:extLst>
      <p:ext uri="{BB962C8B-B14F-4D97-AF65-F5344CB8AC3E}">
        <p14:creationId xmlns:p14="http://schemas.microsoft.com/office/powerpoint/2010/main" val="3781125060"/>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72EF2E-34AF-254B-8E4E-715CBE5A786E}"/>
              </a:ext>
            </a:extLst>
          </p:cNvPr>
          <p:cNvSpPr txBox="1"/>
          <p:nvPr/>
        </p:nvSpPr>
        <p:spPr>
          <a:xfrm>
            <a:off x="546651" y="1"/>
            <a:ext cx="10843591" cy="6555641"/>
          </a:xfrm>
          <a:prstGeom prst="rect">
            <a:avLst/>
          </a:prstGeom>
          <a:noFill/>
        </p:spPr>
        <p:txBody>
          <a:bodyPr wrap="square">
            <a:spAutoFit/>
          </a:bodyPr>
          <a:lstStyle/>
          <a:p>
            <a:pPr algn="just"/>
            <a:r>
              <a:rPr lang="en-US" sz="2000" dirty="0">
                <a:solidFill>
                  <a:srgbClr val="000000"/>
                </a:solidFill>
                <a:latin typeface="Times" pitchFamily="2" charset="0"/>
              </a:rPr>
              <a:t>[Pop quiz!!]</a:t>
            </a:r>
            <a:endParaRPr lang="en-US" sz="2000" b="0" i="0" dirty="0">
              <a:solidFill>
                <a:srgbClr val="000000"/>
              </a:solidFill>
              <a:effectLst/>
              <a:latin typeface="Times" pitchFamily="2" charset="0"/>
            </a:endParaRPr>
          </a:p>
          <a:p>
            <a:pPr algn="just"/>
            <a:r>
              <a:rPr lang="en-US" sz="2000" b="0" i="0" dirty="0">
                <a:solidFill>
                  <a:srgbClr val="000000"/>
                </a:solidFill>
                <a:effectLst/>
                <a:latin typeface="Times" pitchFamily="2" charset="0"/>
              </a:rPr>
              <a:t>“And now, Dr. James Mortimer—”</a:t>
            </a:r>
          </a:p>
          <a:p>
            <a:pPr algn="just"/>
            <a:r>
              <a:rPr lang="en-US" sz="2000" b="0" i="0" dirty="0">
                <a:solidFill>
                  <a:srgbClr val="000000"/>
                </a:solidFill>
                <a:effectLst/>
                <a:latin typeface="Times" pitchFamily="2" charset="0"/>
              </a:rPr>
              <a:t>“Mister, sir, Mister—a humble M.R.C.S.”</a:t>
            </a:r>
          </a:p>
          <a:p>
            <a:pPr algn="just"/>
            <a:r>
              <a:rPr lang="en-US" sz="2000" b="0" i="0" dirty="0">
                <a:solidFill>
                  <a:srgbClr val="000000"/>
                </a:solidFill>
                <a:effectLst/>
                <a:latin typeface="Times" pitchFamily="2" charset="0"/>
              </a:rPr>
              <a:t>“And a man of precise mind, evidently.”</a:t>
            </a:r>
          </a:p>
          <a:p>
            <a:pPr algn="just"/>
            <a:r>
              <a:rPr lang="en-US" sz="2000" b="0" i="0" dirty="0">
                <a:solidFill>
                  <a:srgbClr val="000000"/>
                </a:solidFill>
                <a:effectLst/>
                <a:latin typeface="Times" pitchFamily="2" charset="0"/>
              </a:rPr>
              <a:t>“A dabbler in science, Mr. Holmes, a picker up of shells on the shores of the great unknown ocean. I presume that it is Mr. Sherlock Holmes whom I am addressing and not—”</a:t>
            </a:r>
          </a:p>
          <a:p>
            <a:pPr algn="just"/>
            <a:r>
              <a:rPr lang="en-US" sz="2000" b="0" i="0" dirty="0">
                <a:solidFill>
                  <a:srgbClr val="000000"/>
                </a:solidFill>
                <a:effectLst/>
                <a:latin typeface="Times" pitchFamily="2" charset="0"/>
              </a:rPr>
              <a:t>“No, this is my friend Dr. Watson.”</a:t>
            </a:r>
          </a:p>
          <a:p>
            <a:pPr algn="just"/>
            <a:r>
              <a:rPr lang="en-US" sz="2000" b="0" i="0" dirty="0">
                <a:solidFill>
                  <a:srgbClr val="000000"/>
                </a:solidFill>
                <a:effectLst/>
                <a:latin typeface="Times" pitchFamily="2" charset="0"/>
              </a:rPr>
              <a:t>“Glad to meet you, sir. I have heard your name mentioned in connection with that of your friend. </a:t>
            </a:r>
            <a:r>
              <a:rPr lang="en-US" sz="2000" b="1" i="0" dirty="0">
                <a:solidFill>
                  <a:srgbClr val="000000"/>
                </a:solidFill>
                <a:effectLst/>
                <a:latin typeface="Times" pitchFamily="2" charset="0"/>
              </a:rPr>
              <a:t>You interest me very much, Mr. Holmes. I had hardly expected so dolichocephalic a skull or such well-marked supra-orbital development. Would you have any objection to my running my finger along your parietal fissure? A cast of your skull, sir, until the original is available, would be an ornament to any anthropological museum. It is not my intention to be fulsome, but I confess that I covet your skull.”</a:t>
            </a:r>
          </a:p>
          <a:p>
            <a:pPr algn="just"/>
            <a:r>
              <a:rPr lang="en-US" sz="2000" b="0" i="0" dirty="0">
                <a:solidFill>
                  <a:srgbClr val="000000"/>
                </a:solidFill>
                <a:effectLst/>
                <a:latin typeface="Times" pitchFamily="2" charset="0"/>
              </a:rPr>
              <a:t>Sherlock Holmes waved our strange visitor into a chair. “You are an enthusiast in your line of thought, I perceive, sir, as I am in mine,” said he. “I observe from your forefinger that you make your own cigarettes. Have no hesitation in lighting one.”</a:t>
            </a:r>
          </a:p>
          <a:p>
            <a:pPr algn="just"/>
            <a:r>
              <a:rPr lang="en-US" sz="2000" b="0" i="0" dirty="0">
                <a:solidFill>
                  <a:srgbClr val="000000"/>
                </a:solidFill>
                <a:effectLst/>
                <a:latin typeface="Times" pitchFamily="2" charset="0"/>
              </a:rPr>
              <a:t>The man drew out paper and tobacco and twirled the one up in the other with surprising dexterity. He had long, quivering fingers as agile and restless as the </a:t>
            </a:r>
            <a:r>
              <a:rPr lang="en-US" sz="2000" b="0" i="0" dirty="0" err="1">
                <a:solidFill>
                  <a:srgbClr val="000000"/>
                </a:solidFill>
                <a:effectLst/>
                <a:latin typeface="Times" pitchFamily="2" charset="0"/>
              </a:rPr>
              <a:t>antennæ</a:t>
            </a:r>
            <a:r>
              <a:rPr lang="en-US" sz="2000" b="0" i="0" dirty="0">
                <a:solidFill>
                  <a:srgbClr val="000000"/>
                </a:solidFill>
                <a:effectLst/>
                <a:latin typeface="Times" pitchFamily="2" charset="0"/>
              </a:rPr>
              <a:t> of an insect.</a:t>
            </a:r>
          </a:p>
          <a:p>
            <a:pPr algn="just"/>
            <a:r>
              <a:rPr lang="en-US" sz="2000" b="0" i="0" dirty="0">
                <a:solidFill>
                  <a:srgbClr val="000000"/>
                </a:solidFill>
                <a:effectLst/>
                <a:latin typeface="Times" pitchFamily="2" charset="0"/>
              </a:rPr>
              <a:t>Holmes was silent, but his little darting glances showed me the interest which he took in our curious companion. “I presume, sir,” said he at last, “that it was not merely for the purpose of examining my skull that you have done me the </a:t>
            </a:r>
            <a:r>
              <a:rPr lang="en-US" sz="2000" b="0" i="0" dirty="0" err="1">
                <a:solidFill>
                  <a:srgbClr val="000000"/>
                </a:solidFill>
                <a:effectLst/>
                <a:latin typeface="Times" pitchFamily="2" charset="0"/>
              </a:rPr>
              <a:t>honour</a:t>
            </a:r>
            <a:r>
              <a:rPr lang="en-US" sz="2000" b="0" i="0" dirty="0">
                <a:solidFill>
                  <a:srgbClr val="000000"/>
                </a:solidFill>
                <a:effectLst/>
                <a:latin typeface="Times" pitchFamily="2" charset="0"/>
              </a:rPr>
              <a:t> to call here last night and again today?”</a:t>
            </a:r>
          </a:p>
        </p:txBody>
      </p:sp>
    </p:spTree>
    <p:extLst>
      <p:ext uri="{BB962C8B-B14F-4D97-AF65-F5344CB8AC3E}">
        <p14:creationId xmlns:p14="http://schemas.microsoft.com/office/powerpoint/2010/main" val="3747438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linedrawing&#10;&#10;Description automatically generated">
            <a:extLst>
              <a:ext uri="{FF2B5EF4-FFF2-40B4-BE49-F238E27FC236}">
                <a16:creationId xmlns:a16="http://schemas.microsoft.com/office/drawing/2014/main" id="{4001E5AC-0DB9-D84E-B395-A4112148C2E6}"/>
              </a:ext>
            </a:extLst>
          </p:cNvPr>
          <p:cNvPicPr>
            <a:picLocks noChangeAspect="1"/>
          </p:cNvPicPr>
          <p:nvPr/>
        </p:nvPicPr>
        <p:blipFill>
          <a:blip r:embed="rId3"/>
          <a:stretch>
            <a:fillRect/>
          </a:stretch>
        </p:blipFill>
        <p:spPr>
          <a:xfrm>
            <a:off x="3753287" y="369129"/>
            <a:ext cx="4685426" cy="6119742"/>
          </a:xfrm>
          <a:prstGeom prst="rect">
            <a:avLst/>
          </a:prstGeom>
        </p:spPr>
      </p:pic>
      <p:sp>
        <p:nvSpPr>
          <p:cNvPr id="2" name="TextBox 1">
            <a:extLst>
              <a:ext uri="{FF2B5EF4-FFF2-40B4-BE49-F238E27FC236}">
                <a16:creationId xmlns:a16="http://schemas.microsoft.com/office/drawing/2014/main" id="{251B8AA3-DA70-6245-9987-0959B0BF079E}"/>
              </a:ext>
            </a:extLst>
          </p:cNvPr>
          <p:cNvSpPr txBox="1"/>
          <p:nvPr/>
        </p:nvSpPr>
        <p:spPr>
          <a:xfrm>
            <a:off x="8588416" y="2662176"/>
            <a:ext cx="3379808" cy="646331"/>
          </a:xfrm>
          <a:prstGeom prst="rect">
            <a:avLst/>
          </a:prstGeom>
          <a:noFill/>
        </p:spPr>
        <p:txBody>
          <a:bodyPr wrap="square" rtlCol="0">
            <a:spAutoFit/>
          </a:bodyPr>
          <a:lstStyle/>
          <a:p>
            <a:r>
              <a:rPr lang="en-US" dirty="0"/>
              <a:t>Early illustration of Sherlock Holmes</a:t>
            </a:r>
          </a:p>
        </p:txBody>
      </p:sp>
    </p:spTree>
    <p:extLst>
      <p:ext uri="{BB962C8B-B14F-4D97-AF65-F5344CB8AC3E}">
        <p14:creationId xmlns:p14="http://schemas.microsoft.com/office/powerpoint/2010/main" val="941483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43B38C87-4CF8-DC42-BDD2-AE3E1D0D015F}"/>
              </a:ext>
            </a:extLst>
          </p:cNvPr>
          <p:cNvPicPr>
            <a:picLocks noChangeAspect="1"/>
          </p:cNvPicPr>
          <p:nvPr/>
        </p:nvPicPr>
        <p:blipFill rotWithShape="1">
          <a:blip r:embed="rId3"/>
          <a:srcRect t="19052" b="5962"/>
          <a:stretch/>
        </p:blipFill>
        <p:spPr>
          <a:xfrm>
            <a:off x="-1504" y="-336648"/>
            <a:ext cx="12191980" cy="6856718"/>
          </a:xfrm>
          <a:prstGeom prst="rect">
            <a:avLst/>
          </a:prstGeom>
        </p:spPr>
      </p:pic>
      <p:sp>
        <p:nvSpPr>
          <p:cNvPr id="6" name="TextBox 5">
            <a:extLst>
              <a:ext uri="{FF2B5EF4-FFF2-40B4-BE49-F238E27FC236}">
                <a16:creationId xmlns:a16="http://schemas.microsoft.com/office/drawing/2014/main" id="{A3F281D3-A43D-E54F-A9E7-4FEBF9C3E170}"/>
              </a:ext>
            </a:extLst>
          </p:cNvPr>
          <p:cNvSpPr txBox="1"/>
          <p:nvPr/>
        </p:nvSpPr>
        <p:spPr>
          <a:xfrm>
            <a:off x="1113183" y="337930"/>
            <a:ext cx="5382948" cy="461665"/>
          </a:xfrm>
          <a:prstGeom prst="rect">
            <a:avLst/>
          </a:prstGeom>
          <a:noFill/>
        </p:spPr>
        <p:txBody>
          <a:bodyPr wrap="none" rtlCol="0">
            <a:spAutoFit/>
          </a:bodyPr>
          <a:lstStyle/>
          <a:p>
            <a:r>
              <a:rPr lang="en-US" sz="2400" dirty="0">
                <a:solidFill>
                  <a:schemeClr val="accent4">
                    <a:lumMod val="60000"/>
                    <a:lumOff val="40000"/>
                  </a:schemeClr>
                </a:solidFill>
              </a:rPr>
              <a:t>ROBERT FROST, “MENDING  WALL” (1914)</a:t>
            </a:r>
          </a:p>
        </p:txBody>
      </p:sp>
    </p:spTree>
    <p:extLst>
      <p:ext uri="{BB962C8B-B14F-4D97-AF65-F5344CB8AC3E}">
        <p14:creationId xmlns:p14="http://schemas.microsoft.com/office/powerpoint/2010/main" val="3995585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833731-117E-314C-A278-7265C9E921ED}"/>
              </a:ext>
            </a:extLst>
          </p:cNvPr>
          <p:cNvSpPr txBox="1"/>
          <p:nvPr/>
        </p:nvSpPr>
        <p:spPr>
          <a:xfrm>
            <a:off x="2869924" y="228600"/>
            <a:ext cx="5528642" cy="6832640"/>
          </a:xfrm>
          <a:prstGeom prst="rect">
            <a:avLst/>
          </a:prstGeom>
          <a:noFill/>
        </p:spPr>
        <p:txBody>
          <a:bodyPr wrap="square">
            <a:spAutoFit/>
          </a:bodyPr>
          <a:lstStyle/>
          <a:p>
            <a:pPr algn="l" fontAlgn="base"/>
            <a:r>
              <a:rPr lang="en-US" sz="2000" b="0" i="0" dirty="0">
                <a:solidFill>
                  <a:srgbClr val="000000"/>
                </a:solidFill>
                <a:effectLst/>
                <a:latin typeface="adobe-garamond-pro"/>
              </a:rPr>
              <a:t>Something there is that doesn't love a wall,</a:t>
            </a:r>
          </a:p>
          <a:p>
            <a:pPr algn="l" fontAlgn="base"/>
            <a:r>
              <a:rPr lang="en-US" sz="2000" b="0" i="0" dirty="0">
                <a:solidFill>
                  <a:srgbClr val="000000"/>
                </a:solidFill>
                <a:effectLst/>
                <a:latin typeface="adobe-garamond-pro"/>
              </a:rPr>
              <a:t>That sends the frozen-ground-swell under it,</a:t>
            </a:r>
            <a:br>
              <a:rPr lang="en-US" sz="2000" b="0" i="0" dirty="0">
                <a:solidFill>
                  <a:srgbClr val="000000"/>
                </a:solidFill>
                <a:effectLst/>
                <a:latin typeface="adobe-garamond-pro"/>
              </a:rPr>
            </a:br>
            <a:r>
              <a:rPr lang="en-US" sz="2000" b="0" i="0" dirty="0">
                <a:solidFill>
                  <a:srgbClr val="000000"/>
                </a:solidFill>
                <a:effectLst/>
                <a:latin typeface="adobe-garamond-pro"/>
              </a:rPr>
              <a:t>And spills the upper boulders in the sun;</a:t>
            </a:r>
            <a:br>
              <a:rPr lang="en-US" sz="2000" b="0" i="0" dirty="0">
                <a:solidFill>
                  <a:srgbClr val="000000"/>
                </a:solidFill>
                <a:effectLst/>
                <a:latin typeface="adobe-garamond-pro"/>
              </a:rPr>
            </a:br>
            <a:r>
              <a:rPr lang="en-US" sz="2000" b="0" i="0" dirty="0">
                <a:solidFill>
                  <a:srgbClr val="000000"/>
                </a:solidFill>
                <a:effectLst/>
                <a:latin typeface="adobe-garamond-pro"/>
              </a:rPr>
              <a:t>And makes gaps even two can pass abreast.</a:t>
            </a:r>
            <a:br>
              <a:rPr lang="en-US" sz="2000" b="0" i="0" dirty="0">
                <a:solidFill>
                  <a:srgbClr val="000000"/>
                </a:solidFill>
                <a:effectLst/>
                <a:latin typeface="adobe-garamond-pro"/>
              </a:rPr>
            </a:br>
            <a:r>
              <a:rPr lang="en-US" sz="2000" b="0" i="0" dirty="0">
                <a:solidFill>
                  <a:srgbClr val="000000"/>
                </a:solidFill>
                <a:effectLst/>
                <a:latin typeface="adobe-garamond-pro"/>
              </a:rPr>
              <a:t>The work of hunters is another thing:</a:t>
            </a:r>
            <a:br>
              <a:rPr lang="en-US" sz="2000" b="0" i="0" dirty="0">
                <a:solidFill>
                  <a:srgbClr val="000000"/>
                </a:solidFill>
                <a:effectLst/>
                <a:latin typeface="adobe-garamond-pro"/>
              </a:rPr>
            </a:br>
            <a:r>
              <a:rPr lang="en-US" sz="2000" b="0" i="0" dirty="0">
                <a:solidFill>
                  <a:srgbClr val="000000"/>
                </a:solidFill>
                <a:effectLst/>
                <a:latin typeface="adobe-garamond-pro"/>
              </a:rPr>
              <a:t>I have come after them and made repair</a:t>
            </a:r>
            <a:br>
              <a:rPr lang="en-US" sz="2000" b="0" i="0" dirty="0">
                <a:solidFill>
                  <a:srgbClr val="000000"/>
                </a:solidFill>
                <a:effectLst/>
                <a:latin typeface="adobe-garamond-pro"/>
              </a:rPr>
            </a:br>
            <a:r>
              <a:rPr lang="en-US" sz="2000" b="0" i="0" dirty="0">
                <a:solidFill>
                  <a:srgbClr val="000000"/>
                </a:solidFill>
                <a:effectLst/>
                <a:latin typeface="adobe-garamond-pro"/>
              </a:rPr>
              <a:t>Where they have left not one stone on a stone,</a:t>
            </a:r>
            <a:br>
              <a:rPr lang="en-US" sz="2000" b="0" i="0" dirty="0">
                <a:solidFill>
                  <a:srgbClr val="000000"/>
                </a:solidFill>
                <a:effectLst/>
                <a:latin typeface="adobe-garamond-pro"/>
              </a:rPr>
            </a:br>
            <a:r>
              <a:rPr lang="en-US" sz="2000" b="0" i="0" dirty="0">
                <a:solidFill>
                  <a:srgbClr val="000000"/>
                </a:solidFill>
                <a:effectLst/>
                <a:latin typeface="adobe-garamond-pro"/>
              </a:rPr>
              <a:t>But they would have the rabbit out of hiding,</a:t>
            </a:r>
            <a:br>
              <a:rPr lang="en-US" sz="2000" b="0" i="0" dirty="0">
                <a:solidFill>
                  <a:srgbClr val="000000"/>
                </a:solidFill>
                <a:effectLst/>
                <a:latin typeface="adobe-garamond-pro"/>
              </a:rPr>
            </a:br>
            <a:r>
              <a:rPr lang="en-US" sz="2000" b="0" i="0" dirty="0">
                <a:solidFill>
                  <a:srgbClr val="000000"/>
                </a:solidFill>
                <a:effectLst/>
                <a:latin typeface="adobe-garamond-pro"/>
              </a:rPr>
              <a:t>To please the yelping dogs. The gaps I mean,</a:t>
            </a:r>
            <a:br>
              <a:rPr lang="en-US" sz="2000" b="0" i="0" dirty="0">
                <a:solidFill>
                  <a:srgbClr val="000000"/>
                </a:solidFill>
                <a:effectLst/>
                <a:latin typeface="adobe-garamond-pro"/>
              </a:rPr>
            </a:br>
            <a:r>
              <a:rPr lang="en-US" sz="2000" b="0" i="0" dirty="0">
                <a:solidFill>
                  <a:srgbClr val="000000"/>
                </a:solidFill>
                <a:effectLst/>
                <a:latin typeface="adobe-garamond-pro"/>
              </a:rPr>
              <a:t>No one has seen them made or heard them made,</a:t>
            </a:r>
            <a:br>
              <a:rPr lang="en-US" sz="2000" b="0" i="0" dirty="0">
                <a:solidFill>
                  <a:srgbClr val="000000"/>
                </a:solidFill>
                <a:effectLst/>
                <a:latin typeface="adobe-garamond-pro"/>
              </a:rPr>
            </a:br>
            <a:r>
              <a:rPr lang="en-US" sz="2000" b="0" i="0" dirty="0">
                <a:solidFill>
                  <a:srgbClr val="000000"/>
                </a:solidFill>
                <a:effectLst/>
                <a:latin typeface="adobe-garamond-pro"/>
              </a:rPr>
              <a:t>But at spring mending-time we find them there.</a:t>
            </a:r>
            <a:br>
              <a:rPr lang="en-US" sz="2000" b="0" i="0" dirty="0">
                <a:solidFill>
                  <a:srgbClr val="000000"/>
                </a:solidFill>
                <a:effectLst/>
                <a:latin typeface="adobe-garamond-pro"/>
              </a:rPr>
            </a:br>
            <a:r>
              <a:rPr lang="en-US" sz="2000" b="0" i="0" dirty="0">
                <a:solidFill>
                  <a:srgbClr val="000000"/>
                </a:solidFill>
                <a:effectLst/>
                <a:latin typeface="adobe-garamond-pro"/>
              </a:rPr>
              <a:t>I let my neighbor know beyond the hill;</a:t>
            </a:r>
            <a:br>
              <a:rPr lang="en-US" sz="2000" b="0" i="0" dirty="0">
                <a:solidFill>
                  <a:srgbClr val="000000"/>
                </a:solidFill>
                <a:effectLst/>
                <a:latin typeface="adobe-garamond-pro"/>
              </a:rPr>
            </a:br>
            <a:r>
              <a:rPr lang="en-US" sz="2000" b="0" i="0" dirty="0">
                <a:solidFill>
                  <a:srgbClr val="000000"/>
                </a:solidFill>
                <a:effectLst/>
                <a:latin typeface="adobe-garamond-pro"/>
              </a:rPr>
              <a:t>And on a day we meet to walk the line</a:t>
            </a:r>
            <a:br>
              <a:rPr lang="en-US" sz="2000" b="0" i="0" dirty="0">
                <a:solidFill>
                  <a:srgbClr val="000000"/>
                </a:solidFill>
                <a:effectLst/>
                <a:latin typeface="adobe-garamond-pro"/>
              </a:rPr>
            </a:br>
            <a:r>
              <a:rPr lang="en-US" sz="2000" b="0" i="0" dirty="0">
                <a:solidFill>
                  <a:srgbClr val="000000"/>
                </a:solidFill>
                <a:effectLst/>
                <a:latin typeface="adobe-garamond-pro"/>
              </a:rPr>
              <a:t>And set the wall between us once again.</a:t>
            </a:r>
            <a:br>
              <a:rPr lang="en-US" sz="2000" b="0" i="0" dirty="0">
                <a:solidFill>
                  <a:srgbClr val="000000"/>
                </a:solidFill>
                <a:effectLst/>
                <a:latin typeface="adobe-garamond-pro"/>
              </a:rPr>
            </a:br>
            <a:r>
              <a:rPr lang="en-US" sz="2000" b="0" i="0" dirty="0">
                <a:solidFill>
                  <a:srgbClr val="000000"/>
                </a:solidFill>
                <a:effectLst/>
                <a:latin typeface="adobe-garamond-pro"/>
              </a:rPr>
              <a:t>We keep the wall between us as we go.</a:t>
            </a:r>
          </a:p>
          <a:p>
            <a:pPr algn="l" fontAlgn="base"/>
            <a:r>
              <a:rPr lang="en-US" sz="2000" dirty="0">
                <a:solidFill>
                  <a:srgbClr val="000000"/>
                </a:solidFill>
                <a:latin typeface="adobe-garamond-pro"/>
              </a:rPr>
              <a:t>…</a:t>
            </a:r>
          </a:p>
          <a:p>
            <a:pPr fontAlgn="base"/>
            <a:r>
              <a:rPr lang="en-US" sz="2000" dirty="0"/>
              <a:t>There where it is we do not need the wall:</a:t>
            </a:r>
            <a:br>
              <a:rPr lang="en-US" sz="2000" dirty="0"/>
            </a:br>
            <a:r>
              <a:rPr lang="en-US" sz="2000" dirty="0"/>
              <a:t>He is all pine and I am apple orchard.</a:t>
            </a:r>
            <a:br>
              <a:rPr lang="en-US" sz="2000" dirty="0"/>
            </a:br>
            <a:r>
              <a:rPr lang="en-US" sz="2000" dirty="0"/>
              <a:t>My apple trees will never get across</a:t>
            </a:r>
            <a:br>
              <a:rPr lang="en-US" sz="2000" dirty="0"/>
            </a:br>
            <a:r>
              <a:rPr lang="en-US" sz="2000" dirty="0"/>
              <a:t>And eat the cones under his pines, I tell him.</a:t>
            </a:r>
            <a:br>
              <a:rPr lang="en-US" sz="2000" dirty="0"/>
            </a:br>
            <a:r>
              <a:rPr lang="en-US" sz="2000" dirty="0"/>
              <a:t>He only says, ‘Good fences make good neighbors.</a:t>
            </a:r>
            <a:r>
              <a:rPr lang="en-US" dirty="0"/>
              <a:t>’</a:t>
            </a:r>
          </a:p>
          <a:p>
            <a:pPr algn="l" fontAlgn="base"/>
            <a:endParaRPr lang="en-US" b="0" i="0" dirty="0">
              <a:solidFill>
                <a:srgbClr val="000000"/>
              </a:solidFill>
              <a:effectLst/>
              <a:latin typeface="adobe-garamond-pro"/>
            </a:endParaRPr>
          </a:p>
        </p:txBody>
      </p:sp>
    </p:spTree>
    <p:extLst>
      <p:ext uri="{BB962C8B-B14F-4D97-AF65-F5344CB8AC3E}">
        <p14:creationId xmlns:p14="http://schemas.microsoft.com/office/powerpoint/2010/main" val="4010027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39B27B-20B8-EB44-B78F-57E940FEB992}"/>
              </a:ext>
            </a:extLst>
          </p:cNvPr>
          <p:cNvSpPr txBox="1"/>
          <p:nvPr/>
        </p:nvSpPr>
        <p:spPr>
          <a:xfrm>
            <a:off x="1051062" y="448418"/>
            <a:ext cx="6097656" cy="5909310"/>
          </a:xfrm>
          <a:prstGeom prst="rect">
            <a:avLst/>
          </a:prstGeom>
          <a:noFill/>
        </p:spPr>
        <p:txBody>
          <a:bodyPr wrap="square">
            <a:spAutoFit/>
          </a:bodyPr>
          <a:lstStyle/>
          <a:p>
            <a:pPr algn="l" fontAlgn="base"/>
            <a:r>
              <a:rPr lang="en-US" sz="2000" b="0" i="0" dirty="0">
                <a:solidFill>
                  <a:srgbClr val="000000"/>
                </a:solidFill>
                <a:effectLst/>
                <a:latin typeface="adobe-garamond-pro"/>
              </a:rPr>
              <a:t>Spring is the mischief in me, and I wonder</a:t>
            </a:r>
            <a:br>
              <a:rPr lang="en-US" sz="2000" b="0" i="0" dirty="0">
                <a:solidFill>
                  <a:srgbClr val="000000"/>
                </a:solidFill>
                <a:effectLst/>
                <a:latin typeface="adobe-garamond-pro"/>
              </a:rPr>
            </a:br>
            <a:r>
              <a:rPr lang="en-US" sz="2000" b="0" i="0" dirty="0">
                <a:solidFill>
                  <a:srgbClr val="000000"/>
                </a:solidFill>
                <a:effectLst/>
                <a:latin typeface="adobe-garamond-pro"/>
              </a:rPr>
              <a:t>If I could put a notion in his head:</a:t>
            </a:r>
            <a:br>
              <a:rPr lang="en-US" sz="2000" b="0" i="0" dirty="0">
                <a:solidFill>
                  <a:srgbClr val="000000"/>
                </a:solidFill>
                <a:effectLst/>
                <a:latin typeface="adobe-garamond-pro"/>
              </a:rPr>
            </a:br>
            <a:r>
              <a:rPr lang="en-US" sz="2000" b="0" i="1" dirty="0">
                <a:solidFill>
                  <a:srgbClr val="000000"/>
                </a:solidFill>
                <a:effectLst/>
                <a:latin typeface="inherit"/>
              </a:rPr>
              <a:t>‘Why</a:t>
            </a:r>
            <a:r>
              <a:rPr lang="en-US" sz="2000" b="0" i="0" dirty="0">
                <a:solidFill>
                  <a:srgbClr val="000000"/>
                </a:solidFill>
                <a:effectLst/>
                <a:latin typeface="adobe-garamond-pro"/>
              </a:rPr>
              <a:t> do they make good neighbors? Isn't it</a:t>
            </a:r>
            <a:br>
              <a:rPr lang="en-US" sz="2000" b="0" i="0" dirty="0">
                <a:solidFill>
                  <a:srgbClr val="000000"/>
                </a:solidFill>
                <a:effectLst/>
                <a:latin typeface="adobe-garamond-pro"/>
              </a:rPr>
            </a:br>
            <a:r>
              <a:rPr lang="en-US" sz="2000" b="0" i="0" dirty="0">
                <a:solidFill>
                  <a:srgbClr val="000000"/>
                </a:solidFill>
                <a:effectLst/>
                <a:latin typeface="adobe-garamond-pro"/>
              </a:rPr>
              <a:t>Where there are cows? But here there are no cows.</a:t>
            </a:r>
            <a:br>
              <a:rPr lang="en-US" sz="2000" b="0" i="0" dirty="0">
                <a:solidFill>
                  <a:srgbClr val="000000"/>
                </a:solidFill>
                <a:effectLst/>
                <a:latin typeface="adobe-garamond-pro"/>
              </a:rPr>
            </a:br>
            <a:r>
              <a:rPr lang="en-US" sz="2000" b="0" i="0" dirty="0">
                <a:solidFill>
                  <a:srgbClr val="000000"/>
                </a:solidFill>
                <a:effectLst/>
                <a:latin typeface="adobe-garamond-pro"/>
              </a:rPr>
              <a:t>Before I built a wall I'd ask to know</a:t>
            </a:r>
            <a:br>
              <a:rPr lang="en-US" sz="2000" b="0" i="0" dirty="0">
                <a:solidFill>
                  <a:srgbClr val="000000"/>
                </a:solidFill>
                <a:effectLst/>
                <a:latin typeface="adobe-garamond-pro"/>
              </a:rPr>
            </a:br>
            <a:r>
              <a:rPr lang="en-US" sz="2000" b="0" i="0" dirty="0">
                <a:solidFill>
                  <a:srgbClr val="000000"/>
                </a:solidFill>
                <a:effectLst/>
                <a:latin typeface="adobe-garamond-pro"/>
              </a:rPr>
              <a:t>What I was walling in or walling out,</a:t>
            </a:r>
            <a:br>
              <a:rPr lang="en-US" sz="2000" b="0" i="0" dirty="0">
                <a:solidFill>
                  <a:srgbClr val="000000"/>
                </a:solidFill>
                <a:effectLst/>
                <a:latin typeface="adobe-garamond-pro"/>
              </a:rPr>
            </a:br>
            <a:r>
              <a:rPr lang="en-US" sz="2000" b="0" i="0" dirty="0">
                <a:solidFill>
                  <a:srgbClr val="000000"/>
                </a:solidFill>
                <a:effectLst/>
                <a:latin typeface="adobe-garamond-pro"/>
              </a:rPr>
              <a:t>And to whom I was like to give offense.</a:t>
            </a:r>
            <a:br>
              <a:rPr lang="en-US" sz="2000" b="0" i="0" dirty="0">
                <a:solidFill>
                  <a:srgbClr val="000000"/>
                </a:solidFill>
                <a:effectLst/>
                <a:latin typeface="adobe-garamond-pro"/>
              </a:rPr>
            </a:br>
            <a:r>
              <a:rPr lang="en-US" sz="2000" b="0" i="0" dirty="0">
                <a:solidFill>
                  <a:srgbClr val="000000"/>
                </a:solidFill>
                <a:effectLst/>
                <a:latin typeface="adobe-garamond-pro"/>
              </a:rPr>
              <a:t>Something there is that doesn't love a wall,</a:t>
            </a:r>
            <a:br>
              <a:rPr lang="en-US" sz="2000" b="0" i="0" dirty="0">
                <a:solidFill>
                  <a:srgbClr val="000000"/>
                </a:solidFill>
                <a:effectLst/>
                <a:latin typeface="adobe-garamond-pro"/>
              </a:rPr>
            </a:br>
            <a:r>
              <a:rPr lang="en-US" sz="2000" b="0" i="0" dirty="0">
                <a:solidFill>
                  <a:srgbClr val="000000"/>
                </a:solidFill>
                <a:effectLst/>
                <a:latin typeface="adobe-garamond-pro"/>
              </a:rPr>
              <a:t>That wants it down.’ I could say ‘Elves’ to him,</a:t>
            </a:r>
            <a:br>
              <a:rPr lang="en-US" sz="2000" b="0" i="0" dirty="0">
                <a:solidFill>
                  <a:srgbClr val="000000"/>
                </a:solidFill>
                <a:effectLst/>
                <a:latin typeface="adobe-garamond-pro"/>
              </a:rPr>
            </a:br>
            <a:r>
              <a:rPr lang="en-US" sz="2000" b="0" i="0" dirty="0">
                <a:solidFill>
                  <a:srgbClr val="000000"/>
                </a:solidFill>
                <a:effectLst/>
                <a:latin typeface="adobe-garamond-pro"/>
              </a:rPr>
              <a:t>But it's not elves exactly, and I'd rather</a:t>
            </a:r>
            <a:br>
              <a:rPr lang="en-US" sz="2000" b="0" i="0" dirty="0">
                <a:solidFill>
                  <a:srgbClr val="000000"/>
                </a:solidFill>
                <a:effectLst/>
                <a:latin typeface="adobe-garamond-pro"/>
              </a:rPr>
            </a:br>
            <a:r>
              <a:rPr lang="en-US" sz="2000" b="0" i="0" dirty="0">
                <a:solidFill>
                  <a:srgbClr val="000000"/>
                </a:solidFill>
                <a:effectLst/>
                <a:latin typeface="adobe-garamond-pro"/>
              </a:rPr>
              <a:t>He said it for himself. I see him there</a:t>
            </a:r>
            <a:br>
              <a:rPr lang="en-US" sz="2000" b="0" i="0" dirty="0">
                <a:solidFill>
                  <a:srgbClr val="000000"/>
                </a:solidFill>
                <a:effectLst/>
                <a:latin typeface="adobe-garamond-pro"/>
              </a:rPr>
            </a:br>
            <a:r>
              <a:rPr lang="en-US" sz="2000" b="0" i="0" dirty="0">
                <a:solidFill>
                  <a:srgbClr val="000000"/>
                </a:solidFill>
                <a:effectLst/>
                <a:latin typeface="adobe-garamond-pro"/>
              </a:rPr>
              <a:t>Bringing a stone grasped firmly by the top</a:t>
            </a:r>
            <a:br>
              <a:rPr lang="en-US" sz="2000" b="0" i="0" dirty="0">
                <a:solidFill>
                  <a:srgbClr val="000000"/>
                </a:solidFill>
                <a:effectLst/>
                <a:latin typeface="adobe-garamond-pro"/>
              </a:rPr>
            </a:br>
            <a:r>
              <a:rPr lang="en-US" sz="2000" dirty="0">
                <a:solidFill>
                  <a:srgbClr val="000000"/>
                </a:solidFill>
                <a:latin typeface="adobe-garamond-pro"/>
              </a:rPr>
              <a:t>I</a:t>
            </a:r>
            <a:r>
              <a:rPr lang="en-US" sz="2000" b="0" i="0" dirty="0">
                <a:solidFill>
                  <a:srgbClr val="000000"/>
                </a:solidFill>
                <a:effectLst/>
                <a:latin typeface="adobe-garamond-pro"/>
              </a:rPr>
              <a:t>n each hand, like an old-stone savage armed.</a:t>
            </a:r>
            <a:br>
              <a:rPr lang="en-US" sz="2000" b="0" i="0" dirty="0">
                <a:solidFill>
                  <a:srgbClr val="000000"/>
                </a:solidFill>
                <a:effectLst/>
                <a:latin typeface="adobe-garamond-pro"/>
              </a:rPr>
            </a:br>
            <a:r>
              <a:rPr lang="en-US" sz="2000" b="0" i="0" dirty="0">
                <a:solidFill>
                  <a:srgbClr val="000000"/>
                </a:solidFill>
                <a:effectLst/>
                <a:latin typeface="adobe-garamond-pro"/>
              </a:rPr>
              <a:t>He moves in darkness as it seems to me,</a:t>
            </a:r>
          </a:p>
          <a:p>
            <a:pPr fontAlgn="base"/>
            <a:r>
              <a:rPr lang="en-US" sz="2000" dirty="0"/>
              <a:t>Not of woods only and the shade of trees.</a:t>
            </a:r>
            <a:br>
              <a:rPr lang="en-US" sz="2000" dirty="0"/>
            </a:br>
            <a:r>
              <a:rPr lang="en-US" sz="2000" dirty="0"/>
              <a:t>He will not go behind his father's saying,</a:t>
            </a:r>
            <a:br>
              <a:rPr lang="en-US" sz="2000" dirty="0"/>
            </a:br>
            <a:r>
              <a:rPr lang="en-US" sz="2000" dirty="0"/>
              <a:t>And he likes having thought of it so well</a:t>
            </a:r>
            <a:br>
              <a:rPr lang="en-US" sz="2000" dirty="0"/>
            </a:br>
            <a:r>
              <a:rPr lang="en-US" sz="2000" dirty="0"/>
              <a:t>He says again, ‘Good fences make good neighbors.’</a:t>
            </a:r>
          </a:p>
          <a:p>
            <a:pPr algn="l" fontAlgn="base"/>
            <a:endParaRPr lang="en-US" b="0" i="0" dirty="0">
              <a:solidFill>
                <a:srgbClr val="000000"/>
              </a:solidFill>
              <a:effectLst/>
              <a:latin typeface="adobe-garamond-pro"/>
            </a:endParaRPr>
          </a:p>
        </p:txBody>
      </p:sp>
    </p:spTree>
    <p:extLst>
      <p:ext uri="{BB962C8B-B14F-4D97-AF65-F5344CB8AC3E}">
        <p14:creationId xmlns:p14="http://schemas.microsoft.com/office/powerpoint/2010/main" val="1707196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DFCD5E-4034-BA4F-B795-1580B26C2C9F}"/>
              </a:ext>
            </a:extLst>
          </p:cNvPr>
          <p:cNvSpPr txBox="1"/>
          <p:nvPr/>
        </p:nvSpPr>
        <p:spPr>
          <a:xfrm>
            <a:off x="2293454" y="1346830"/>
            <a:ext cx="7128842" cy="5355312"/>
          </a:xfrm>
          <a:prstGeom prst="rect">
            <a:avLst/>
          </a:prstGeom>
          <a:noFill/>
        </p:spPr>
        <p:txBody>
          <a:bodyPr wrap="square">
            <a:spAutoFit/>
          </a:bodyPr>
          <a:lstStyle/>
          <a:p>
            <a:pPr algn="l" fontAlgn="base"/>
            <a:r>
              <a:rPr lang="en-US" b="0" i="0" dirty="0">
                <a:solidFill>
                  <a:srgbClr val="000000"/>
                </a:solidFill>
                <a:effectLst/>
                <a:latin typeface="adobe-garamond-pro"/>
              </a:rPr>
              <a:t>“Out, Out –”  (1916)</a:t>
            </a:r>
          </a:p>
          <a:p>
            <a:pPr algn="l" fontAlgn="base"/>
            <a:endParaRPr lang="en-US" b="0" i="0" dirty="0">
              <a:solidFill>
                <a:srgbClr val="000000"/>
              </a:solidFill>
              <a:effectLst/>
              <a:latin typeface="adobe-garamond-pro"/>
            </a:endParaRPr>
          </a:p>
          <a:p>
            <a:pPr algn="l" fontAlgn="base"/>
            <a:r>
              <a:rPr lang="en-US" b="0" i="0" dirty="0">
                <a:solidFill>
                  <a:srgbClr val="000000"/>
                </a:solidFill>
                <a:effectLst/>
                <a:latin typeface="adobe-garamond-pro"/>
              </a:rPr>
              <a:t>The buzz saw snarled and rattled in the yard</a:t>
            </a:r>
            <a:br>
              <a:rPr lang="en-US" b="0" i="0" dirty="0">
                <a:solidFill>
                  <a:srgbClr val="000000"/>
                </a:solidFill>
                <a:effectLst/>
                <a:latin typeface="adobe-garamond-pro"/>
              </a:rPr>
            </a:br>
            <a:r>
              <a:rPr lang="en-US" b="0" i="0" dirty="0">
                <a:solidFill>
                  <a:srgbClr val="000000"/>
                </a:solidFill>
                <a:effectLst/>
                <a:latin typeface="adobe-garamond-pro"/>
              </a:rPr>
              <a:t>And made dust and dropped stove-length sticks of wood,</a:t>
            </a:r>
            <a:br>
              <a:rPr lang="en-US" b="0" i="0" dirty="0">
                <a:solidFill>
                  <a:srgbClr val="000000"/>
                </a:solidFill>
                <a:effectLst/>
                <a:latin typeface="adobe-garamond-pro"/>
              </a:rPr>
            </a:br>
            <a:r>
              <a:rPr lang="en-US" b="0" i="0" dirty="0">
                <a:solidFill>
                  <a:srgbClr val="000000"/>
                </a:solidFill>
                <a:effectLst/>
                <a:latin typeface="adobe-garamond-pro"/>
              </a:rPr>
              <a:t>Sweet-scented stuff when the breeze drew across it.</a:t>
            </a:r>
            <a:br>
              <a:rPr lang="en-US" b="0" i="0" dirty="0">
                <a:solidFill>
                  <a:srgbClr val="000000"/>
                </a:solidFill>
                <a:effectLst/>
                <a:latin typeface="adobe-garamond-pro"/>
              </a:rPr>
            </a:br>
            <a:r>
              <a:rPr lang="en-US" b="0" i="0" dirty="0">
                <a:solidFill>
                  <a:srgbClr val="000000"/>
                </a:solidFill>
                <a:effectLst/>
                <a:latin typeface="adobe-garamond-pro"/>
              </a:rPr>
              <a:t>And from there those that lifted eyes could count</a:t>
            </a:r>
          </a:p>
          <a:p>
            <a:pPr algn="l" fontAlgn="base"/>
            <a:r>
              <a:rPr lang="en-US" b="0" i="0" dirty="0">
                <a:solidFill>
                  <a:srgbClr val="000000"/>
                </a:solidFill>
                <a:effectLst/>
                <a:latin typeface="adobe-garamond-pro"/>
              </a:rPr>
              <a:t>Five mountain ranges one behind the other</a:t>
            </a:r>
            <a:br>
              <a:rPr lang="en-US" b="0" i="0" dirty="0">
                <a:solidFill>
                  <a:srgbClr val="000000"/>
                </a:solidFill>
                <a:effectLst/>
                <a:latin typeface="adobe-garamond-pro"/>
              </a:rPr>
            </a:br>
            <a:r>
              <a:rPr lang="en-US" b="0" i="0" dirty="0">
                <a:solidFill>
                  <a:srgbClr val="000000"/>
                </a:solidFill>
                <a:effectLst/>
                <a:latin typeface="adobe-garamond-pro"/>
              </a:rPr>
              <a:t>Under the sunset far into Vermont.</a:t>
            </a:r>
            <a:br>
              <a:rPr lang="en-US" b="0" i="0" dirty="0">
                <a:solidFill>
                  <a:srgbClr val="000000"/>
                </a:solidFill>
                <a:effectLst/>
                <a:latin typeface="adobe-garamond-pro"/>
              </a:rPr>
            </a:br>
            <a:r>
              <a:rPr lang="en-US" b="0" i="0" dirty="0">
                <a:solidFill>
                  <a:srgbClr val="000000"/>
                </a:solidFill>
                <a:effectLst/>
                <a:latin typeface="adobe-garamond-pro"/>
              </a:rPr>
              <a:t>And the saw snarled and rattled, snarled and rattled,</a:t>
            </a:r>
            <a:br>
              <a:rPr lang="en-US" b="0" i="0" dirty="0">
                <a:solidFill>
                  <a:srgbClr val="000000"/>
                </a:solidFill>
                <a:effectLst/>
                <a:latin typeface="adobe-garamond-pro"/>
              </a:rPr>
            </a:br>
            <a:r>
              <a:rPr lang="en-US" b="0" i="0" dirty="0">
                <a:solidFill>
                  <a:srgbClr val="000000"/>
                </a:solidFill>
                <a:effectLst/>
                <a:latin typeface="adobe-garamond-pro"/>
              </a:rPr>
              <a:t>As it ran light, or had to bear a load.</a:t>
            </a:r>
            <a:br>
              <a:rPr lang="en-US" b="0" i="0" dirty="0">
                <a:solidFill>
                  <a:srgbClr val="000000"/>
                </a:solidFill>
                <a:effectLst/>
                <a:latin typeface="adobe-garamond-pro"/>
              </a:rPr>
            </a:br>
            <a:r>
              <a:rPr lang="en-US" b="0" i="0" dirty="0">
                <a:solidFill>
                  <a:srgbClr val="000000"/>
                </a:solidFill>
                <a:effectLst/>
                <a:latin typeface="adobe-garamond-pro"/>
              </a:rPr>
              <a:t>And nothing happened: day was all but done.</a:t>
            </a:r>
            <a:br>
              <a:rPr lang="en-US" b="0" i="0" dirty="0">
                <a:solidFill>
                  <a:srgbClr val="000000"/>
                </a:solidFill>
                <a:effectLst/>
                <a:latin typeface="adobe-garamond-pro"/>
              </a:rPr>
            </a:br>
            <a:r>
              <a:rPr lang="en-US" b="0" i="0" dirty="0">
                <a:solidFill>
                  <a:srgbClr val="000000"/>
                </a:solidFill>
                <a:effectLst/>
                <a:latin typeface="adobe-garamond-pro"/>
              </a:rPr>
              <a:t>Call it a day, I wish they might have said</a:t>
            </a:r>
            <a:br>
              <a:rPr lang="en-US" b="0" i="0" dirty="0">
                <a:solidFill>
                  <a:srgbClr val="000000"/>
                </a:solidFill>
                <a:effectLst/>
                <a:latin typeface="adobe-garamond-pro"/>
              </a:rPr>
            </a:br>
            <a:r>
              <a:rPr lang="en-US" b="0" i="0" dirty="0">
                <a:solidFill>
                  <a:srgbClr val="000000"/>
                </a:solidFill>
                <a:effectLst/>
                <a:latin typeface="adobe-garamond-pro"/>
              </a:rPr>
              <a:t>To please the boy by giving him the half hour</a:t>
            </a:r>
            <a:br>
              <a:rPr lang="en-US" b="0" i="0" dirty="0">
                <a:solidFill>
                  <a:srgbClr val="000000"/>
                </a:solidFill>
                <a:effectLst/>
                <a:latin typeface="adobe-garamond-pro"/>
              </a:rPr>
            </a:br>
            <a:r>
              <a:rPr lang="en-US" b="0" i="0" dirty="0">
                <a:solidFill>
                  <a:srgbClr val="000000"/>
                </a:solidFill>
                <a:effectLst/>
                <a:latin typeface="adobe-garamond-pro"/>
              </a:rPr>
              <a:t>That a boy counts so much when saved from work.</a:t>
            </a:r>
            <a:br>
              <a:rPr lang="en-US" b="0" i="0" dirty="0">
                <a:solidFill>
                  <a:srgbClr val="000000"/>
                </a:solidFill>
                <a:effectLst/>
                <a:latin typeface="adobe-garamond-pro"/>
              </a:rPr>
            </a:br>
            <a:r>
              <a:rPr lang="en-US" b="0" i="0" dirty="0">
                <a:solidFill>
                  <a:srgbClr val="000000"/>
                </a:solidFill>
                <a:effectLst/>
                <a:latin typeface="adobe-garamond-pro"/>
              </a:rPr>
              <a:t>His sister stood beside him in her apron</a:t>
            </a:r>
            <a:br>
              <a:rPr lang="en-US" b="0" i="0" dirty="0">
                <a:solidFill>
                  <a:srgbClr val="000000"/>
                </a:solidFill>
                <a:effectLst/>
                <a:latin typeface="adobe-garamond-pro"/>
              </a:rPr>
            </a:br>
            <a:r>
              <a:rPr lang="en-US" b="0" i="0" dirty="0">
                <a:solidFill>
                  <a:srgbClr val="000000"/>
                </a:solidFill>
                <a:effectLst/>
                <a:latin typeface="adobe-garamond-pro"/>
              </a:rPr>
              <a:t>To tell them ‘Supper.’ At the word, the saw,</a:t>
            </a:r>
            <a:br>
              <a:rPr lang="en-US" b="0" i="0" dirty="0">
                <a:solidFill>
                  <a:srgbClr val="000000"/>
                </a:solidFill>
                <a:effectLst/>
                <a:latin typeface="adobe-garamond-pro"/>
              </a:rPr>
            </a:br>
            <a:r>
              <a:rPr lang="en-US" b="0" i="0" dirty="0">
                <a:solidFill>
                  <a:srgbClr val="000000"/>
                </a:solidFill>
                <a:effectLst/>
                <a:latin typeface="adobe-garamond-pro"/>
              </a:rPr>
              <a:t>As if to prove saws knew what supper meant,</a:t>
            </a:r>
            <a:br>
              <a:rPr lang="en-US" b="0" i="0" dirty="0">
                <a:solidFill>
                  <a:srgbClr val="000000"/>
                </a:solidFill>
                <a:effectLst/>
                <a:latin typeface="adobe-garamond-pro"/>
              </a:rPr>
            </a:br>
            <a:r>
              <a:rPr lang="en-US" b="0" i="0" dirty="0">
                <a:solidFill>
                  <a:srgbClr val="000000"/>
                </a:solidFill>
                <a:effectLst/>
                <a:latin typeface="adobe-garamond-pro"/>
              </a:rPr>
              <a:t>Leaped out at the boy’s hand, or seemed to leap—</a:t>
            </a:r>
            <a:br>
              <a:rPr lang="en-US" b="0" i="0" dirty="0">
                <a:solidFill>
                  <a:srgbClr val="000000"/>
                </a:solidFill>
                <a:effectLst/>
                <a:latin typeface="adobe-garamond-pro"/>
              </a:rPr>
            </a:br>
            <a:r>
              <a:rPr lang="en-US" b="0" i="0" dirty="0">
                <a:solidFill>
                  <a:srgbClr val="000000"/>
                </a:solidFill>
                <a:effectLst/>
                <a:latin typeface="adobe-garamond-pro"/>
              </a:rPr>
              <a:t>He must have given the hand. </a:t>
            </a:r>
          </a:p>
        </p:txBody>
      </p:sp>
    </p:spTree>
    <p:extLst>
      <p:ext uri="{BB962C8B-B14F-4D97-AF65-F5344CB8AC3E}">
        <p14:creationId xmlns:p14="http://schemas.microsoft.com/office/powerpoint/2010/main" val="3702451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1F8362-768A-2D40-8CFB-A08072FCD300}"/>
              </a:ext>
            </a:extLst>
          </p:cNvPr>
          <p:cNvSpPr txBox="1"/>
          <p:nvPr/>
        </p:nvSpPr>
        <p:spPr>
          <a:xfrm>
            <a:off x="1272209" y="107894"/>
            <a:ext cx="8955155" cy="6186309"/>
          </a:xfrm>
          <a:prstGeom prst="rect">
            <a:avLst/>
          </a:prstGeom>
          <a:noFill/>
        </p:spPr>
        <p:txBody>
          <a:bodyPr wrap="square">
            <a:spAutoFit/>
          </a:bodyPr>
          <a:lstStyle/>
          <a:p>
            <a:endParaRPr lang="en-US" b="0" i="0" dirty="0">
              <a:solidFill>
                <a:srgbClr val="000000"/>
              </a:solidFill>
              <a:effectLst/>
              <a:latin typeface="Times" pitchFamily="2" charset="0"/>
            </a:endParaRPr>
          </a:p>
          <a:p>
            <a:r>
              <a:rPr lang="en-US" dirty="0" err="1">
                <a:solidFill>
                  <a:srgbClr val="000000"/>
                </a:solidFill>
                <a:latin typeface="Times" pitchFamily="2" charset="0"/>
              </a:rPr>
              <a:t>Caesare</a:t>
            </a:r>
            <a:r>
              <a:rPr lang="en-US" dirty="0">
                <a:solidFill>
                  <a:srgbClr val="000000"/>
                </a:solidFill>
                <a:latin typeface="Times" pitchFamily="2" charset="0"/>
              </a:rPr>
              <a:t> Lombroso, from Criminal Man (first trans. in English 1911)</a:t>
            </a:r>
          </a:p>
          <a:p>
            <a:endParaRPr lang="en-US" sz="2000" b="0" i="0" dirty="0">
              <a:solidFill>
                <a:srgbClr val="000000"/>
              </a:solidFill>
              <a:effectLst/>
              <a:latin typeface="Times" pitchFamily="2" charset="0"/>
            </a:endParaRPr>
          </a:p>
          <a:p>
            <a:r>
              <a:rPr lang="en-US" sz="2000" b="0" i="0" dirty="0">
                <a:solidFill>
                  <a:srgbClr val="000000"/>
                </a:solidFill>
                <a:effectLst/>
                <a:latin typeface="Times" pitchFamily="2" charset="0"/>
              </a:rPr>
              <a:t>Thus was explained the origin of the enormous jaws, strong canines, prominent </a:t>
            </a:r>
            <a:r>
              <a:rPr lang="en-US" sz="2000" b="0" i="0" dirty="0" err="1">
                <a:solidFill>
                  <a:srgbClr val="000000"/>
                </a:solidFill>
                <a:effectLst/>
                <a:latin typeface="Times" pitchFamily="2" charset="0"/>
              </a:rPr>
              <a:t>zygomæ</a:t>
            </a:r>
            <a:r>
              <a:rPr lang="en-US" sz="2000" b="0" i="0" dirty="0">
                <a:solidFill>
                  <a:srgbClr val="000000"/>
                </a:solidFill>
                <a:effectLst/>
                <a:latin typeface="Times" pitchFamily="2" charset="0"/>
              </a:rPr>
              <a:t>, and strongly developed orbital arches which he had so frequently remarked in criminals, for these peculiarities are common to carnivores and savages, who tear and devour raw flesh. Thus also </a:t>
            </a:r>
            <a:r>
              <a:rPr lang="en-US" sz="2000" b="1" i="0" dirty="0">
                <a:solidFill>
                  <a:srgbClr val="000000"/>
                </a:solidFill>
                <a:effectLst/>
                <a:latin typeface="Times" pitchFamily="2" charset="0"/>
              </a:rPr>
              <a:t>it was easy to understand why the span of the arms in criminals so often exceeds the height, for this is a characteristic of apes, </a:t>
            </a:r>
            <a:r>
              <a:rPr lang="en-US" sz="2000" b="0" i="0" dirty="0">
                <a:solidFill>
                  <a:srgbClr val="000000"/>
                </a:solidFill>
                <a:effectLst/>
                <a:latin typeface="Times" pitchFamily="2" charset="0"/>
              </a:rPr>
              <a:t>whose fore-limbs are used in walking and climbing. The other anomalies exhibited by criminals—the scanty beard as opposed to the general hairiness of the body, prehensile foot, diminished number of lines in the palm of the hand, cheek-pouches, enormous development of the middle incisors and frequent absence of the lateral ones, flattened nose and angular or sugar-loaf form of the skull, common to criminals and apes; the excessive size of the orbits, which, combined with the hooked nose, so often imparts to criminals the aspect of birds of prey, the projection of the lower part of the face and jaws (prognathism) found in negroes and animals, and supernumerary teeth (amounting in some cases to a double row as in snakes) and cranial bones (epactal bone as in the Peruvian Indians): </a:t>
            </a:r>
            <a:r>
              <a:rPr lang="en-US" sz="2000" b="1" i="0" dirty="0">
                <a:solidFill>
                  <a:srgbClr val="000000"/>
                </a:solidFill>
                <a:effectLst/>
                <a:latin typeface="Times" pitchFamily="2" charset="0"/>
              </a:rPr>
              <a:t>all these characteristics pointed to one conclusion, the atavistic origin of the criminal, who reproduces physical, psychic, and functional qualities of remote ancestors.</a:t>
            </a:r>
            <a:endParaRPr lang="en-US" sz="2000" b="1" dirty="0"/>
          </a:p>
        </p:txBody>
      </p:sp>
    </p:spTree>
    <p:extLst>
      <p:ext uri="{BB962C8B-B14F-4D97-AF65-F5344CB8AC3E}">
        <p14:creationId xmlns:p14="http://schemas.microsoft.com/office/powerpoint/2010/main" val="1726647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C1FFD4-DD02-5A4A-8D18-A206C15CE741}"/>
              </a:ext>
            </a:extLst>
          </p:cNvPr>
          <p:cNvSpPr txBox="1"/>
          <p:nvPr/>
        </p:nvSpPr>
        <p:spPr>
          <a:xfrm>
            <a:off x="2720837" y="1049953"/>
            <a:ext cx="6097656" cy="5632311"/>
          </a:xfrm>
          <a:prstGeom prst="rect">
            <a:avLst/>
          </a:prstGeom>
          <a:noFill/>
        </p:spPr>
        <p:txBody>
          <a:bodyPr wrap="square">
            <a:spAutoFit/>
          </a:bodyPr>
          <a:lstStyle/>
          <a:p>
            <a:pPr algn="l" fontAlgn="base"/>
            <a:r>
              <a:rPr lang="en-US" sz="2000" b="0" i="0" dirty="0">
                <a:solidFill>
                  <a:srgbClr val="000000"/>
                </a:solidFill>
                <a:effectLst/>
                <a:latin typeface="adobe-garamond-pro"/>
              </a:rPr>
              <a:t>However it was,</a:t>
            </a:r>
            <a:br>
              <a:rPr lang="en-US" sz="2000" b="0" i="0" dirty="0">
                <a:solidFill>
                  <a:srgbClr val="000000"/>
                </a:solidFill>
                <a:effectLst/>
                <a:latin typeface="adobe-garamond-pro"/>
              </a:rPr>
            </a:br>
            <a:r>
              <a:rPr lang="en-US" sz="2000" b="0" i="0" dirty="0">
                <a:solidFill>
                  <a:srgbClr val="000000"/>
                </a:solidFill>
                <a:effectLst/>
                <a:latin typeface="adobe-garamond-pro"/>
              </a:rPr>
              <a:t>Neither refused the meeting. But the hand!</a:t>
            </a:r>
            <a:br>
              <a:rPr lang="en-US" sz="2000" b="0" i="0" dirty="0">
                <a:solidFill>
                  <a:srgbClr val="000000"/>
                </a:solidFill>
                <a:effectLst/>
                <a:latin typeface="adobe-garamond-pro"/>
              </a:rPr>
            </a:br>
            <a:r>
              <a:rPr lang="en-US" sz="2000" b="0" i="0" dirty="0">
                <a:solidFill>
                  <a:srgbClr val="000000"/>
                </a:solidFill>
                <a:effectLst/>
                <a:latin typeface="adobe-garamond-pro"/>
              </a:rPr>
              <a:t>The boy’s first outcry was a rueful laugh,</a:t>
            </a:r>
            <a:br>
              <a:rPr lang="en-US" sz="2000" b="0" i="0" dirty="0">
                <a:solidFill>
                  <a:srgbClr val="000000"/>
                </a:solidFill>
                <a:effectLst/>
                <a:latin typeface="adobe-garamond-pro"/>
              </a:rPr>
            </a:br>
            <a:r>
              <a:rPr lang="en-US" sz="2000" b="0" i="0" dirty="0">
                <a:solidFill>
                  <a:srgbClr val="000000"/>
                </a:solidFill>
                <a:effectLst/>
                <a:latin typeface="adobe-garamond-pro"/>
              </a:rPr>
              <a:t>As he swung toward them holding up the hand</a:t>
            </a:r>
            <a:br>
              <a:rPr lang="en-US" sz="2000" b="0" i="0" dirty="0">
                <a:solidFill>
                  <a:srgbClr val="000000"/>
                </a:solidFill>
                <a:effectLst/>
                <a:latin typeface="adobe-garamond-pro"/>
              </a:rPr>
            </a:br>
            <a:r>
              <a:rPr lang="en-US" sz="2000" b="0" i="0" dirty="0">
                <a:solidFill>
                  <a:srgbClr val="000000"/>
                </a:solidFill>
                <a:effectLst/>
                <a:latin typeface="adobe-garamond-pro"/>
              </a:rPr>
              <a:t>Half in appeal, but half as if to keep</a:t>
            </a:r>
            <a:br>
              <a:rPr lang="en-US" sz="2000" b="0" i="0" dirty="0">
                <a:solidFill>
                  <a:srgbClr val="000000"/>
                </a:solidFill>
                <a:effectLst/>
                <a:latin typeface="adobe-garamond-pro"/>
              </a:rPr>
            </a:br>
            <a:r>
              <a:rPr lang="en-US" sz="2000" b="0" i="0" dirty="0">
                <a:solidFill>
                  <a:srgbClr val="000000"/>
                </a:solidFill>
                <a:effectLst/>
                <a:latin typeface="adobe-garamond-pro"/>
              </a:rPr>
              <a:t>The life from spilling. Then the boy saw all—</a:t>
            </a:r>
            <a:br>
              <a:rPr lang="en-US" sz="2000" b="0" i="0" dirty="0">
                <a:solidFill>
                  <a:srgbClr val="000000"/>
                </a:solidFill>
                <a:effectLst/>
                <a:latin typeface="adobe-garamond-pro"/>
              </a:rPr>
            </a:br>
            <a:r>
              <a:rPr lang="en-US" sz="2000" b="0" i="0" dirty="0">
                <a:solidFill>
                  <a:srgbClr val="000000"/>
                </a:solidFill>
                <a:effectLst/>
                <a:latin typeface="adobe-garamond-pro"/>
              </a:rPr>
              <a:t>Since he was old enough to know, big boy</a:t>
            </a:r>
            <a:br>
              <a:rPr lang="en-US" sz="2000" b="0" i="0" dirty="0">
                <a:solidFill>
                  <a:srgbClr val="000000"/>
                </a:solidFill>
                <a:effectLst/>
                <a:latin typeface="adobe-garamond-pro"/>
              </a:rPr>
            </a:br>
            <a:r>
              <a:rPr lang="en-US" sz="2000" b="0" i="0" dirty="0">
                <a:solidFill>
                  <a:srgbClr val="000000"/>
                </a:solidFill>
                <a:effectLst/>
                <a:latin typeface="adobe-garamond-pro"/>
              </a:rPr>
              <a:t>Doing a man’s work, though a child at heart—</a:t>
            </a:r>
            <a:br>
              <a:rPr lang="en-US" sz="2000" b="0" i="0" dirty="0">
                <a:solidFill>
                  <a:srgbClr val="000000"/>
                </a:solidFill>
                <a:effectLst/>
                <a:latin typeface="adobe-garamond-pro"/>
              </a:rPr>
            </a:br>
            <a:r>
              <a:rPr lang="en-US" sz="2000" b="0" i="0" dirty="0">
                <a:solidFill>
                  <a:srgbClr val="000000"/>
                </a:solidFill>
                <a:effectLst/>
                <a:latin typeface="adobe-garamond-pro"/>
              </a:rPr>
              <a:t>He saw all spoiled. ‘Don’t let him cut my hand off—</a:t>
            </a:r>
            <a:br>
              <a:rPr lang="en-US" sz="2000" b="0" i="0" dirty="0">
                <a:solidFill>
                  <a:srgbClr val="000000"/>
                </a:solidFill>
                <a:effectLst/>
                <a:latin typeface="adobe-garamond-pro"/>
              </a:rPr>
            </a:br>
            <a:r>
              <a:rPr lang="en-US" sz="2000" b="0" i="0" dirty="0">
                <a:solidFill>
                  <a:srgbClr val="000000"/>
                </a:solidFill>
                <a:effectLst/>
                <a:latin typeface="adobe-garamond-pro"/>
              </a:rPr>
              <a:t>The doctor, when he comes. Don’t let him, sister!’</a:t>
            </a:r>
            <a:br>
              <a:rPr lang="en-US" sz="2000" b="0" i="0" dirty="0">
                <a:solidFill>
                  <a:srgbClr val="000000"/>
                </a:solidFill>
                <a:effectLst/>
                <a:latin typeface="adobe-garamond-pro"/>
              </a:rPr>
            </a:br>
            <a:r>
              <a:rPr lang="en-US" sz="2000" b="0" i="0" dirty="0">
                <a:solidFill>
                  <a:srgbClr val="000000"/>
                </a:solidFill>
                <a:effectLst/>
                <a:latin typeface="adobe-garamond-pro"/>
              </a:rPr>
              <a:t>So. But the hand was gone already.</a:t>
            </a:r>
            <a:br>
              <a:rPr lang="en-US" sz="2000" b="0" i="0" dirty="0">
                <a:solidFill>
                  <a:srgbClr val="000000"/>
                </a:solidFill>
                <a:effectLst/>
                <a:latin typeface="adobe-garamond-pro"/>
              </a:rPr>
            </a:br>
            <a:r>
              <a:rPr lang="en-US" sz="2000" b="0" i="0" dirty="0">
                <a:solidFill>
                  <a:srgbClr val="000000"/>
                </a:solidFill>
                <a:effectLst/>
                <a:latin typeface="adobe-garamond-pro"/>
              </a:rPr>
              <a:t>The doctor put him in the dark of ether.</a:t>
            </a:r>
            <a:br>
              <a:rPr lang="en-US" sz="2000" b="0" i="0" dirty="0">
                <a:solidFill>
                  <a:srgbClr val="000000"/>
                </a:solidFill>
                <a:effectLst/>
                <a:latin typeface="adobe-garamond-pro"/>
              </a:rPr>
            </a:br>
            <a:r>
              <a:rPr lang="en-US" sz="2000" b="0" i="0" dirty="0">
                <a:solidFill>
                  <a:srgbClr val="000000"/>
                </a:solidFill>
                <a:effectLst/>
                <a:latin typeface="adobe-garamond-pro"/>
              </a:rPr>
              <a:t>He lay and puffed his lips out with his breath.</a:t>
            </a:r>
            <a:br>
              <a:rPr lang="en-US" sz="2000" b="0" i="0" dirty="0">
                <a:solidFill>
                  <a:srgbClr val="000000"/>
                </a:solidFill>
                <a:effectLst/>
                <a:latin typeface="adobe-garamond-pro"/>
              </a:rPr>
            </a:br>
            <a:r>
              <a:rPr lang="en-US" sz="2000" b="0" i="0" dirty="0">
                <a:solidFill>
                  <a:srgbClr val="000000"/>
                </a:solidFill>
                <a:effectLst/>
                <a:latin typeface="adobe-garamond-pro"/>
              </a:rPr>
              <a:t>And then—the watcher at his pulse took fright.</a:t>
            </a:r>
            <a:br>
              <a:rPr lang="en-US" sz="2000" b="0" i="0" dirty="0">
                <a:solidFill>
                  <a:srgbClr val="000000"/>
                </a:solidFill>
                <a:effectLst/>
                <a:latin typeface="adobe-garamond-pro"/>
              </a:rPr>
            </a:br>
            <a:r>
              <a:rPr lang="en-US" sz="2000" b="0" i="0" dirty="0">
                <a:solidFill>
                  <a:srgbClr val="000000"/>
                </a:solidFill>
                <a:effectLst/>
                <a:latin typeface="adobe-garamond-pro"/>
              </a:rPr>
              <a:t>No one believed. They listened at his heart.</a:t>
            </a:r>
            <a:br>
              <a:rPr lang="en-US" sz="2000" b="0" i="0" dirty="0">
                <a:solidFill>
                  <a:srgbClr val="000000"/>
                </a:solidFill>
                <a:effectLst/>
                <a:latin typeface="adobe-garamond-pro"/>
              </a:rPr>
            </a:br>
            <a:r>
              <a:rPr lang="en-US" sz="2000" b="0" i="0" dirty="0">
                <a:solidFill>
                  <a:srgbClr val="000000"/>
                </a:solidFill>
                <a:effectLst/>
                <a:latin typeface="adobe-garamond-pro"/>
              </a:rPr>
              <a:t>Little—less—nothing!—and that ended it.</a:t>
            </a:r>
            <a:br>
              <a:rPr lang="en-US" sz="2000" b="0" i="0" dirty="0">
                <a:solidFill>
                  <a:srgbClr val="000000"/>
                </a:solidFill>
                <a:effectLst/>
                <a:latin typeface="adobe-garamond-pro"/>
              </a:rPr>
            </a:br>
            <a:r>
              <a:rPr lang="en-US" sz="2000" b="0" i="0" dirty="0">
                <a:solidFill>
                  <a:srgbClr val="000000"/>
                </a:solidFill>
                <a:effectLst/>
                <a:latin typeface="adobe-garamond-pro"/>
              </a:rPr>
              <a:t>No more to build on there. And they, since they</a:t>
            </a:r>
            <a:br>
              <a:rPr lang="en-US" sz="2000" b="0" i="0" dirty="0">
                <a:solidFill>
                  <a:srgbClr val="000000"/>
                </a:solidFill>
                <a:effectLst/>
                <a:latin typeface="adobe-garamond-pro"/>
              </a:rPr>
            </a:br>
            <a:r>
              <a:rPr lang="en-US" sz="2000" b="0" i="0" dirty="0">
                <a:solidFill>
                  <a:srgbClr val="000000"/>
                </a:solidFill>
                <a:effectLst/>
                <a:latin typeface="adobe-garamond-pro"/>
              </a:rPr>
              <a:t>Were not the one dead, turned to their affairs.</a:t>
            </a:r>
          </a:p>
        </p:txBody>
      </p:sp>
    </p:spTree>
    <p:extLst>
      <p:ext uri="{BB962C8B-B14F-4D97-AF65-F5344CB8AC3E}">
        <p14:creationId xmlns:p14="http://schemas.microsoft.com/office/powerpoint/2010/main" val="451741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ecktie, person, person, clothing&#10;&#10;Description automatically generated">
            <a:extLst>
              <a:ext uri="{FF2B5EF4-FFF2-40B4-BE49-F238E27FC236}">
                <a16:creationId xmlns:a16="http://schemas.microsoft.com/office/drawing/2014/main" id="{025A90B4-79EA-5C4A-980E-59BC52A33E8E}"/>
              </a:ext>
            </a:extLst>
          </p:cNvPr>
          <p:cNvPicPr>
            <a:picLocks noChangeAspect="1"/>
          </p:cNvPicPr>
          <p:nvPr/>
        </p:nvPicPr>
        <p:blipFill>
          <a:blip r:embed="rId2"/>
          <a:stretch>
            <a:fillRect/>
          </a:stretch>
        </p:blipFill>
        <p:spPr>
          <a:xfrm>
            <a:off x="1772529" y="542797"/>
            <a:ext cx="8318037" cy="6093033"/>
          </a:xfrm>
          <a:prstGeom prst="rect">
            <a:avLst/>
          </a:prstGeom>
        </p:spPr>
      </p:pic>
      <p:sp>
        <p:nvSpPr>
          <p:cNvPr id="2" name="TextBox 1">
            <a:extLst>
              <a:ext uri="{FF2B5EF4-FFF2-40B4-BE49-F238E27FC236}">
                <a16:creationId xmlns:a16="http://schemas.microsoft.com/office/drawing/2014/main" id="{3446998D-B77C-0941-AF33-7F6F8E214720}"/>
              </a:ext>
            </a:extLst>
          </p:cNvPr>
          <p:cNvSpPr txBox="1"/>
          <p:nvPr/>
        </p:nvSpPr>
        <p:spPr>
          <a:xfrm>
            <a:off x="10451939" y="1238491"/>
            <a:ext cx="1504709" cy="1754326"/>
          </a:xfrm>
          <a:prstGeom prst="rect">
            <a:avLst/>
          </a:prstGeom>
          <a:noFill/>
        </p:spPr>
        <p:txBody>
          <a:bodyPr wrap="square" rtlCol="0">
            <a:spAutoFit/>
          </a:bodyPr>
          <a:lstStyle/>
          <a:p>
            <a:r>
              <a:rPr lang="en-US" dirty="0"/>
              <a:t>Sidney Greenstreet and Peter Lorre in </a:t>
            </a:r>
            <a:r>
              <a:rPr lang="en-US" i="1" dirty="0"/>
              <a:t>The Maltese Falcon, </a:t>
            </a:r>
            <a:r>
              <a:rPr lang="en-US" dirty="0"/>
              <a:t>1941</a:t>
            </a:r>
          </a:p>
        </p:txBody>
      </p:sp>
    </p:spTree>
    <p:extLst>
      <p:ext uri="{BB962C8B-B14F-4D97-AF65-F5344CB8AC3E}">
        <p14:creationId xmlns:p14="http://schemas.microsoft.com/office/powerpoint/2010/main" val="1542567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522546F-D236-FD4C-ADA4-12457D3DF1CC}"/>
              </a:ext>
            </a:extLst>
          </p:cNvPr>
          <p:cNvPicPr>
            <a:picLocks noChangeAspect="1"/>
          </p:cNvPicPr>
          <p:nvPr/>
        </p:nvPicPr>
        <p:blipFill rotWithShape="1">
          <a:blip r:embed="rId3"/>
          <a:srcRect r="1" b="190"/>
          <a:stretch/>
        </p:blipFill>
        <p:spPr>
          <a:xfrm>
            <a:off x="321734" y="557189"/>
            <a:ext cx="4276956" cy="5743616"/>
          </a:xfrm>
          <a:prstGeom prst="rect">
            <a:avLst/>
          </a:prstGeom>
        </p:spPr>
      </p:pic>
      <p:pic>
        <p:nvPicPr>
          <p:cNvPr id="6" name="Picture 5">
            <a:extLst>
              <a:ext uri="{FF2B5EF4-FFF2-40B4-BE49-F238E27FC236}">
                <a16:creationId xmlns:a16="http://schemas.microsoft.com/office/drawing/2014/main" id="{0F31E147-1D65-FF42-A5B6-0029A3E5E65E}"/>
              </a:ext>
            </a:extLst>
          </p:cNvPr>
          <p:cNvPicPr>
            <a:picLocks noChangeAspect="1"/>
          </p:cNvPicPr>
          <p:nvPr/>
        </p:nvPicPr>
        <p:blipFill rotWithShape="1">
          <a:blip r:embed="rId4"/>
          <a:srcRect l="4904" r="24966" b="-1"/>
          <a:stretch/>
        </p:blipFill>
        <p:spPr>
          <a:xfrm>
            <a:off x="4772525" y="557189"/>
            <a:ext cx="7097742" cy="5743616"/>
          </a:xfrm>
          <a:prstGeom prst="rect">
            <a:avLst/>
          </a:prstGeom>
        </p:spPr>
      </p:pic>
      <p:sp>
        <p:nvSpPr>
          <p:cNvPr id="2" name="TextBox 1">
            <a:extLst>
              <a:ext uri="{FF2B5EF4-FFF2-40B4-BE49-F238E27FC236}">
                <a16:creationId xmlns:a16="http://schemas.microsoft.com/office/drawing/2014/main" id="{393EC578-F26A-A642-BBAB-360D2C6A1D2D}"/>
              </a:ext>
            </a:extLst>
          </p:cNvPr>
          <p:cNvSpPr txBox="1"/>
          <p:nvPr/>
        </p:nvSpPr>
        <p:spPr>
          <a:xfrm>
            <a:off x="2095018" y="6481823"/>
            <a:ext cx="5014258" cy="369332"/>
          </a:xfrm>
          <a:prstGeom prst="rect">
            <a:avLst/>
          </a:prstGeom>
          <a:noFill/>
        </p:spPr>
        <p:txBody>
          <a:bodyPr wrap="none" rtlCol="0">
            <a:spAutoFit/>
          </a:bodyPr>
          <a:lstStyle/>
          <a:p>
            <a:r>
              <a:rPr lang="en-US" dirty="0"/>
              <a:t>Edward G. Robinson, as different sorts of bad guys</a:t>
            </a:r>
          </a:p>
        </p:txBody>
      </p:sp>
    </p:spTree>
    <p:extLst>
      <p:ext uri="{BB962C8B-B14F-4D97-AF65-F5344CB8AC3E}">
        <p14:creationId xmlns:p14="http://schemas.microsoft.com/office/powerpoint/2010/main" val="3430334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B1B32B19-934F-CA4E-A0D3-4950232E4BB6}"/>
              </a:ext>
            </a:extLst>
          </p:cNvPr>
          <p:cNvPicPr>
            <a:picLocks noChangeAspect="1"/>
          </p:cNvPicPr>
          <p:nvPr/>
        </p:nvPicPr>
        <p:blipFill>
          <a:blip r:embed="rId2"/>
          <a:stretch>
            <a:fillRect/>
          </a:stretch>
        </p:blipFill>
        <p:spPr>
          <a:xfrm>
            <a:off x="714194" y="484632"/>
            <a:ext cx="3940100" cy="5888737"/>
          </a:xfrm>
          <a:prstGeom prst="rect">
            <a:avLst/>
          </a:prstGeom>
        </p:spPr>
      </p:pic>
      <p:pic>
        <p:nvPicPr>
          <p:cNvPr id="7" name="Picture 6" descr="A person wearing a hat&#10;&#10;Description automatically generated with low confidence">
            <a:extLst>
              <a:ext uri="{FF2B5EF4-FFF2-40B4-BE49-F238E27FC236}">
                <a16:creationId xmlns:a16="http://schemas.microsoft.com/office/drawing/2014/main" id="{BA4C6AC5-9E1C-AB4D-B75C-F5C76528E3BF}"/>
              </a:ext>
            </a:extLst>
          </p:cNvPr>
          <p:cNvPicPr>
            <a:picLocks noChangeAspect="1"/>
          </p:cNvPicPr>
          <p:nvPr/>
        </p:nvPicPr>
        <p:blipFill>
          <a:blip r:embed="rId3"/>
          <a:stretch>
            <a:fillRect/>
          </a:stretch>
        </p:blipFill>
        <p:spPr>
          <a:xfrm>
            <a:off x="4976029" y="1068009"/>
            <a:ext cx="6731338" cy="4721983"/>
          </a:xfrm>
          <a:prstGeom prst="rect">
            <a:avLst/>
          </a:prstGeom>
        </p:spPr>
      </p:pic>
      <p:sp>
        <p:nvSpPr>
          <p:cNvPr id="2" name="TextBox 1">
            <a:extLst>
              <a:ext uri="{FF2B5EF4-FFF2-40B4-BE49-F238E27FC236}">
                <a16:creationId xmlns:a16="http://schemas.microsoft.com/office/drawing/2014/main" id="{6FD25A71-F02C-FB41-983A-CD597491648B}"/>
              </a:ext>
            </a:extLst>
          </p:cNvPr>
          <p:cNvSpPr txBox="1"/>
          <p:nvPr/>
        </p:nvSpPr>
        <p:spPr>
          <a:xfrm>
            <a:off x="5393803" y="6018835"/>
            <a:ext cx="5208990" cy="369332"/>
          </a:xfrm>
          <a:prstGeom prst="rect">
            <a:avLst/>
          </a:prstGeom>
          <a:noFill/>
        </p:spPr>
        <p:txBody>
          <a:bodyPr wrap="none" rtlCol="0">
            <a:spAutoFit/>
          </a:bodyPr>
          <a:lstStyle/>
          <a:p>
            <a:r>
              <a:rPr lang="en-US" dirty="0"/>
              <a:t>Margaret Hamilton in the role that defined her career</a:t>
            </a:r>
          </a:p>
        </p:txBody>
      </p:sp>
    </p:spTree>
    <p:extLst>
      <p:ext uri="{BB962C8B-B14F-4D97-AF65-F5344CB8AC3E}">
        <p14:creationId xmlns:p14="http://schemas.microsoft.com/office/powerpoint/2010/main" val="3033651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Picture 4" descr="A person wearing a hat&#10;&#10;Description automatically generated with medium confidence">
            <a:extLst>
              <a:ext uri="{FF2B5EF4-FFF2-40B4-BE49-F238E27FC236}">
                <a16:creationId xmlns:a16="http://schemas.microsoft.com/office/drawing/2014/main" id="{CCB385C7-2153-5140-9C5A-8CB54BB3ADB6}"/>
              </a:ext>
            </a:extLst>
          </p:cNvPr>
          <p:cNvPicPr>
            <a:picLocks noChangeAspect="1"/>
          </p:cNvPicPr>
          <p:nvPr/>
        </p:nvPicPr>
        <p:blipFill rotWithShape="1">
          <a:blip r:embed="rId2"/>
          <a:srcRect t="9636" b="26303"/>
          <a:stretch/>
        </p:blipFill>
        <p:spPr>
          <a:xfrm rot="21480000">
            <a:off x="1137837" y="1003258"/>
            <a:ext cx="9916327" cy="4764396"/>
          </a:xfrm>
          <a:prstGeom prst="rect">
            <a:avLst/>
          </a:prstGeom>
        </p:spPr>
      </p:pic>
      <p:sp>
        <p:nvSpPr>
          <p:cNvPr id="2" name="TextBox 1">
            <a:extLst>
              <a:ext uri="{FF2B5EF4-FFF2-40B4-BE49-F238E27FC236}">
                <a16:creationId xmlns:a16="http://schemas.microsoft.com/office/drawing/2014/main" id="{121F2111-34FC-CD44-A817-1F69F8E3012A}"/>
              </a:ext>
            </a:extLst>
          </p:cNvPr>
          <p:cNvSpPr txBox="1"/>
          <p:nvPr/>
        </p:nvSpPr>
        <p:spPr>
          <a:xfrm>
            <a:off x="3935392" y="6447099"/>
            <a:ext cx="2776594" cy="369332"/>
          </a:xfrm>
          <a:prstGeom prst="rect">
            <a:avLst/>
          </a:prstGeom>
          <a:noFill/>
        </p:spPr>
        <p:txBody>
          <a:bodyPr wrap="none" rtlCol="0">
            <a:spAutoFit/>
          </a:bodyPr>
          <a:lstStyle/>
          <a:p>
            <a:r>
              <a:rPr lang="en-US" dirty="0"/>
              <a:t>Jack </a:t>
            </a:r>
            <a:r>
              <a:rPr lang="en-US" dirty="0" err="1"/>
              <a:t>Palance</a:t>
            </a:r>
            <a:r>
              <a:rPr lang="en-US" dirty="0"/>
              <a:t> in </a:t>
            </a:r>
            <a:r>
              <a:rPr lang="en-US" i="1" dirty="0"/>
              <a:t>Shane, </a:t>
            </a:r>
            <a:r>
              <a:rPr lang="en-US" dirty="0"/>
              <a:t>1953</a:t>
            </a:r>
          </a:p>
        </p:txBody>
      </p:sp>
    </p:spTree>
    <p:extLst>
      <p:ext uri="{BB962C8B-B14F-4D97-AF65-F5344CB8AC3E}">
        <p14:creationId xmlns:p14="http://schemas.microsoft.com/office/powerpoint/2010/main" val="217115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Two people looking at each other&#10;&#10;Description automatically generated with medium confidence">
            <a:extLst>
              <a:ext uri="{FF2B5EF4-FFF2-40B4-BE49-F238E27FC236}">
                <a16:creationId xmlns:a16="http://schemas.microsoft.com/office/drawing/2014/main" id="{C431AE2D-6CED-F84D-94AD-3278FF440F1A}"/>
              </a:ext>
            </a:extLst>
          </p:cNvPr>
          <p:cNvPicPr>
            <a:picLocks noChangeAspect="1"/>
          </p:cNvPicPr>
          <p:nvPr/>
        </p:nvPicPr>
        <p:blipFill rotWithShape="1">
          <a:blip r:embed="rId3"/>
          <a:srcRect b="4856"/>
          <a:stretch/>
        </p:blipFill>
        <p:spPr>
          <a:xfrm>
            <a:off x="2710662" y="462998"/>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TextBox 1">
            <a:extLst>
              <a:ext uri="{FF2B5EF4-FFF2-40B4-BE49-F238E27FC236}">
                <a16:creationId xmlns:a16="http://schemas.microsoft.com/office/drawing/2014/main" id="{8767F5AE-78EF-4648-8793-EB469CB8BC2F}"/>
              </a:ext>
            </a:extLst>
          </p:cNvPr>
          <p:cNvSpPr txBox="1"/>
          <p:nvPr/>
        </p:nvSpPr>
        <p:spPr>
          <a:xfrm>
            <a:off x="0" y="364613"/>
            <a:ext cx="1851949" cy="1477328"/>
          </a:xfrm>
          <a:prstGeom prst="rect">
            <a:avLst/>
          </a:prstGeom>
          <a:noFill/>
        </p:spPr>
        <p:txBody>
          <a:bodyPr wrap="square" rtlCol="0">
            <a:spAutoFit/>
          </a:bodyPr>
          <a:lstStyle/>
          <a:p>
            <a:r>
              <a:rPr lang="en-US" dirty="0"/>
              <a:t>Anthony Perkins as </a:t>
            </a:r>
          </a:p>
          <a:p>
            <a:r>
              <a:rPr lang="en-US" dirty="0"/>
              <a:t>Alfred Hitchcock’s bad-guy surprise.</a:t>
            </a:r>
          </a:p>
          <a:p>
            <a:r>
              <a:rPr lang="en-US" i="1" dirty="0"/>
              <a:t>Psycho, </a:t>
            </a:r>
            <a:r>
              <a:rPr lang="en-US" dirty="0"/>
              <a:t>1960</a:t>
            </a:r>
            <a:endParaRPr lang="en-US" i="1" dirty="0"/>
          </a:p>
        </p:txBody>
      </p:sp>
    </p:spTree>
    <p:extLst>
      <p:ext uri="{BB962C8B-B14F-4D97-AF65-F5344CB8AC3E}">
        <p14:creationId xmlns:p14="http://schemas.microsoft.com/office/powerpoint/2010/main" val="3627914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10;&#10;Description automatically generated with low confidence">
            <a:extLst>
              <a:ext uri="{FF2B5EF4-FFF2-40B4-BE49-F238E27FC236}">
                <a16:creationId xmlns:a16="http://schemas.microsoft.com/office/drawing/2014/main" id="{8CD421C1-C2A1-D44E-8C1A-88771FF8DD94}"/>
              </a:ext>
            </a:extLst>
          </p:cNvPr>
          <p:cNvPicPr>
            <a:picLocks noChangeAspect="1"/>
          </p:cNvPicPr>
          <p:nvPr/>
        </p:nvPicPr>
        <p:blipFill>
          <a:blip r:embed="rId2"/>
          <a:stretch>
            <a:fillRect/>
          </a:stretch>
        </p:blipFill>
        <p:spPr>
          <a:xfrm>
            <a:off x="4012026" y="494078"/>
            <a:ext cx="4695875" cy="5869843"/>
          </a:xfrm>
          <a:prstGeom prst="rect">
            <a:avLst/>
          </a:prstGeom>
        </p:spPr>
      </p:pic>
      <p:sp>
        <p:nvSpPr>
          <p:cNvPr id="2" name="TextBox 1">
            <a:extLst>
              <a:ext uri="{FF2B5EF4-FFF2-40B4-BE49-F238E27FC236}">
                <a16:creationId xmlns:a16="http://schemas.microsoft.com/office/drawing/2014/main" id="{3B38DB32-C905-3948-929F-A95BC0875178}"/>
              </a:ext>
            </a:extLst>
          </p:cNvPr>
          <p:cNvSpPr txBox="1"/>
          <p:nvPr/>
        </p:nvSpPr>
        <p:spPr>
          <a:xfrm>
            <a:off x="1273215" y="856527"/>
            <a:ext cx="2359300" cy="646331"/>
          </a:xfrm>
          <a:prstGeom prst="rect">
            <a:avLst/>
          </a:prstGeom>
          <a:noFill/>
        </p:spPr>
        <p:txBody>
          <a:bodyPr wrap="none" rtlCol="0">
            <a:spAutoFit/>
          </a:bodyPr>
          <a:lstStyle/>
          <a:p>
            <a:r>
              <a:rPr lang="en-US" dirty="0"/>
              <a:t>If Boris Karloff </a:t>
            </a:r>
          </a:p>
          <a:p>
            <a:r>
              <a:rPr lang="en-US" dirty="0"/>
              <a:t>ran the Bates Motel …?</a:t>
            </a:r>
          </a:p>
        </p:txBody>
      </p:sp>
    </p:spTree>
    <p:extLst>
      <p:ext uri="{BB962C8B-B14F-4D97-AF65-F5344CB8AC3E}">
        <p14:creationId xmlns:p14="http://schemas.microsoft.com/office/powerpoint/2010/main" val="4238882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10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0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person&#10;&#10;Description automatically generated">
            <a:extLst>
              <a:ext uri="{FF2B5EF4-FFF2-40B4-BE49-F238E27FC236}">
                <a16:creationId xmlns:a16="http://schemas.microsoft.com/office/drawing/2014/main" id="{D6679496-6EF8-9849-8C2F-C17FA157A922}"/>
              </a:ext>
            </a:extLst>
          </p:cNvPr>
          <p:cNvPicPr>
            <a:picLocks noChangeAspect="1"/>
          </p:cNvPicPr>
          <p:nvPr/>
        </p:nvPicPr>
        <p:blipFill rotWithShape="1">
          <a:blip r:embed="rId3"/>
          <a:srcRect t="8464" r="-2" b="15791"/>
          <a:stretch/>
        </p:blipFill>
        <p:spPr>
          <a:xfrm>
            <a:off x="457200" y="488950"/>
            <a:ext cx="6019800" cy="3213100"/>
          </a:xfrm>
          <a:prstGeom prst="rect">
            <a:avLst/>
          </a:prstGeom>
        </p:spPr>
      </p:pic>
      <p:pic>
        <p:nvPicPr>
          <p:cNvPr id="13" name="Picture 12" descr="A picture containing person, person&#10;&#10;Description automatically generated">
            <a:extLst>
              <a:ext uri="{FF2B5EF4-FFF2-40B4-BE49-F238E27FC236}">
                <a16:creationId xmlns:a16="http://schemas.microsoft.com/office/drawing/2014/main" id="{2546E927-0836-7E42-A872-5F0EC1E25D4C}"/>
              </a:ext>
            </a:extLst>
          </p:cNvPr>
          <p:cNvPicPr>
            <a:picLocks noChangeAspect="1"/>
          </p:cNvPicPr>
          <p:nvPr/>
        </p:nvPicPr>
        <p:blipFill rotWithShape="1">
          <a:blip r:embed="rId4"/>
          <a:srcRect t="7761" r="2" b="17217"/>
          <a:stretch/>
        </p:blipFill>
        <p:spPr>
          <a:xfrm>
            <a:off x="6554788" y="488950"/>
            <a:ext cx="2827338" cy="3213100"/>
          </a:xfrm>
          <a:prstGeom prst="rect">
            <a:avLst/>
          </a:prstGeom>
        </p:spPr>
      </p:pic>
      <p:pic>
        <p:nvPicPr>
          <p:cNvPr id="3" name="Picture 2" descr="A picture containing person, person&#10;&#10;Description automatically generated">
            <a:extLst>
              <a:ext uri="{FF2B5EF4-FFF2-40B4-BE49-F238E27FC236}">
                <a16:creationId xmlns:a16="http://schemas.microsoft.com/office/drawing/2014/main" id="{7D81C16A-D1F2-B442-86B1-EE14A6495E3A}"/>
              </a:ext>
            </a:extLst>
          </p:cNvPr>
          <p:cNvPicPr>
            <a:picLocks noChangeAspect="1"/>
          </p:cNvPicPr>
          <p:nvPr/>
        </p:nvPicPr>
        <p:blipFill rotWithShape="1">
          <a:blip r:embed="rId5"/>
          <a:srcRect r="2" b="8395"/>
          <a:stretch/>
        </p:blipFill>
        <p:spPr>
          <a:xfrm>
            <a:off x="457200" y="3778250"/>
            <a:ext cx="5561013" cy="2592388"/>
          </a:xfrm>
          <a:prstGeom prst="rect">
            <a:avLst/>
          </a:prstGeom>
        </p:spPr>
      </p:pic>
      <p:pic>
        <p:nvPicPr>
          <p:cNvPr id="4" name="Picture 3">
            <a:extLst>
              <a:ext uri="{FF2B5EF4-FFF2-40B4-BE49-F238E27FC236}">
                <a16:creationId xmlns:a16="http://schemas.microsoft.com/office/drawing/2014/main" id="{019AB44B-16BE-9945-B65C-B0CFA1F5B50D}"/>
              </a:ext>
            </a:extLst>
          </p:cNvPr>
          <p:cNvPicPr>
            <a:picLocks noChangeAspect="1"/>
          </p:cNvPicPr>
          <p:nvPr/>
        </p:nvPicPr>
        <p:blipFill>
          <a:blip r:embed="rId6"/>
          <a:stretch>
            <a:fillRect/>
          </a:stretch>
        </p:blipFill>
        <p:spPr>
          <a:xfrm>
            <a:off x="6094413" y="3778250"/>
            <a:ext cx="3286125" cy="2592388"/>
          </a:xfrm>
          <a:prstGeom prst="rect">
            <a:avLst/>
          </a:prstGeom>
        </p:spPr>
      </p:pic>
      <p:pic>
        <p:nvPicPr>
          <p:cNvPr id="8" name="Picture 7" descr="A person in a suit&#10;&#10;Description automatically generated with medium confidence">
            <a:extLst>
              <a:ext uri="{FF2B5EF4-FFF2-40B4-BE49-F238E27FC236}">
                <a16:creationId xmlns:a16="http://schemas.microsoft.com/office/drawing/2014/main" id="{4019DA04-DDDC-0D4A-AF10-3ADDA44EB8D0}"/>
              </a:ext>
            </a:extLst>
          </p:cNvPr>
          <p:cNvPicPr>
            <a:picLocks noChangeAspect="1"/>
          </p:cNvPicPr>
          <p:nvPr/>
        </p:nvPicPr>
        <p:blipFill>
          <a:blip r:embed="rId7"/>
          <a:stretch>
            <a:fillRect/>
          </a:stretch>
        </p:blipFill>
        <p:spPr>
          <a:xfrm>
            <a:off x="9458325" y="488950"/>
            <a:ext cx="2276475" cy="1241425"/>
          </a:xfrm>
          <a:prstGeom prst="rect">
            <a:avLst/>
          </a:prstGeom>
        </p:spPr>
      </p:pic>
      <p:pic>
        <p:nvPicPr>
          <p:cNvPr id="11" name="Picture 10" descr="A person in a suit&#10;&#10;Description automatically generated with medium confidence">
            <a:extLst>
              <a:ext uri="{FF2B5EF4-FFF2-40B4-BE49-F238E27FC236}">
                <a16:creationId xmlns:a16="http://schemas.microsoft.com/office/drawing/2014/main" id="{A70EBE1F-CB19-0441-A93A-01DE65B894C9}"/>
              </a:ext>
            </a:extLst>
          </p:cNvPr>
          <p:cNvPicPr>
            <a:picLocks noChangeAspect="1"/>
          </p:cNvPicPr>
          <p:nvPr/>
        </p:nvPicPr>
        <p:blipFill rotWithShape="1">
          <a:blip r:embed="rId8"/>
          <a:srcRect t="3249" r="1" b="29352"/>
          <a:stretch/>
        </p:blipFill>
        <p:spPr>
          <a:xfrm>
            <a:off x="9458325" y="1808163"/>
            <a:ext cx="2276475" cy="2254250"/>
          </a:xfrm>
          <a:prstGeom prst="rect">
            <a:avLst/>
          </a:prstGeom>
        </p:spPr>
      </p:pic>
      <p:pic>
        <p:nvPicPr>
          <p:cNvPr id="5" name="Picture 4" descr="A group of men in suits&#10;&#10;Description automatically generated with low confidence">
            <a:extLst>
              <a:ext uri="{FF2B5EF4-FFF2-40B4-BE49-F238E27FC236}">
                <a16:creationId xmlns:a16="http://schemas.microsoft.com/office/drawing/2014/main" id="{09E6C23B-FFBA-CB42-9D70-5E23B6CD1F69}"/>
              </a:ext>
            </a:extLst>
          </p:cNvPr>
          <p:cNvPicPr>
            <a:picLocks noChangeAspect="1"/>
          </p:cNvPicPr>
          <p:nvPr/>
        </p:nvPicPr>
        <p:blipFill rotWithShape="1">
          <a:blip r:embed="rId9"/>
          <a:srcRect r="17786" b="4"/>
          <a:stretch/>
        </p:blipFill>
        <p:spPr>
          <a:xfrm>
            <a:off x="9458325" y="4140200"/>
            <a:ext cx="2276475" cy="2230438"/>
          </a:xfrm>
          <a:prstGeom prst="rect">
            <a:avLst/>
          </a:prstGeom>
        </p:spPr>
      </p:pic>
      <p:sp>
        <p:nvSpPr>
          <p:cNvPr id="6" name="TextBox 5">
            <a:extLst>
              <a:ext uri="{FF2B5EF4-FFF2-40B4-BE49-F238E27FC236}">
                <a16:creationId xmlns:a16="http://schemas.microsoft.com/office/drawing/2014/main" id="{6D0FCFF8-B496-214B-9217-9CA4E9A0C7A7}"/>
              </a:ext>
            </a:extLst>
          </p:cNvPr>
          <p:cNvSpPr txBox="1"/>
          <p:nvPr/>
        </p:nvSpPr>
        <p:spPr>
          <a:xfrm>
            <a:off x="636608" y="115747"/>
            <a:ext cx="2517741" cy="369332"/>
          </a:xfrm>
          <a:prstGeom prst="rect">
            <a:avLst/>
          </a:prstGeom>
          <a:noFill/>
        </p:spPr>
        <p:txBody>
          <a:bodyPr wrap="none" rtlCol="0">
            <a:spAutoFit/>
          </a:bodyPr>
          <a:lstStyle/>
          <a:p>
            <a:r>
              <a:rPr lang="en-US" dirty="0"/>
              <a:t>Hollywood bad guy faces</a:t>
            </a:r>
          </a:p>
        </p:txBody>
      </p:sp>
      <p:sp>
        <p:nvSpPr>
          <p:cNvPr id="9" name="TextBox 8">
            <a:extLst>
              <a:ext uri="{FF2B5EF4-FFF2-40B4-BE49-F238E27FC236}">
                <a16:creationId xmlns:a16="http://schemas.microsoft.com/office/drawing/2014/main" id="{98121119-10BC-CC4D-9E16-4BC340305B6B}"/>
              </a:ext>
            </a:extLst>
          </p:cNvPr>
          <p:cNvSpPr txBox="1"/>
          <p:nvPr/>
        </p:nvSpPr>
        <p:spPr>
          <a:xfrm>
            <a:off x="775504" y="6551271"/>
            <a:ext cx="1523879" cy="369332"/>
          </a:xfrm>
          <a:prstGeom prst="rect">
            <a:avLst/>
          </a:prstGeom>
          <a:noFill/>
        </p:spPr>
        <p:txBody>
          <a:bodyPr wrap="none" rtlCol="0">
            <a:spAutoFit/>
          </a:bodyPr>
          <a:lstStyle/>
          <a:p>
            <a:r>
              <a:rPr lang="en-US" dirty="0"/>
              <a:t>Then and now</a:t>
            </a:r>
          </a:p>
        </p:txBody>
      </p:sp>
    </p:spTree>
    <p:extLst>
      <p:ext uri="{BB962C8B-B14F-4D97-AF65-F5344CB8AC3E}">
        <p14:creationId xmlns:p14="http://schemas.microsoft.com/office/powerpoint/2010/main" val="3581130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F3D878-A8FD-5540-BA8C-C109EF9F3FE9}"/>
              </a:ext>
            </a:extLst>
          </p:cNvPr>
          <p:cNvSpPr txBox="1"/>
          <p:nvPr/>
        </p:nvSpPr>
        <p:spPr>
          <a:xfrm>
            <a:off x="665922" y="415359"/>
            <a:ext cx="9760226" cy="5324535"/>
          </a:xfrm>
          <a:prstGeom prst="rect">
            <a:avLst/>
          </a:prstGeom>
          <a:noFill/>
        </p:spPr>
        <p:txBody>
          <a:bodyPr wrap="square">
            <a:spAutoFit/>
          </a:bodyPr>
          <a:lstStyle/>
          <a:p>
            <a:endParaRPr lang="en-US" sz="2000" dirty="0"/>
          </a:p>
          <a:p>
            <a:r>
              <a:rPr lang="en-US" sz="2000" dirty="0"/>
              <a:t>Lombroso on “The Female Offender”  (1895)</a:t>
            </a:r>
          </a:p>
          <a:p>
            <a:endParaRPr lang="en-US" sz="2000" dirty="0"/>
          </a:p>
          <a:p>
            <a:r>
              <a:rPr lang="en-US" sz="2000" dirty="0"/>
              <a:t>Nevertheless a comparison of the criminal skull with the skulls of normal women reveals the fact that female criminals approximate more to males, both criminal and normal, than to normal women, especially in the superciliary arches in the seam of the sutures, in the lower jaw-bones, and in peculiarities of the occipital region. They nearly re- </a:t>
            </a:r>
            <a:r>
              <a:rPr lang="en-US" sz="2000" dirty="0" err="1"/>
              <a:t>semble</a:t>
            </a:r>
            <a:r>
              <a:rPr lang="en-US" sz="2000" dirty="0"/>
              <a:t> normal women in their cheek-bones, in the prominence of the </a:t>
            </a:r>
            <a:r>
              <a:rPr lang="en-US" sz="2000" dirty="0" err="1"/>
              <a:t>crotaphitic</a:t>
            </a:r>
            <a:r>
              <a:rPr lang="en-US" sz="2000" dirty="0"/>
              <a:t> line, and in the median occipital fossa. There are also among them a large proportion (9*2 per cent.) of virile crania</a:t>
            </a:r>
            <a:r>
              <a:rPr lang="en-US" sz="2000" b="1" dirty="0"/>
              <a:t>. The anomalies more frequent in female criminals than in prostitutes are: enormous pterygoid </a:t>
            </a:r>
            <a:r>
              <a:rPr lang="en-US" sz="2000" b="1" dirty="0" err="1"/>
              <a:t>apophisis</a:t>
            </a:r>
            <a:r>
              <a:rPr lang="en-US" sz="2000" b="1" dirty="0"/>
              <a:t>; cranial depressions ; very heavy lower jaw ; </a:t>
            </a:r>
            <a:r>
              <a:rPr lang="en-US" sz="2000" b="1" dirty="0" err="1"/>
              <a:t>plagiocephalia</a:t>
            </a:r>
            <a:r>
              <a:rPr lang="en-US" sz="2000" b="1" dirty="0"/>
              <a:t> ; the soldering of the atlas with the occiput ; enormous nasal spine </a:t>
            </a:r>
            <a:r>
              <a:rPr lang="en-US" sz="2000" dirty="0"/>
              <a:t>; deep frontal sinuses ; absence of sutures ; simplicity of sutures ; </a:t>
            </a:r>
            <a:r>
              <a:rPr lang="en-US" sz="2000" dirty="0" err="1"/>
              <a:t>wormian</a:t>
            </a:r>
            <a:r>
              <a:rPr lang="en-US" sz="2000" dirty="0"/>
              <a:t> bones. </a:t>
            </a:r>
            <a:r>
              <a:rPr lang="en-US" sz="2000" b="1" dirty="0"/>
              <a:t>Fallen women, on the other hand, are </a:t>
            </a:r>
            <a:r>
              <a:rPr lang="en-US" sz="2000" b="1" dirty="0" err="1"/>
              <a:t>distiguished</a:t>
            </a:r>
            <a:r>
              <a:rPr lang="en-US" sz="2000" b="1" dirty="0"/>
              <a:t> from criminals by the following peculiarities : clinoid </a:t>
            </a:r>
            <a:r>
              <a:rPr lang="en-US" sz="2000" b="1" dirty="0" err="1"/>
              <a:t>apophisis</a:t>
            </a:r>
            <a:r>
              <a:rPr lang="en-US" sz="2000" b="1" dirty="0"/>
              <a:t> forming a canal ; tumefied parietal prominences ; median occipital fossa of double size ; great occipital irregularity ; narrow or receding forehead ; abnormal nasal bones ; epactal bone ; prognathous jaw and alveolar prognathism ; cranial sclerosis ; a virile type of face ; prominent cheek-bones</a:t>
            </a:r>
            <a:r>
              <a:rPr lang="en-US" sz="2000" dirty="0"/>
              <a:t>. </a:t>
            </a:r>
          </a:p>
        </p:txBody>
      </p:sp>
    </p:spTree>
    <p:extLst>
      <p:ext uri="{BB962C8B-B14F-4D97-AF65-F5344CB8AC3E}">
        <p14:creationId xmlns:p14="http://schemas.microsoft.com/office/powerpoint/2010/main" val="675830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Picture 4" descr="A picture containing text, indoor, shelf, several&#10;&#10;Description automatically generated">
            <a:extLst>
              <a:ext uri="{FF2B5EF4-FFF2-40B4-BE49-F238E27FC236}">
                <a16:creationId xmlns:a16="http://schemas.microsoft.com/office/drawing/2014/main" id="{5FB5F385-2B01-F44E-B182-AB4E8C85C35C}"/>
              </a:ext>
            </a:extLst>
          </p:cNvPr>
          <p:cNvPicPr>
            <a:picLocks noChangeAspect="1"/>
          </p:cNvPicPr>
          <p:nvPr/>
        </p:nvPicPr>
        <p:blipFill rotWithShape="1">
          <a:blip r:embed="rId2"/>
          <a:srcRect t="8965" r="1" b="5620"/>
          <a:stretch/>
        </p:blipFill>
        <p:spPr>
          <a:xfrm rot="21480000">
            <a:off x="1137837" y="1003258"/>
            <a:ext cx="9916327" cy="4764396"/>
          </a:xfrm>
          <a:prstGeom prst="rect">
            <a:avLst/>
          </a:prstGeom>
        </p:spPr>
      </p:pic>
      <p:sp>
        <p:nvSpPr>
          <p:cNvPr id="2" name="TextBox 1">
            <a:extLst>
              <a:ext uri="{FF2B5EF4-FFF2-40B4-BE49-F238E27FC236}">
                <a16:creationId xmlns:a16="http://schemas.microsoft.com/office/drawing/2014/main" id="{D61C4D5D-13CB-B848-BE0B-CC0BC1F9AB36}"/>
              </a:ext>
            </a:extLst>
          </p:cNvPr>
          <p:cNvSpPr txBox="1"/>
          <p:nvPr/>
        </p:nvSpPr>
        <p:spPr>
          <a:xfrm>
            <a:off x="1713053" y="211961"/>
            <a:ext cx="5486400" cy="369332"/>
          </a:xfrm>
          <a:prstGeom prst="rect">
            <a:avLst/>
          </a:prstGeom>
          <a:noFill/>
        </p:spPr>
        <p:txBody>
          <a:bodyPr wrap="square" rtlCol="0">
            <a:spAutoFit/>
          </a:bodyPr>
          <a:lstStyle/>
          <a:p>
            <a:r>
              <a:rPr lang="en-US" dirty="0"/>
              <a:t>Museum of Criminal Anthropology       Turin </a:t>
            </a:r>
          </a:p>
        </p:txBody>
      </p:sp>
    </p:spTree>
    <p:extLst>
      <p:ext uri="{BB962C8B-B14F-4D97-AF65-F5344CB8AC3E}">
        <p14:creationId xmlns:p14="http://schemas.microsoft.com/office/powerpoint/2010/main" val="2651878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F5B08E-BB23-434A-B616-0C9BDC1D01DA}"/>
              </a:ext>
            </a:extLst>
          </p:cNvPr>
          <p:cNvSpPr txBox="1"/>
          <p:nvPr/>
        </p:nvSpPr>
        <p:spPr>
          <a:xfrm>
            <a:off x="296517" y="662951"/>
            <a:ext cx="11598965" cy="5940088"/>
          </a:xfrm>
          <a:prstGeom prst="rect">
            <a:avLst/>
          </a:prstGeom>
          <a:noFill/>
        </p:spPr>
        <p:txBody>
          <a:bodyPr wrap="square">
            <a:spAutoFit/>
          </a:bodyPr>
          <a:lstStyle/>
          <a:p>
            <a:pPr marL="0" marR="0" indent="182880" algn="just">
              <a:spcBef>
                <a:spcPts val="600"/>
              </a:spcBef>
              <a:spcAft>
                <a:spcPts val="0"/>
              </a:spcAft>
            </a:pPr>
            <a:endParaRPr lang="en-GB" sz="1800" b="0" i="0" dirty="0">
              <a:solidFill>
                <a:srgbClr val="000000"/>
              </a:solidFill>
              <a:effectLst/>
              <a:latin typeface="Times New Roman" panose="02020603050405020304" pitchFamily="18" charset="0"/>
            </a:endParaRPr>
          </a:p>
          <a:p>
            <a:pPr marL="0" marR="0" indent="182880" algn="just">
              <a:spcBef>
                <a:spcPts val="600"/>
              </a:spcBef>
              <a:spcAft>
                <a:spcPts val="0"/>
              </a:spcAft>
            </a:pPr>
            <a:r>
              <a:rPr lang="en-GB" dirty="0">
                <a:solidFill>
                  <a:srgbClr val="000000"/>
                </a:solidFill>
                <a:latin typeface="Times New Roman" panose="02020603050405020304" pitchFamily="18" charset="0"/>
              </a:rPr>
              <a:t>Francis Galton, from </a:t>
            </a:r>
            <a:r>
              <a:rPr lang="en-GB" i="1" dirty="0">
                <a:solidFill>
                  <a:srgbClr val="000000"/>
                </a:solidFill>
                <a:latin typeface="Times New Roman" panose="02020603050405020304" pitchFamily="18" charset="0"/>
              </a:rPr>
              <a:t>Hereditary Genius </a:t>
            </a:r>
            <a:r>
              <a:rPr lang="en-GB" dirty="0">
                <a:solidFill>
                  <a:srgbClr val="000000"/>
                </a:solidFill>
                <a:latin typeface="Times New Roman" panose="02020603050405020304" pitchFamily="18" charset="0"/>
              </a:rPr>
              <a:t>(first edition, 1869):</a:t>
            </a:r>
          </a:p>
          <a:p>
            <a:pPr marL="0" marR="0" indent="182880" algn="just">
              <a:spcBef>
                <a:spcPts val="600"/>
              </a:spcBef>
              <a:spcAft>
                <a:spcPts val="0"/>
              </a:spcAft>
            </a:pPr>
            <a:endParaRPr lang="en-GB" sz="1800" b="0" i="0" dirty="0">
              <a:solidFill>
                <a:srgbClr val="000000"/>
              </a:solidFill>
              <a:effectLst/>
              <a:latin typeface="Times New Roman" panose="02020603050405020304" pitchFamily="18" charset="0"/>
            </a:endParaRPr>
          </a:p>
          <a:p>
            <a:pPr marL="0" marR="0" indent="182880" algn="just">
              <a:spcBef>
                <a:spcPts val="600"/>
              </a:spcBef>
              <a:spcAft>
                <a:spcPts val="0"/>
              </a:spcAft>
            </a:pPr>
            <a:r>
              <a:rPr lang="en-GB" sz="1800" b="1" i="0" dirty="0">
                <a:solidFill>
                  <a:srgbClr val="000000"/>
                </a:solidFill>
                <a:effectLst/>
                <a:latin typeface="Times New Roman" panose="02020603050405020304" pitchFamily="18" charset="0"/>
              </a:rPr>
              <a:t>The average standard of the Lowland Scotch and the English North-country men is decidedly a fraction of a grade superior to that of the ordinary English, because the number of the former who attain to eminence is far greater than the proportionate number of their race would have led us to expect. </a:t>
            </a:r>
            <a:r>
              <a:rPr lang="en-GB" sz="1800" b="0" i="0" dirty="0">
                <a:solidFill>
                  <a:srgbClr val="000000"/>
                </a:solidFill>
                <a:effectLst/>
                <a:latin typeface="Times New Roman" panose="02020603050405020304" pitchFamily="18" charset="0"/>
              </a:rPr>
              <a:t>The same superiority is distinctly shown by a comparison of the well-being of the masses of the population; for the Scotch labourer is much less of a drudge than the Englishman of the Midland counties—he does his work better, and “lives his life” besides. The peasant women of Northumberland work all day in the fields, and are not broken down by the work; on the contrary, they take a pride in their effective labour as girls, and, when married, they attend well to the comfort of their homes. It is perfectly distressing to me to witness the draggled, drudged, mean look of the mass of individuals, especially of the women, that one meets in the streets of London and other purely English towns. The conditions of their life seem too hard for their constitutions, and to be crushing them into degeneracy.</a:t>
            </a:r>
          </a:p>
          <a:p>
            <a:pPr marL="0" marR="0" indent="182880" algn="just">
              <a:spcBef>
                <a:spcPts val="600"/>
              </a:spcBef>
              <a:spcAft>
                <a:spcPts val="0"/>
              </a:spcAft>
            </a:pPr>
            <a:r>
              <a:rPr lang="en-GB" sz="1800" b="1" i="0" dirty="0">
                <a:solidFill>
                  <a:srgbClr val="000000"/>
                </a:solidFill>
                <a:effectLst/>
                <a:latin typeface="Times New Roman" panose="02020603050405020304" pitchFamily="18" charset="0"/>
              </a:rPr>
              <a:t>The ablest race of whom history bears record is unquestionably the ancient Greek, partly because their master-pieces in the principal departments of intellectual activity are still unsurpassed, and in many respects unequalled, and partly because the population that gave birth to the creators of those master-pieces was very small. </a:t>
            </a:r>
            <a:r>
              <a:rPr lang="en-GB" sz="1800" b="0" i="0" dirty="0">
                <a:solidFill>
                  <a:srgbClr val="000000"/>
                </a:solidFill>
                <a:effectLst/>
                <a:latin typeface="Times New Roman" panose="02020603050405020304" pitchFamily="18" charset="0"/>
              </a:rPr>
              <a:t>Of the various Greek sub-races, that of Attica was the ablest, and she was no doubt largely indebted to the following cause, for her superiority. Athens opened her arms to immigrants, but not indiscriminately, for her social life was such that none but very able men could take any pleasure in it; on the other hand, she offered attractions such as men of the highest ability and culture could find in no other city.</a:t>
            </a:r>
          </a:p>
        </p:txBody>
      </p:sp>
    </p:spTree>
    <p:extLst>
      <p:ext uri="{BB962C8B-B14F-4D97-AF65-F5344CB8AC3E}">
        <p14:creationId xmlns:p14="http://schemas.microsoft.com/office/powerpoint/2010/main" val="3492557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3FD597-47E8-F048-B52B-3D8BF45CC09A}"/>
              </a:ext>
            </a:extLst>
          </p:cNvPr>
          <p:cNvSpPr txBox="1"/>
          <p:nvPr/>
        </p:nvSpPr>
        <p:spPr>
          <a:xfrm>
            <a:off x="2229639" y="394598"/>
            <a:ext cx="3048417" cy="369332"/>
          </a:xfrm>
          <a:prstGeom prst="rect">
            <a:avLst/>
          </a:prstGeom>
          <a:noFill/>
        </p:spPr>
        <p:txBody>
          <a:bodyPr wrap="square" rtlCol="0">
            <a:spAutoFit/>
          </a:bodyPr>
          <a:lstStyle/>
          <a:p>
            <a:r>
              <a:rPr lang="en-US" dirty="0"/>
              <a:t>Pop Quiz!</a:t>
            </a:r>
          </a:p>
        </p:txBody>
      </p:sp>
      <p:sp>
        <p:nvSpPr>
          <p:cNvPr id="6" name="TextBox 5">
            <a:extLst>
              <a:ext uri="{FF2B5EF4-FFF2-40B4-BE49-F238E27FC236}">
                <a16:creationId xmlns:a16="http://schemas.microsoft.com/office/drawing/2014/main" id="{30410AEA-3340-BD4B-BD26-11FD3A4A6388}"/>
              </a:ext>
            </a:extLst>
          </p:cNvPr>
          <p:cNvSpPr txBox="1"/>
          <p:nvPr/>
        </p:nvSpPr>
        <p:spPr>
          <a:xfrm>
            <a:off x="1620455" y="1368093"/>
            <a:ext cx="8738887" cy="5016758"/>
          </a:xfrm>
          <a:prstGeom prst="rect">
            <a:avLst/>
          </a:prstGeom>
          <a:noFill/>
        </p:spPr>
        <p:txBody>
          <a:bodyPr wrap="square">
            <a:sp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When the pony-chaise stopped at the door, and my eyes were intent upon the house, I saw a cadaverous face appear at a small window on the ground floor (in a little round tower that formed one side of the house), and quickly disappear. The low arched door then opened, and the face came out. It was quite as cadaverous as it had looked in the window, though in the grain of it there was that tinge of red which is sometimes to be observed in the skins of red-haired people. It belonged</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to a red-haired person--a youth of fifteen, as I take it now, but</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looking much older--whose hair was cropped as close as the closest stubble; who had hardly any eyebrows, and no eyelashes, and eyes of a red-brown, so unsheltered and unshaded, that I remember wondering how he went to sleep. He was high-shouldered and bony; dressed in decent black, with a white wisp of a neckcloth; buttoned up to the throat; and had a long, lank, skeleton hand, which particularly attracted my attention, as he stood at the pony’s head, rubbing his chin with it, and looking up at us in the chaise.</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‘Is Mr. Wickfield at home, Uriah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Heep</a:t>
            </a:r>
            <a:r>
              <a:rPr lang="en-US" sz="2000" dirty="0">
                <a:effectLst/>
                <a:latin typeface="Calibri" panose="020F0502020204030204" pitchFamily="34" charset="0"/>
                <a:ea typeface="Calibri" panose="020F0502020204030204" pitchFamily="34" charset="0"/>
                <a:cs typeface="Times New Roman" panose="02020603050405020304" pitchFamily="18" charset="0"/>
              </a:rPr>
              <a:t>?’ said my aunt.</a:t>
            </a:r>
          </a:p>
        </p:txBody>
      </p:sp>
    </p:spTree>
    <p:extLst>
      <p:ext uri="{BB962C8B-B14F-4D97-AF65-F5344CB8AC3E}">
        <p14:creationId xmlns:p14="http://schemas.microsoft.com/office/powerpoint/2010/main" val="3889843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icture frame, gallery&#10;&#10;Description automatically generated">
            <a:extLst>
              <a:ext uri="{FF2B5EF4-FFF2-40B4-BE49-F238E27FC236}">
                <a16:creationId xmlns:a16="http://schemas.microsoft.com/office/drawing/2014/main" id="{E1307F96-3B19-B341-9E24-62492C224CA3}"/>
              </a:ext>
            </a:extLst>
          </p:cNvPr>
          <p:cNvPicPr>
            <a:picLocks noChangeAspect="1"/>
          </p:cNvPicPr>
          <p:nvPr/>
        </p:nvPicPr>
        <p:blipFill>
          <a:blip r:embed="rId2"/>
          <a:stretch>
            <a:fillRect/>
          </a:stretch>
        </p:blipFill>
        <p:spPr>
          <a:xfrm>
            <a:off x="3705617" y="0"/>
            <a:ext cx="4328808" cy="6858000"/>
          </a:xfrm>
          <a:prstGeom prst="rect">
            <a:avLst/>
          </a:prstGeom>
        </p:spPr>
      </p:pic>
    </p:spTree>
    <p:extLst>
      <p:ext uri="{BB962C8B-B14F-4D97-AF65-F5344CB8AC3E}">
        <p14:creationId xmlns:p14="http://schemas.microsoft.com/office/powerpoint/2010/main" val="3830719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eat&#10;&#10;Description automatically generated">
            <a:extLst>
              <a:ext uri="{FF2B5EF4-FFF2-40B4-BE49-F238E27FC236}">
                <a16:creationId xmlns:a16="http://schemas.microsoft.com/office/drawing/2014/main" id="{F6740ABE-3D35-1E42-AE5D-B7145B716312}"/>
              </a:ext>
            </a:extLst>
          </p:cNvPr>
          <p:cNvPicPr>
            <a:picLocks noChangeAspect="1"/>
          </p:cNvPicPr>
          <p:nvPr/>
        </p:nvPicPr>
        <p:blipFill>
          <a:blip r:embed="rId2"/>
          <a:stretch>
            <a:fillRect/>
          </a:stretch>
        </p:blipFill>
        <p:spPr>
          <a:xfrm>
            <a:off x="3145302" y="653214"/>
            <a:ext cx="5168704" cy="5551572"/>
          </a:xfrm>
          <a:prstGeom prst="rect">
            <a:avLst/>
          </a:prstGeom>
        </p:spPr>
      </p:pic>
    </p:spTree>
    <p:extLst>
      <p:ext uri="{BB962C8B-B14F-4D97-AF65-F5344CB8AC3E}">
        <p14:creationId xmlns:p14="http://schemas.microsoft.com/office/powerpoint/2010/main" val="21828892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TotalTime>
  <Words>4441</Words>
  <Application>Microsoft Macintosh PowerPoint</Application>
  <PresentationFormat>Widescreen</PresentationFormat>
  <Paragraphs>126</Paragraphs>
  <Slides>37</Slides>
  <Notes>13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7" baseType="lpstr">
      <vt:lpstr>adobe-garamond-pro</vt:lpstr>
      <vt:lpstr>Arial</vt:lpstr>
      <vt:lpstr>Calibri</vt:lpstr>
      <vt:lpstr>Calibri Light</vt:lpstr>
      <vt:lpstr>Impact</vt:lpstr>
      <vt:lpstr>inherit</vt:lpstr>
      <vt:lpstr>Times</vt:lpstr>
      <vt:lpstr>Times New Roman</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Michelson, Bruce F</dc:creator>
  <cp:lastModifiedBy>Michelson, Bruce F</cp:lastModifiedBy>
  <cp:revision>16</cp:revision>
  <dcterms:created xsi:type="dcterms:W3CDTF">2021-12-24T15:08:03Z</dcterms:created>
  <dcterms:modified xsi:type="dcterms:W3CDTF">2022-02-22T17:43:20Z</dcterms:modified>
</cp:coreProperties>
</file>