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2" r:id="rId3"/>
    <p:sldId id="271" r:id="rId4"/>
    <p:sldId id="293" r:id="rId5"/>
    <p:sldId id="290" r:id="rId6"/>
    <p:sldId id="292" r:id="rId7"/>
    <p:sldId id="291" r:id="rId8"/>
    <p:sldId id="265" r:id="rId9"/>
    <p:sldId id="263"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6" d="100"/>
          <a:sy n="66" d="100"/>
        </p:scale>
        <p:origin x="192"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42C5-AB48-46AD-997A-90D426D0F5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B1B3E4-AD47-4E09-96EE-4B957EF25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22CF27-380F-4517-880B-ADE555ED18BE}"/>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5" name="Footer Placeholder 4">
            <a:extLst>
              <a:ext uri="{FF2B5EF4-FFF2-40B4-BE49-F238E27FC236}">
                <a16:creationId xmlns:a16="http://schemas.microsoft.com/office/drawing/2014/main" id="{1F7D5465-6205-4AA9-B307-D9DDDC4AE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B96C1-9823-4773-B00C-8261D998AA06}"/>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94562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DC21-69BA-4234-8CE7-1AD936B3EE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968C09-61FF-493F-9B21-E6ED4731A2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35258-5534-41EC-8483-9101CCCE0D9B}"/>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5" name="Footer Placeholder 4">
            <a:extLst>
              <a:ext uri="{FF2B5EF4-FFF2-40B4-BE49-F238E27FC236}">
                <a16:creationId xmlns:a16="http://schemas.microsoft.com/office/drawing/2014/main" id="{48883D46-2B4D-4710-B2D8-FE73033FB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72903-34CE-486B-9140-CBD3901700C8}"/>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234159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213BD8-A08E-4893-9464-738A6F7D1E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5FE0B-3549-48A7-9040-DFEAA74060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C055F-3765-487E-831D-CBDFE1B4435E}"/>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5" name="Footer Placeholder 4">
            <a:extLst>
              <a:ext uri="{FF2B5EF4-FFF2-40B4-BE49-F238E27FC236}">
                <a16:creationId xmlns:a16="http://schemas.microsoft.com/office/drawing/2014/main" id="{16CD9576-033C-4ACD-9589-0B08FC041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CD86C-D0FC-484E-BC66-D40AE324FCBB}"/>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268016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BCE6-B8DD-4D65-9F53-3FDEABD98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25234-BA36-476D-80A7-17A59F159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03A01-8027-4182-B973-6CFB55D41A03}"/>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5" name="Footer Placeholder 4">
            <a:extLst>
              <a:ext uri="{FF2B5EF4-FFF2-40B4-BE49-F238E27FC236}">
                <a16:creationId xmlns:a16="http://schemas.microsoft.com/office/drawing/2014/main" id="{B4FC5C7F-E352-4A1B-838E-D8E90A92B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C0B51-F6F3-4775-96D4-768ED6568C65}"/>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272668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320C-2A10-40EE-93D3-970568819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56A51F-E07C-46B0-A965-D4D913730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4FA0A1-7764-4DED-AA31-2725EC8F06D6}"/>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5" name="Footer Placeholder 4">
            <a:extLst>
              <a:ext uri="{FF2B5EF4-FFF2-40B4-BE49-F238E27FC236}">
                <a16:creationId xmlns:a16="http://schemas.microsoft.com/office/drawing/2014/main" id="{3FA70426-74CD-457E-9F40-0BCF37E89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CA7A6-C801-4346-9575-1F19C3DAB063}"/>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237873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F6C6-B7BE-4729-8384-B56040C97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8A38E-3A5F-4139-BC10-21DA28386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FBD5D-B788-4002-9999-5AF7657C06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7829F-4F76-400F-9E8E-AED71104E1BA}"/>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6" name="Footer Placeholder 5">
            <a:extLst>
              <a:ext uri="{FF2B5EF4-FFF2-40B4-BE49-F238E27FC236}">
                <a16:creationId xmlns:a16="http://schemas.microsoft.com/office/drawing/2014/main" id="{D84AF1EB-542D-41D4-AF90-62EE20C35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0869E-07C2-4562-BE02-7FCF6C196577}"/>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70230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E04F-B806-4055-842A-B2E158144F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054ADF-0135-4DCB-A6F5-329DD1CD0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1A7F2-9CFA-47CF-94CB-08B1B257DE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6C37D2-0BE3-4E6C-82EA-C2A462490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461731-D4B8-4918-B0E5-A82EFB0D16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85A1A-9997-4039-A138-CB012980AE02}"/>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8" name="Footer Placeholder 7">
            <a:extLst>
              <a:ext uri="{FF2B5EF4-FFF2-40B4-BE49-F238E27FC236}">
                <a16:creationId xmlns:a16="http://schemas.microsoft.com/office/drawing/2014/main" id="{9E6AD35D-1D50-4E9D-853C-7AE2B6F1B6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0FE537-E182-4CFE-9ABE-97C59E664C41}"/>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24900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5DD6-B99E-43A2-BCDC-B3BBF79D47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B24466-4626-487B-A9A0-DA23656B5E86}"/>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4" name="Footer Placeholder 3">
            <a:extLst>
              <a:ext uri="{FF2B5EF4-FFF2-40B4-BE49-F238E27FC236}">
                <a16:creationId xmlns:a16="http://schemas.microsoft.com/office/drawing/2014/main" id="{21B4D2C0-FE34-46EB-A00B-8C79038D0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93E272-9915-459E-A081-048715383C28}"/>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423413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B694F-F6D8-4603-99D8-10AFB9B8A9EA}"/>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3" name="Footer Placeholder 2">
            <a:extLst>
              <a:ext uri="{FF2B5EF4-FFF2-40B4-BE49-F238E27FC236}">
                <a16:creationId xmlns:a16="http://schemas.microsoft.com/office/drawing/2014/main" id="{23D7C8B9-30F3-4B70-964B-49B230F582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A3A34C-3E21-46DA-8106-91E8E5BE52A7}"/>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121381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6F4B-64D6-432D-826A-5D1F3E5D4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E243FC-7395-4B17-AFC8-9DBC5189F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0CDC3-1B36-4F30-83A0-6A4B2ABDF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ADED6-8BE6-4F18-9D14-63AEE9057CDF}"/>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6" name="Footer Placeholder 5">
            <a:extLst>
              <a:ext uri="{FF2B5EF4-FFF2-40B4-BE49-F238E27FC236}">
                <a16:creationId xmlns:a16="http://schemas.microsoft.com/office/drawing/2014/main" id="{B0EDB504-9C36-458A-B9AA-42A1D5CB4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4DD63-F554-46C5-AB42-F635DE59068B}"/>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202225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94B7-C197-4439-B650-E5AEC399A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A3427-B485-429D-AA55-21DE911CE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B3FE5C-AE28-468E-BC2C-661851AB2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24102-61F0-4AF8-80A5-7F1E9DDACC6C}"/>
              </a:ext>
            </a:extLst>
          </p:cNvPr>
          <p:cNvSpPr>
            <a:spLocks noGrp="1"/>
          </p:cNvSpPr>
          <p:nvPr>
            <p:ph type="dt" sz="half" idx="10"/>
          </p:nvPr>
        </p:nvSpPr>
        <p:spPr/>
        <p:txBody>
          <a:bodyPr/>
          <a:lstStyle/>
          <a:p>
            <a:fld id="{E70ADF6D-D3E9-46CA-8B45-469911D50ED4}" type="datetimeFigureOut">
              <a:rPr lang="en-US" smtClean="0"/>
              <a:t>3/16/2022</a:t>
            </a:fld>
            <a:endParaRPr lang="en-US"/>
          </a:p>
        </p:txBody>
      </p:sp>
      <p:sp>
        <p:nvSpPr>
          <p:cNvPr id="6" name="Footer Placeholder 5">
            <a:extLst>
              <a:ext uri="{FF2B5EF4-FFF2-40B4-BE49-F238E27FC236}">
                <a16:creationId xmlns:a16="http://schemas.microsoft.com/office/drawing/2014/main" id="{B307F2CF-5BCD-4CBF-B38F-23D1CE2792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2B832-7EDF-4A55-AF1D-9E9487B7B4B0}"/>
              </a:ext>
            </a:extLst>
          </p:cNvPr>
          <p:cNvSpPr>
            <a:spLocks noGrp="1"/>
          </p:cNvSpPr>
          <p:nvPr>
            <p:ph type="sldNum" sz="quarter" idx="12"/>
          </p:nvPr>
        </p:nvSpPr>
        <p:spPr/>
        <p:txBody>
          <a:bodyPr/>
          <a:lstStyle/>
          <a:p>
            <a:fld id="{12739CC0-30B1-47DA-A2CA-42C20EF59A8A}" type="slidenum">
              <a:rPr lang="en-US" smtClean="0"/>
              <a:t>‹#›</a:t>
            </a:fld>
            <a:endParaRPr lang="en-US"/>
          </a:p>
        </p:txBody>
      </p:sp>
    </p:spTree>
    <p:extLst>
      <p:ext uri="{BB962C8B-B14F-4D97-AF65-F5344CB8AC3E}">
        <p14:creationId xmlns:p14="http://schemas.microsoft.com/office/powerpoint/2010/main" val="58272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5CA15-2DBB-4D07-B0DC-3B7AFBB05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073CFD-8420-42BD-924F-A414E57A8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7DF73-CC4A-4F7B-B2E9-134335746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ADF6D-D3E9-46CA-8B45-469911D50ED4}" type="datetimeFigureOut">
              <a:rPr lang="en-US" smtClean="0"/>
              <a:t>3/16/2022</a:t>
            </a:fld>
            <a:endParaRPr lang="en-US"/>
          </a:p>
        </p:txBody>
      </p:sp>
      <p:sp>
        <p:nvSpPr>
          <p:cNvPr id="5" name="Footer Placeholder 4">
            <a:extLst>
              <a:ext uri="{FF2B5EF4-FFF2-40B4-BE49-F238E27FC236}">
                <a16:creationId xmlns:a16="http://schemas.microsoft.com/office/drawing/2014/main" id="{E8C08D9D-D36B-4C75-BEE5-9CA4D13F1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51A686-3448-48F8-9A8E-74581F0A6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39CC0-30B1-47DA-A2CA-42C20EF59A8A}" type="slidenum">
              <a:rPr lang="en-US" smtClean="0"/>
              <a:t>‹#›</a:t>
            </a:fld>
            <a:endParaRPr lang="en-US"/>
          </a:p>
        </p:txBody>
      </p:sp>
    </p:spTree>
    <p:extLst>
      <p:ext uri="{BB962C8B-B14F-4D97-AF65-F5344CB8AC3E}">
        <p14:creationId xmlns:p14="http://schemas.microsoft.com/office/powerpoint/2010/main" val="296711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kh0exWqvxeI?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10;&#10;Description automatically generated with low confidence">
            <a:extLst>
              <a:ext uri="{FF2B5EF4-FFF2-40B4-BE49-F238E27FC236}">
                <a16:creationId xmlns:a16="http://schemas.microsoft.com/office/drawing/2014/main" id="{64A39502-83F1-4882-B319-9B16E0A90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61" y="1339469"/>
            <a:ext cx="1995678" cy="2674620"/>
          </a:xfrm>
          <a:prstGeom prst="rect">
            <a:avLst/>
          </a:prstGeom>
        </p:spPr>
      </p:pic>
      <p:pic>
        <p:nvPicPr>
          <p:cNvPr id="7" name="Picture 6" descr="Text&#10;&#10;Description automatically generated">
            <a:extLst>
              <a:ext uri="{FF2B5EF4-FFF2-40B4-BE49-F238E27FC236}">
                <a16:creationId xmlns:a16="http://schemas.microsoft.com/office/drawing/2014/main" id="{6F765E7D-B34C-429B-A84E-15F55DDA2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726" y="1802498"/>
            <a:ext cx="2868359" cy="438912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B2267F1-B938-4C17-88F2-11B13802D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560" y="1791571"/>
            <a:ext cx="2857500" cy="4219575"/>
          </a:xfrm>
          <a:prstGeom prst="rect">
            <a:avLst/>
          </a:prstGeom>
        </p:spPr>
      </p:pic>
      <p:pic>
        <p:nvPicPr>
          <p:cNvPr id="11" name="Picture 10" descr="A person with long hair&#10;&#10;Description automatically generated with low confidence">
            <a:extLst>
              <a:ext uri="{FF2B5EF4-FFF2-40B4-BE49-F238E27FC236}">
                <a16:creationId xmlns:a16="http://schemas.microsoft.com/office/drawing/2014/main" id="{B81B2621-6875-40DD-B06C-567677C38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3192" y="1482425"/>
            <a:ext cx="2009204" cy="2564511"/>
          </a:xfrm>
          <a:prstGeom prst="rect">
            <a:avLst/>
          </a:prstGeom>
        </p:spPr>
      </p:pic>
      <p:sp>
        <p:nvSpPr>
          <p:cNvPr id="2" name="TextBox 1">
            <a:extLst>
              <a:ext uri="{FF2B5EF4-FFF2-40B4-BE49-F238E27FC236}">
                <a16:creationId xmlns:a16="http://schemas.microsoft.com/office/drawing/2014/main" id="{B1B50303-E23F-4296-96B9-89FE25BEDC49}"/>
              </a:ext>
            </a:extLst>
          </p:cNvPr>
          <p:cNvSpPr txBox="1"/>
          <p:nvPr/>
        </p:nvSpPr>
        <p:spPr>
          <a:xfrm>
            <a:off x="451502" y="4264428"/>
            <a:ext cx="1822615" cy="584775"/>
          </a:xfrm>
          <a:prstGeom prst="rect">
            <a:avLst/>
          </a:prstGeom>
          <a:noFill/>
        </p:spPr>
        <p:txBody>
          <a:bodyPr wrap="none" rtlCol="0">
            <a:spAutoFit/>
          </a:bodyPr>
          <a:lstStyle/>
          <a:p>
            <a:pPr algn="ctr"/>
            <a:r>
              <a:rPr lang="en-US" sz="1600" dirty="0">
                <a:latin typeface="Arial Black" panose="020B0A04020102020204" pitchFamily="34" charset="0"/>
              </a:rPr>
              <a:t>James M. Cain</a:t>
            </a:r>
          </a:p>
          <a:p>
            <a:pPr algn="ctr"/>
            <a:r>
              <a:rPr lang="en-US" sz="1600" dirty="0">
                <a:latin typeface="Arial Black" panose="020B0A04020102020204" pitchFamily="34" charset="0"/>
              </a:rPr>
              <a:t>1892-1977</a:t>
            </a:r>
          </a:p>
        </p:txBody>
      </p:sp>
      <p:sp>
        <p:nvSpPr>
          <p:cNvPr id="3" name="TextBox 2">
            <a:extLst>
              <a:ext uri="{FF2B5EF4-FFF2-40B4-BE49-F238E27FC236}">
                <a16:creationId xmlns:a16="http://schemas.microsoft.com/office/drawing/2014/main" id="{37D7C60D-FAB1-4E4F-8774-4E996F8F29C0}"/>
              </a:ext>
            </a:extLst>
          </p:cNvPr>
          <p:cNvSpPr txBox="1"/>
          <p:nvPr/>
        </p:nvSpPr>
        <p:spPr>
          <a:xfrm>
            <a:off x="9630277" y="4303829"/>
            <a:ext cx="2263119" cy="584775"/>
          </a:xfrm>
          <a:prstGeom prst="rect">
            <a:avLst/>
          </a:prstGeom>
          <a:noFill/>
        </p:spPr>
        <p:txBody>
          <a:bodyPr wrap="none" rtlCol="0">
            <a:spAutoFit/>
          </a:bodyPr>
          <a:lstStyle/>
          <a:p>
            <a:pPr algn="ctr"/>
            <a:r>
              <a:rPr lang="en-US" sz="1600" dirty="0">
                <a:latin typeface="Arial Black" panose="020B0A04020102020204" pitchFamily="34" charset="0"/>
              </a:rPr>
              <a:t>Patricia Highsmith</a:t>
            </a:r>
          </a:p>
          <a:p>
            <a:pPr algn="ctr"/>
            <a:r>
              <a:rPr lang="en-US" sz="1600" dirty="0">
                <a:latin typeface="Arial Black" panose="020B0A04020102020204" pitchFamily="34" charset="0"/>
              </a:rPr>
              <a:t>1921-1995</a:t>
            </a:r>
          </a:p>
        </p:txBody>
      </p:sp>
    </p:spTree>
    <p:extLst>
      <p:ext uri="{BB962C8B-B14F-4D97-AF65-F5344CB8AC3E}">
        <p14:creationId xmlns:p14="http://schemas.microsoft.com/office/powerpoint/2010/main" val="272298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inatown (4/9) Movie CLIP - A Respectable Man (1974) HD">
            <a:hlinkClick r:id="" action="ppaction://media"/>
            <a:extLst>
              <a:ext uri="{FF2B5EF4-FFF2-40B4-BE49-F238E27FC236}">
                <a16:creationId xmlns:a16="http://schemas.microsoft.com/office/drawing/2014/main" id="{3572A072-A547-4DF4-AD71-DE764D689217}"/>
              </a:ext>
            </a:extLst>
          </p:cNvPr>
          <p:cNvPicPr>
            <a:picLocks noRot="1" noChangeAspect="1"/>
          </p:cNvPicPr>
          <p:nvPr>
            <a:videoFile r:link="rId1"/>
          </p:nvPr>
        </p:nvPicPr>
        <p:blipFill>
          <a:blip r:embed="rId3"/>
          <a:stretch>
            <a:fillRect/>
          </a:stretch>
        </p:blipFill>
        <p:spPr>
          <a:xfrm>
            <a:off x="4684684" y="3875232"/>
            <a:ext cx="2540000" cy="1435100"/>
          </a:xfrm>
          <a:prstGeom prst="rect">
            <a:avLst/>
          </a:prstGeom>
        </p:spPr>
      </p:pic>
      <p:sp>
        <p:nvSpPr>
          <p:cNvPr id="3" name="TextBox 2">
            <a:extLst>
              <a:ext uri="{FF2B5EF4-FFF2-40B4-BE49-F238E27FC236}">
                <a16:creationId xmlns:a16="http://schemas.microsoft.com/office/drawing/2014/main" id="{B6C69D91-CD0B-46E6-BDD2-0B77D3CB890C}"/>
              </a:ext>
            </a:extLst>
          </p:cNvPr>
          <p:cNvSpPr txBox="1"/>
          <p:nvPr/>
        </p:nvSpPr>
        <p:spPr>
          <a:xfrm>
            <a:off x="2472035" y="2119745"/>
            <a:ext cx="6915419" cy="923330"/>
          </a:xfrm>
          <a:prstGeom prst="rect">
            <a:avLst/>
          </a:prstGeom>
          <a:noFill/>
        </p:spPr>
        <p:txBody>
          <a:bodyPr wrap="none" rtlCol="0">
            <a:spAutoFit/>
          </a:bodyPr>
          <a:lstStyle/>
          <a:p>
            <a:pPr algn="ctr"/>
            <a:r>
              <a:rPr lang="en-US" i="1" dirty="0">
                <a:latin typeface="Arial Black" panose="020B0A04020102020204" pitchFamily="34" charset="0"/>
              </a:rPr>
              <a:t>Chinatown</a:t>
            </a:r>
          </a:p>
          <a:p>
            <a:pPr algn="ctr"/>
            <a:r>
              <a:rPr lang="en-US" dirty="0">
                <a:latin typeface="Arial Black" panose="020B0A04020102020204" pitchFamily="34" charset="0"/>
              </a:rPr>
              <a:t>Directed by Roman Polanski, 1974</a:t>
            </a:r>
          </a:p>
          <a:p>
            <a:pPr algn="ctr"/>
            <a:r>
              <a:rPr lang="en-US" dirty="0">
                <a:latin typeface="Arial Black" panose="020B0A04020102020204" pitchFamily="34" charset="0"/>
              </a:rPr>
              <a:t>Starring Jack Nicholson, Faye Dunaway, John Huston</a:t>
            </a:r>
          </a:p>
        </p:txBody>
      </p:sp>
    </p:spTree>
    <p:extLst>
      <p:ext uri="{BB962C8B-B14F-4D97-AF65-F5344CB8AC3E}">
        <p14:creationId xmlns:p14="http://schemas.microsoft.com/office/powerpoint/2010/main" val="53513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DB92D7-792D-4981-B116-5665FC4AB4CC}"/>
              </a:ext>
            </a:extLst>
          </p:cNvPr>
          <p:cNvSpPr txBox="1"/>
          <p:nvPr/>
        </p:nvSpPr>
        <p:spPr>
          <a:xfrm>
            <a:off x="538250" y="698268"/>
            <a:ext cx="4781896" cy="4524315"/>
          </a:xfrm>
          <a:prstGeom prst="rect">
            <a:avLst/>
          </a:prstGeom>
          <a:noFill/>
        </p:spPr>
        <p:txBody>
          <a:bodyPr wrap="square">
            <a:spAutoFit/>
          </a:bodyPr>
          <a:lstStyle/>
          <a:p>
            <a:endParaRPr lang="en-US" sz="1400" dirty="0">
              <a:latin typeface="Arial Black" panose="020B0A04020102020204" pitchFamily="34" charset="0"/>
            </a:endParaRPr>
          </a:p>
          <a:p>
            <a:r>
              <a:rPr lang="en-US" sz="1600" b="0" i="0" dirty="0">
                <a:effectLst/>
                <a:latin typeface="Arial Black" panose="020B0A04020102020204" pitchFamily="34" charset="0"/>
              </a:rPr>
              <a:t>“The battleline between good and evil runs through the heart of every man.”  </a:t>
            </a:r>
            <a:r>
              <a:rPr lang="en-US" sz="1600" b="1" i="0" dirty="0">
                <a:effectLst/>
                <a:latin typeface="Arial Black" panose="020B0A04020102020204" pitchFamily="34" charset="0"/>
              </a:rPr>
              <a:t>Aleksandr Solzhenitsyn</a:t>
            </a:r>
            <a:endParaRPr lang="en-US" sz="1600" b="0" i="0" dirty="0">
              <a:effectLst/>
              <a:latin typeface="Arial Black" panose="020B0A04020102020204" pitchFamily="34" charset="0"/>
            </a:endParaRPr>
          </a:p>
          <a:p>
            <a:endParaRPr lang="en-US" dirty="0">
              <a:latin typeface="helvetica neue"/>
            </a:endParaRPr>
          </a:p>
          <a:p>
            <a:r>
              <a:rPr lang="en-US" sz="1600" b="0" i="0" dirty="0">
                <a:effectLst/>
                <a:latin typeface="Arial Black" panose="020B0A04020102020204" pitchFamily="34" charset="0"/>
              </a:rPr>
              <a:t>“We sometimes encounter people, even perfect strangers, who begin to interest us at first sight, somehow suddenly, all at once,  before a word has been spoken.” Fyodor Dostoyevsky</a:t>
            </a:r>
          </a:p>
          <a:p>
            <a:endParaRPr lang="en-US" sz="1600" dirty="0">
              <a:latin typeface="Arial Black" panose="020B0A04020102020204" pitchFamily="34" charset="0"/>
            </a:endParaRPr>
          </a:p>
          <a:p>
            <a:r>
              <a:rPr lang="en-US" sz="1600" b="0" i="0" dirty="0">
                <a:effectLst/>
                <a:latin typeface="Arial Black" panose="020B0A04020102020204" pitchFamily="34" charset="0"/>
              </a:rPr>
              <a:t>“I have never met any really wicked person before. I feel rather frightened. I am so afraid he will look just like every one else.”  </a:t>
            </a:r>
          </a:p>
          <a:p>
            <a:r>
              <a:rPr lang="en-US" sz="1600" b="0" i="0" dirty="0">
                <a:effectLst/>
                <a:latin typeface="Arial Black" panose="020B0A04020102020204" pitchFamily="34" charset="0"/>
              </a:rPr>
              <a:t>Oscar Wilde, </a:t>
            </a:r>
            <a:r>
              <a:rPr lang="en-US" sz="1600" b="0" i="1" dirty="0">
                <a:effectLst/>
                <a:latin typeface="Arial Black" panose="020B0A04020102020204" pitchFamily="34" charset="0"/>
              </a:rPr>
              <a:t>The Importance of Being Earnest</a:t>
            </a:r>
            <a:endParaRPr lang="en-US" sz="1600" b="0" i="0" dirty="0">
              <a:effectLst/>
              <a:latin typeface="Arial Black" panose="020B0A04020102020204" pitchFamily="34" charset="0"/>
            </a:endParaRPr>
          </a:p>
          <a:p>
            <a:endParaRPr lang="en-US" sz="1600" dirty="0">
              <a:latin typeface="Arial Black" panose="020B0A04020102020204" pitchFamily="34" charset="0"/>
            </a:endParaRPr>
          </a:p>
        </p:txBody>
      </p:sp>
      <p:pic>
        <p:nvPicPr>
          <p:cNvPr id="3074" name="Picture 2" descr="Amazon.com: Crime and Punishment: 9780486415871: Fyodor Dostoyevsky,  Constance Garnett: Books">
            <a:extLst>
              <a:ext uri="{FF2B5EF4-FFF2-40B4-BE49-F238E27FC236}">
                <a16:creationId xmlns:a16="http://schemas.microsoft.com/office/drawing/2014/main" id="{64A6EB6E-135C-4D7A-8208-ED7816517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205" y="88716"/>
            <a:ext cx="2204085" cy="35166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B0D70C-B1A2-4638-BBBA-201E7B7CF9DC}"/>
              </a:ext>
            </a:extLst>
          </p:cNvPr>
          <p:cNvSpPr txBox="1"/>
          <p:nvPr/>
        </p:nvSpPr>
        <p:spPr>
          <a:xfrm>
            <a:off x="5933209" y="3690849"/>
            <a:ext cx="5172595" cy="3046988"/>
          </a:xfrm>
          <a:prstGeom prst="rect">
            <a:avLst/>
          </a:prstGeom>
          <a:noFill/>
        </p:spPr>
        <p:txBody>
          <a:bodyPr wrap="square">
            <a:spAutoFit/>
          </a:bodyPr>
          <a:lstStyle/>
          <a:p>
            <a:r>
              <a:rPr lang="en-US" sz="1200" b="0" i="1" dirty="0">
                <a:effectLst/>
                <a:latin typeface="Arial Black" panose="020B0A04020102020204" pitchFamily="34" charset="0"/>
              </a:rPr>
              <a:t>Crime and Punishment</a:t>
            </a:r>
            <a:r>
              <a:rPr lang="en-US" sz="1200" b="0" i="0" dirty="0">
                <a:effectLst/>
                <a:latin typeface="Arial Black" panose="020B0A04020102020204" pitchFamily="34" charset="0"/>
              </a:rPr>
              <a:t> follows the mental anguish and moral dilemmas of </a:t>
            </a:r>
            <a:r>
              <a:rPr lang="en-US" sz="1200" b="0" i="0" u="none" strike="noStrike" dirty="0" err="1">
                <a:effectLst/>
                <a:latin typeface="Arial Black" panose="020B0A04020102020204" pitchFamily="34" charset="0"/>
              </a:rPr>
              <a:t>Rodion</a:t>
            </a:r>
            <a:r>
              <a:rPr lang="en-US" sz="1200" b="0" i="0" u="none" strike="noStrike" dirty="0">
                <a:effectLst/>
                <a:latin typeface="Arial Black" panose="020B0A04020102020204" pitchFamily="34" charset="0"/>
              </a:rPr>
              <a:t> Raskolnikov</a:t>
            </a:r>
            <a:r>
              <a:rPr lang="en-US" sz="1200" b="0" i="0" dirty="0">
                <a:effectLst/>
                <a:latin typeface="Arial Black" panose="020B0A04020102020204" pitchFamily="34" charset="0"/>
              </a:rPr>
              <a:t>, an impoverished ex-student in </a:t>
            </a:r>
            <a:r>
              <a:rPr lang="en-US" sz="1200" b="0" i="0" u="none" strike="noStrike" dirty="0">
                <a:effectLst/>
                <a:latin typeface="Arial Black" panose="020B0A04020102020204" pitchFamily="34" charset="0"/>
              </a:rPr>
              <a:t>Saint Petersburg</a:t>
            </a:r>
            <a:r>
              <a:rPr lang="en-US" sz="1200" b="0" i="0" dirty="0">
                <a:effectLst/>
                <a:latin typeface="Arial Black" panose="020B0A04020102020204" pitchFamily="34" charset="0"/>
              </a:rPr>
              <a:t> who plans to kill an unscrupulous pawnbroker, an old woman who stores money and valuable objects in her flat. He </a:t>
            </a:r>
            <a:r>
              <a:rPr lang="en-US" sz="1200" b="0" i="0" dirty="0" err="1">
                <a:effectLst/>
                <a:latin typeface="Arial Black" panose="020B0A04020102020204" pitchFamily="34" charset="0"/>
              </a:rPr>
              <a:t>theorises</a:t>
            </a:r>
            <a:r>
              <a:rPr lang="en-US" sz="1200" b="0" i="0" dirty="0">
                <a:effectLst/>
                <a:latin typeface="Arial Black" panose="020B0A04020102020204" pitchFamily="34" charset="0"/>
              </a:rPr>
              <a:t> that with the money he could liberate himself from poverty and go on to perform great deeds, and seeks to convince himself that certain crimes are justifiable if they are committed in order to remove obstacles to the higher goals of 'extraordinary' men. Once the deed is done, however, he finds himself racked with confusion, paranoia, and disgust. His theoretical justifications lose all their power as he struggles with guilt and horror and confronts both the internal and external consequences of his deed.</a:t>
            </a:r>
          </a:p>
          <a:p>
            <a:r>
              <a:rPr lang="en-US" sz="1200" i="1" dirty="0">
                <a:latin typeface="Arial Black" panose="020B0A04020102020204" pitchFamily="34" charset="0"/>
              </a:rPr>
              <a:t>Crime and Punishment </a:t>
            </a:r>
            <a:r>
              <a:rPr lang="en-US" sz="1200" dirty="0">
                <a:latin typeface="Arial Black" panose="020B0A04020102020204" pitchFamily="34" charset="0"/>
              </a:rPr>
              <a:t>was one of Patricia Highsmith’s favorite novels.</a:t>
            </a:r>
          </a:p>
        </p:txBody>
      </p:sp>
    </p:spTree>
    <p:extLst>
      <p:ext uri="{BB962C8B-B14F-4D97-AF65-F5344CB8AC3E}">
        <p14:creationId xmlns:p14="http://schemas.microsoft.com/office/powerpoint/2010/main" val="377992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272BD3-E115-49EB-8BD6-E4626F9E403A}"/>
              </a:ext>
            </a:extLst>
          </p:cNvPr>
          <p:cNvSpPr txBox="1"/>
          <p:nvPr/>
        </p:nvSpPr>
        <p:spPr>
          <a:xfrm>
            <a:off x="879072" y="1787618"/>
            <a:ext cx="6097384" cy="4616648"/>
          </a:xfrm>
          <a:prstGeom prst="rect">
            <a:avLst/>
          </a:prstGeom>
          <a:noFill/>
        </p:spPr>
        <p:txBody>
          <a:bodyPr wrap="square">
            <a:spAutoFit/>
          </a:bodyPr>
          <a:lstStyle/>
          <a:p>
            <a:pPr algn="l"/>
            <a:r>
              <a:rPr lang="en-US" sz="1400" b="0" i="0" dirty="0">
                <a:solidFill>
                  <a:srgbClr val="2E445C"/>
                </a:solidFill>
                <a:effectLst/>
                <a:latin typeface="Arial Black" panose="020B0A04020102020204" pitchFamily="34" charset="0"/>
              </a:rPr>
              <a:t>"An incredible study of psychological torture and how fine the membrane is between normality and the underlying darkness." — Tana French</a:t>
            </a:r>
          </a:p>
          <a:p>
            <a:pPr algn="l"/>
            <a:endParaRPr lang="en-US" sz="1400" b="0" i="0" dirty="0">
              <a:solidFill>
                <a:srgbClr val="2E445C"/>
              </a:solidFill>
              <a:effectLst/>
              <a:latin typeface="Arial Black" panose="020B0A04020102020204" pitchFamily="34" charset="0"/>
            </a:endParaRPr>
          </a:p>
          <a:p>
            <a:pPr algn="l"/>
            <a:r>
              <a:rPr lang="en-US" sz="1400" b="0" i="0" dirty="0">
                <a:solidFill>
                  <a:srgbClr val="2E445C"/>
                </a:solidFill>
                <a:effectLst/>
                <a:latin typeface="Arial Black" panose="020B0A04020102020204" pitchFamily="34" charset="0"/>
              </a:rPr>
              <a:t>"</a:t>
            </a:r>
            <a:r>
              <a:rPr lang="en-US" sz="1400" b="0" i="1" dirty="0">
                <a:solidFill>
                  <a:srgbClr val="2E445C"/>
                </a:solidFill>
                <a:effectLst/>
                <a:latin typeface="Arial Black" panose="020B0A04020102020204" pitchFamily="34" charset="0"/>
              </a:rPr>
              <a:t>Strangers on a Train</a:t>
            </a:r>
            <a:r>
              <a:rPr lang="en-US" sz="1400" b="0" i="0" dirty="0">
                <a:solidFill>
                  <a:srgbClr val="2E445C"/>
                </a:solidFill>
                <a:effectLst/>
                <a:latin typeface="Arial Black" panose="020B0A04020102020204" pitchFamily="34" charset="0"/>
              </a:rPr>
              <a:t> is a moral-vertigo thriller: </a:t>
            </a:r>
            <a:r>
              <a:rPr lang="en-US" sz="1400" b="0" i="1" dirty="0">
                <a:solidFill>
                  <a:srgbClr val="2E445C"/>
                </a:solidFill>
                <a:effectLst/>
                <a:latin typeface="Arial Black" panose="020B0A04020102020204" pitchFamily="34" charset="0"/>
              </a:rPr>
              <a:t>Crime and Punishment</a:t>
            </a:r>
            <a:r>
              <a:rPr lang="en-US" sz="1400" b="0" i="0" dirty="0">
                <a:solidFill>
                  <a:srgbClr val="2E445C"/>
                </a:solidFill>
                <a:effectLst/>
                <a:latin typeface="Arial Black" panose="020B0A04020102020204" pitchFamily="34" charset="0"/>
              </a:rPr>
              <a:t> for a post-atomic age." — Tom Nolan, </a:t>
            </a:r>
            <a:r>
              <a:rPr lang="en-US" sz="1400" b="0" i="1" dirty="0">
                <a:solidFill>
                  <a:srgbClr val="2E445C"/>
                </a:solidFill>
                <a:effectLst/>
                <a:latin typeface="Arial Black" panose="020B0A04020102020204" pitchFamily="34" charset="0"/>
              </a:rPr>
              <a:t>The Los Angeles Times</a:t>
            </a:r>
          </a:p>
          <a:p>
            <a:pPr algn="l"/>
            <a:endParaRPr lang="en-US" sz="1400" b="0" i="0" dirty="0">
              <a:solidFill>
                <a:srgbClr val="2E445C"/>
              </a:solidFill>
              <a:effectLst/>
              <a:latin typeface="Arial Black" panose="020B0A04020102020204" pitchFamily="34" charset="0"/>
            </a:endParaRPr>
          </a:p>
          <a:p>
            <a:pPr algn="l"/>
            <a:r>
              <a:rPr lang="en-US" sz="1400" b="0" i="0" dirty="0">
                <a:solidFill>
                  <a:srgbClr val="2E445C"/>
                </a:solidFill>
                <a:effectLst/>
                <a:latin typeface="Arial Black" panose="020B0A04020102020204" pitchFamily="34" charset="0"/>
              </a:rPr>
              <a:t>"</a:t>
            </a:r>
            <a:r>
              <a:rPr lang="en-US" sz="1400" b="0" i="1" dirty="0">
                <a:solidFill>
                  <a:srgbClr val="2E445C"/>
                </a:solidFill>
                <a:effectLst/>
                <a:latin typeface="Arial Black" panose="020B0A04020102020204" pitchFamily="34" charset="0"/>
              </a:rPr>
              <a:t>Strangers on a Train</a:t>
            </a:r>
            <a:r>
              <a:rPr lang="en-US" sz="1400" b="0" i="0" dirty="0">
                <a:solidFill>
                  <a:srgbClr val="2E445C"/>
                </a:solidFill>
                <a:effectLst/>
                <a:latin typeface="Arial Black" panose="020B0A04020102020204" pitchFamily="34" charset="0"/>
              </a:rPr>
              <a:t> is filled with paranoia and anxiety, and through its twists and turns, we, like poor Guy Haines, are also drawn into psychopath Bruno's web." — Sarah </a:t>
            </a:r>
            <a:r>
              <a:rPr lang="en-US" sz="1400" b="0" i="0" dirty="0" err="1">
                <a:solidFill>
                  <a:srgbClr val="2E445C"/>
                </a:solidFill>
                <a:effectLst/>
                <a:latin typeface="Arial Black" panose="020B0A04020102020204" pitchFamily="34" charset="0"/>
              </a:rPr>
              <a:t>Pinborough</a:t>
            </a:r>
            <a:r>
              <a:rPr lang="en-US" sz="1400" b="0" i="0" dirty="0">
                <a:solidFill>
                  <a:srgbClr val="2E445C"/>
                </a:solidFill>
                <a:effectLst/>
                <a:latin typeface="Arial Black" panose="020B0A04020102020204" pitchFamily="34" charset="0"/>
              </a:rPr>
              <a:t>, author of Behind Her Eyes</a:t>
            </a:r>
          </a:p>
          <a:p>
            <a:pPr algn="l"/>
            <a:endParaRPr lang="en-US" sz="1400" b="0" i="0" dirty="0">
              <a:solidFill>
                <a:srgbClr val="2E445C"/>
              </a:solidFill>
              <a:effectLst/>
              <a:latin typeface="Arial Black" panose="020B0A04020102020204" pitchFamily="34" charset="0"/>
            </a:endParaRPr>
          </a:p>
          <a:p>
            <a:pPr algn="l"/>
            <a:r>
              <a:rPr lang="en-US" sz="1400" b="0" i="0" dirty="0">
                <a:solidFill>
                  <a:srgbClr val="2E445C"/>
                </a:solidFill>
                <a:effectLst/>
                <a:latin typeface="Arial Black" panose="020B0A04020102020204" pitchFamily="34" charset="0"/>
              </a:rPr>
              <a:t>"A moody and disturbing excavation of guilty paranoia…</a:t>
            </a:r>
            <a:r>
              <a:rPr lang="en-US" sz="1400" b="0" i="1" dirty="0">
                <a:solidFill>
                  <a:srgbClr val="2E445C"/>
                </a:solidFill>
                <a:effectLst/>
                <a:latin typeface="Arial Black" panose="020B0A04020102020204" pitchFamily="34" charset="0"/>
              </a:rPr>
              <a:t>Strangers on a Train</a:t>
            </a:r>
            <a:r>
              <a:rPr lang="en-US" sz="1400" b="0" i="0" dirty="0">
                <a:solidFill>
                  <a:srgbClr val="2E445C"/>
                </a:solidFill>
                <a:effectLst/>
                <a:latin typeface="Arial Black" panose="020B0A04020102020204" pitchFamily="34" charset="0"/>
              </a:rPr>
              <a:t> was her debut novel, but [Highsmith's] sense of anxious foreboding was already fully formed." — Leonard Cassuto, </a:t>
            </a:r>
            <a:r>
              <a:rPr lang="en-US" sz="1400" b="0" i="1" dirty="0">
                <a:solidFill>
                  <a:srgbClr val="2E445C"/>
                </a:solidFill>
                <a:effectLst/>
                <a:latin typeface="Arial Black" panose="020B0A04020102020204" pitchFamily="34" charset="0"/>
              </a:rPr>
              <a:t>Wall Street Journal</a:t>
            </a:r>
          </a:p>
          <a:p>
            <a:pPr algn="l"/>
            <a:endParaRPr lang="en-US" sz="1400" b="0" i="0" dirty="0">
              <a:solidFill>
                <a:srgbClr val="2E445C"/>
              </a:solidFill>
              <a:effectLst/>
              <a:latin typeface="Arial Black" panose="020B0A04020102020204" pitchFamily="34" charset="0"/>
            </a:endParaRPr>
          </a:p>
          <a:p>
            <a:pPr algn="l"/>
            <a:r>
              <a:rPr lang="en-US" sz="1400" b="0" i="0" dirty="0">
                <a:solidFill>
                  <a:srgbClr val="2E445C"/>
                </a:solidFill>
                <a:effectLst/>
                <a:latin typeface="Arial Black" panose="020B0A04020102020204" pitchFamily="34" charset="0"/>
              </a:rPr>
              <a:t>"Unfathomably great." — Errol Morris</a:t>
            </a:r>
          </a:p>
          <a:p>
            <a:pPr algn="l"/>
            <a:r>
              <a:rPr lang="en-US" sz="1400" b="0" i="0" dirty="0">
                <a:solidFill>
                  <a:srgbClr val="2E445C"/>
                </a:solidFill>
                <a:effectLst/>
                <a:latin typeface="Arial Black" panose="020B0A04020102020204" pitchFamily="34" charset="0"/>
              </a:rPr>
              <a:t>"One is held by an evil kind of suspense…a rarely perceptive study in criminal psychology." — </a:t>
            </a:r>
            <a:r>
              <a:rPr lang="en-US" sz="1400" b="0" i="1" dirty="0">
                <a:solidFill>
                  <a:srgbClr val="2E445C"/>
                </a:solidFill>
                <a:effectLst/>
                <a:latin typeface="Arial Black" panose="020B0A04020102020204" pitchFamily="34" charset="0"/>
              </a:rPr>
              <a:t>New York Herald Tribune</a:t>
            </a:r>
            <a:endParaRPr lang="en-US" sz="1400" b="0" i="0" dirty="0">
              <a:solidFill>
                <a:srgbClr val="2E445C"/>
              </a:solidFill>
              <a:effectLst/>
              <a:latin typeface="Arial Black" panose="020B0A04020102020204" pitchFamily="34" charset="0"/>
            </a:endParaRPr>
          </a:p>
        </p:txBody>
      </p:sp>
      <p:pic>
        <p:nvPicPr>
          <p:cNvPr id="1026" name="Picture 2" descr="9780393351934 198">
            <a:extLst>
              <a:ext uri="{FF2B5EF4-FFF2-40B4-BE49-F238E27FC236}">
                <a16:creationId xmlns:a16="http://schemas.microsoft.com/office/drawing/2014/main" id="{E6D6C1A1-72F9-4C15-B7DF-DF9A1E1E1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411" y="1618899"/>
            <a:ext cx="2689903" cy="4034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C56493-6FEC-47ED-B5CA-0FF16A855D75}"/>
              </a:ext>
            </a:extLst>
          </p:cNvPr>
          <p:cNvSpPr txBox="1"/>
          <p:nvPr/>
        </p:nvSpPr>
        <p:spPr>
          <a:xfrm>
            <a:off x="8478982" y="5960225"/>
            <a:ext cx="1976888" cy="523220"/>
          </a:xfrm>
          <a:prstGeom prst="rect">
            <a:avLst/>
          </a:prstGeom>
          <a:noFill/>
        </p:spPr>
        <p:txBody>
          <a:bodyPr wrap="none" rtlCol="0">
            <a:spAutoFit/>
          </a:bodyPr>
          <a:lstStyle/>
          <a:p>
            <a:pPr algn="ctr"/>
            <a:r>
              <a:rPr lang="en-US" sz="1400" dirty="0">
                <a:latin typeface="Arial Black" panose="020B0A04020102020204" pitchFamily="34" charset="0"/>
              </a:rPr>
              <a:t>W.W. Norton &amp; Co.</a:t>
            </a:r>
          </a:p>
          <a:p>
            <a:pPr algn="ctr"/>
            <a:r>
              <a:rPr lang="en-US" sz="1400" dirty="0">
                <a:latin typeface="Arial Black" panose="020B0A04020102020204" pitchFamily="34" charset="0"/>
              </a:rPr>
              <a:t>2021</a:t>
            </a:r>
          </a:p>
        </p:txBody>
      </p:sp>
      <p:sp>
        <p:nvSpPr>
          <p:cNvPr id="2" name="TextBox 1">
            <a:extLst>
              <a:ext uri="{FF2B5EF4-FFF2-40B4-BE49-F238E27FC236}">
                <a16:creationId xmlns:a16="http://schemas.microsoft.com/office/drawing/2014/main" id="{73C74307-742A-433B-A9DE-6E359DE34C08}"/>
              </a:ext>
            </a:extLst>
          </p:cNvPr>
          <p:cNvSpPr txBox="1"/>
          <p:nvPr/>
        </p:nvSpPr>
        <p:spPr>
          <a:xfrm>
            <a:off x="506369" y="822960"/>
            <a:ext cx="6711837" cy="1200329"/>
          </a:xfrm>
          <a:prstGeom prst="rect">
            <a:avLst/>
          </a:prstGeom>
          <a:noFill/>
        </p:spPr>
        <p:txBody>
          <a:bodyPr wrap="none" rtlCol="0">
            <a:spAutoFit/>
          </a:bodyPr>
          <a:lstStyle/>
          <a:p>
            <a:pPr algn="ctr"/>
            <a:r>
              <a:rPr lang="en-US" i="1" dirty="0">
                <a:latin typeface="Arial Black" panose="020B0A04020102020204" pitchFamily="34" charset="0"/>
              </a:rPr>
              <a:t>Strangers on a Train</a:t>
            </a:r>
          </a:p>
          <a:p>
            <a:pPr algn="ctr"/>
            <a:r>
              <a:rPr lang="en-US" dirty="0">
                <a:latin typeface="Arial Black" panose="020B0A04020102020204" pitchFamily="34" charset="0"/>
              </a:rPr>
              <a:t>2021 edition with an Introduction by Paula Hawkins</a:t>
            </a:r>
          </a:p>
          <a:p>
            <a:pPr algn="ctr"/>
            <a:r>
              <a:rPr lang="en-US" dirty="0">
                <a:latin typeface="Arial Black" panose="020B0A04020102020204" pitchFamily="34" charset="0"/>
              </a:rPr>
              <a:t>Back Cover:</a:t>
            </a:r>
          </a:p>
          <a:p>
            <a:pPr algn="ctr"/>
            <a:endParaRPr lang="en-US" dirty="0">
              <a:latin typeface="Arial Black" panose="020B0A04020102020204" pitchFamily="34" charset="0"/>
            </a:endParaRPr>
          </a:p>
        </p:txBody>
      </p:sp>
    </p:spTree>
    <p:extLst>
      <p:ext uri="{BB962C8B-B14F-4D97-AF65-F5344CB8AC3E}">
        <p14:creationId xmlns:p14="http://schemas.microsoft.com/office/powerpoint/2010/main" val="267349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C703A8-D0B9-481A-A7E1-B270EB0C4DE5}"/>
              </a:ext>
            </a:extLst>
          </p:cNvPr>
          <p:cNvSpPr txBox="1"/>
          <p:nvPr/>
        </p:nvSpPr>
        <p:spPr>
          <a:xfrm>
            <a:off x="1261457" y="914400"/>
            <a:ext cx="3776056" cy="4247317"/>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”He was standing beside Anne, and Bruno was here with them, not an event, not a moment, but a condition, something that had always been and always would be. Bruno, himself, Anne. And the moving on the tracks. And the lifetime of moving on the tracks until death do us part, for that was the punishment. What more punishment was he looking for?”  (Chapter thirty-one, 193).</a:t>
            </a:r>
            <a:endParaRPr lang="en-US" dirty="0">
              <a:latin typeface="Arial Black" panose="020B0A04020102020204" pitchFamily="34" charset="0"/>
            </a:endParaRPr>
          </a:p>
        </p:txBody>
      </p:sp>
      <p:pic>
        <p:nvPicPr>
          <p:cNvPr id="2050" name="Picture 2" descr="Marriage Will Save You - Sheologians">
            <a:extLst>
              <a:ext uri="{FF2B5EF4-FFF2-40B4-BE49-F238E27FC236}">
                <a16:creationId xmlns:a16="http://schemas.microsoft.com/office/drawing/2014/main" id="{B7803397-2089-479F-AA91-1D365D66D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794" y="2336191"/>
            <a:ext cx="5480209" cy="2854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BFF879-1A7E-420F-A235-5A37E7ECB51F}"/>
              </a:ext>
            </a:extLst>
          </p:cNvPr>
          <p:cNvSpPr txBox="1"/>
          <p:nvPr/>
        </p:nvSpPr>
        <p:spPr>
          <a:xfrm>
            <a:off x="7822277" y="5345084"/>
            <a:ext cx="2727926" cy="307777"/>
          </a:xfrm>
          <a:prstGeom prst="rect">
            <a:avLst/>
          </a:prstGeom>
          <a:noFill/>
        </p:spPr>
        <p:txBody>
          <a:bodyPr wrap="none" rtlCol="0">
            <a:spAutoFit/>
          </a:bodyPr>
          <a:lstStyle/>
          <a:p>
            <a:r>
              <a:rPr lang="en-US" sz="1400" dirty="0">
                <a:latin typeface="Arial Black" panose="020B0A04020102020204" pitchFamily="34" charset="0"/>
              </a:rPr>
              <a:t>Courtesy </a:t>
            </a:r>
            <a:r>
              <a:rPr lang="en-US" sz="1400" dirty="0" err="1">
                <a:latin typeface="Arial Black" panose="020B0A04020102020204" pitchFamily="34" charset="0"/>
              </a:rPr>
              <a:t>sheoligans</a:t>
            </a:r>
            <a:r>
              <a:rPr lang="en-US" sz="1400" dirty="0">
                <a:latin typeface="Arial Black" panose="020B0A04020102020204" pitchFamily="34" charset="0"/>
              </a:rPr>
              <a:t>. com</a:t>
            </a:r>
          </a:p>
        </p:txBody>
      </p:sp>
    </p:spTree>
    <p:extLst>
      <p:ext uri="{BB962C8B-B14F-4D97-AF65-F5344CB8AC3E}">
        <p14:creationId xmlns:p14="http://schemas.microsoft.com/office/powerpoint/2010/main" val="386290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CC0464-DA8B-43EC-816E-F17259DE9AF1}"/>
              </a:ext>
            </a:extLst>
          </p:cNvPr>
          <p:cNvSpPr txBox="1"/>
          <p:nvPr/>
        </p:nvSpPr>
        <p:spPr>
          <a:xfrm>
            <a:off x="529937" y="689955"/>
            <a:ext cx="4823459" cy="5016758"/>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  “Guy couldn’t find the telephone. There was a wire by the bed table, though. He traced the wire under the bed. The telephone was off the hook, on the floor, and he knew immediately it hadn’t fallen, because both parts were dragged up near the foot of the bed, the hand piece eerily focused on the armchair where Owen had been sitting. Guy pulled the telephone slowly toward him . . .</a:t>
            </a:r>
            <a:br>
              <a:rPr lang="en-US" sz="1600" dirty="0">
                <a:latin typeface="Arial Black" panose="020B0A04020102020204" pitchFamily="34" charset="0"/>
              </a:rPr>
            </a:b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He was holding the telephone in a position for speaking, and now he brought it closer to his ear. He heard the intelligent silence of a live wire. ‘Hello?’ he said.</a:t>
            </a:r>
            <a:br>
              <a:rPr lang="en-US" sz="1600" dirty="0">
                <a:latin typeface="Arial Black" panose="020B0A04020102020204" pitchFamily="34" charset="0"/>
              </a:rPr>
            </a:b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‘Hello, Mr. Haines.’ The voice was rich, courteous, and just the least brusque” (chapter forty-seven, 280).</a:t>
            </a:r>
            <a:endParaRPr lang="en-US" sz="1600" dirty="0">
              <a:latin typeface="Arial Black" panose="020B0A04020102020204" pitchFamily="34" charset="0"/>
            </a:endParaRPr>
          </a:p>
        </p:txBody>
      </p:sp>
      <p:sp>
        <p:nvSpPr>
          <p:cNvPr id="6" name="TextBox 5">
            <a:extLst>
              <a:ext uri="{FF2B5EF4-FFF2-40B4-BE49-F238E27FC236}">
                <a16:creationId xmlns:a16="http://schemas.microsoft.com/office/drawing/2014/main" id="{921B3203-B423-4D38-9723-349C6435F937}"/>
              </a:ext>
            </a:extLst>
          </p:cNvPr>
          <p:cNvSpPr txBox="1"/>
          <p:nvPr/>
        </p:nvSpPr>
        <p:spPr>
          <a:xfrm>
            <a:off x="5949836" y="582067"/>
            <a:ext cx="6097384" cy="3323987"/>
          </a:xfrm>
          <a:prstGeom prst="rect">
            <a:avLst/>
          </a:prstGeom>
          <a:noFill/>
        </p:spPr>
        <p:txBody>
          <a:bodyPr wrap="square">
            <a:spAutoFit/>
          </a:bodyPr>
          <a:lstStyle/>
          <a:p>
            <a:pPr algn="l"/>
            <a:r>
              <a:rPr lang="en-US" sz="1400" b="0" i="0" dirty="0">
                <a:solidFill>
                  <a:srgbClr val="000000"/>
                </a:solidFill>
                <a:effectLst/>
                <a:latin typeface="Arial Black" panose="020B0A04020102020204" pitchFamily="34" charset="0"/>
              </a:rPr>
              <a:t>‘We are the dead,’ </a:t>
            </a:r>
            <a:r>
              <a:rPr lang="en-US" sz="1400" dirty="0">
                <a:solidFill>
                  <a:srgbClr val="000000"/>
                </a:solidFill>
                <a:latin typeface="Arial Black" panose="020B0A04020102020204" pitchFamily="34" charset="0"/>
              </a:rPr>
              <a:t>[Winston]</a:t>
            </a:r>
            <a:r>
              <a:rPr lang="en-US" sz="1400" b="0" i="0" dirty="0">
                <a:solidFill>
                  <a:srgbClr val="000000"/>
                </a:solidFill>
                <a:effectLst/>
                <a:latin typeface="Arial Black" panose="020B0A04020102020204" pitchFamily="34" charset="0"/>
              </a:rPr>
              <a:t> said.</a:t>
            </a:r>
          </a:p>
          <a:p>
            <a:pPr algn="l"/>
            <a:r>
              <a:rPr lang="en-US" sz="1400" b="0" i="0" dirty="0">
                <a:solidFill>
                  <a:srgbClr val="000000"/>
                </a:solidFill>
                <a:effectLst/>
                <a:latin typeface="Arial Black" panose="020B0A04020102020204" pitchFamily="34" charset="0"/>
              </a:rPr>
              <a:t>‘We are the dead,’ echoed Julia dutifully.</a:t>
            </a:r>
          </a:p>
          <a:p>
            <a:pPr algn="l"/>
            <a:r>
              <a:rPr lang="en-US" sz="1400" b="0" i="0" dirty="0">
                <a:solidFill>
                  <a:srgbClr val="000000"/>
                </a:solidFill>
                <a:effectLst/>
                <a:latin typeface="Arial Black" panose="020B0A04020102020204" pitchFamily="34" charset="0"/>
              </a:rPr>
              <a:t>‘You are the dead,’ said an iron voice behind them.</a:t>
            </a:r>
          </a:p>
          <a:p>
            <a:pPr algn="l"/>
            <a:r>
              <a:rPr lang="en-US" sz="1400" b="0" i="0" dirty="0">
                <a:solidFill>
                  <a:srgbClr val="000000"/>
                </a:solidFill>
                <a:effectLst/>
                <a:latin typeface="Arial Black" panose="020B0A04020102020204" pitchFamily="34" charset="0"/>
              </a:rPr>
              <a:t>They sprang apart. Winston’s entrails seemed to have turned into ice. He could see the white all round the irises of Julia’s eyes. Her face had turned a milky yellow. The smear of rouge that was still on each cheekbone stood out sharply, almost as though unconnected with the skin beneath.</a:t>
            </a:r>
          </a:p>
          <a:p>
            <a:pPr algn="l"/>
            <a:r>
              <a:rPr lang="en-US" sz="1400" b="0" i="0" dirty="0">
                <a:solidFill>
                  <a:srgbClr val="000000"/>
                </a:solidFill>
                <a:effectLst/>
                <a:latin typeface="Arial Black" panose="020B0A04020102020204" pitchFamily="34" charset="0"/>
              </a:rPr>
              <a:t>‘You are the dead,’ repeated the iron voice.</a:t>
            </a:r>
          </a:p>
          <a:p>
            <a:pPr algn="l"/>
            <a:r>
              <a:rPr lang="en-US" sz="1400" b="0" i="0" dirty="0">
                <a:solidFill>
                  <a:srgbClr val="000000"/>
                </a:solidFill>
                <a:effectLst/>
                <a:latin typeface="Arial Black" panose="020B0A04020102020204" pitchFamily="34" charset="0"/>
              </a:rPr>
              <a:t>‘It was behind the picture,’ breathed Julia.</a:t>
            </a:r>
          </a:p>
          <a:p>
            <a:pPr algn="l"/>
            <a:r>
              <a:rPr lang="en-US" sz="1400" b="0" i="0" dirty="0">
                <a:solidFill>
                  <a:srgbClr val="000000"/>
                </a:solidFill>
                <a:effectLst/>
                <a:latin typeface="Arial Black" panose="020B0A04020102020204" pitchFamily="34" charset="0"/>
              </a:rPr>
              <a:t>‘It was behind the picture,’ said the voice. ‘Remain exactly where you are. Make no movement until you are ordered.’</a:t>
            </a:r>
          </a:p>
          <a:p>
            <a:pPr algn="l"/>
            <a:endParaRPr lang="en-US" sz="1400" dirty="0">
              <a:solidFill>
                <a:srgbClr val="000000"/>
              </a:solidFill>
              <a:latin typeface="Arial Black" panose="020B0A04020102020204" pitchFamily="34" charset="0"/>
            </a:endParaRPr>
          </a:p>
          <a:p>
            <a:pPr algn="ctr"/>
            <a:r>
              <a:rPr lang="en-US" sz="1400" b="0" i="0" dirty="0">
                <a:solidFill>
                  <a:srgbClr val="000000"/>
                </a:solidFill>
                <a:effectLst/>
                <a:latin typeface="Arial Black" panose="020B0A04020102020204" pitchFamily="34" charset="0"/>
              </a:rPr>
              <a:t>From George Orwell, </a:t>
            </a:r>
            <a:r>
              <a:rPr lang="en-US" sz="1400" b="0" i="1" dirty="0">
                <a:solidFill>
                  <a:srgbClr val="000000"/>
                </a:solidFill>
                <a:effectLst/>
                <a:latin typeface="Arial Black" panose="020B0A04020102020204" pitchFamily="34" charset="0"/>
              </a:rPr>
              <a:t>1984 (</a:t>
            </a:r>
            <a:r>
              <a:rPr lang="en-US" sz="1400" b="0" dirty="0">
                <a:solidFill>
                  <a:srgbClr val="000000"/>
                </a:solidFill>
                <a:effectLst/>
                <a:latin typeface="Arial Black" panose="020B0A04020102020204" pitchFamily="34" charset="0"/>
              </a:rPr>
              <a:t>1949)</a:t>
            </a:r>
          </a:p>
        </p:txBody>
      </p:sp>
      <p:pic>
        <p:nvPicPr>
          <p:cNvPr id="6148" name="Picture 4" descr="George Orwell: 1984: 9783868206074: Amazon.com: Books">
            <a:extLst>
              <a:ext uri="{FF2B5EF4-FFF2-40B4-BE49-F238E27FC236}">
                <a16:creationId xmlns:a16="http://schemas.microsoft.com/office/drawing/2014/main" id="{639B6E07-E04B-4607-B8B6-E44D5FC46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917" y="3948113"/>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ar Window (1954): Sympathy for a devil | Joe&amp;amp;#39;smovies948">
            <a:extLst>
              <a:ext uri="{FF2B5EF4-FFF2-40B4-BE49-F238E27FC236}">
                <a16:creationId xmlns:a16="http://schemas.microsoft.com/office/drawing/2014/main" id="{9D16AF2D-CAB4-4368-A93C-A98F70AF8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615" y="716876"/>
            <a:ext cx="3052699" cy="2419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8DDA14-F702-4AFF-B9C9-D6F2A2F6D632}"/>
              </a:ext>
            </a:extLst>
          </p:cNvPr>
          <p:cNvSpPr txBox="1"/>
          <p:nvPr/>
        </p:nvSpPr>
        <p:spPr>
          <a:xfrm>
            <a:off x="6774873" y="3429000"/>
            <a:ext cx="3948545" cy="954107"/>
          </a:xfrm>
          <a:prstGeom prst="rect">
            <a:avLst/>
          </a:prstGeom>
          <a:noFill/>
        </p:spPr>
        <p:txBody>
          <a:bodyPr wrap="square" rtlCol="0">
            <a:spAutoFit/>
          </a:bodyPr>
          <a:lstStyle/>
          <a:p>
            <a:r>
              <a:rPr lang="en-US" sz="1400" dirty="0">
                <a:latin typeface="Arial Black" panose="020B0A04020102020204" pitchFamily="34" charset="0"/>
              </a:rPr>
              <a:t>Lars </a:t>
            </a:r>
            <a:r>
              <a:rPr lang="en-US" sz="1400" dirty="0" err="1">
                <a:latin typeface="Arial Black" panose="020B0A04020102020204" pitchFamily="34" charset="0"/>
              </a:rPr>
              <a:t>Thornwald</a:t>
            </a:r>
            <a:r>
              <a:rPr lang="en-US" sz="1400" dirty="0">
                <a:latin typeface="Arial Black" panose="020B0A04020102020204" pitchFamily="34" charset="0"/>
              </a:rPr>
              <a:t> (Raymond Burr)</a:t>
            </a:r>
          </a:p>
          <a:p>
            <a:r>
              <a:rPr lang="en-US" sz="1400" dirty="0">
                <a:latin typeface="Arial Black" panose="020B0A04020102020204" pitchFamily="34" charset="0"/>
              </a:rPr>
              <a:t>Sees Jeff Jeffries (James Stewart) watching him through his Rear Window.</a:t>
            </a:r>
          </a:p>
        </p:txBody>
      </p:sp>
      <p:pic>
        <p:nvPicPr>
          <p:cNvPr id="2054" name="Picture 6" descr="Rear Window (Film) - TV Tropes">
            <a:extLst>
              <a:ext uri="{FF2B5EF4-FFF2-40B4-BE49-F238E27FC236}">
                <a16:creationId xmlns:a16="http://schemas.microsoft.com/office/drawing/2014/main" id="{E1C6D45C-C4AA-4747-A180-633C0F38C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440" y="438264"/>
            <a:ext cx="4000500" cy="57835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ar Window (1954) - Turner Classic Movies">
            <a:extLst>
              <a:ext uri="{FF2B5EF4-FFF2-40B4-BE49-F238E27FC236}">
                <a16:creationId xmlns:a16="http://schemas.microsoft.com/office/drawing/2014/main" id="{4789702E-0595-4565-9A49-1ECB623ED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395" y="4463935"/>
            <a:ext cx="3000375" cy="195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6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AA9052-C281-4D95-8F8F-6FA999B28006}"/>
              </a:ext>
            </a:extLst>
          </p:cNvPr>
          <p:cNvSpPr txBox="1"/>
          <p:nvPr/>
        </p:nvSpPr>
        <p:spPr>
          <a:xfrm>
            <a:off x="1223316" y="2022438"/>
            <a:ext cx="4707082" cy="1754326"/>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“’Eh?’ Gerard said.</a:t>
            </a:r>
            <a:br>
              <a:rPr lang="en-US" dirty="0">
                <a:latin typeface="Arial Black" panose="020B0A04020102020204" pitchFamily="34" charset="0"/>
              </a:rPr>
            </a:br>
            <a:br>
              <a:rPr lang="en-US" dirty="0">
                <a:latin typeface="Arial Black" panose="020B0A04020102020204" pitchFamily="34" charset="0"/>
              </a:rPr>
            </a:br>
            <a:r>
              <a:rPr lang="en-US" b="0" i="0" dirty="0">
                <a:solidFill>
                  <a:srgbClr val="353535"/>
                </a:solidFill>
                <a:effectLst/>
                <a:latin typeface="Arial Black" panose="020B0A04020102020204" pitchFamily="34" charset="0"/>
              </a:rPr>
              <a:t>  Guy tried to speak, and said something entirely different from what he had intended. ‘Take me.’” (chapter forty-seven, 281).</a:t>
            </a:r>
            <a:endParaRPr lang="en-US" dirty="0">
              <a:latin typeface="Arial Black" panose="020B0A04020102020204" pitchFamily="34" charset="0"/>
            </a:endParaRPr>
          </a:p>
        </p:txBody>
      </p:sp>
      <p:pic>
        <p:nvPicPr>
          <p:cNvPr id="1026" name="Picture 2" descr="seated man alberto giacometti">
            <a:extLst>
              <a:ext uri="{FF2B5EF4-FFF2-40B4-BE49-F238E27FC236}">
                <a16:creationId xmlns:a16="http://schemas.microsoft.com/office/drawing/2014/main" id="{7777CD02-71BA-46F5-BC90-69BBD99DE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409" y="692403"/>
            <a:ext cx="3368040" cy="495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44334D-6187-4570-9CF6-5C2062495CEC}"/>
              </a:ext>
            </a:extLst>
          </p:cNvPr>
          <p:cNvSpPr txBox="1"/>
          <p:nvPr/>
        </p:nvSpPr>
        <p:spPr>
          <a:xfrm>
            <a:off x="7005552" y="5793971"/>
            <a:ext cx="3152602" cy="738664"/>
          </a:xfrm>
          <a:prstGeom prst="rect">
            <a:avLst/>
          </a:prstGeom>
          <a:noFill/>
        </p:spPr>
        <p:txBody>
          <a:bodyPr wrap="square">
            <a:spAutoFit/>
          </a:bodyPr>
          <a:lstStyle/>
          <a:p>
            <a:pPr algn="ctr"/>
            <a:r>
              <a:rPr lang="en-US" sz="1400" b="0" i="1" dirty="0">
                <a:effectLst/>
                <a:latin typeface="Arial Black" panose="020B0A04020102020204" pitchFamily="34" charset="0"/>
              </a:rPr>
              <a:t>Seated Man </a:t>
            </a:r>
            <a:endParaRPr lang="en-US" sz="1400" i="1" dirty="0">
              <a:latin typeface="Arial Black" panose="020B0A04020102020204" pitchFamily="34" charset="0"/>
            </a:endParaRPr>
          </a:p>
          <a:p>
            <a:pPr algn="ctr"/>
            <a:r>
              <a:rPr lang="en-US" sz="1400" b="0" i="0" dirty="0">
                <a:effectLst/>
                <a:latin typeface="Arial Black" panose="020B0A04020102020204" pitchFamily="34" charset="0"/>
              </a:rPr>
              <a:t> Alberto Giacometti, 1949</a:t>
            </a:r>
            <a:endParaRPr lang="en-US" sz="1400" dirty="0">
              <a:latin typeface="Arial Black" panose="020B0A04020102020204" pitchFamily="34" charset="0"/>
            </a:endParaRPr>
          </a:p>
          <a:p>
            <a:pPr algn="ctr"/>
            <a:r>
              <a:rPr lang="en-US" sz="1400" b="0" i="0" dirty="0">
                <a:effectLst/>
                <a:latin typeface="Arial Black" panose="020B0A04020102020204" pitchFamily="34" charset="0"/>
              </a:rPr>
              <a:t> Tate Gallery, London</a:t>
            </a:r>
            <a:endParaRPr lang="en-US" sz="1400" dirty="0">
              <a:latin typeface="Arial Black" panose="020B0A04020102020204" pitchFamily="34" charset="0"/>
            </a:endParaRPr>
          </a:p>
        </p:txBody>
      </p:sp>
    </p:spTree>
    <p:extLst>
      <p:ext uri="{BB962C8B-B14F-4D97-AF65-F5344CB8AC3E}">
        <p14:creationId xmlns:p14="http://schemas.microsoft.com/office/powerpoint/2010/main" val="214551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8A12B-1F3B-4A21-B970-81F3FC8807BE}"/>
              </a:ext>
            </a:extLst>
          </p:cNvPr>
          <p:cNvSpPr txBox="1"/>
          <p:nvPr/>
        </p:nvSpPr>
        <p:spPr>
          <a:xfrm>
            <a:off x="1146760" y="948837"/>
            <a:ext cx="7672251" cy="2585323"/>
          </a:xfrm>
          <a:prstGeom prst="rect">
            <a:avLst/>
          </a:prstGeom>
          <a:noFill/>
        </p:spPr>
        <p:txBody>
          <a:bodyPr wrap="square" rtlCol="0">
            <a:spAutoFit/>
          </a:bodyPr>
          <a:lstStyle/>
          <a:p>
            <a:r>
              <a:rPr lang="en-US" dirty="0">
                <a:latin typeface="Arial Black" panose="020B0A04020102020204" pitchFamily="34" charset="0"/>
              </a:rPr>
              <a:t>Private detective Gerard realigns the pieces of the two murders for us, and as he does, we get to hear the story again.  Like all good fictional detectives, he goes back and forth in time, in place, and in memory, and allows us to do the same, retelling the story of Bruno and Guy together.  </a:t>
            </a:r>
          </a:p>
          <a:p>
            <a:endParaRPr lang="en-US" dirty="0">
              <a:latin typeface="Arial Black" panose="020B0A04020102020204" pitchFamily="34" charset="0"/>
            </a:endParaRPr>
          </a:p>
          <a:p>
            <a:r>
              <a:rPr lang="en-US" dirty="0">
                <a:latin typeface="Arial Black" panose="020B0A04020102020204" pitchFamily="34" charset="0"/>
              </a:rPr>
              <a:t>Part of our delight with fictional detective stories is precisely this pattern:  we get to imagine the story at least twice, revising and reimagining as we go.</a:t>
            </a:r>
          </a:p>
        </p:txBody>
      </p:sp>
      <p:pic>
        <p:nvPicPr>
          <p:cNvPr id="3" name="Picture 2" descr="UPDATED: Top 24 Fictional Detectives (Part 2) by JJHatter on DeviantArt">
            <a:extLst>
              <a:ext uri="{FF2B5EF4-FFF2-40B4-BE49-F238E27FC236}">
                <a16:creationId xmlns:a16="http://schemas.microsoft.com/office/drawing/2014/main" id="{3FC09C6A-ABD9-4D84-A22C-EDCDBF89E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510" y="3874795"/>
            <a:ext cx="4663440" cy="26231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16 Literary Detectives Who Sleuthed Onto The Big Screen | IndieWire">
            <a:extLst>
              <a:ext uri="{FF2B5EF4-FFF2-40B4-BE49-F238E27FC236}">
                <a16:creationId xmlns:a16="http://schemas.microsoft.com/office/drawing/2014/main" id="{791D98BF-A7C0-4A24-A9F4-A184258AF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977" y="3937646"/>
            <a:ext cx="3691890" cy="259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43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6F765E7D-B34C-429B-A84E-15F55DDA2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544" y="456325"/>
            <a:ext cx="1752886" cy="268224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B2267F1-B938-4C17-88F2-11B13802D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371" y="464047"/>
            <a:ext cx="1800225" cy="2658332"/>
          </a:xfrm>
          <a:prstGeom prst="rect">
            <a:avLst/>
          </a:prstGeom>
        </p:spPr>
      </p:pic>
      <p:sp>
        <p:nvSpPr>
          <p:cNvPr id="2" name="TextBox 1">
            <a:extLst>
              <a:ext uri="{FF2B5EF4-FFF2-40B4-BE49-F238E27FC236}">
                <a16:creationId xmlns:a16="http://schemas.microsoft.com/office/drawing/2014/main" id="{4C95EDEE-A8D1-4BB6-88EC-E68655982BA4}"/>
              </a:ext>
            </a:extLst>
          </p:cNvPr>
          <p:cNvSpPr txBox="1"/>
          <p:nvPr/>
        </p:nvSpPr>
        <p:spPr>
          <a:xfrm>
            <a:off x="3067395" y="3724102"/>
            <a:ext cx="7476214" cy="2862322"/>
          </a:xfrm>
          <a:prstGeom prst="rect">
            <a:avLst/>
          </a:prstGeom>
          <a:noFill/>
        </p:spPr>
        <p:txBody>
          <a:bodyPr wrap="none" rtlCol="0">
            <a:spAutoFit/>
          </a:bodyPr>
          <a:lstStyle/>
          <a:p>
            <a:r>
              <a:rPr lang="en-US" dirty="0">
                <a:latin typeface="Arial Black" panose="020B0A04020102020204" pitchFamily="34" charset="0"/>
              </a:rPr>
              <a:t>1.  Emotional disfunction/violence among family members</a:t>
            </a:r>
          </a:p>
          <a:p>
            <a:r>
              <a:rPr lang="en-US" dirty="0">
                <a:latin typeface="Arial Black" panose="020B0A04020102020204" pitchFamily="34" charset="0"/>
              </a:rPr>
              <a:t>2.  Pregnancy narratives</a:t>
            </a:r>
          </a:p>
          <a:p>
            <a:r>
              <a:rPr lang="en-US" dirty="0">
                <a:latin typeface="Arial Black" panose="020B0A04020102020204" pitchFamily="34" charset="0"/>
              </a:rPr>
              <a:t>3.  Suggestions of incest/pedophilia</a:t>
            </a:r>
          </a:p>
          <a:p>
            <a:r>
              <a:rPr lang="en-US" dirty="0">
                <a:latin typeface="Arial Black" panose="020B0A04020102020204" pitchFamily="34" charset="0"/>
              </a:rPr>
              <a:t>4.  Flawed characters with profound talents</a:t>
            </a:r>
          </a:p>
          <a:p>
            <a:r>
              <a:rPr lang="en-US" dirty="0">
                <a:latin typeface="Arial Black" panose="020B0A04020102020204" pitchFamily="34" charset="0"/>
              </a:rPr>
              <a:t>5.  Silenced mother figures</a:t>
            </a:r>
          </a:p>
          <a:p>
            <a:r>
              <a:rPr lang="en-US" dirty="0">
                <a:latin typeface="Arial Black" panose="020B0A04020102020204" pitchFamily="34" charset="0"/>
              </a:rPr>
              <a:t>6.  Social class distinctions and resentments</a:t>
            </a:r>
          </a:p>
          <a:p>
            <a:r>
              <a:rPr lang="en-US" dirty="0">
                <a:latin typeface="Arial Black" panose="020B0A04020102020204" pitchFamily="34" charset="0"/>
              </a:rPr>
              <a:t>7.  Bad assumptions made by characters  </a:t>
            </a:r>
          </a:p>
          <a:p>
            <a:r>
              <a:rPr lang="en-US" dirty="0">
                <a:latin typeface="Arial Black" panose="020B0A04020102020204" pitchFamily="34" charset="0"/>
              </a:rPr>
              <a:t>8.  Bad assumptions made by readers</a:t>
            </a:r>
          </a:p>
          <a:p>
            <a:r>
              <a:rPr lang="en-US" dirty="0">
                <a:latin typeface="Arial Black" panose="020B0A04020102020204" pitchFamily="34" charset="0"/>
              </a:rPr>
              <a:t>9.  Alcohol</a:t>
            </a:r>
          </a:p>
          <a:p>
            <a:endParaRPr lang="en-US" dirty="0">
              <a:latin typeface="Arial Black" panose="020B0A04020102020204" pitchFamily="34" charset="0"/>
            </a:endParaRPr>
          </a:p>
        </p:txBody>
      </p:sp>
      <p:sp>
        <p:nvSpPr>
          <p:cNvPr id="3" name="TextBox 2">
            <a:extLst>
              <a:ext uri="{FF2B5EF4-FFF2-40B4-BE49-F238E27FC236}">
                <a16:creationId xmlns:a16="http://schemas.microsoft.com/office/drawing/2014/main" id="{B2E12F2C-0F93-4958-8A85-436E8EBDB808}"/>
              </a:ext>
            </a:extLst>
          </p:cNvPr>
          <p:cNvSpPr txBox="1"/>
          <p:nvPr/>
        </p:nvSpPr>
        <p:spPr>
          <a:xfrm>
            <a:off x="5612534" y="1454727"/>
            <a:ext cx="966931" cy="369332"/>
          </a:xfrm>
          <a:prstGeom prst="rect">
            <a:avLst/>
          </a:prstGeom>
          <a:noFill/>
        </p:spPr>
        <p:txBody>
          <a:bodyPr wrap="none" rtlCol="0">
            <a:spAutoFit/>
          </a:bodyPr>
          <a:lstStyle/>
          <a:p>
            <a:r>
              <a:rPr lang="en-US" dirty="0">
                <a:latin typeface="Arial Black" panose="020B0A04020102020204" pitchFamily="34" charset="0"/>
              </a:rPr>
              <a:t>meets</a:t>
            </a:r>
          </a:p>
        </p:txBody>
      </p:sp>
    </p:spTree>
    <p:extLst>
      <p:ext uri="{BB962C8B-B14F-4D97-AF65-F5344CB8AC3E}">
        <p14:creationId xmlns:p14="http://schemas.microsoft.com/office/powerpoint/2010/main" val="149495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1050</Words>
  <Application>Microsoft Office PowerPoint</Application>
  <PresentationFormat>Widescreen</PresentationFormat>
  <Paragraphs>62</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Parley A Boswell</dc:creator>
  <cp:lastModifiedBy>Parley A Boswell</cp:lastModifiedBy>
  <cp:revision>50</cp:revision>
  <dcterms:created xsi:type="dcterms:W3CDTF">2022-03-04T15:02:37Z</dcterms:created>
  <dcterms:modified xsi:type="dcterms:W3CDTF">2022-03-16T16:19:35Z</dcterms:modified>
</cp:coreProperties>
</file>