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336" r:id="rId2"/>
    <p:sldId id="256" r:id="rId3"/>
    <p:sldId id="299" r:id="rId4"/>
    <p:sldId id="309" r:id="rId5"/>
    <p:sldId id="392" r:id="rId6"/>
    <p:sldId id="349" r:id="rId7"/>
    <p:sldId id="337" r:id="rId8"/>
    <p:sldId id="380" r:id="rId9"/>
    <p:sldId id="378" r:id="rId10"/>
    <p:sldId id="379" r:id="rId11"/>
    <p:sldId id="396" r:id="rId12"/>
    <p:sldId id="320" r:id="rId13"/>
    <p:sldId id="326" r:id="rId14"/>
    <p:sldId id="352" r:id="rId15"/>
    <p:sldId id="353" r:id="rId16"/>
    <p:sldId id="354" r:id="rId17"/>
    <p:sldId id="355" r:id="rId18"/>
    <p:sldId id="395" r:id="rId19"/>
    <p:sldId id="383" r:id="rId20"/>
    <p:sldId id="426" r:id="rId21"/>
    <p:sldId id="341" r:id="rId22"/>
    <p:sldId id="356" r:id="rId23"/>
    <p:sldId id="357" r:id="rId24"/>
    <p:sldId id="386" r:id="rId25"/>
    <p:sldId id="358" r:id="rId26"/>
    <p:sldId id="387" r:id="rId27"/>
    <p:sldId id="359" r:id="rId28"/>
    <p:sldId id="342" r:id="rId29"/>
    <p:sldId id="360" r:id="rId30"/>
    <p:sldId id="361" r:id="rId31"/>
    <p:sldId id="382" r:id="rId32"/>
    <p:sldId id="391" r:id="rId33"/>
    <p:sldId id="388" r:id="rId34"/>
    <p:sldId id="389" r:id="rId35"/>
    <p:sldId id="363" r:id="rId36"/>
    <p:sldId id="427" r:id="rId37"/>
    <p:sldId id="343" r:id="rId38"/>
    <p:sldId id="394" r:id="rId39"/>
    <p:sldId id="364" r:id="rId40"/>
    <p:sldId id="365" r:id="rId41"/>
    <p:sldId id="366" r:id="rId42"/>
    <p:sldId id="398" r:id="rId43"/>
    <p:sldId id="367" r:id="rId44"/>
    <p:sldId id="368" r:id="rId45"/>
    <p:sldId id="384" r:id="rId46"/>
    <p:sldId id="385" r:id="rId47"/>
    <p:sldId id="393" r:id="rId48"/>
    <p:sldId id="369" r:id="rId49"/>
    <p:sldId id="397" r:id="rId50"/>
    <p:sldId id="323" r:id="rId51"/>
    <p:sldId id="381" r:id="rId52"/>
    <p:sldId id="325" r:id="rId53"/>
    <p:sldId id="399" r:id="rId54"/>
    <p:sldId id="370" r:id="rId55"/>
    <p:sldId id="428" r:id="rId56"/>
    <p:sldId id="344" r:id="rId57"/>
    <p:sldId id="402" r:id="rId58"/>
    <p:sldId id="372" r:id="rId59"/>
    <p:sldId id="345" r:id="rId60"/>
    <p:sldId id="403" r:id="rId61"/>
    <p:sldId id="407" r:id="rId62"/>
    <p:sldId id="346" r:id="rId63"/>
    <p:sldId id="405" r:id="rId64"/>
    <p:sldId id="404" r:id="rId65"/>
    <p:sldId id="400" r:id="rId66"/>
    <p:sldId id="406" r:id="rId67"/>
    <p:sldId id="429" r:id="rId68"/>
    <p:sldId id="409" r:id="rId6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ffrey Nyquist" initials="JN"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94270" autoAdjust="0"/>
  </p:normalViewPr>
  <p:slideViewPr>
    <p:cSldViewPr snapToGrid="0">
      <p:cViewPr varScale="1">
        <p:scale>
          <a:sx n="57" d="100"/>
          <a:sy n="57" d="100"/>
        </p:scale>
        <p:origin x="300"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8ABE3C1-DBE1-495D-B57B-2849774B866A}" type="datetimeFigureOut">
              <a:rPr lang="en-US" dirty="0"/>
              <a:t>3/30/2022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46C117F-5CCF-4837-BE5F-2B92066CAFAF}" type="datetimeFigureOut">
              <a:rPr lang="en-US" dirty="0"/>
              <a:t>3/30/2022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EB90BD-B6CE-46B7-997F-7313B992CCDC}" type="datetimeFigureOut">
              <a:rPr lang="en-US" dirty="0"/>
              <a:t>3/30/2022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DB9D11F-B188-461D-B23F-39381795C052}" type="datetimeFigureOut">
              <a:rPr lang="en-US" dirty="0"/>
              <a:t>3/30/2022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2E6D8D9-55A2-4063-B0F3-121F44549695}" type="datetimeFigureOut">
              <a:rPr lang="en-US" dirty="0"/>
              <a:t>3/30/2022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4B24536-994D-4021-A283-9F449C0DB509}" type="datetimeFigureOut">
              <a:rPr lang="en-US" dirty="0"/>
              <a:t>3/30/2022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CBBBB78-C96F-47B7-AB17-D852CA960AC9}" type="datetimeFigureOut">
              <a:rPr lang="en-US" dirty="0"/>
              <a:t>3/30/2022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A3F48C-C7C6-4055-9F49-3777875E72AE}" type="datetimeFigureOut">
              <a:rPr lang="en-US" dirty="0"/>
              <a:t>3/30/2022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6178E61D-D431-422C-9764-11DAFE33AB63}" type="datetimeFigureOut">
              <a:rPr lang="en-US" dirty="0"/>
              <a:t>3/30/2022</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dirty="0"/>
              <a:t>3/30/2022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0578ACC-22D6-47C1-A373-4FD133E34F3C}" type="datetimeFigureOut">
              <a:rPr lang="en-US" dirty="0"/>
              <a:t>3/30/2022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E5A6C69-6797-4E8A-BF37-F2C3751466E9}" type="datetimeFigureOut">
              <a:rPr lang="en-US" dirty="0"/>
              <a:t>3/30/2022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82014A1-A632-4878-A0D3-F52BA7563730}" type="datetimeFigureOut">
              <a:rPr lang="en-US" dirty="0"/>
              <a:t>3/30/2022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E99F462-093F-4566-844B-4C71F2739DA5}" type="datetimeFigureOut">
              <a:rPr lang="en-US" dirty="0"/>
              <a:t>3/30/2022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D24A7AC-904D-4781-85BA-7D10C17ED021}" type="datetimeFigureOut">
              <a:rPr lang="en-US" dirty="0"/>
              <a:t>3/30/2022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331444B-B92B-4E27-8C94-BB93EAF5CB18}" type="datetimeFigureOut">
              <a:rPr lang="en-US" dirty="0"/>
              <a:t>3/30/2022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63EFA5E-FA76-400D-B3DC-F0BA90E6D107}" type="datetimeFigureOut">
              <a:rPr lang="en-US" dirty="0"/>
              <a:t>3/30/2022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D6E9DEC-419B-4CC5-A080-3B06BD5A8291}" type="datetimeFigureOut">
              <a:rPr lang="en-US" dirty="0"/>
              <a:t>3/30/2022</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3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7B207-820F-45CE-A579-ACB3971989B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E030178-53B3-473A-907C-58AD38415A75}"/>
              </a:ext>
            </a:extLst>
          </p:cNvPr>
          <p:cNvSpPr>
            <a:spLocks noGrp="1"/>
          </p:cNvSpPr>
          <p:nvPr>
            <p:ph idx="1"/>
          </p:nvPr>
        </p:nvSpPr>
        <p:spPr/>
        <p:txBody>
          <a:bodyPr>
            <a:normAutofit/>
          </a:bodyPr>
          <a:lstStyle/>
          <a:p>
            <a:pPr marL="0" indent="0" algn="ctr">
              <a:buNone/>
            </a:pPr>
            <a:r>
              <a:rPr lang="en-US" sz="5400" dirty="0"/>
              <a:t>All roads lead to peace, eventually.</a:t>
            </a:r>
          </a:p>
          <a:p>
            <a:pPr marL="0" indent="0" algn="ctr">
              <a:buNone/>
            </a:pPr>
            <a:endParaRPr lang="en-US" sz="5400" dirty="0"/>
          </a:p>
          <a:p>
            <a:pPr marL="0" indent="0" algn="ctr">
              <a:buNone/>
            </a:pPr>
            <a:r>
              <a:rPr lang="en-US" sz="4000" dirty="0"/>
              <a:t>--Leo Tolstoy</a:t>
            </a:r>
          </a:p>
        </p:txBody>
      </p:sp>
      <p:pic>
        <p:nvPicPr>
          <p:cNvPr id="5" name="Picture 4">
            <a:extLst>
              <a:ext uri="{FF2B5EF4-FFF2-40B4-BE49-F238E27FC236}">
                <a16:creationId xmlns:a16="http://schemas.microsoft.com/office/drawing/2014/main" id="{8C7C9A65-4A58-4B36-8AF0-0CA5A5B622C7}"/>
              </a:ext>
            </a:extLst>
          </p:cNvPr>
          <p:cNvPicPr>
            <a:picLocks noChangeAspect="1"/>
          </p:cNvPicPr>
          <p:nvPr/>
        </p:nvPicPr>
        <p:blipFill>
          <a:blip r:embed="rId2"/>
          <a:stretch>
            <a:fillRect/>
          </a:stretch>
        </p:blipFill>
        <p:spPr>
          <a:xfrm>
            <a:off x="10760764" y="684096"/>
            <a:ext cx="1219202" cy="1219202"/>
          </a:xfrm>
          <a:prstGeom prst="rect">
            <a:avLst/>
          </a:prstGeom>
        </p:spPr>
      </p:pic>
    </p:spTree>
    <p:extLst>
      <p:ext uri="{BB962C8B-B14F-4D97-AF65-F5344CB8AC3E}">
        <p14:creationId xmlns:p14="http://schemas.microsoft.com/office/powerpoint/2010/main" val="7705601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AF6B9-A6CE-4100-95A1-F46566E41ECD}"/>
              </a:ext>
            </a:extLst>
          </p:cNvPr>
          <p:cNvSpPr>
            <a:spLocks noGrp="1"/>
          </p:cNvSpPr>
          <p:nvPr>
            <p:ph type="title"/>
          </p:nvPr>
        </p:nvSpPr>
        <p:spPr/>
        <p:txBody>
          <a:bodyPr/>
          <a:lstStyle/>
          <a:p>
            <a:r>
              <a:rPr lang="en-US" dirty="0"/>
              <a:t>II: Alexander and Philip</a:t>
            </a:r>
          </a:p>
        </p:txBody>
      </p:sp>
      <p:sp>
        <p:nvSpPr>
          <p:cNvPr id="3" name="Content Placeholder 2">
            <a:extLst>
              <a:ext uri="{FF2B5EF4-FFF2-40B4-BE49-F238E27FC236}">
                <a16:creationId xmlns:a16="http://schemas.microsoft.com/office/drawing/2014/main" id="{33B10B37-E695-46EF-8B52-7507416AE869}"/>
              </a:ext>
            </a:extLst>
          </p:cNvPr>
          <p:cNvSpPr>
            <a:spLocks noGrp="1"/>
          </p:cNvSpPr>
          <p:nvPr>
            <p:ph idx="1"/>
          </p:nvPr>
        </p:nvSpPr>
        <p:spPr>
          <a:xfrm>
            <a:off x="680321" y="2336873"/>
            <a:ext cx="7072201" cy="4156692"/>
          </a:xfrm>
        </p:spPr>
        <p:txBody>
          <a:bodyPr>
            <a:normAutofit/>
          </a:bodyPr>
          <a:lstStyle/>
          <a:p>
            <a:r>
              <a:rPr lang="en-US" dirty="0"/>
              <a:t>As he grew into manhood he showed considerable talent. Philip made him regent when Philip was on campaign and later took him as his second in command,</a:t>
            </a:r>
          </a:p>
          <a:p>
            <a:r>
              <a:rPr lang="en-US" dirty="0"/>
              <a:t>Alexander led the decisive charge at Chaeronea which broke the allied Greek line. </a:t>
            </a:r>
          </a:p>
          <a:p>
            <a:r>
              <a:rPr lang="en-US" dirty="0"/>
              <a:t>Overstepped his role after Chaeronea, which led Philip to suspect Alexander and Olympias of plotting to replace him. </a:t>
            </a:r>
          </a:p>
          <a:p>
            <a:r>
              <a:rPr lang="en-US" dirty="0"/>
              <a:t>Philip and Alexander were estranged when Philip killed.</a:t>
            </a:r>
          </a:p>
          <a:p>
            <a:endParaRPr lang="en-US" dirty="0"/>
          </a:p>
        </p:txBody>
      </p:sp>
      <p:pic>
        <p:nvPicPr>
          <p:cNvPr id="5" name="Picture 4">
            <a:extLst>
              <a:ext uri="{FF2B5EF4-FFF2-40B4-BE49-F238E27FC236}">
                <a16:creationId xmlns:a16="http://schemas.microsoft.com/office/drawing/2014/main" id="{F33545DE-0A5A-4590-9CDC-6984BB4F8AC8}"/>
              </a:ext>
            </a:extLst>
          </p:cNvPr>
          <p:cNvPicPr>
            <a:picLocks noChangeAspect="1"/>
          </p:cNvPicPr>
          <p:nvPr/>
        </p:nvPicPr>
        <p:blipFill>
          <a:blip r:embed="rId2"/>
          <a:stretch>
            <a:fillRect/>
          </a:stretch>
        </p:blipFill>
        <p:spPr>
          <a:xfrm>
            <a:off x="10949756" y="662021"/>
            <a:ext cx="897688" cy="1263352"/>
          </a:xfrm>
          <a:prstGeom prst="rect">
            <a:avLst/>
          </a:prstGeom>
        </p:spPr>
      </p:pic>
    </p:spTree>
    <p:extLst>
      <p:ext uri="{BB962C8B-B14F-4D97-AF65-F5344CB8AC3E}">
        <p14:creationId xmlns:p14="http://schemas.microsoft.com/office/powerpoint/2010/main" val="19541927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AF6B9-A6CE-4100-95A1-F46566E41ECD}"/>
              </a:ext>
            </a:extLst>
          </p:cNvPr>
          <p:cNvSpPr>
            <a:spLocks noGrp="1"/>
          </p:cNvSpPr>
          <p:nvPr>
            <p:ph type="title"/>
          </p:nvPr>
        </p:nvSpPr>
        <p:spPr/>
        <p:txBody>
          <a:bodyPr/>
          <a:lstStyle/>
          <a:p>
            <a:r>
              <a:rPr lang="en-US" dirty="0"/>
              <a:t>II: Alexander</a:t>
            </a:r>
          </a:p>
        </p:txBody>
      </p:sp>
      <p:sp>
        <p:nvSpPr>
          <p:cNvPr id="3" name="Content Placeholder 2">
            <a:extLst>
              <a:ext uri="{FF2B5EF4-FFF2-40B4-BE49-F238E27FC236}">
                <a16:creationId xmlns:a16="http://schemas.microsoft.com/office/drawing/2014/main" id="{33B10B37-E695-46EF-8B52-7507416AE869}"/>
              </a:ext>
            </a:extLst>
          </p:cNvPr>
          <p:cNvSpPr>
            <a:spLocks noGrp="1"/>
          </p:cNvSpPr>
          <p:nvPr>
            <p:ph idx="1"/>
          </p:nvPr>
        </p:nvSpPr>
        <p:spPr>
          <a:xfrm>
            <a:off x="388774" y="2373913"/>
            <a:ext cx="5442184" cy="4156692"/>
          </a:xfrm>
        </p:spPr>
        <p:txBody>
          <a:bodyPr>
            <a:normAutofit fontScale="92500" lnSpcReduction="20000"/>
          </a:bodyPr>
          <a:lstStyle/>
          <a:p>
            <a:r>
              <a:rPr lang="en-US" dirty="0"/>
              <a:t>When Alexander came to the throne he immediately had to fight a number of revolts in his own kingdom and in Greece.</a:t>
            </a:r>
          </a:p>
          <a:p>
            <a:r>
              <a:rPr lang="en-US" dirty="0"/>
              <a:t>His speed of decision and action shattered most resistance within a few months.</a:t>
            </a:r>
          </a:p>
          <a:p>
            <a:r>
              <a:rPr lang="en-US" dirty="0"/>
              <a:t>Thebes revolted and Alexander destroyed the city, selling the citizenry into slavery. </a:t>
            </a:r>
            <a:r>
              <a:rPr lang="en-US" dirty="0">
                <a:solidFill>
                  <a:srgbClr val="FFFF00"/>
                </a:solidFill>
                <a:sym typeface="Wingdings" panose="05000000000000000000" pitchFamily="2" charset="2"/>
              </a:rPr>
              <a:t></a:t>
            </a:r>
            <a:endParaRPr lang="en-US" dirty="0">
              <a:solidFill>
                <a:srgbClr val="FFFF00"/>
              </a:solidFill>
            </a:endParaRPr>
          </a:p>
          <a:p>
            <a:r>
              <a:rPr lang="en-US" dirty="0"/>
              <a:t>Alexander’s strategy of rule: turn anger against an “other”</a:t>
            </a:r>
          </a:p>
          <a:p>
            <a:pPr lvl="1"/>
            <a:r>
              <a:rPr lang="en-US" dirty="0"/>
              <a:t>For Macedonians, “others“ were snobbish Greeks.</a:t>
            </a:r>
          </a:p>
          <a:p>
            <a:pPr lvl="1"/>
            <a:r>
              <a:rPr lang="en-US" dirty="0"/>
              <a:t>For Greeks “</a:t>
            </a:r>
            <a:r>
              <a:rPr lang="en-US" dirty="0" err="1"/>
              <a:t>ohers</a:t>
            </a:r>
            <a:r>
              <a:rPr lang="en-US" dirty="0"/>
              <a:t>” were foreign Persians</a:t>
            </a:r>
          </a:p>
        </p:txBody>
      </p:sp>
      <p:pic>
        <p:nvPicPr>
          <p:cNvPr id="5" name="Picture 4">
            <a:extLst>
              <a:ext uri="{FF2B5EF4-FFF2-40B4-BE49-F238E27FC236}">
                <a16:creationId xmlns:a16="http://schemas.microsoft.com/office/drawing/2014/main" id="{F33545DE-0A5A-4590-9CDC-6984BB4F8AC8}"/>
              </a:ext>
            </a:extLst>
          </p:cNvPr>
          <p:cNvPicPr>
            <a:picLocks noChangeAspect="1"/>
          </p:cNvPicPr>
          <p:nvPr/>
        </p:nvPicPr>
        <p:blipFill>
          <a:blip r:embed="rId2"/>
          <a:stretch>
            <a:fillRect/>
          </a:stretch>
        </p:blipFill>
        <p:spPr>
          <a:xfrm>
            <a:off x="10949756" y="662021"/>
            <a:ext cx="897688" cy="1263352"/>
          </a:xfrm>
          <a:prstGeom prst="rect">
            <a:avLst/>
          </a:prstGeom>
        </p:spPr>
      </p:pic>
    </p:spTree>
    <p:extLst>
      <p:ext uri="{BB962C8B-B14F-4D97-AF65-F5344CB8AC3E}">
        <p14:creationId xmlns:p14="http://schemas.microsoft.com/office/powerpoint/2010/main" val="32710839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FE097-DEAC-4422-8F8B-E69359F4DAEA}"/>
              </a:ext>
            </a:extLst>
          </p:cNvPr>
          <p:cNvSpPr>
            <a:spLocks noGrp="1"/>
          </p:cNvSpPr>
          <p:nvPr>
            <p:ph type="title"/>
          </p:nvPr>
        </p:nvSpPr>
        <p:spPr/>
        <p:txBody>
          <a:bodyPr/>
          <a:lstStyle/>
          <a:p>
            <a:r>
              <a:rPr lang="en-US" dirty="0"/>
              <a:t>II: Alexander--The Logic of Invading Persia</a:t>
            </a:r>
          </a:p>
        </p:txBody>
      </p:sp>
      <p:sp>
        <p:nvSpPr>
          <p:cNvPr id="3" name="Content Placeholder 2">
            <a:extLst>
              <a:ext uri="{FF2B5EF4-FFF2-40B4-BE49-F238E27FC236}">
                <a16:creationId xmlns:a16="http://schemas.microsoft.com/office/drawing/2014/main" id="{DE644649-E852-4DA1-A6FA-FE085EB2133C}"/>
              </a:ext>
            </a:extLst>
          </p:cNvPr>
          <p:cNvSpPr>
            <a:spLocks noGrp="1"/>
          </p:cNvSpPr>
          <p:nvPr>
            <p:ph idx="1"/>
          </p:nvPr>
        </p:nvSpPr>
        <p:spPr>
          <a:xfrm>
            <a:off x="521295" y="2279729"/>
            <a:ext cx="8039609" cy="4394121"/>
          </a:xfrm>
        </p:spPr>
        <p:txBody>
          <a:bodyPr>
            <a:normAutofit fontScale="92500"/>
          </a:bodyPr>
          <a:lstStyle/>
          <a:p>
            <a:pPr marL="0" indent="0">
              <a:buNone/>
            </a:pPr>
            <a:r>
              <a:rPr lang="en-US" b="1" i="1" dirty="0">
                <a:solidFill>
                  <a:srgbClr val="FFFF00"/>
                </a:solidFill>
              </a:rPr>
              <a:t>The Official Logic</a:t>
            </a:r>
          </a:p>
          <a:p>
            <a:r>
              <a:rPr lang="en-US" dirty="0"/>
              <a:t>The invasion is punishment and repayment for Xerxes’ invasion of Greece and destruction of the Athenian temples.</a:t>
            </a:r>
          </a:p>
          <a:p>
            <a:r>
              <a:rPr lang="en-US" dirty="0"/>
              <a:t>(Even though everyone alive during Xerxes’ invasion was now long dead.)</a:t>
            </a:r>
          </a:p>
          <a:p>
            <a:r>
              <a:rPr lang="en-US" dirty="0"/>
              <a:t>(And even though Greece had long ago made peace with Persia and put that behind them)</a:t>
            </a:r>
          </a:p>
          <a:p>
            <a:r>
              <a:rPr lang="en-US" dirty="0"/>
              <a:t>(And even though Xerxes’ burning of the Athenian temples had been in retaliation to the Athenian burning of the temples in Sardis, thus evening the score)</a:t>
            </a:r>
          </a:p>
          <a:p>
            <a:pPr lvl="1"/>
            <a:r>
              <a:rPr lang="en-US" dirty="0"/>
              <a:t>(Remember, for the Greeks, you were </a:t>
            </a:r>
            <a:r>
              <a:rPr lang="en-US" i="1" dirty="0"/>
              <a:t>never</a:t>
            </a:r>
            <a:r>
              <a:rPr lang="en-US" dirty="0"/>
              <a:t> “even”)</a:t>
            </a:r>
          </a:p>
        </p:txBody>
      </p:sp>
      <p:pic>
        <p:nvPicPr>
          <p:cNvPr id="4" name="Picture 3">
            <a:extLst>
              <a:ext uri="{FF2B5EF4-FFF2-40B4-BE49-F238E27FC236}">
                <a16:creationId xmlns:a16="http://schemas.microsoft.com/office/drawing/2014/main" id="{7C35037C-F4E3-4BC0-A3E5-6FD3D0787F84}"/>
              </a:ext>
            </a:extLst>
          </p:cNvPr>
          <p:cNvPicPr>
            <a:picLocks noChangeAspect="1"/>
          </p:cNvPicPr>
          <p:nvPr/>
        </p:nvPicPr>
        <p:blipFill>
          <a:blip r:embed="rId2"/>
          <a:stretch>
            <a:fillRect/>
          </a:stretch>
        </p:blipFill>
        <p:spPr>
          <a:xfrm>
            <a:off x="10949756" y="662021"/>
            <a:ext cx="897688" cy="1263352"/>
          </a:xfrm>
          <a:prstGeom prst="rect">
            <a:avLst/>
          </a:prstGeom>
        </p:spPr>
      </p:pic>
    </p:spTree>
    <p:extLst>
      <p:ext uri="{BB962C8B-B14F-4D97-AF65-F5344CB8AC3E}">
        <p14:creationId xmlns:p14="http://schemas.microsoft.com/office/powerpoint/2010/main" val="22731888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FE097-DEAC-4422-8F8B-E69359F4DAEA}"/>
              </a:ext>
            </a:extLst>
          </p:cNvPr>
          <p:cNvSpPr>
            <a:spLocks noGrp="1"/>
          </p:cNvSpPr>
          <p:nvPr>
            <p:ph type="title"/>
          </p:nvPr>
        </p:nvSpPr>
        <p:spPr/>
        <p:txBody>
          <a:bodyPr/>
          <a:lstStyle/>
          <a:p>
            <a:r>
              <a:rPr lang="en-US" dirty="0"/>
              <a:t>II: Alexander--The Logic of Invading Persia</a:t>
            </a:r>
          </a:p>
        </p:txBody>
      </p:sp>
      <p:sp>
        <p:nvSpPr>
          <p:cNvPr id="3" name="Content Placeholder 2">
            <a:extLst>
              <a:ext uri="{FF2B5EF4-FFF2-40B4-BE49-F238E27FC236}">
                <a16:creationId xmlns:a16="http://schemas.microsoft.com/office/drawing/2014/main" id="{DE644649-E852-4DA1-A6FA-FE085EB2133C}"/>
              </a:ext>
            </a:extLst>
          </p:cNvPr>
          <p:cNvSpPr>
            <a:spLocks noGrp="1"/>
          </p:cNvSpPr>
          <p:nvPr>
            <p:ph idx="1"/>
          </p:nvPr>
        </p:nvSpPr>
        <p:spPr>
          <a:xfrm>
            <a:off x="680321" y="2336873"/>
            <a:ext cx="6197557" cy="3599316"/>
          </a:xfrm>
        </p:spPr>
        <p:txBody>
          <a:bodyPr/>
          <a:lstStyle/>
          <a:p>
            <a:pPr marL="0" indent="0">
              <a:buNone/>
            </a:pPr>
            <a:r>
              <a:rPr lang="en-US" b="1" i="1" dirty="0">
                <a:solidFill>
                  <a:srgbClr val="FFFF00"/>
                </a:solidFill>
              </a:rPr>
              <a:t>The Actual Logic</a:t>
            </a:r>
          </a:p>
          <a:p>
            <a:r>
              <a:rPr lang="en-US" dirty="0"/>
              <a:t>We Greeks have to stop killing each other</a:t>
            </a:r>
          </a:p>
          <a:p>
            <a:r>
              <a:rPr lang="en-US" dirty="0"/>
              <a:t>But we cannot seem to give up killing altogether . . .</a:t>
            </a:r>
          </a:p>
          <a:p>
            <a:r>
              <a:rPr lang="en-US" dirty="0"/>
              <a:t>So let’s go kill the Persians and take all their money!</a:t>
            </a:r>
          </a:p>
        </p:txBody>
      </p:sp>
      <p:pic>
        <p:nvPicPr>
          <p:cNvPr id="4" name="Picture 3">
            <a:extLst>
              <a:ext uri="{FF2B5EF4-FFF2-40B4-BE49-F238E27FC236}">
                <a16:creationId xmlns:a16="http://schemas.microsoft.com/office/drawing/2014/main" id="{F64AC34A-0F3F-410A-84EF-55F994B81320}"/>
              </a:ext>
            </a:extLst>
          </p:cNvPr>
          <p:cNvPicPr>
            <a:picLocks noChangeAspect="1"/>
          </p:cNvPicPr>
          <p:nvPr/>
        </p:nvPicPr>
        <p:blipFill>
          <a:blip r:embed="rId2"/>
          <a:stretch>
            <a:fillRect/>
          </a:stretch>
        </p:blipFill>
        <p:spPr>
          <a:xfrm>
            <a:off x="10949756" y="662021"/>
            <a:ext cx="897688" cy="1263352"/>
          </a:xfrm>
          <a:prstGeom prst="rect">
            <a:avLst/>
          </a:prstGeom>
        </p:spPr>
      </p:pic>
    </p:spTree>
    <p:extLst>
      <p:ext uri="{BB962C8B-B14F-4D97-AF65-F5344CB8AC3E}">
        <p14:creationId xmlns:p14="http://schemas.microsoft.com/office/powerpoint/2010/main" val="7323811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AF6B9-A6CE-4100-95A1-F46566E41ECD}"/>
              </a:ext>
            </a:extLst>
          </p:cNvPr>
          <p:cNvSpPr>
            <a:spLocks noGrp="1"/>
          </p:cNvSpPr>
          <p:nvPr>
            <p:ph type="title"/>
          </p:nvPr>
        </p:nvSpPr>
        <p:spPr/>
        <p:txBody>
          <a:bodyPr/>
          <a:lstStyle/>
          <a:p>
            <a:r>
              <a:rPr lang="en-US" dirty="0"/>
              <a:t>II: Darius III </a:t>
            </a:r>
            <a:r>
              <a:rPr lang="en-US" dirty="0" err="1"/>
              <a:t>Codomannus</a:t>
            </a:r>
            <a:r>
              <a:rPr lang="en-US" dirty="0"/>
              <a:t> (before he was king)</a:t>
            </a:r>
          </a:p>
        </p:txBody>
      </p:sp>
      <p:sp>
        <p:nvSpPr>
          <p:cNvPr id="3" name="Content Placeholder 2">
            <a:extLst>
              <a:ext uri="{FF2B5EF4-FFF2-40B4-BE49-F238E27FC236}">
                <a16:creationId xmlns:a16="http://schemas.microsoft.com/office/drawing/2014/main" id="{33B10B37-E695-46EF-8B52-7507416AE869}"/>
              </a:ext>
            </a:extLst>
          </p:cNvPr>
          <p:cNvSpPr>
            <a:spLocks noGrp="1"/>
          </p:cNvSpPr>
          <p:nvPr>
            <p:ph idx="1"/>
          </p:nvPr>
        </p:nvSpPr>
        <p:spPr>
          <a:xfrm>
            <a:off x="680321" y="2336873"/>
            <a:ext cx="7655296" cy="4275962"/>
          </a:xfrm>
        </p:spPr>
        <p:txBody>
          <a:bodyPr>
            <a:normAutofit/>
          </a:bodyPr>
          <a:lstStyle/>
          <a:p>
            <a:r>
              <a:rPr lang="en-US" dirty="0"/>
              <a:t>380 </a:t>
            </a:r>
            <a:r>
              <a:rPr lang="en-US" dirty="0" err="1"/>
              <a:t>Artashata</a:t>
            </a:r>
            <a:r>
              <a:rPr lang="en-US" dirty="0"/>
              <a:t> born, 44 years old in 336</a:t>
            </a:r>
          </a:p>
          <a:p>
            <a:pPr lvl="1"/>
            <a:r>
              <a:rPr lang="en-US" dirty="0"/>
              <a:t>Grandson of King Darius II </a:t>
            </a:r>
          </a:p>
          <a:p>
            <a:r>
              <a:rPr lang="en-US" dirty="0"/>
              <a:t>340 Engaged in single combat against champion of the </a:t>
            </a:r>
            <a:r>
              <a:rPr lang="en-US" dirty="0" err="1"/>
              <a:t>Cadusiian</a:t>
            </a:r>
            <a:r>
              <a:rPr lang="en-US" dirty="0"/>
              <a:t> rebels, killed him and ended the rebellion. Made satrap (governor) of Armenia. </a:t>
            </a:r>
          </a:p>
          <a:p>
            <a:r>
              <a:rPr lang="en-US" dirty="0"/>
              <a:t>Also as reward possibly given the surname </a:t>
            </a:r>
            <a:r>
              <a:rPr lang="en-US" i="1" dirty="0" err="1"/>
              <a:t>Codomannus</a:t>
            </a:r>
            <a:r>
              <a:rPr lang="en-US" dirty="0"/>
              <a:t> (great in war) and the royal princess </a:t>
            </a:r>
            <a:r>
              <a:rPr lang="en-US" dirty="0" err="1"/>
              <a:t>Stateira</a:t>
            </a:r>
            <a:r>
              <a:rPr lang="en-US" dirty="0"/>
              <a:t> as wife (2</a:t>
            </a:r>
            <a:r>
              <a:rPr lang="en-US" baseline="30000" dirty="0"/>
              <a:t>nd</a:t>
            </a:r>
            <a:r>
              <a:rPr lang="en-US" dirty="0"/>
              <a:t> wife) and made satrap of Armenia.</a:t>
            </a:r>
          </a:p>
          <a:p>
            <a:r>
              <a:rPr lang="en-US" dirty="0"/>
              <a:t>Described as handsome and unusually tall. Also even-tempered and just. </a:t>
            </a:r>
          </a:p>
        </p:txBody>
      </p:sp>
      <p:pic>
        <p:nvPicPr>
          <p:cNvPr id="7" name="Picture 6">
            <a:extLst>
              <a:ext uri="{FF2B5EF4-FFF2-40B4-BE49-F238E27FC236}">
                <a16:creationId xmlns:a16="http://schemas.microsoft.com/office/drawing/2014/main" id="{7CFD6763-B9F3-4EBF-BC3B-6B05B92A44B4}"/>
              </a:ext>
            </a:extLst>
          </p:cNvPr>
          <p:cNvPicPr>
            <a:picLocks noChangeAspect="1"/>
          </p:cNvPicPr>
          <p:nvPr/>
        </p:nvPicPr>
        <p:blipFill>
          <a:blip r:embed="rId2"/>
          <a:stretch>
            <a:fillRect/>
          </a:stretch>
        </p:blipFill>
        <p:spPr>
          <a:xfrm>
            <a:off x="10790139" y="753228"/>
            <a:ext cx="1081052" cy="1081052"/>
          </a:xfrm>
          <a:prstGeom prst="rect">
            <a:avLst/>
          </a:prstGeom>
        </p:spPr>
      </p:pic>
    </p:spTree>
    <p:extLst>
      <p:ext uri="{BB962C8B-B14F-4D97-AF65-F5344CB8AC3E}">
        <p14:creationId xmlns:p14="http://schemas.microsoft.com/office/powerpoint/2010/main" val="6625995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AF6B9-A6CE-4100-95A1-F46566E41ECD}"/>
              </a:ext>
            </a:extLst>
          </p:cNvPr>
          <p:cNvSpPr>
            <a:spLocks noGrp="1"/>
          </p:cNvSpPr>
          <p:nvPr>
            <p:ph type="title"/>
          </p:nvPr>
        </p:nvSpPr>
        <p:spPr/>
        <p:txBody>
          <a:bodyPr/>
          <a:lstStyle/>
          <a:p>
            <a:r>
              <a:rPr lang="en-US" dirty="0"/>
              <a:t>II: Darius III </a:t>
            </a:r>
            <a:r>
              <a:rPr lang="en-US" dirty="0" err="1"/>
              <a:t>Codomannus</a:t>
            </a:r>
            <a:endParaRPr lang="en-US" dirty="0"/>
          </a:p>
        </p:txBody>
      </p:sp>
      <p:sp>
        <p:nvSpPr>
          <p:cNvPr id="3" name="Content Placeholder 2">
            <a:extLst>
              <a:ext uri="{FF2B5EF4-FFF2-40B4-BE49-F238E27FC236}">
                <a16:creationId xmlns:a16="http://schemas.microsoft.com/office/drawing/2014/main" id="{33B10B37-E695-46EF-8B52-7507416AE869}"/>
              </a:ext>
            </a:extLst>
          </p:cNvPr>
          <p:cNvSpPr>
            <a:spLocks noGrp="1"/>
          </p:cNvSpPr>
          <p:nvPr>
            <p:ph idx="1"/>
          </p:nvPr>
        </p:nvSpPr>
        <p:spPr>
          <a:xfrm>
            <a:off x="680321" y="2336873"/>
            <a:ext cx="6966183" cy="4315718"/>
          </a:xfrm>
        </p:spPr>
        <p:txBody>
          <a:bodyPr>
            <a:normAutofit lnSpcReduction="10000"/>
          </a:bodyPr>
          <a:lstStyle/>
          <a:p>
            <a:r>
              <a:rPr lang="en-US" dirty="0"/>
              <a:t>338 Artaxerxes III died, succeeded by Artaxerxes IV “</a:t>
            </a:r>
            <a:r>
              <a:rPr lang="en-US" dirty="0" err="1"/>
              <a:t>Arses</a:t>
            </a:r>
            <a:r>
              <a:rPr lang="en-US" dirty="0"/>
              <a:t>.” </a:t>
            </a:r>
            <a:r>
              <a:rPr lang="en-US" dirty="0" err="1"/>
              <a:t>Artashata</a:t>
            </a:r>
            <a:r>
              <a:rPr lang="en-US" dirty="0"/>
              <a:t> named as his </a:t>
            </a:r>
            <a:r>
              <a:rPr lang="en-US" i="1" dirty="0" err="1"/>
              <a:t>Astandes</a:t>
            </a:r>
            <a:r>
              <a:rPr lang="en-US" dirty="0"/>
              <a:t> (head of the royal messenger service).</a:t>
            </a:r>
          </a:p>
          <a:p>
            <a:r>
              <a:rPr lang="en-US" dirty="0"/>
              <a:t>336 Artaxerxes IV died (probably assassinated), succeeded by </a:t>
            </a:r>
            <a:r>
              <a:rPr lang="en-US" dirty="0" err="1"/>
              <a:t>Artashata</a:t>
            </a:r>
            <a:r>
              <a:rPr lang="en-US" dirty="0"/>
              <a:t> “</a:t>
            </a:r>
            <a:r>
              <a:rPr lang="en-US" dirty="0" err="1"/>
              <a:t>Codomannus</a:t>
            </a:r>
            <a:r>
              <a:rPr lang="en-US" dirty="0"/>
              <a:t>” who took the throne name Darius (III), and then probably killed the assassin of Artaxerxes IV.</a:t>
            </a:r>
          </a:p>
          <a:p>
            <a:r>
              <a:rPr lang="en-US" dirty="0"/>
              <a:t>Darius immediately led an army and successfully suppressed (yet another) Egyptian rebellion. </a:t>
            </a:r>
          </a:p>
          <a:p>
            <a:r>
              <a:rPr lang="en-US" dirty="0"/>
              <a:t>Sent troops under Memnon of Rhodes to defeat the Macedonian advanced force in Asia Minor.</a:t>
            </a:r>
          </a:p>
          <a:p>
            <a:endParaRPr lang="en-US" dirty="0"/>
          </a:p>
        </p:txBody>
      </p:sp>
      <p:pic>
        <p:nvPicPr>
          <p:cNvPr id="7" name="Picture 6">
            <a:extLst>
              <a:ext uri="{FF2B5EF4-FFF2-40B4-BE49-F238E27FC236}">
                <a16:creationId xmlns:a16="http://schemas.microsoft.com/office/drawing/2014/main" id="{F851A47C-BB69-4BFA-8C83-A6F3099D305D}"/>
              </a:ext>
            </a:extLst>
          </p:cNvPr>
          <p:cNvPicPr>
            <a:picLocks noChangeAspect="1"/>
          </p:cNvPicPr>
          <p:nvPr/>
        </p:nvPicPr>
        <p:blipFill>
          <a:blip r:embed="rId2"/>
          <a:stretch>
            <a:fillRect/>
          </a:stretch>
        </p:blipFill>
        <p:spPr>
          <a:xfrm>
            <a:off x="10790139" y="753228"/>
            <a:ext cx="1081052" cy="1081052"/>
          </a:xfrm>
          <a:prstGeom prst="rect">
            <a:avLst/>
          </a:prstGeom>
        </p:spPr>
      </p:pic>
    </p:spTree>
    <p:extLst>
      <p:ext uri="{BB962C8B-B14F-4D97-AF65-F5344CB8AC3E}">
        <p14:creationId xmlns:p14="http://schemas.microsoft.com/office/powerpoint/2010/main" val="33488291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AF6B9-A6CE-4100-95A1-F46566E41ECD}"/>
              </a:ext>
            </a:extLst>
          </p:cNvPr>
          <p:cNvSpPr>
            <a:spLocks noGrp="1"/>
          </p:cNvSpPr>
          <p:nvPr>
            <p:ph type="title"/>
          </p:nvPr>
        </p:nvSpPr>
        <p:spPr/>
        <p:txBody>
          <a:bodyPr/>
          <a:lstStyle/>
          <a:p>
            <a:r>
              <a:rPr lang="en-US" dirty="0"/>
              <a:t>II: Darius III--What The Greeks Said</a:t>
            </a:r>
          </a:p>
        </p:txBody>
      </p:sp>
      <p:sp>
        <p:nvSpPr>
          <p:cNvPr id="3" name="Content Placeholder 2">
            <a:extLst>
              <a:ext uri="{FF2B5EF4-FFF2-40B4-BE49-F238E27FC236}">
                <a16:creationId xmlns:a16="http://schemas.microsoft.com/office/drawing/2014/main" id="{33B10B37-E695-46EF-8B52-7507416AE869}"/>
              </a:ext>
            </a:extLst>
          </p:cNvPr>
          <p:cNvSpPr>
            <a:spLocks noGrp="1"/>
          </p:cNvSpPr>
          <p:nvPr>
            <p:ph idx="1"/>
          </p:nvPr>
        </p:nvSpPr>
        <p:spPr>
          <a:xfrm>
            <a:off x="680321" y="2336873"/>
            <a:ext cx="7761314" cy="4315718"/>
          </a:xfrm>
        </p:spPr>
        <p:txBody>
          <a:bodyPr>
            <a:normAutofit fontScale="92500" lnSpcReduction="20000"/>
          </a:bodyPr>
          <a:lstStyle/>
          <a:p>
            <a:r>
              <a:rPr lang="en-US" b="1" i="1" dirty="0">
                <a:solidFill>
                  <a:srgbClr val="FFFF00"/>
                </a:solidFill>
              </a:rPr>
              <a:t>Unqualified</a:t>
            </a:r>
            <a:r>
              <a:rPr lang="en-US" dirty="0"/>
              <a:t>--He had no military experience and was a common messenger</a:t>
            </a:r>
          </a:p>
          <a:p>
            <a:pPr lvl="1"/>
            <a:r>
              <a:rPr lang="en-US" i="1" dirty="0"/>
              <a:t>He had been head of the messenger service and satrap of Armenia.</a:t>
            </a:r>
          </a:p>
          <a:p>
            <a:r>
              <a:rPr lang="en-US" b="1" i="1" dirty="0">
                <a:solidFill>
                  <a:srgbClr val="FFFF00"/>
                </a:solidFill>
              </a:rPr>
              <a:t>Weak and cowardly--</a:t>
            </a:r>
            <a:r>
              <a:rPr lang="en-US" dirty="0"/>
              <a:t>He always ran away.</a:t>
            </a:r>
          </a:p>
          <a:p>
            <a:pPr lvl="1"/>
            <a:r>
              <a:rPr lang="en-US" i="1" dirty="0"/>
              <a:t>But he was called </a:t>
            </a:r>
            <a:r>
              <a:rPr lang="en-US" i="1" dirty="0" err="1"/>
              <a:t>Codomannus</a:t>
            </a:r>
            <a:r>
              <a:rPr lang="en-US" i="1" dirty="0"/>
              <a:t>?</a:t>
            </a:r>
          </a:p>
          <a:p>
            <a:r>
              <a:rPr lang="en-US" b="1" i="1" dirty="0">
                <a:solidFill>
                  <a:srgbClr val="FFFF00"/>
                </a:solidFill>
              </a:rPr>
              <a:t>Illegitimate Ruler-</a:t>
            </a:r>
            <a:r>
              <a:rPr lang="en-US" dirty="0"/>
              <a:t>He was not of royal blood, was chosen by </a:t>
            </a:r>
            <a:r>
              <a:rPr lang="en-US" dirty="0" err="1"/>
              <a:t>Bagoas</a:t>
            </a:r>
            <a:r>
              <a:rPr lang="en-US" dirty="0"/>
              <a:t> the </a:t>
            </a:r>
            <a:r>
              <a:rPr lang="en-US" dirty="0" err="1"/>
              <a:t>Eunich</a:t>
            </a:r>
            <a:r>
              <a:rPr lang="en-US" dirty="0"/>
              <a:t> because he would be easy to manipulate .</a:t>
            </a:r>
          </a:p>
          <a:p>
            <a:pPr lvl="1"/>
            <a:r>
              <a:rPr lang="en-US" i="1" dirty="0"/>
              <a:t>He was an Achaemenid descended directly from Darius II.</a:t>
            </a:r>
          </a:p>
          <a:p>
            <a:r>
              <a:rPr lang="en-US" b="1" i="1" dirty="0">
                <a:solidFill>
                  <a:srgbClr val="FFFF00"/>
                </a:solidFill>
              </a:rPr>
              <a:t>Inbred-</a:t>
            </a:r>
            <a:r>
              <a:rPr lang="en-US" dirty="0"/>
              <a:t>-His father and mother were brother and sister and he and his wife </a:t>
            </a:r>
            <a:r>
              <a:rPr lang="en-US" dirty="0" err="1"/>
              <a:t>Stateira</a:t>
            </a:r>
            <a:r>
              <a:rPr lang="en-US" dirty="0"/>
              <a:t> were also brother and sister.</a:t>
            </a:r>
          </a:p>
          <a:p>
            <a:pPr lvl="1"/>
            <a:r>
              <a:rPr lang="en-US" i="1" dirty="0"/>
              <a:t>His mother was probably a daughter or granddaughter of Artaxerxes II, not a daughter of Darius II</a:t>
            </a:r>
          </a:p>
          <a:p>
            <a:pPr lvl="1"/>
            <a:r>
              <a:rPr lang="en-US" i="1" dirty="0"/>
              <a:t>His wife </a:t>
            </a:r>
            <a:r>
              <a:rPr lang="en-US" i="1" dirty="0" err="1"/>
              <a:t>Stateira</a:t>
            </a:r>
            <a:r>
              <a:rPr lang="en-US" i="1" dirty="0"/>
              <a:t> was possibly not his sister, but a daughter or granddaughter of Artaxerxes III.</a:t>
            </a:r>
          </a:p>
          <a:p>
            <a:endParaRPr lang="en-US" dirty="0"/>
          </a:p>
        </p:txBody>
      </p:sp>
      <p:pic>
        <p:nvPicPr>
          <p:cNvPr id="5" name="Picture 4">
            <a:extLst>
              <a:ext uri="{FF2B5EF4-FFF2-40B4-BE49-F238E27FC236}">
                <a16:creationId xmlns:a16="http://schemas.microsoft.com/office/drawing/2014/main" id="{96B8A0F5-3F32-4DF9-A56F-40BC6D8E002E}"/>
              </a:ext>
            </a:extLst>
          </p:cNvPr>
          <p:cNvPicPr>
            <a:picLocks noChangeAspect="1"/>
          </p:cNvPicPr>
          <p:nvPr/>
        </p:nvPicPr>
        <p:blipFill>
          <a:blip r:embed="rId2"/>
          <a:stretch>
            <a:fillRect/>
          </a:stretch>
        </p:blipFill>
        <p:spPr>
          <a:xfrm>
            <a:off x="8813549" y="2395179"/>
            <a:ext cx="2961266" cy="4257412"/>
          </a:xfrm>
          <a:prstGeom prst="rect">
            <a:avLst/>
          </a:prstGeom>
        </p:spPr>
      </p:pic>
      <p:pic>
        <p:nvPicPr>
          <p:cNvPr id="7" name="Picture 6">
            <a:extLst>
              <a:ext uri="{FF2B5EF4-FFF2-40B4-BE49-F238E27FC236}">
                <a16:creationId xmlns:a16="http://schemas.microsoft.com/office/drawing/2014/main" id="{7A96F242-494F-4640-8A35-C3B782C68DD1}"/>
              </a:ext>
            </a:extLst>
          </p:cNvPr>
          <p:cNvPicPr>
            <a:picLocks noChangeAspect="1"/>
          </p:cNvPicPr>
          <p:nvPr/>
        </p:nvPicPr>
        <p:blipFill>
          <a:blip r:embed="rId3"/>
          <a:stretch>
            <a:fillRect/>
          </a:stretch>
        </p:blipFill>
        <p:spPr>
          <a:xfrm>
            <a:off x="10790139" y="753228"/>
            <a:ext cx="1081052" cy="1081052"/>
          </a:xfrm>
          <a:prstGeom prst="rect">
            <a:avLst/>
          </a:prstGeom>
        </p:spPr>
      </p:pic>
    </p:spTree>
    <p:extLst>
      <p:ext uri="{BB962C8B-B14F-4D97-AF65-F5344CB8AC3E}">
        <p14:creationId xmlns:p14="http://schemas.microsoft.com/office/powerpoint/2010/main" val="41358092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AF6B9-A6CE-4100-95A1-F46566E41ECD}"/>
              </a:ext>
            </a:extLst>
          </p:cNvPr>
          <p:cNvSpPr>
            <a:spLocks noGrp="1"/>
          </p:cNvSpPr>
          <p:nvPr>
            <p:ph type="title"/>
          </p:nvPr>
        </p:nvSpPr>
        <p:spPr/>
        <p:txBody>
          <a:bodyPr/>
          <a:lstStyle/>
          <a:p>
            <a:r>
              <a:rPr lang="en-US" dirty="0"/>
              <a:t>II: Darius III—Why the Smear Campaign?</a:t>
            </a:r>
          </a:p>
        </p:txBody>
      </p:sp>
      <p:sp>
        <p:nvSpPr>
          <p:cNvPr id="3" name="Content Placeholder 2">
            <a:extLst>
              <a:ext uri="{FF2B5EF4-FFF2-40B4-BE49-F238E27FC236}">
                <a16:creationId xmlns:a16="http://schemas.microsoft.com/office/drawing/2014/main" id="{33B10B37-E695-46EF-8B52-7507416AE869}"/>
              </a:ext>
            </a:extLst>
          </p:cNvPr>
          <p:cNvSpPr>
            <a:spLocks noGrp="1"/>
          </p:cNvSpPr>
          <p:nvPr>
            <p:ph idx="1"/>
          </p:nvPr>
        </p:nvSpPr>
        <p:spPr>
          <a:xfrm>
            <a:off x="680321" y="2336873"/>
            <a:ext cx="7761314" cy="4315718"/>
          </a:xfrm>
        </p:spPr>
        <p:txBody>
          <a:bodyPr>
            <a:normAutofit/>
          </a:bodyPr>
          <a:lstStyle/>
          <a:p>
            <a:pPr marL="0" indent="0">
              <a:buNone/>
            </a:pPr>
            <a:r>
              <a:rPr lang="en-US" b="1" i="1" dirty="0">
                <a:solidFill>
                  <a:srgbClr val="FFFF00"/>
                </a:solidFill>
              </a:rPr>
              <a:t>Alexander was copying Cyrus The Great’s Strategy</a:t>
            </a:r>
          </a:p>
          <a:p>
            <a:r>
              <a:rPr lang="en-US" dirty="0"/>
              <a:t>The enemy is a coward and poor warrior.</a:t>
            </a:r>
          </a:p>
          <a:p>
            <a:r>
              <a:rPr lang="en-US" dirty="0"/>
              <a:t>The enemy did not legally deserve to rule.</a:t>
            </a:r>
          </a:p>
          <a:p>
            <a:r>
              <a:rPr lang="en-US" dirty="0"/>
              <a:t>The enemy is not qualified or capable of ruling well.</a:t>
            </a:r>
          </a:p>
          <a:p>
            <a:r>
              <a:rPr lang="en-US" dirty="0"/>
              <a:t>The enemy is a loser, and so not favored by the gods.</a:t>
            </a:r>
          </a:p>
          <a:p>
            <a:r>
              <a:rPr lang="en-US" dirty="0"/>
              <a:t>So make me your king.</a:t>
            </a:r>
          </a:p>
          <a:p>
            <a:endParaRPr lang="en-US" dirty="0"/>
          </a:p>
          <a:p>
            <a:r>
              <a:rPr lang="en-US" dirty="0"/>
              <a:t>Alexander would continue to follow Cyrus’s playbook throughout his campaign against Darius.</a:t>
            </a:r>
          </a:p>
          <a:p>
            <a:endParaRPr lang="en-US" i="1" dirty="0"/>
          </a:p>
          <a:p>
            <a:endParaRPr lang="en-US" dirty="0"/>
          </a:p>
        </p:txBody>
      </p:sp>
      <p:pic>
        <p:nvPicPr>
          <p:cNvPr id="8" name="Picture 7">
            <a:extLst>
              <a:ext uri="{FF2B5EF4-FFF2-40B4-BE49-F238E27FC236}">
                <a16:creationId xmlns:a16="http://schemas.microsoft.com/office/drawing/2014/main" id="{E6AA31A1-ECCE-4EFC-B7EB-21B2408CAE48}"/>
              </a:ext>
            </a:extLst>
          </p:cNvPr>
          <p:cNvPicPr>
            <a:picLocks noChangeAspect="1"/>
          </p:cNvPicPr>
          <p:nvPr/>
        </p:nvPicPr>
        <p:blipFill>
          <a:blip r:embed="rId2"/>
          <a:stretch>
            <a:fillRect/>
          </a:stretch>
        </p:blipFill>
        <p:spPr>
          <a:xfrm>
            <a:off x="10790139" y="753228"/>
            <a:ext cx="1081052" cy="1081052"/>
          </a:xfrm>
          <a:prstGeom prst="rect">
            <a:avLst/>
          </a:prstGeom>
        </p:spPr>
      </p:pic>
    </p:spTree>
    <p:extLst>
      <p:ext uri="{BB962C8B-B14F-4D97-AF65-F5344CB8AC3E}">
        <p14:creationId xmlns:p14="http://schemas.microsoft.com/office/powerpoint/2010/main" val="23076118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27121-451B-40DF-80BF-3A1B5AFE7F69}"/>
              </a:ext>
            </a:extLst>
          </p:cNvPr>
          <p:cNvSpPr>
            <a:spLocks noGrp="1"/>
          </p:cNvSpPr>
          <p:nvPr>
            <p:ph type="title"/>
          </p:nvPr>
        </p:nvSpPr>
        <p:spPr/>
        <p:txBody>
          <a:bodyPr/>
          <a:lstStyle/>
          <a:p>
            <a:r>
              <a:rPr lang="en-US" dirty="0"/>
              <a:t>II: Some Supporting Characters</a:t>
            </a:r>
          </a:p>
        </p:txBody>
      </p:sp>
      <p:sp>
        <p:nvSpPr>
          <p:cNvPr id="3" name="Content Placeholder 2">
            <a:extLst>
              <a:ext uri="{FF2B5EF4-FFF2-40B4-BE49-F238E27FC236}">
                <a16:creationId xmlns:a16="http://schemas.microsoft.com/office/drawing/2014/main" id="{23991B15-7A90-4B3C-B162-DB4052F0980B}"/>
              </a:ext>
            </a:extLst>
          </p:cNvPr>
          <p:cNvSpPr>
            <a:spLocks noGrp="1"/>
          </p:cNvSpPr>
          <p:nvPr>
            <p:ph idx="1"/>
          </p:nvPr>
        </p:nvSpPr>
        <p:spPr>
          <a:xfrm>
            <a:off x="680322" y="2336873"/>
            <a:ext cx="6979436" cy="4368728"/>
          </a:xfrm>
        </p:spPr>
        <p:txBody>
          <a:bodyPr>
            <a:normAutofit fontScale="85000" lnSpcReduction="10000"/>
          </a:bodyPr>
          <a:lstStyle/>
          <a:p>
            <a:pPr marL="0" indent="0">
              <a:buNone/>
            </a:pPr>
            <a:r>
              <a:rPr lang="en-US" b="1" i="1" dirty="0" err="1">
                <a:solidFill>
                  <a:srgbClr val="FFFF00"/>
                </a:solidFill>
              </a:rPr>
              <a:t>Artabazus</a:t>
            </a:r>
            <a:r>
              <a:rPr lang="en-US" b="1" i="1" dirty="0">
                <a:solidFill>
                  <a:srgbClr val="FFFF00"/>
                </a:solidFill>
              </a:rPr>
              <a:t> and his children</a:t>
            </a:r>
          </a:p>
          <a:p>
            <a:r>
              <a:rPr lang="en-US" dirty="0"/>
              <a:t>Satrap or northeast Asia Minor. Revolted against Artaxerxes </a:t>
            </a:r>
            <a:r>
              <a:rPr lang="en-US" dirty="0" err="1"/>
              <a:t>III,defeated</a:t>
            </a:r>
            <a:r>
              <a:rPr lang="en-US" dirty="0"/>
              <a:t>, and spent a decade in exile in Macedonia. Knew Philip, Alexander, most of the Macedonian nobles and generals.</a:t>
            </a:r>
          </a:p>
          <a:p>
            <a:r>
              <a:rPr lang="en-US" dirty="0"/>
              <a:t>Later pardoned by Artaxerxes III and returned to Persia. </a:t>
            </a:r>
          </a:p>
          <a:p>
            <a:r>
              <a:rPr lang="en-US" dirty="0"/>
              <a:t>Cousin of </a:t>
            </a:r>
            <a:r>
              <a:rPr lang="en-US" dirty="0" err="1"/>
              <a:t>Artashata</a:t>
            </a:r>
            <a:r>
              <a:rPr lang="en-US" dirty="0"/>
              <a:t> (who became Darius III) and was heavily relied upon.</a:t>
            </a:r>
          </a:p>
          <a:p>
            <a:pPr lvl="1"/>
            <a:r>
              <a:rPr lang="en-US" dirty="0" err="1"/>
              <a:t>Artabazus</a:t>
            </a:r>
            <a:r>
              <a:rPr lang="en-US" dirty="0"/>
              <a:t>: Commander of the Greek mercenaries And Darius’s closest </a:t>
            </a:r>
            <a:r>
              <a:rPr lang="en-US" dirty="0" err="1"/>
              <a:t>advior</a:t>
            </a:r>
            <a:r>
              <a:rPr lang="en-US" dirty="0"/>
              <a:t>.</a:t>
            </a:r>
          </a:p>
          <a:p>
            <a:pPr lvl="1"/>
            <a:r>
              <a:rPr lang="en-US" dirty="0"/>
              <a:t>His daughter </a:t>
            </a:r>
            <a:r>
              <a:rPr lang="en-US" dirty="0" err="1"/>
              <a:t>Barsine</a:t>
            </a:r>
            <a:r>
              <a:rPr lang="en-US" dirty="0"/>
              <a:t>: wife of Memnon of Rhodes, commander in the West.</a:t>
            </a:r>
          </a:p>
          <a:p>
            <a:pPr lvl="1"/>
            <a:r>
              <a:rPr lang="en-US" dirty="0"/>
              <a:t>His son </a:t>
            </a:r>
            <a:r>
              <a:rPr lang="en-US" dirty="0" err="1"/>
              <a:t>Pharnabazus</a:t>
            </a:r>
            <a:r>
              <a:rPr lang="en-US" dirty="0"/>
              <a:t>: Second in command in the west (commander following death of Memnon)</a:t>
            </a:r>
          </a:p>
          <a:p>
            <a:pPr lvl="1"/>
            <a:r>
              <a:rPr lang="en-US" dirty="0"/>
              <a:t>His son </a:t>
            </a:r>
            <a:r>
              <a:rPr lang="en-US" dirty="0" err="1"/>
              <a:t>Kophon</a:t>
            </a:r>
            <a:r>
              <a:rPr lang="en-US" dirty="0"/>
              <a:t>: Quartermaster and army treasurer for Darius</a:t>
            </a:r>
          </a:p>
        </p:txBody>
      </p:sp>
      <p:pic>
        <p:nvPicPr>
          <p:cNvPr id="6" name="Picture 5">
            <a:extLst>
              <a:ext uri="{FF2B5EF4-FFF2-40B4-BE49-F238E27FC236}">
                <a16:creationId xmlns:a16="http://schemas.microsoft.com/office/drawing/2014/main" id="{8E149591-AC09-4284-B33B-E2D5A5C82F6C}"/>
              </a:ext>
            </a:extLst>
          </p:cNvPr>
          <p:cNvPicPr>
            <a:picLocks noChangeAspect="1"/>
          </p:cNvPicPr>
          <p:nvPr/>
        </p:nvPicPr>
        <p:blipFill>
          <a:blip r:embed="rId2"/>
          <a:stretch>
            <a:fillRect/>
          </a:stretch>
        </p:blipFill>
        <p:spPr>
          <a:xfrm>
            <a:off x="10790139" y="753228"/>
            <a:ext cx="1081052" cy="1081052"/>
          </a:xfrm>
          <a:prstGeom prst="rect">
            <a:avLst/>
          </a:prstGeom>
        </p:spPr>
      </p:pic>
    </p:spTree>
    <p:extLst>
      <p:ext uri="{BB962C8B-B14F-4D97-AF65-F5344CB8AC3E}">
        <p14:creationId xmlns:p14="http://schemas.microsoft.com/office/powerpoint/2010/main" val="21576051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27121-451B-40DF-80BF-3A1B5AFE7F69}"/>
              </a:ext>
            </a:extLst>
          </p:cNvPr>
          <p:cNvSpPr>
            <a:spLocks noGrp="1"/>
          </p:cNvSpPr>
          <p:nvPr>
            <p:ph type="title"/>
          </p:nvPr>
        </p:nvSpPr>
        <p:spPr/>
        <p:txBody>
          <a:bodyPr/>
          <a:lstStyle/>
          <a:p>
            <a:r>
              <a:rPr lang="en-US" dirty="0"/>
              <a:t>II: Some Supporting Characters</a:t>
            </a:r>
          </a:p>
        </p:txBody>
      </p:sp>
      <p:sp>
        <p:nvSpPr>
          <p:cNvPr id="3" name="Content Placeholder 2">
            <a:extLst>
              <a:ext uri="{FF2B5EF4-FFF2-40B4-BE49-F238E27FC236}">
                <a16:creationId xmlns:a16="http://schemas.microsoft.com/office/drawing/2014/main" id="{23991B15-7A90-4B3C-B162-DB4052F0980B}"/>
              </a:ext>
            </a:extLst>
          </p:cNvPr>
          <p:cNvSpPr>
            <a:spLocks noGrp="1"/>
          </p:cNvSpPr>
          <p:nvPr>
            <p:ph idx="1"/>
          </p:nvPr>
        </p:nvSpPr>
        <p:spPr>
          <a:xfrm>
            <a:off x="530087" y="2107096"/>
            <a:ext cx="7991061" cy="4479233"/>
          </a:xfrm>
        </p:spPr>
        <p:txBody>
          <a:bodyPr>
            <a:normAutofit fontScale="77500" lnSpcReduction="20000"/>
          </a:bodyPr>
          <a:lstStyle/>
          <a:p>
            <a:pPr marL="0" indent="0">
              <a:buNone/>
            </a:pPr>
            <a:r>
              <a:rPr lang="en-US" b="1" i="1" u="sng" dirty="0" err="1">
                <a:solidFill>
                  <a:srgbClr val="FFFF00"/>
                </a:solidFill>
              </a:rPr>
              <a:t>Barsine</a:t>
            </a:r>
            <a:r>
              <a:rPr lang="en-US" b="1" i="1" u="sng" dirty="0">
                <a:solidFill>
                  <a:srgbClr val="FFFF00"/>
                </a:solidFill>
              </a:rPr>
              <a:t>, oldest daughter of </a:t>
            </a:r>
            <a:r>
              <a:rPr lang="en-US" b="1" i="1" u="sng" dirty="0" err="1">
                <a:solidFill>
                  <a:srgbClr val="FFFF00"/>
                </a:solidFill>
              </a:rPr>
              <a:t>Artabazus</a:t>
            </a:r>
            <a:endParaRPr lang="en-US" b="1" i="1" u="sng" dirty="0">
              <a:solidFill>
                <a:srgbClr val="FFFF00"/>
              </a:solidFill>
            </a:endParaRPr>
          </a:p>
          <a:p>
            <a:r>
              <a:rPr lang="en-US" dirty="0"/>
              <a:t>Had spent a decade in exile with her family in the court of Philip of Macedon. Well educated and fluent in Greek. Knew the Macedonian royal family well.</a:t>
            </a:r>
          </a:p>
          <a:p>
            <a:r>
              <a:rPr lang="en-US" dirty="0"/>
              <a:t>Had been married to </a:t>
            </a:r>
            <a:r>
              <a:rPr lang="en-US" dirty="0">
                <a:solidFill>
                  <a:srgbClr val="FFFF00"/>
                </a:solidFill>
              </a:rPr>
              <a:t>Mentor of Rhodes</a:t>
            </a:r>
            <a:r>
              <a:rPr lang="en-US" dirty="0"/>
              <a:t>, the general who was personally persuaded to come back to the royal service by Artaxerxes III. Made commander in the west, but he died of a fever shortly afterwards.</a:t>
            </a:r>
          </a:p>
          <a:p>
            <a:r>
              <a:rPr lang="en-US" dirty="0" err="1"/>
              <a:t>Barsine</a:t>
            </a:r>
            <a:r>
              <a:rPr lang="en-US" dirty="0"/>
              <a:t> then married his brother </a:t>
            </a:r>
            <a:r>
              <a:rPr lang="en-US" dirty="0">
                <a:solidFill>
                  <a:srgbClr val="FFFF00"/>
                </a:solidFill>
              </a:rPr>
              <a:t>Memnon of Rhodes</a:t>
            </a:r>
            <a:r>
              <a:rPr lang="en-US" dirty="0"/>
              <a:t>.</a:t>
            </a:r>
          </a:p>
          <a:p>
            <a:pPr marL="0" indent="0">
              <a:buNone/>
            </a:pPr>
            <a:r>
              <a:rPr lang="en-US" b="1" i="1" u="sng" dirty="0">
                <a:solidFill>
                  <a:srgbClr val="FFFF00"/>
                </a:solidFill>
              </a:rPr>
              <a:t>Memnon of Rhodes</a:t>
            </a:r>
          </a:p>
          <a:p>
            <a:r>
              <a:rPr lang="en-US" dirty="0"/>
              <a:t>Ethnic Greek soldier from Rhodes who grew up a </a:t>
            </a:r>
            <a:r>
              <a:rPr lang="en-US" dirty="0">
                <a:solidFill>
                  <a:srgbClr val="FFFF00"/>
                </a:solidFill>
              </a:rPr>
              <a:t>Persian subject</a:t>
            </a:r>
            <a:r>
              <a:rPr lang="en-US" dirty="0"/>
              <a:t>. </a:t>
            </a:r>
          </a:p>
          <a:p>
            <a:r>
              <a:rPr lang="en-US" dirty="0"/>
              <a:t>Brother-in-law to </a:t>
            </a:r>
            <a:r>
              <a:rPr lang="en-US" dirty="0" err="1"/>
              <a:t>Artabazus</a:t>
            </a:r>
            <a:r>
              <a:rPr lang="en-US" dirty="0"/>
              <a:t> and fought in his rebellion. Spent a decade in exile in Macedon. Pardoned, and given duties in the west, but Artaxerxes III never fully trusted him.</a:t>
            </a:r>
          </a:p>
          <a:p>
            <a:r>
              <a:rPr lang="en-US" dirty="0" err="1"/>
              <a:t>Artabazus</a:t>
            </a:r>
            <a:r>
              <a:rPr lang="en-US" dirty="0"/>
              <a:t> was a relative of Darius III, so Memnon was now trusted with </a:t>
            </a:r>
            <a:r>
              <a:rPr lang="en-US" dirty="0">
                <a:solidFill>
                  <a:srgbClr val="FFFF00"/>
                </a:solidFill>
              </a:rPr>
              <a:t>command of the king’s mercenaries </a:t>
            </a:r>
            <a:r>
              <a:rPr lang="en-US" dirty="0"/>
              <a:t>in the west, and later supreme commander there.</a:t>
            </a:r>
          </a:p>
        </p:txBody>
      </p:sp>
      <p:pic>
        <p:nvPicPr>
          <p:cNvPr id="7" name="Picture 6">
            <a:extLst>
              <a:ext uri="{FF2B5EF4-FFF2-40B4-BE49-F238E27FC236}">
                <a16:creationId xmlns:a16="http://schemas.microsoft.com/office/drawing/2014/main" id="{EC67E040-C559-4303-94F0-8BD981176A09}"/>
              </a:ext>
            </a:extLst>
          </p:cNvPr>
          <p:cNvPicPr>
            <a:picLocks noChangeAspect="1"/>
          </p:cNvPicPr>
          <p:nvPr/>
        </p:nvPicPr>
        <p:blipFill>
          <a:blip r:embed="rId2"/>
          <a:stretch>
            <a:fillRect/>
          </a:stretch>
        </p:blipFill>
        <p:spPr>
          <a:xfrm>
            <a:off x="10790139" y="753228"/>
            <a:ext cx="1081052" cy="1081052"/>
          </a:xfrm>
          <a:prstGeom prst="rect">
            <a:avLst/>
          </a:prstGeom>
        </p:spPr>
      </p:pic>
    </p:spTree>
    <p:extLst>
      <p:ext uri="{BB962C8B-B14F-4D97-AF65-F5344CB8AC3E}">
        <p14:creationId xmlns:p14="http://schemas.microsoft.com/office/powerpoint/2010/main" val="25619769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68301-40D8-413B-9014-402A8EDD7A27}"/>
              </a:ext>
            </a:extLst>
          </p:cNvPr>
          <p:cNvSpPr>
            <a:spLocks noGrp="1"/>
          </p:cNvSpPr>
          <p:nvPr>
            <p:ph type="ctrTitle"/>
          </p:nvPr>
        </p:nvSpPr>
        <p:spPr/>
        <p:txBody>
          <a:bodyPr/>
          <a:lstStyle/>
          <a:p>
            <a:pPr algn="ctr"/>
            <a:r>
              <a:rPr lang="en-US" dirty="0"/>
              <a:t>Greece and Persia</a:t>
            </a:r>
            <a:br>
              <a:rPr lang="en-US" dirty="0"/>
            </a:br>
            <a:r>
              <a:rPr lang="en-US" sz="3600" dirty="0"/>
              <a:t>The war that Created History</a:t>
            </a:r>
          </a:p>
        </p:txBody>
      </p:sp>
      <p:sp>
        <p:nvSpPr>
          <p:cNvPr id="3" name="Subtitle 2">
            <a:extLst>
              <a:ext uri="{FF2B5EF4-FFF2-40B4-BE49-F238E27FC236}">
                <a16:creationId xmlns:a16="http://schemas.microsoft.com/office/drawing/2014/main" id="{C854FA09-96DD-4680-A501-5876DF53BA89}"/>
              </a:ext>
            </a:extLst>
          </p:cNvPr>
          <p:cNvSpPr>
            <a:spLocks noGrp="1"/>
          </p:cNvSpPr>
          <p:nvPr>
            <p:ph type="subTitle" idx="1"/>
          </p:nvPr>
        </p:nvSpPr>
        <p:spPr>
          <a:xfrm>
            <a:off x="680322" y="4106779"/>
            <a:ext cx="9852211" cy="2227760"/>
          </a:xfrm>
        </p:spPr>
        <p:txBody>
          <a:bodyPr>
            <a:normAutofit fontScale="92500" lnSpcReduction="20000"/>
          </a:bodyPr>
          <a:lstStyle/>
          <a:p>
            <a:pPr algn="ctr"/>
            <a:endParaRPr lang="en-US" sz="4000" i="1" dirty="0"/>
          </a:p>
          <a:p>
            <a:pPr algn="ctr"/>
            <a:r>
              <a:rPr lang="en-US" sz="4000" i="1" dirty="0"/>
              <a:t>OLLI Spring 2022</a:t>
            </a:r>
          </a:p>
          <a:p>
            <a:pPr algn="ctr"/>
            <a:r>
              <a:rPr lang="en-US" sz="4000" i="1" dirty="0"/>
              <a:t>Week 8: </a:t>
            </a:r>
            <a:r>
              <a:rPr lang="en-US" sz="4000" b="1" i="1" dirty="0">
                <a:solidFill>
                  <a:srgbClr val="FFFF00"/>
                </a:solidFill>
              </a:rPr>
              <a:t>Alexander the Accursed</a:t>
            </a:r>
          </a:p>
          <a:p>
            <a:pPr algn="ctr"/>
            <a:r>
              <a:rPr lang="en-US" sz="4000" b="1" i="1" dirty="0"/>
              <a:t>Destruction of an Empire</a:t>
            </a:r>
          </a:p>
        </p:txBody>
      </p:sp>
      <p:pic>
        <p:nvPicPr>
          <p:cNvPr id="9" name="Picture 8">
            <a:extLst>
              <a:ext uri="{FF2B5EF4-FFF2-40B4-BE49-F238E27FC236}">
                <a16:creationId xmlns:a16="http://schemas.microsoft.com/office/drawing/2014/main" id="{9D1E3A24-04BC-40B7-BE29-A0669D72D2FA}"/>
              </a:ext>
            </a:extLst>
          </p:cNvPr>
          <p:cNvPicPr>
            <a:picLocks noChangeAspect="1"/>
          </p:cNvPicPr>
          <p:nvPr/>
        </p:nvPicPr>
        <p:blipFill>
          <a:blip r:embed="rId2"/>
          <a:stretch>
            <a:fillRect/>
          </a:stretch>
        </p:blipFill>
        <p:spPr>
          <a:xfrm>
            <a:off x="0" y="0"/>
            <a:ext cx="4943061" cy="2582749"/>
          </a:xfrm>
          <a:prstGeom prst="rect">
            <a:avLst/>
          </a:prstGeom>
        </p:spPr>
      </p:pic>
      <p:pic>
        <p:nvPicPr>
          <p:cNvPr id="7" name="Picture 6">
            <a:extLst>
              <a:ext uri="{FF2B5EF4-FFF2-40B4-BE49-F238E27FC236}">
                <a16:creationId xmlns:a16="http://schemas.microsoft.com/office/drawing/2014/main" id="{FD8CFC28-B987-435F-A37D-4B615E0FC819}"/>
              </a:ext>
            </a:extLst>
          </p:cNvPr>
          <p:cNvPicPr>
            <a:picLocks noChangeAspect="1"/>
          </p:cNvPicPr>
          <p:nvPr/>
        </p:nvPicPr>
        <p:blipFill>
          <a:blip r:embed="rId3"/>
          <a:stretch>
            <a:fillRect/>
          </a:stretch>
        </p:blipFill>
        <p:spPr>
          <a:xfrm>
            <a:off x="10775260" y="2888531"/>
            <a:ext cx="1217958" cy="1080938"/>
          </a:xfrm>
          <a:prstGeom prst="rect">
            <a:avLst/>
          </a:prstGeom>
        </p:spPr>
      </p:pic>
      <p:pic>
        <p:nvPicPr>
          <p:cNvPr id="8" name="Picture 7">
            <a:extLst>
              <a:ext uri="{FF2B5EF4-FFF2-40B4-BE49-F238E27FC236}">
                <a16:creationId xmlns:a16="http://schemas.microsoft.com/office/drawing/2014/main" id="{FAC21B63-752B-4AEA-B9F4-137EBE94180F}"/>
              </a:ext>
            </a:extLst>
          </p:cNvPr>
          <p:cNvPicPr>
            <a:picLocks noChangeAspect="1"/>
          </p:cNvPicPr>
          <p:nvPr/>
        </p:nvPicPr>
        <p:blipFill>
          <a:blip r:embed="rId4"/>
          <a:stretch>
            <a:fillRect/>
          </a:stretch>
        </p:blipFill>
        <p:spPr>
          <a:xfrm>
            <a:off x="9303026" y="2955975"/>
            <a:ext cx="1352964" cy="938957"/>
          </a:xfrm>
          <a:prstGeom prst="rect">
            <a:avLst/>
          </a:prstGeom>
        </p:spPr>
      </p:pic>
    </p:spTree>
    <p:extLst>
      <p:ext uri="{BB962C8B-B14F-4D97-AF65-F5344CB8AC3E}">
        <p14:creationId xmlns:p14="http://schemas.microsoft.com/office/powerpoint/2010/main" val="35741377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8EC09-8EC3-491A-9257-D4525249BF68}"/>
              </a:ext>
            </a:extLst>
          </p:cNvPr>
          <p:cNvSpPr>
            <a:spLocks noGrp="1"/>
          </p:cNvSpPr>
          <p:nvPr>
            <p:ph type="title"/>
          </p:nvPr>
        </p:nvSpPr>
        <p:spPr/>
        <p:txBody>
          <a:bodyPr/>
          <a:lstStyle/>
          <a:p>
            <a:pPr algn="ctr"/>
            <a:r>
              <a:rPr lang="en-US" dirty="0"/>
              <a:t>Greece and Persia</a:t>
            </a:r>
            <a:br>
              <a:rPr lang="en-US" dirty="0"/>
            </a:br>
            <a:r>
              <a:rPr lang="en-US" dirty="0"/>
              <a:t>The War that Created History</a:t>
            </a:r>
          </a:p>
        </p:txBody>
      </p:sp>
      <p:sp>
        <p:nvSpPr>
          <p:cNvPr id="3" name="Content Placeholder 2">
            <a:extLst>
              <a:ext uri="{FF2B5EF4-FFF2-40B4-BE49-F238E27FC236}">
                <a16:creationId xmlns:a16="http://schemas.microsoft.com/office/drawing/2014/main" id="{3C21121F-150F-433B-B75B-0131678E4C3F}"/>
              </a:ext>
            </a:extLst>
          </p:cNvPr>
          <p:cNvSpPr>
            <a:spLocks noGrp="1"/>
          </p:cNvSpPr>
          <p:nvPr>
            <p:ph idx="1"/>
          </p:nvPr>
        </p:nvSpPr>
        <p:spPr/>
        <p:txBody>
          <a:bodyPr>
            <a:normAutofit/>
          </a:bodyPr>
          <a:lstStyle/>
          <a:p>
            <a:endParaRPr lang="en-US" dirty="0"/>
          </a:p>
          <a:p>
            <a:endParaRPr lang="en-US" dirty="0"/>
          </a:p>
          <a:p>
            <a:pPr marL="0" indent="0" algn="ctr">
              <a:buNone/>
            </a:pPr>
            <a:r>
              <a:rPr lang="en-US" sz="4000" dirty="0"/>
              <a:t>Question Break</a:t>
            </a:r>
          </a:p>
        </p:txBody>
      </p:sp>
    </p:spTree>
    <p:extLst>
      <p:ext uri="{BB962C8B-B14F-4D97-AF65-F5344CB8AC3E}">
        <p14:creationId xmlns:p14="http://schemas.microsoft.com/office/powerpoint/2010/main" val="14576373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27121-451B-40DF-80BF-3A1B5AFE7F69}"/>
              </a:ext>
            </a:extLst>
          </p:cNvPr>
          <p:cNvSpPr>
            <a:spLocks noGrp="1"/>
          </p:cNvSpPr>
          <p:nvPr>
            <p:ph type="title"/>
          </p:nvPr>
        </p:nvSpPr>
        <p:spPr/>
        <p:txBody>
          <a:bodyPr/>
          <a:lstStyle/>
          <a:p>
            <a:r>
              <a:rPr lang="en-US" dirty="0">
                <a:solidFill>
                  <a:srgbClr val="FFFF00"/>
                </a:solidFill>
              </a:rPr>
              <a:t>Part III: The Campaign for Asia Minor </a:t>
            </a:r>
            <a:br>
              <a:rPr lang="en-US" dirty="0">
                <a:solidFill>
                  <a:srgbClr val="FFFF00"/>
                </a:solidFill>
              </a:rPr>
            </a:br>
            <a:r>
              <a:rPr lang="en-US" dirty="0">
                <a:solidFill>
                  <a:srgbClr val="FFFF00"/>
                </a:solidFill>
              </a:rPr>
              <a:t>	(334 BCE)</a:t>
            </a:r>
          </a:p>
        </p:txBody>
      </p:sp>
      <p:sp>
        <p:nvSpPr>
          <p:cNvPr id="3" name="Content Placeholder 2">
            <a:extLst>
              <a:ext uri="{FF2B5EF4-FFF2-40B4-BE49-F238E27FC236}">
                <a16:creationId xmlns:a16="http://schemas.microsoft.com/office/drawing/2014/main" id="{23991B15-7A90-4B3C-B162-DB4052F0980B}"/>
              </a:ext>
            </a:extLst>
          </p:cNvPr>
          <p:cNvSpPr>
            <a:spLocks noGrp="1"/>
          </p:cNvSpPr>
          <p:nvPr>
            <p:ph idx="1"/>
          </p:nvPr>
        </p:nvSpPr>
        <p:spPr>
          <a:xfrm>
            <a:off x="680322" y="2336873"/>
            <a:ext cx="7787818" cy="4421736"/>
          </a:xfrm>
        </p:spPr>
        <p:txBody>
          <a:bodyPr>
            <a:normAutofit fontScale="92500" lnSpcReduction="10000"/>
          </a:bodyPr>
          <a:lstStyle/>
          <a:p>
            <a:pPr marL="0" indent="0" algn="ctr">
              <a:buNone/>
            </a:pPr>
            <a:r>
              <a:rPr lang="en-US" sz="3300" b="1" i="1" u="sng" dirty="0">
                <a:solidFill>
                  <a:srgbClr val="FFFF00"/>
                </a:solidFill>
              </a:rPr>
              <a:t>Alexander’s Army of Invasion</a:t>
            </a:r>
          </a:p>
          <a:p>
            <a:r>
              <a:rPr lang="en-US" dirty="0">
                <a:solidFill>
                  <a:srgbClr val="FFFF00"/>
                </a:solidFill>
              </a:rPr>
              <a:t>Cavalry (5,000)</a:t>
            </a:r>
          </a:p>
          <a:p>
            <a:pPr lvl="1"/>
            <a:r>
              <a:rPr lang="en-US" dirty="0"/>
              <a:t>1,700 Macedonian </a:t>
            </a:r>
            <a:r>
              <a:rPr lang="en-US" i="1" dirty="0" err="1"/>
              <a:t>hetairoi</a:t>
            </a:r>
            <a:r>
              <a:rPr lang="en-US" dirty="0"/>
              <a:t> (companions) heavy cavalry</a:t>
            </a:r>
          </a:p>
          <a:p>
            <a:pPr lvl="1"/>
            <a:r>
              <a:rPr lang="en-US" dirty="0"/>
              <a:t>1,700 Thessalian heavy cavalry</a:t>
            </a:r>
          </a:p>
          <a:p>
            <a:pPr lvl="1"/>
            <a:r>
              <a:rPr lang="en-US" dirty="0"/>
              <a:t>1,600 light cavalry (Macedonian, Greek, Thracian, etc.)</a:t>
            </a:r>
          </a:p>
          <a:p>
            <a:r>
              <a:rPr lang="en-US" dirty="0">
                <a:solidFill>
                  <a:srgbClr val="FFFF00"/>
                </a:solidFill>
              </a:rPr>
              <a:t>Infantry (35-45,000*)</a:t>
            </a:r>
          </a:p>
          <a:p>
            <a:pPr lvl="1"/>
            <a:r>
              <a:rPr lang="en-US" dirty="0"/>
              <a:t>3,000 Macedonian </a:t>
            </a:r>
            <a:r>
              <a:rPr lang="en-US" i="1" dirty="0" err="1"/>
              <a:t>hypaspists</a:t>
            </a:r>
            <a:r>
              <a:rPr lang="en-US" dirty="0"/>
              <a:t> (elite guard infantry)</a:t>
            </a:r>
          </a:p>
          <a:p>
            <a:pPr lvl="1"/>
            <a:r>
              <a:rPr lang="en-US" dirty="0"/>
              <a:t>12-14,000* Macedonian </a:t>
            </a:r>
            <a:r>
              <a:rPr lang="en-US" i="1" dirty="0" err="1"/>
              <a:t>petetairoi</a:t>
            </a:r>
            <a:r>
              <a:rPr lang="en-US" dirty="0"/>
              <a:t> (phalanx </a:t>
            </a:r>
            <a:r>
              <a:rPr lang="en-US" dirty="0" err="1"/>
              <a:t>pikemen</a:t>
            </a:r>
            <a:r>
              <a:rPr lang="en-US" dirty="0"/>
              <a:t>)</a:t>
            </a:r>
          </a:p>
          <a:p>
            <a:pPr lvl="1"/>
            <a:r>
              <a:rPr lang="en-US" dirty="0"/>
              <a:t>7-8,000* Allied Greek hoplites (spear, armor, and shield)</a:t>
            </a:r>
          </a:p>
          <a:p>
            <a:pPr lvl="1"/>
            <a:r>
              <a:rPr lang="en-US" dirty="0"/>
              <a:t>11-18,000* Thracian and Greek mercenary peltasts (well-equipped light infantry—sword, javelins, and small shield)</a:t>
            </a:r>
          </a:p>
          <a:p>
            <a:pPr lvl="1"/>
            <a:r>
              <a:rPr lang="en-US" dirty="0"/>
              <a:t>2,000 very light infantry (archers, slingers, etc.)</a:t>
            </a:r>
          </a:p>
          <a:p>
            <a:pPr marL="914400" lvl="2" indent="0">
              <a:buNone/>
            </a:pPr>
            <a:r>
              <a:rPr lang="en-US" dirty="0">
                <a:solidFill>
                  <a:srgbClr val="FFFF00"/>
                </a:solidFill>
              </a:rPr>
              <a:t>*The difference of 10,000 in the numbers depends on Philip’s Advanced Guard</a:t>
            </a:r>
          </a:p>
          <a:p>
            <a:pPr marL="457200" lvl="1" indent="0">
              <a:buNone/>
            </a:pPr>
            <a:endParaRPr lang="en-US" dirty="0"/>
          </a:p>
          <a:p>
            <a:endParaRPr lang="en-US" dirty="0"/>
          </a:p>
        </p:txBody>
      </p:sp>
      <p:pic>
        <p:nvPicPr>
          <p:cNvPr id="4" name="Picture 3">
            <a:extLst>
              <a:ext uri="{FF2B5EF4-FFF2-40B4-BE49-F238E27FC236}">
                <a16:creationId xmlns:a16="http://schemas.microsoft.com/office/drawing/2014/main" id="{E4DF0AC7-D5C1-4858-8A15-45FC77E0A9B2}"/>
              </a:ext>
            </a:extLst>
          </p:cNvPr>
          <p:cNvPicPr>
            <a:picLocks noChangeAspect="1"/>
          </p:cNvPicPr>
          <p:nvPr/>
        </p:nvPicPr>
        <p:blipFill>
          <a:blip r:embed="rId2"/>
          <a:stretch>
            <a:fillRect/>
          </a:stretch>
        </p:blipFill>
        <p:spPr>
          <a:xfrm>
            <a:off x="10188536" y="649356"/>
            <a:ext cx="2447607" cy="1278875"/>
          </a:xfrm>
          <a:prstGeom prst="rect">
            <a:avLst/>
          </a:prstGeom>
        </p:spPr>
      </p:pic>
    </p:spTree>
    <p:extLst>
      <p:ext uri="{BB962C8B-B14F-4D97-AF65-F5344CB8AC3E}">
        <p14:creationId xmlns:p14="http://schemas.microsoft.com/office/powerpoint/2010/main" val="32468492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27121-451B-40DF-80BF-3A1B5AFE7F69}"/>
              </a:ext>
            </a:extLst>
          </p:cNvPr>
          <p:cNvSpPr>
            <a:spLocks noGrp="1"/>
          </p:cNvSpPr>
          <p:nvPr>
            <p:ph type="title"/>
          </p:nvPr>
        </p:nvSpPr>
        <p:spPr/>
        <p:txBody>
          <a:bodyPr/>
          <a:lstStyle/>
          <a:p>
            <a:r>
              <a:rPr lang="en-US" dirty="0"/>
              <a:t>III: Asia Minor—The Persian Defenders</a:t>
            </a:r>
            <a:br>
              <a:rPr lang="en-US" dirty="0"/>
            </a:br>
            <a:r>
              <a:rPr lang="en-US" dirty="0"/>
              <a:t>	</a:t>
            </a:r>
          </a:p>
        </p:txBody>
      </p:sp>
      <p:sp>
        <p:nvSpPr>
          <p:cNvPr id="3" name="Content Placeholder 2">
            <a:extLst>
              <a:ext uri="{FF2B5EF4-FFF2-40B4-BE49-F238E27FC236}">
                <a16:creationId xmlns:a16="http://schemas.microsoft.com/office/drawing/2014/main" id="{23991B15-7A90-4B3C-B162-DB4052F0980B}"/>
              </a:ext>
            </a:extLst>
          </p:cNvPr>
          <p:cNvSpPr>
            <a:spLocks noGrp="1"/>
          </p:cNvSpPr>
          <p:nvPr>
            <p:ph idx="1"/>
          </p:nvPr>
        </p:nvSpPr>
        <p:spPr>
          <a:xfrm>
            <a:off x="437323" y="2336872"/>
            <a:ext cx="5499652" cy="4521127"/>
          </a:xfrm>
        </p:spPr>
        <p:txBody>
          <a:bodyPr>
            <a:normAutofit lnSpcReduction="10000"/>
          </a:bodyPr>
          <a:lstStyle/>
          <a:p>
            <a:r>
              <a:rPr lang="en-US" dirty="0">
                <a:solidFill>
                  <a:srgbClr val="FFFF00"/>
                </a:solidFill>
              </a:rPr>
              <a:t>Persian Army (25-30,000)</a:t>
            </a:r>
          </a:p>
          <a:p>
            <a:pPr lvl="1"/>
            <a:r>
              <a:rPr lang="en-US" dirty="0"/>
              <a:t>15,000 cavalry</a:t>
            </a:r>
          </a:p>
          <a:p>
            <a:pPr lvl="1"/>
            <a:r>
              <a:rPr lang="en-US" dirty="0"/>
              <a:t>6-8,000 mercenary hoplites</a:t>
            </a:r>
          </a:p>
          <a:p>
            <a:pPr lvl="1"/>
            <a:r>
              <a:rPr lang="en-US" dirty="0"/>
              <a:t>1-2,000 mercenary peltasts</a:t>
            </a:r>
          </a:p>
          <a:p>
            <a:pPr lvl="1"/>
            <a:r>
              <a:rPr lang="en-US" dirty="0"/>
              <a:t>3-5,000 local levy infantry</a:t>
            </a:r>
          </a:p>
          <a:p>
            <a:r>
              <a:rPr lang="en-US" dirty="0">
                <a:solidFill>
                  <a:srgbClr val="FFFF00"/>
                </a:solidFill>
              </a:rPr>
              <a:t>Memnon of Rhodes’s</a:t>
            </a:r>
            <a:r>
              <a:rPr lang="en-US" dirty="0"/>
              <a:t> proposal</a:t>
            </a:r>
          </a:p>
          <a:p>
            <a:pPr lvl="1"/>
            <a:r>
              <a:rPr lang="en-US" dirty="0"/>
              <a:t>Scorched Earth—burn everything and withdraw. Alexander is short of money and provisions. Starve him.</a:t>
            </a:r>
          </a:p>
          <a:p>
            <a:r>
              <a:rPr lang="en-US" dirty="0" err="1">
                <a:solidFill>
                  <a:srgbClr val="FFFF00"/>
                </a:solidFill>
              </a:rPr>
              <a:t>Arsites</a:t>
            </a:r>
            <a:r>
              <a:rPr lang="en-US" dirty="0">
                <a:solidFill>
                  <a:srgbClr val="FFFF00"/>
                </a:solidFill>
              </a:rPr>
              <a:t>’ </a:t>
            </a:r>
            <a:r>
              <a:rPr lang="en-US" dirty="0"/>
              <a:t>counter</a:t>
            </a:r>
          </a:p>
          <a:p>
            <a:pPr lvl="1"/>
            <a:r>
              <a:rPr lang="en-US" dirty="0"/>
              <a:t>Do what we are called to do: stand our ground at the Granicus River, defend our people, kill the invader. If Alexander dies, the threat is over.</a:t>
            </a:r>
          </a:p>
          <a:p>
            <a:endParaRPr lang="en-US" dirty="0"/>
          </a:p>
        </p:txBody>
      </p:sp>
      <p:pic>
        <p:nvPicPr>
          <p:cNvPr id="4" name="Picture 3">
            <a:extLst>
              <a:ext uri="{FF2B5EF4-FFF2-40B4-BE49-F238E27FC236}">
                <a16:creationId xmlns:a16="http://schemas.microsoft.com/office/drawing/2014/main" id="{E4DF0AC7-D5C1-4858-8A15-45FC77E0A9B2}"/>
              </a:ext>
            </a:extLst>
          </p:cNvPr>
          <p:cNvPicPr>
            <a:picLocks noChangeAspect="1"/>
          </p:cNvPicPr>
          <p:nvPr/>
        </p:nvPicPr>
        <p:blipFill>
          <a:blip r:embed="rId2"/>
          <a:stretch>
            <a:fillRect/>
          </a:stretch>
        </p:blipFill>
        <p:spPr>
          <a:xfrm>
            <a:off x="10188536" y="649356"/>
            <a:ext cx="2447607" cy="1278875"/>
          </a:xfrm>
          <a:prstGeom prst="rect">
            <a:avLst/>
          </a:prstGeom>
        </p:spPr>
      </p:pic>
    </p:spTree>
    <p:extLst>
      <p:ext uri="{BB962C8B-B14F-4D97-AF65-F5344CB8AC3E}">
        <p14:creationId xmlns:p14="http://schemas.microsoft.com/office/powerpoint/2010/main" val="8791472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27121-451B-40DF-80BF-3A1B5AFE7F69}"/>
              </a:ext>
            </a:extLst>
          </p:cNvPr>
          <p:cNvSpPr>
            <a:spLocks noGrp="1"/>
          </p:cNvSpPr>
          <p:nvPr>
            <p:ph type="title"/>
          </p:nvPr>
        </p:nvSpPr>
        <p:spPr/>
        <p:txBody>
          <a:bodyPr/>
          <a:lstStyle/>
          <a:p>
            <a:r>
              <a:rPr lang="en-US" dirty="0"/>
              <a:t>III: Asia Minor—The Battle (334 BCE)</a:t>
            </a:r>
          </a:p>
        </p:txBody>
      </p:sp>
      <p:sp>
        <p:nvSpPr>
          <p:cNvPr id="3" name="Content Placeholder 2">
            <a:extLst>
              <a:ext uri="{FF2B5EF4-FFF2-40B4-BE49-F238E27FC236}">
                <a16:creationId xmlns:a16="http://schemas.microsoft.com/office/drawing/2014/main" id="{23991B15-7A90-4B3C-B162-DB4052F0980B}"/>
              </a:ext>
            </a:extLst>
          </p:cNvPr>
          <p:cNvSpPr>
            <a:spLocks noGrp="1"/>
          </p:cNvSpPr>
          <p:nvPr>
            <p:ph idx="1"/>
          </p:nvPr>
        </p:nvSpPr>
        <p:spPr>
          <a:xfrm>
            <a:off x="680322" y="2336872"/>
            <a:ext cx="5266327" cy="4355476"/>
          </a:xfrm>
        </p:spPr>
        <p:txBody>
          <a:bodyPr>
            <a:normAutofit/>
          </a:bodyPr>
          <a:lstStyle/>
          <a:p>
            <a:r>
              <a:rPr lang="en-US" dirty="0"/>
              <a:t>May, 334 BCE, Alexander’s army reached the Granicus River and deployed.</a:t>
            </a:r>
          </a:p>
          <a:p>
            <a:r>
              <a:rPr lang="en-US" dirty="0"/>
              <a:t>A questions arose about the month and whether it was legal to begin a war then. </a:t>
            </a:r>
          </a:p>
          <a:p>
            <a:r>
              <a:rPr lang="en-US" dirty="0"/>
              <a:t>Alexander charged across the river at the head of the Companion Cavalry to capture the ford.</a:t>
            </a:r>
          </a:p>
          <a:p>
            <a:r>
              <a:rPr lang="en-US" dirty="0"/>
              <a:t>The Persian cavalry counter-attacked the bridgehead. </a:t>
            </a:r>
          </a:p>
          <a:p>
            <a:endParaRPr lang="en-US" dirty="0"/>
          </a:p>
        </p:txBody>
      </p:sp>
      <p:pic>
        <p:nvPicPr>
          <p:cNvPr id="4" name="Picture 3">
            <a:extLst>
              <a:ext uri="{FF2B5EF4-FFF2-40B4-BE49-F238E27FC236}">
                <a16:creationId xmlns:a16="http://schemas.microsoft.com/office/drawing/2014/main" id="{E4DF0AC7-D5C1-4858-8A15-45FC77E0A9B2}"/>
              </a:ext>
            </a:extLst>
          </p:cNvPr>
          <p:cNvPicPr>
            <a:picLocks noChangeAspect="1"/>
          </p:cNvPicPr>
          <p:nvPr/>
        </p:nvPicPr>
        <p:blipFill>
          <a:blip r:embed="rId2"/>
          <a:stretch>
            <a:fillRect/>
          </a:stretch>
        </p:blipFill>
        <p:spPr>
          <a:xfrm>
            <a:off x="10188536" y="649356"/>
            <a:ext cx="2447607" cy="1278875"/>
          </a:xfrm>
          <a:prstGeom prst="rect">
            <a:avLst/>
          </a:prstGeom>
        </p:spPr>
      </p:pic>
    </p:spTree>
    <p:extLst>
      <p:ext uri="{BB962C8B-B14F-4D97-AF65-F5344CB8AC3E}">
        <p14:creationId xmlns:p14="http://schemas.microsoft.com/office/powerpoint/2010/main" val="1313419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986AE-6CBA-4541-89D9-BB4F13670908}"/>
              </a:ext>
            </a:extLst>
          </p:cNvPr>
          <p:cNvSpPr>
            <a:spLocks noGrp="1"/>
          </p:cNvSpPr>
          <p:nvPr>
            <p:ph type="title"/>
          </p:nvPr>
        </p:nvSpPr>
        <p:spPr/>
        <p:txBody>
          <a:bodyPr/>
          <a:lstStyle/>
          <a:p>
            <a:r>
              <a:rPr lang="en-US" dirty="0"/>
              <a:t>III: Asia Minor—The Battle</a:t>
            </a:r>
          </a:p>
        </p:txBody>
      </p:sp>
      <p:sp>
        <p:nvSpPr>
          <p:cNvPr id="3" name="Content Placeholder 2">
            <a:extLst>
              <a:ext uri="{FF2B5EF4-FFF2-40B4-BE49-F238E27FC236}">
                <a16:creationId xmlns:a16="http://schemas.microsoft.com/office/drawing/2014/main" id="{2F479408-38F4-4BE1-AA51-ABF8FBD220B2}"/>
              </a:ext>
            </a:extLst>
          </p:cNvPr>
          <p:cNvSpPr>
            <a:spLocks noGrp="1"/>
          </p:cNvSpPr>
          <p:nvPr>
            <p:ph idx="1"/>
          </p:nvPr>
        </p:nvSpPr>
        <p:spPr>
          <a:xfrm>
            <a:off x="680322" y="2336873"/>
            <a:ext cx="4514530" cy="4408484"/>
          </a:xfrm>
        </p:spPr>
        <p:txBody>
          <a:bodyPr>
            <a:normAutofit fontScale="92500" lnSpcReduction="10000"/>
          </a:bodyPr>
          <a:lstStyle/>
          <a:p>
            <a:r>
              <a:rPr lang="en-US" dirty="0"/>
              <a:t>All of the senior Persian commanders concentrated at the ford and tried to kill Alexander in single combat. </a:t>
            </a:r>
          </a:p>
          <a:p>
            <a:r>
              <a:rPr lang="en-US" dirty="0"/>
              <a:t>Most of them were killed in the effort. Alexander was wounded and stunned by a blow that split his helmet open, but he survived.</a:t>
            </a:r>
          </a:p>
          <a:p>
            <a:r>
              <a:rPr lang="en-US" dirty="0"/>
              <a:t>With the loss of their leaders, the Persian cavalry broke and retreated. Most of the Persian infantry were killed or captured.</a:t>
            </a:r>
          </a:p>
          <a:p>
            <a:endParaRPr lang="en-US" dirty="0"/>
          </a:p>
        </p:txBody>
      </p:sp>
      <p:pic>
        <p:nvPicPr>
          <p:cNvPr id="4" name="Picture 3">
            <a:extLst>
              <a:ext uri="{FF2B5EF4-FFF2-40B4-BE49-F238E27FC236}">
                <a16:creationId xmlns:a16="http://schemas.microsoft.com/office/drawing/2014/main" id="{B71F0A4E-0390-4F73-98D7-83E2818AD620}"/>
              </a:ext>
            </a:extLst>
          </p:cNvPr>
          <p:cNvPicPr>
            <a:picLocks noChangeAspect="1"/>
          </p:cNvPicPr>
          <p:nvPr/>
        </p:nvPicPr>
        <p:blipFill>
          <a:blip r:embed="rId2"/>
          <a:stretch>
            <a:fillRect/>
          </a:stretch>
        </p:blipFill>
        <p:spPr>
          <a:xfrm>
            <a:off x="10188536" y="649356"/>
            <a:ext cx="2447607" cy="1278875"/>
          </a:xfrm>
          <a:prstGeom prst="rect">
            <a:avLst/>
          </a:prstGeom>
        </p:spPr>
      </p:pic>
    </p:spTree>
    <p:extLst>
      <p:ext uri="{BB962C8B-B14F-4D97-AF65-F5344CB8AC3E}">
        <p14:creationId xmlns:p14="http://schemas.microsoft.com/office/powerpoint/2010/main" val="36566307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27121-451B-40DF-80BF-3A1B5AFE7F69}"/>
              </a:ext>
            </a:extLst>
          </p:cNvPr>
          <p:cNvSpPr>
            <a:spLocks noGrp="1"/>
          </p:cNvSpPr>
          <p:nvPr>
            <p:ph type="title"/>
          </p:nvPr>
        </p:nvSpPr>
        <p:spPr/>
        <p:txBody>
          <a:bodyPr/>
          <a:lstStyle/>
          <a:p>
            <a:r>
              <a:rPr lang="en-US" dirty="0"/>
              <a:t>III: Asia Minor--Aftermath</a:t>
            </a:r>
          </a:p>
        </p:txBody>
      </p:sp>
      <p:sp>
        <p:nvSpPr>
          <p:cNvPr id="3" name="Content Placeholder 2">
            <a:extLst>
              <a:ext uri="{FF2B5EF4-FFF2-40B4-BE49-F238E27FC236}">
                <a16:creationId xmlns:a16="http://schemas.microsoft.com/office/drawing/2014/main" id="{23991B15-7A90-4B3C-B162-DB4052F0980B}"/>
              </a:ext>
            </a:extLst>
          </p:cNvPr>
          <p:cNvSpPr>
            <a:spLocks noGrp="1"/>
          </p:cNvSpPr>
          <p:nvPr>
            <p:ph idx="1"/>
          </p:nvPr>
        </p:nvSpPr>
        <p:spPr>
          <a:xfrm>
            <a:off x="680321" y="2336873"/>
            <a:ext cx="5415679" cy="4130188"/>
          </a:xfrm>
        </p:spPr>
        <p:txBody>
          <a:bodyPr>
            <a:normAutofit fontScale="92500"/>
          </a:bodyPr>
          <a:lstStyle/>
          <a:p>
            <a:r>
              <a:rPr lang="en-US" dirty="0"/>
              <a:t>Large number of Persian commanders and nobles were killed including one or two sons-in-law of Darius III and the brother of Queen </a:t>
            </a:r>
            <a:r>
              <a:rPr lang="en-US" dirty="0" err="1"/>
              <a:t>Stateira</a:t>
            </a:r>
            <a:r>
              <a:rPr lang="en-US" dirty="0"/>
              <a:t>. </a:t>
            </a:r>
          </a:p>
          <a:p>
            <a:r>
              <a:rPr lang="en-US" dirty="0" err="1"/>
              <a:t>Arsites</a:t>
            </a:r>
            <a:r>
              <a:rPr lang="en-US" dirty="0"/>
              <a:t> committed suicide after the disastrous loss.</a:t>
            </a:r>
          </a:p>
          <a:p>
            <a:r>
              <a:rPr lang="en-US" dirty="0"/>
              <a:t>Memnon sent his wife </a:t>
            </a:r>
            <a:r>
              <a:rPr lang="en-US" dirty="0" err="1"/>
              <a:t>Barsine</a:t>
            </a:r>
            <a:r>
              <a:rPr lang="en-US" dirty="0"/>
              <a:t> to Darius for protection  (or perhaps hostage for his loyalty). Darius appointed him commander of the west, with </a:t>
            </a:r>
            <a:r>
              <a:rPr lang="en-US" dirty="0" err="1"/>
              <a:t>Pharnabazus</a:t>
            </a:r>
            <a:r>
              <a:rPr lang="en-US" dirty="0"/>
              <a:t>, son of </a:t>
            </a:r>
            <a:r>
              <a:rPr lang="en-US" dirty="0" err="1"/>
              <a:t>Artabazus</a:t>
            </a:r>
            <a:r>
              <a:rPr lang="en-US" dirty="0"/>
              <a:t>, as his second in command.</a:t>
            </a:r>
          </a:p>
        </p:txBody>
      </p:sp>
      <p:pic>
        <p:nvPicPr>
          <p:cNvPr id="4" name="Picture 3">
            <a:extLst>
              <a:ext uri="{FF2B5EF4-FFF2-40B4-BE49-F238E27FC236}">
                <a16:creationId xmlns:a16="http://schemas.microsoft.com/office/drawing/2014/main" id="{E4DF0AC7-D5C1-4858-8A15-45FC77E0A9B2}"/>
              </a:ext>
            </a:extLst>
          </p:cNvPr>
          <p:cNvPicPr>
            <a:picLocks noChangeAspect="1"/>
          </p:cNvPicPr>
          <p:nvPr/>
        </p:nvPicPr>
        <p:blipFill>
          <a:blip r:embed="rId2"/>
          <a:stretch>
            <a:fillRect/>
          </a:stretch>
        </p:blipFill>
        <p:spPr>
          <a:xfrm>
            <a:off x="10188536" y="649356"/>
            <a:ext cx="2447607" cy="1278875"/>
          </a:xfrm>
          <a:prstGeom prst="rect">
            <a:avLst/>
          </a:prstGeom>
        </p:spPr>
      </p:pic>
    </p:spTree>
    <p:extLst>
      <p:ext uri="{BB962C8B-B14F-4D97-AF65-F5344CB8AC3E}">
        <p14:creationId xmlns:p14="http://schemas.microsoft.com/office/powerpoint/2010/main" val="40501098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27121-451B-40DF-80BF-3A1B5AFE7F69}"/>
              </a:ext>
            </a:extLst>
          </p:cNvPr>
          <p:cNvSpPr>
            <a:spLocks noGrp="1"/>
          </p:cNvSpPr>
          <p:nvPr>
            <p:ph type="title"/>
          </p:nvPr>
        </p:nvSpPr>
        <p:spPr/>
        <p:txBody>
          <a:bodyPr/>
          <a:lstStyle/>
          <a:p>
            <a:r>
              <a:rPr lang="en-US" dirty="0"/>
              <a:t>III: Asia Minor--Aftermath</a:t>
            </a:r>
          </a:p>
        </p:txBody>
      </p:sp>
      <p:sp>
        <p:nvSpPr>
          <p:cNvPr id="3" name="Content Placeholder 2">
            <a:extLst>
              <a:ext uri="{FF2B5EF4-FFF2-40B4-BE49-F238E27FC236}">
                <a16:creationId xmlns:a16="http://schemas.microsoft.com/office/drawing/2014/main" id="{23991B15-7A90-4B3C-B162-DB4052F0980B}"/>
              </a:ext>
            </a:extLst>
          </p:cNvPr>
          <p:cNvSpPr>
            <a:spLocks noGrp="1"/>
          </p:cNvSpPr>
          <p:nvPr>
            <p:ph idx="1"/>
          </p:nvPr>
        </p:nvSpPr>
        <p:spPr>
          <a:xfrm>
            <a:off x="680321" y="2336873"/>
            <a:ext cx="4700062" cy="4130188"/>
          </a:xfrm>
        </p:spPr>
        <p:txBody>
          <a:bodyPr>
            <a:normAutofit lnSpcReduction="10000"/>
          </a:bodyPr>
          <a:lstStyle/>
          <a:p>
            <a:r>
              <a:rPr lang="en-US" dirty="0"/>
              <a:t>Memnon began his strategy of delaying actions. </a:t>
            </a:r>
          </a:p>
          <a:p>
            <a:r>
              <a:rPr lang="en-US" dirty="0"/>
              <a:t>Alexander delayed by stubborn resistance in coastal cities. Forced to conduct costly and time-consuming sieges, then the defending troops were taken away by ship before the cities fell.</a:t>
            </a:r>
          </a:p>
          <a:p>
            <a:r>
              <a:rPr lang="en-US" dirty="0"/>
              <a:t>Took a year to take even the most critical cities in Asia Minor.</a:t>
            </a:r>
          </a:p>
        </p:txBody>
      </p:sp>
      <p:pic>
        <p:nvPicPr>
          <p:cNvPr id="4" name="Picture 3">
            <a:extLst>
              <a:ext uri="{FF2B5EF4-FFF2-40B4-BE49-F238E27FC236}">
                <a16:creationId xmlns:a16="http://schemas.microsoft.com/office/drawing/2014/main" id="{E4DF0AC7-D5C1-4858-8A15-45FC77E0A9B2}"/>
              </a:ext>
            </a:extLst>
          </p:cNvPr>
          <p:cNvPicPr>
            <a:picLocks noChangeAspect="1"/>
          </p:cNvPicPr>
          <p:nvPr/>
        </p:nvPicPr>
        <p:blipFill>
          <a:blip r:embed="rId2"/>
          <a:stretch>
            <a:fillRect/>
          </a:stretch>
        </p:blipFill>
        <p:spPr>
          <a:xfrm>
            <a:off x="10188536" y="649356"/>
            <a:ext cx="2447607" cy="1278875"/>
          </a:xfrm>
          <a:prstGeom prst="rect">
            <a:avLst/>
          </a:prstGeom>
        </p:spPr>
      </p:pic>
    </p:spTree>
    <p:extLst>
      <p:ext uri="{BB962C8B-B14F-4D97-AF65-F5344CB8AC3E}">
        <p14:creationId xmlns:p14="http://schemas.microsoft.com/office/powerpoint/2010/main" val="41835503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27121-451B-40DF-80BF-3A1B5AFE7F69}"/>
              </a:ext>
            </a:extLst>
          </p:cNvPr>
          <p:cNvSpPr>
            <a:spLocks noGrp="1"/>
          </p:cNvSpPr>
          <p:nvPr>
            <p:ph type="title"/>
          </p:nvPr>
        </p:nvSpPr>
        <p:spPr/>
        <p:txBody>
          <a:bodyPr/>
          <a:lstStyle/>
          <a:p>
            <a:r>
              <a:rPr lang="en-US" dirty="0"/>
              <a:t>III: Asia Minor</a:t>
            </a:r>
          </a:p>
        </p:txBody>
      </p:sp>
      <p:sp>
        <p:nvSpPr>
          <p:cNvPr id="3" name="Content Placeholder 2">
            <a:extLst>
              <a:ext uri="{FF2B5EF4-FFF2-40B4-BE49-F238E27FC236}">
                <a16:creationId xmlns:a16="http://schemas.microsoft.com/office/drawing/2014/main" id="{23991B15-7A90-4B3C-B162-DB4052F0980B}"/>
              </a:ext>
            </a:extLst>
          </p:cNvPr>
          <p:cNvSpPr>
            <a:spLocks noGrp="1"/>
          </p:cNvSpPr>
          <p:nvPr>
            <p:ph idx="1"/>
          </p:nvPr>
        </p:nvSpPr>
        <p:spPr>
          <a:xfrm>
            <a:off x="680321" y="2336872"/>
            <a:ext cx="7602287" cy="4209701"/>
          </a:xfrm>
        </p:spPr>
        <p:txBody>
          <a:bodyPr/>
          <a:lstStyle/>
          <a:p>
            <a:r>
              <a:rPr lang="en-US" dirty="0"/>
              <a:t>Persia still had naval superiority. Memnon began an amphibious naval campaign in the Aegean aimed at taking the key island cities and cutting Alexander’s communications with Macedonia. </a:t>
            </a:r>
          </a:p>
          <a:p>
            <a:r>
              <a:rPr lang="en-US" dirty="0"/>
              <a:t>Memnon soon fell sick during a siege and died, but </a:t>
            </a:r>
            <a:r>
              <a:rPr lang="en-US" dirty="0" err="1"/>
              <a:t>Pharnabazus</a:t>
            </a:r>
            <a:r>
              <a:rPr lang="en-US" dirty="0"/>
              <a:t> (son of </a:t>
            </a:r>
            <a:r>
              <a:rPr lang="en-US" dirty="0" err="1"/>
              <a:t>Artabazus</a:t>
            </a:r>
            <a:r>
              <a:rPr lang="en-US" dirty="0"/>
              <a:t>) took command and continued the campaign even more energetically.</a:t>
            </a:r>
          </a:p>
          <a:p>
            <a:r>
              <a:rPr lang="en-US" dirty="0"/>
              <a:t>Darius recalled most of the best mercenaries to join the new army he was assembling to defeat Alexander. This weakened the Aegean campaign, but did not stop it. </a:t>
            </a:r>
          </a:p>
        </p:txBody>
      </p:sp>
      <p:pic>
        <p:nvPicPr>
          <p:cNvPr id="4" name="Picture 3">
            <a:extLst>
              <a:ext uri="{FF2B5EF4-FFF2-40B4-BE49-F238E27FC236}">
                <a16:creationId xmlns:a16="http://schemas.microsoft.com/office/drawing/2014/main" id="{E4DF0AC7-D5C1-4858-8A15-45FC77E0A9B2}"/>
              </a:ext>
            </a:extLst>
          </p:cNvPr>
          <p:cNvPicPr>
            <a:picLocks noChangeAspect="1"/>
          </p:cNvPicPr>
          <p:nvPr/>
        </p:nvPicPr>
        <p:blipFill>
          <a:blip r:embed="rId2"/>
          <a:stretch>
            <a:fillRect/>
          </a:stretch>
        </p:blipFill>
        <p:spPr>
          <a:xfrm>
            <a:off x="10188536" y="649356"/>
            <a:ext cx="2447607" cy="1278875"/>
          </a:xfrm>
          <a:prstGeom prst="rect">
            <a:avLst/>
          </a:prstGeom>
        </p:spPr>
      </p:pic>
    </p:spTree>
    <p:extLst>
      <p:ext uri="{BB962C8B-B14F-4D97-AF65-F5344CB8AC3E}">
        <p14:creationId xmlns:p14="http://schemas.microsoft.com/office/powerpoint/2010/main" val="17002335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27121-451B-40DF-80BF-3A1B5AFE7F69}"/>
              </a:ext>
            </a:extLst>
          </p:cNvPr>
          <p:cNvSpPr>
            <a:spLocks noGrp="1"/>
          </p:cNvSpPr>
          <p:nvPr>
            <p:ph type="title"/>
          </p:nvPr>
        </p:nvSpPr>
        <p:spPr/>
        <p:txBody>
          <a:bodyPr/>
          <a:lstStyle/>
          <a:p>
            <a:r>
              <a:rPr lang="en-US" dirty="0">
                <a:solidFill>
                  <a:srgbClr val="FFFF00"/>
                </a:solidFill>
              </a:rPr>
              <a:t>Part IV: The Campaign for the Levant </a:t>
            </a:r>
            <a:br>
              <a:rPr lang="en-US" dirty="0">
                <a:solidFill>
                  <a:srgbClr val="FFFF00"/>
                </a:solidFill>
              </a:rPr>
            </a:br>
            <a:r>
              <a:rPr lang="en-US" dirty="0">
                <a:solidFill>
                  <a:srgbClr val="FFFF00"/>
                </a:solidFill>
              </a:rPr>
              <a:t>	(333-332 BCE)</a:t>
            </a:r>
          </a:p>
        </p:txBody>
      </p:sp>
      <p:sp>
        <p:nvSpPr>
          <p:cNvPr id="3" name="Content Placeholder 2">
            <a:extLst>
              <a:ext uri="{FF2B5EF4-FFF2-40B4-BE49-F238E27FC236}">
                <a16:creationId xmlns:a16="http://schemas.microsoft.com/office/drawing/2014/main" id="{23991B15-7A90-4B3C-B162-DB4052F0980B}"/>
              </a:ext>
            </a:extLst>
          </p:cNvPr>
          <p:cNvSpPr>
            <a:spLocks noGrp="1"/>
          </p:cNvSpPr>
          <p:nvPr>
            <p:ph idx="1"/>
          </p:nvPr>
        </p:nvSpPr>
        <p:spPr>
          <a:xfrm>
            <a:off x="680321" y="2164595"/>
            <a:ext cx="7814322" cy="4328970"/>
          </a:xfrm>
        </p:spPr>
        <p:txBody>
          <a:bodyPr>
            <a:normAutofit fontScale="92500" lnSpcReduction="10000"/>
          </a:bodyPr>
          <a:lstStyle/>
          <a:p>
            <a:pPr marL="0" indent="0">
              <a:buNone/>
            </a:pPr>
            <a:r>
              <a:rPr lang="en-US" b="1" i="1" dirty="0">
                <a:solidFill>
                  <a:srgbClr val="FFFF00"/>
                </a:solidFill>
              </a:rPr>
              <a:t>Darius’s First Army</a:t>
            </a:r>
          </a:p>
          <a:p>
            <a:r>
              <a:rPr lang="en-US" dirty="0"/>
              <a:t>No consensus on size. Ancient estimates range from 250,000-600,000. Modern estimates about 100,000. Given how quickly the Persian Army marched in the campaign, it was probably less than that.</a:t>
            </a:r>
          </a:p>
          <a:p>
            <a:r>
              <a:rPr lang="en-US" dirty="0">
                <a:solidFill>
                  <a:srgbClr val="FFFF00"/>
                </a:solidFill>
              </a:rPr>
              <a:t>Cavalry (11-13,000)</a:t>
            </a:r>
          </a:p>
          <a:p>
            <a:pPr lvl="1"/>
            <a:r>
              <a:rPr lang="en-US" dirty="0"/>
              <a:t>3,000 Persian cavalry</a:t>
            </a:r>
          </a:p>
          <a:p>
            <a:pPr lvl="1"/>
            <a:r>
              <a:rPr lang="en-US" dirty="0"/>
              <a:t>8-10,000 other</a:t>
            </a:r>
          </a:p>
          <a:p>
            <a:r>
              <a:rPr lang="en-US" dirty="0">
                <a:solidFill>
                  <a:srgbClr val="FFFF00"/>
                </a:solidFill>
              </a:rPr>
              <a:t>Infantry (60-93,000)</a:t>
            </a:r>
          </a:p>
          <a:p>
            <a:pPr lvl="1"/>
            <a:r>
              <a:rPr lang="en-US" dirty="0"/>
              <a:t>8,000 mercenary hoplites</a:t>
            </a:r>
          </a:p>
          <a:p>
            <a:pPr lvl="1"/>
            <a:r>
              <a:rPr lang="en-US" dirty="0"/>
              <a:t>20-30,000 Persians (Guard and </a:t>
            </a:r>
            <a:r>
              <a:rPr lang="en-US" i="1" dirty="0" err="1"/>
              <a:t>Kardakes</a:t>
            </a:r>
            <a:r>
              <a:rPr lang="en-US" dirty="0"/>
              <a:t>)</a:t>
            </a:r>
          </a:p>
          <a:p>
            <a:pPr lvl="1"/>
            <a:r>
              <a:rPr lang="en-US" dirty="0"/>
              <a:t>12-15,000 light infantry</a:t>
            </a:r>
          </a:p>
          <a:p>
            <a:pPr lvl="1"/>
            <a:r>
              <a:rPr lang="en-US" dirty="0"/>
              <a:t>20-40,000 levies (not engaged)</a:t>
            </a:r>
          </a:p>
          <a:p>
            <a:endParaRPr lang="en-US" dirty="0"/>
          </a:p>
        </p:txBody>
      </p:sp>
      <p:pic>
        <p:nvPicPr>
          <p:cNvPr id="4" name="Picture 3">
            <a:extLst>
              <a:ext uri="{FF2B5EF4-FFF2-40B4-BE49-F238E27FC236}">
                <a16:creationId xmlns:a16="http://schemas.microsoft.com/office/drawing/2014/main" id="{E4DF0AC7-D5C1-4858-8A15-45FC77E0A9B2}"/>
              </a:ext>
            </a:extLst>
          </p:cNvPr>
          <p:cNvPicPr>
            <a:picLocks noChangeAspect="1"/>
          </p:cNvPicPr>
          <p:nvPr/>
        </p:nvPicPr>
        <p:blipFill>
          <a:blip r:embed="rId2"/>
          <a:stretch>
            <a:fillRect/>
          </a:stretch>
        </p:blipFill>
        <p:spPr>
          <a:xfrm>
            <a:off x="10188536" y="649356"/>
            <a:ext cx="2447607" cy="1278875"/>
          </a:xfrm>
          <a:prstGeom prst="rect">
            <a:avLst/>
          </a:prstGeom>
        </p:spPr>
      </p:pic>
    </p:spTree>
    <p:extLst>
      <p:ext uri="{BB962C8B-B14F-4D97-AF65-F5344CB8AC3E}">
        <p14:creationId xmlns:p14="http://schemas.microsoft.com/office/powerpoint/2010/main" val="27142706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27121-451B-40DF-80BF-3A1B5AFE7F69}"/>
              </a:ext>
            </a:extLst>
          </p:cNvPr>
          <p:cNvSpPr>
            <a:spLocks noGrp="1"/>
          </p:cNvSpPr>
          <p:nvPr>
            <p:ph type="title"/>
          </p:nvPr>
        </p:nvSpPr>
        <p:spPr/>
        <p:txBody>
          <a:bodyPr/>
          <a:lstStyle/>
          <a:p>
            <a:r>
              <a:rPr lang="en-US" dirty="0"/>
              <a:t>IV: The Levant—Darius’s Strategy</a:t>
            </a:r>
          </a:p>
        </p:txBody>
      </p:sp>
      <p:sp>
        <p:nvSpPr>
          <p:cNvPr id="3" name="Content Placeholder 2">
            <a:extLst>
              <a:ext uri="{FF2B5EF4-FFF2-40B4-BE49-F238E27FC236}">
                <a16:creationId xmlns:a16="http://schemas.microsoft.com/office/drawing/2014/main" id="{23991B15-7A90-4B3C-B162-DB4052F0980B}"/>
              </a:ext>
            </a:extLst>
          </p:cNvPr>
          <p:cNvSpPr>
            <a:spLocks noGrp="1"/>
          </p:cNvSpPr>
          <p:nvPr>
            <p:ph idx="1"/>
          </p:nvPr>
        </p:nvSpPr>
        <p:spPr>
          <a:xfrm>
            <a:off x="680322" y="2336873"/>
            <a:ext cx="7058948" cy="4362120"/>
          </a:xfrm>
        </p:spPr>
        <p:txBody>
          <a:bodyPr/>
          <a:lstStyle/>
          <a:p>
            <a:r>
              <a:rPr lang="en-US" dirty="0"/>
              <a:t>Darius knew Alexander expected him to defend a chokepoint leading south, like the Syrian Gates. </a:t>
            </a:r>
          </a:p>
          <a:p>
            <a:r>
              <a:rPr lang="en-US" dirty="0"/>
              <a:t>Instead, once he knew Alexander was racing south to get to the Syrian Gates ahead of him, Darius marched wide to the northeast, then doubled back toward the coast.</a:t>
            </a:r>
          </a:p>
          <a:p>
            <a:r>
              <a:rPr lang="en-US" dirty="0"/>
              <a:t>Darius took up a strong position south of Issus, between the mountains and the sea, on high ground behind the </a:t>
            </a:r>
            <a:r>
              <a:rPr lang="en-US" dirty="0" err="1"/>
              <a:t>Pinarus</a:t>
            </a:r>
            <a:r>
              <a:rPr lang="en-US" dirty="0"/>
              <a:t> River.</a:t>
            </a:r>
          </a:p>
          <a:p>
            <a:r>
              <a:rPr lang="en-US" dirty="0"/>
              <a:t>He had cut Alexander off from Macedon.</a:t>
            </a:r>
          </a:p>
        </p:txBody>
      </p:sp>
      <p:pic>
        <p:nvPicPr>
          <p:cNvPr id="4" name="Picture 3">
            <a:extLst>
              <a:ext uri="{FF2B5EF4-FFF2-40B4-BE49-F238E27FC236}">
                <a16:creationId xmlns:a16="http://schemas.microsoft.com/office/drawing/2014/main" id="{E4DF0AC7-D5C1-4858-8A15-45FC77E0A9B2}"/>
              </a:ext>
            </a:extLst>
          </p:cNvPr>
          <p:cNvPicPr>
            <a:picLocks noChangeAspect="1"/>
          </p:cNvPicPr>
          <p:nvPr/>
        </p:nvPicPr>
        <p:blipFill>
          <a:blip r:embed="rId2"/>
          <a:stretch>
            <a:fillRect/>
          </a:stretch>
        </p:blipFill>
        <p:spPr>
          <a:xfrm>
            <a:off x="10188536" y="649356"/>
            <a:ext cx="2447607" cy="1278875"/>
          </a:xfrm>
          <a:prstGeom prst="rect">
            <a:avLst/>
          </a:prstGeom>
        </p:spPr>
      </p:pic>
    </p:spTree>
    <p:extLst>
      <p:ext uri="{BB962C8B-B14F-4D97-AF65-F5344CB8AC3E}">
        <p14:creationId xmlns:p14="http://schemas.microsoft.com/office/powerpoint/2010/main" val="40196981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BAEB3-FE88-44B6-BFBC-023B28C83066}"/>
              </a:ext>
            </a:extLst>
          </p:cNvPr>
          <p:cNvSpPr>
            <a:spLocks noGrp="1"/>
          </p:cNvSpPr>
          <p:nvPr>
            <p:ph type="title"/>
          </p:nvPr>
        </p:nvSpPr>
        <p:spPr/>
        <p:txBody>
          <a:bodyPr/>
          <a:lstStyle/>
          <a:p>
            <a:r>
              <a:rPr lang="en-US" dirty="0"/>
              <a:t>Course Overview</a:t>
            </a:r>
          </a:p>
        </p:txBody>
      </p:sp>
      <p:sp>
        <p:nvSpPr>
          <p:cNvPr id="3" name="Content Placeholder 2">
            <a:extLst>
              <a:ext uri="{FF2B5EF4-FFF2-40B4-BE49-F238E27FC236}">
                <a16:creationId xmlns:a16="http://schemas.microsoft.com/office/drawing/2014/main" id="{B1BC269E-B094-44EA-8536-54E28531F17C}"/>
              </a:ext>
            </a:extLst>
          </p:cNvPr>
          <p:cNvSpPr>
            <a:spLocks noGrp="1"/>
          </p:cNvSpPr>
          <p:nvPr>
            <p:ph idx="1"/>
          </p:nvPr>
        </p:nvSpPr>
        <p:spPr>
          <a:xfrm>
            <a:off x="680321" y="2336873"/>
            <a:ext cx="11180375" cy="3997666"/>
          </a:xfrm>
        </p:spPr>
        <p:txBody>
          <a:bodyPr>
            <a:normAutofit/>
          </a:bodyPr>
          <a:lstStyle/>
          <a:p>
            <a:r>
              <a:rPr lang="en-US" dirty="0"/>
              <a:t>Week 1: </a:t>
            </a:r>
            <a:r>
              <a:rPr lang="en-US" b="1" i="1" dirty="0">
                <a:solidFill>
                  <a:srgbClr val="FFFF00"/>
                </a:solidFill>
              </a:rPr>
              <a:t>The Story</a:t>
            </a:r>
            <a:r>
              <a:rPr lang="en-US" i="1" dirty="0"/>
              <a:t>, </a:t>
            </a:r>
            <a:r>
              <a:rPr lang="en-US" dirty="0"/>
              <a:t>and its sources</a:t>
            </a:r>
          </a:p>
          <a:p>
            <a:r>
              <a:rPr lang="en-US" dirty="0"/>
              <a:t>Week 2: </a:t>
            </a:r>
            <a:r>
              <a:rPr lang="en-US" b="1" i="1" dirty="0">
                <a:solidFill>
                  <a:srgbClr val="FFFF00"/>
                </a:solidFill>
              </a:rPr>
              <a:t>The Greeks</a:t>
            </a:r>
            <a:r>
              <a:rPr lang="en-US" dirty="0"/>
              <a:t>—Who they were and why we should care</a:t>
            </a:r>
          </a:p>
          <a:p>
            <a:r>
              <a:rPr lang="en-US" dirty="0"/>
              <a:t>Week 3: </a:t>
            </a:r>
            <a:r>
              <a:rPr lang="en-US" b="1" i="1" dirty="0">
                <a:solidFill>
                  <a:srgbClr val="FFFF00"/>
                </a:solidFill>
              </a:rPr>
              <a:t>The Persians</a:t>
            </a:r>
            <a:r>
              <a:rPr lang="en-US" dirty="0"/>
              <a:t>—Who were they, and </a:t>
            </a:r>
            <a:r>
              <a:rPr lang="en-US" i="1" dirty="0"/>
              <a:t>should</a:t>
            </a:r>
            <a:r>
              <a:rPr lang="en-US" dirty="0"/>
              <a:t> we care?</a:t>
            </a:r>
          </a:p>
          <a:p>
            <a:r>
              <a:rPr lang="en-US" dirty="0"/>
              <a:t>Week 4: </a:t>
            </a:r>
            <a:r>
              <a:rPr lang="en-US" b="1" i="1" dirty="0">
                <a:solidFill>
                  <a:srgbClr val="FFFF00"/>
                </a:solidFill>
              </a:rPr>
              <a:t>When the Mede Came</a:t>
            </a:r>
            <a:r>
              <a:rPr lang="en-US" dirty="0"/>
              <a:t>—From Cyrus to Darius</a:t>
            </a:r>
          </a:p>
          <a:p>
            <a:r>
              <a:rPr lang="en-US" dirty="0"/>
              <a:t>Week 5: </a:t>
            </a:r>
            <a:r>
              <a:rPr lang="en-US" b="1" i="1" dirty="0">
                <a:solidFill>
                  <a:srgbClr val="FFFF00"/>
                </a:solidFill>
              </a:rPr>
              <a:t>The Great Invasion</a:t>
            </a:r>
            <a:r>
              <a:rPr lang="en-US" dirty="0"/>
              <a:t>—The Stunning Greek Victory</a:t>
            </a:r>
          </a:p>
          <a:p>
            <a:r>
              <a:rPr lang="en-US" dirty="0"/>
              <a:t>Week 6: </a:t>
            </a:r>
            <a:r>
              <a:rPr lang="en-US" b="1" i="1" dirty="0">
                <a:solidFill>
                  <a:srgbClr val="FFFF00"/>
                </a:solidFill>
              </a:rPr>
              <a:t>The Victors Fall Out</a:t>
            </a:r>
            <a:r>
              <a:rPr lang="en-US" dirty="0"/>
              <a:t>—The Peloponnesian Wars</a:t>
            </a:r>
          </a:p>
          <a:p>
            <a:r>
              <a:rPr lang="en-US" dirty="0"/>
              <a:t>Week 7: </a:t>
            </a:r>
            <a:r>
              <a:rPr lang="en-US" b="1" i="1" dirty="0">
                <a:solidFill>
                  <a:srgbClr val="FFFF00"/>
                </a:solidFill>
              </a:rPr>
              <a:t>The King’s “Peace”</a:t>
            </a:r>
            <a:r>
              <a:rPr lang="en-US" dirty="0"/>
              <a:t>—Fifty Years of War</a:t>
            </a:r>
          </a:p>
          <a:p>
            <a:r>
              <a:rPr lang="en-US" sz="2800" u="sng" dirty="0"/>
              <a:t>Week 8: </a:t>
            </a:r>
            <a:r>
              <a:rPr lang="en-US" sz="2800" b="1" i="1" u="sng" dirty="0">
                <a:solidFill>
                  <a:srgbClr val="FFFF00"/>
                </a:solidFill>
              </a:rPr>
              <a:t>Alexander the Accursed</a:t>
            </a:r>
            <a:r>
              <a:rPr lang="en-US" sz="2800" u="sng" dirty="0"/>
              <a:t>—Destruction of an Empire</a:t>
            </a:r>
          </a:p>
        </p:txBody>
      </p:sp>
      <p:pic>
        <p:nvPicPr>
          <p:cNvPr id="6" name="Picture 5">
            <a:extLst>
              <a:ext uri="{FF2B5EF4-FFF2-40B4-BE49-F238E27FC236}">
                <a16:creationId xmlns:a16="http://schemas.microsoft.com/office/drawing/2014/main" id="{8468F96E-8739-4061-BAAB-C14182BF963A}"/>
              </a:ext>
            </a:extLst>
          </p:cNvPr>
          <p:cNvPicPr>
            <a:picLocks noChangeAspect="1"/>
          </p:cNvPicPr>
          <p:nvPr/>
        </p:nvPicPr>
        <p:blipFill>
          <a:blip r:embed="rId2"/>
          <a:stretch>
            <a:fillRect/>
          </a:stretch>
        </p:blipFill>
        <p:spPr>
          <a:xfrm>
            <a:off x="10801764" y="753228"/>
            <a:ext cx="1217958" cy="1080938"/>
          </a:xfrm>
          <a:prstGeom prst="rect">
            <a:avLst/>
          </a:prstGeom>
        </p:spPr>
      </p:pic>
    </p:spTree>
    <p:extLst>
      <p:ext uri="{BB962C8B-B14F-4D97-AF65-F5344CB8AC3E}">
        <p14:creationId xmlns:p14="http://schemas.microsoft.com/office/powerpoint/2010/main" val="30987583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27121-451B-40DF-80BF-3A1B5AFE7F69}"/>
              </a:ext>
            </a:extLst>
          </p:cNvPr>
          <p:cNvSpPr>
            <a:spLocks noGrp="1"/>
          </p:cNvSpPr>
          <p:nvPr>
            <p:ph type="title"/>
          </p:nvPr>
        </p:nvSpPr>
        <p:spPr/>
        <p:txBody>
          <a:bodyPr/>
          <a:lstStyle/>
          <a:p>
            <a:r>
              <a:rPr lang="en-US" dirty="0"/>
              <a:t>IV: The Levant--Battle of Issus (333 BCE)</a:t>
            </a:r>
          </a:p>
        </p:txBody>
      </p:sp>
      <p:sp>
        <p:nvSpPr>
          <p:cNvPr id="3" name="Content Placeholder 2">
            <a:extLst>
              <a:ext uri="{FF2B5EF4-FFF2-40B4-BE49-F238E27FC236}">
                <a16:creationId xmlns:a16="http://schemas.microsoft.com/office/drawing/2014/main" id="{23991B15-7A90-4B3C-B162-DB4052F0980B}"/>
              </a:ext>
            </a:extLst>
          </p:cNvPr>
          <p:cNvSpPr>
            <a:spLocks noGrp="1"/>
          </p:cNvSpPr>
          <p:nvPr>
            <p:ph idx="1"/>
          </p:nvPr>
        </p:nvSpPr>
        <p:spPr>
          <a:xfrm>
            <a:off x="680321" y="2336872"/>
            <a:ext cx="4595064" cy="4182155"/>
          </a:xfrm>
        </p:spPr>
        <p:txBody>
          <a:bodyPr>
            <a:normAutofit fontScale="92500" lnSpcReduction="10000"/>
          </a:bodyPr>
          <a:lstStyle/>
          <a:p>
            <a:r>
              <a:rPr lang="en-US" dirty="0"/>
              <a:t>Darius held a strong position on rising ground behind a river.</a:t>
            </a:r>
          </a:p>
          <a:p>
            <a:r>
              <a:rPr lang="en-US" dirty="0"/>
              <a:t>Alexander attacked. Infantry stalled at the river bank under heavy missile fire.</a:t>
            </a:r>
          </a:p>
          <a:p>
            <a:r>
              <a:rPr lang="en-US" dirty="0"/>
              <a:t>Alexander threw his cavalry in on his right, drove back the Persian troops there, then enveloped the center.</a:t>
            </a:r>
          </a:p>
          <a:p>
            <a:r>
              <a:rPr lang="en-US" dirty="0"/>
              <a:t>In a confused melee he nearly killed Darius, but the Persian king escaped.</a:t>
            </a:r>
          </a:p>
          <a:p>
            <a:r>
              <a:rPr lang="en-US" dirty="0"/>
              <a:t>Persian Army nearly destroyed.</a:t>
            </a:r>
          </a:p>
        </p:txBody>
      </p:sp>
      <p:pic>
        <p:nvPicPr>
          <p:cNvPr id="4" name="Picture 3">
            <a:extLst>
              <a:ext uri="{FF2B5EF4-FFF2-40B4-BE49-F238E27FC236}">
                <a16:creationId xmlns:a16="http://schemas.microsoft.com/office/drawing/2014/main" id="{E4DF0AC7-D5C1-4858-8A15-45FC77E0A9B2}"/>
              </a:ext>
            </a:extLst>
          </p:cNvPr>
          <p:cNvPicPr>
            <a:picLocks noChangeAspect="1"/>
          </p:cNvPicPr>
          <p:nvPr/>
        </p:nvPicPr>
        <p:blipFill>
          <a:blip r:embed="rId2"/>
          <a:stretch>
            <a:fillRect/>
          </a:stretch>
        </p:blipFill>
        <p:spPr>
          <a:xfrm>
            <a:off x="10188536" y="649356"/>
            <a:ext cx="2447607" cy="1278875"/>
          </a:xfrm>
          <a:prstGeom prst="rect">
            <a:avLst/>
          </a:prstGeom>
        </p:spPr>
      </p:pic>
    </p:spTree>
    <p:extLst>
      <p:ext uri="{BB962C8B-B14F-4D97-AF65-F5344CB8AC3E}">
        <p14:creationId xmlns:p14="http://schemas.microsoft.com/office/powerpoint/2010/main" val="28680205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27121-451B-40DF-80BF-3A1B5AFE7F69}"/>
              </a:ext>
            </a:extLst>
          </p:cNvPr>
          <p:cNvSpPr>
            <a:spLocks noGrp="1"/>
          </p:cNvSpPr>
          <p:nvPr>
            <p:ph type="title"/>
          </p:nvPr>
        </p:nvSpPr>
        <p:spPr/>
        <p:txBody>
          <a:bodyPr/>
          <a:lstStyle/>
          <a:p>
            <a:r>
              <a:rPr lang="en-US" dirty="0"/>
              <a:t>IV: The Levant—Issus Mosaic</a:t>
            </a:r>
          </a:p>
        </p:txBody>
      </p:sp>
      <p:sp>
        <p:nvSpPr>
          <p:cNvPr id="3" name="Content Placeholder 2">
            <a:extLst>
              <a:ext uri="{FF2B5EF4-FFF2-40B4-BE49-F238E27FC236}">
                <a16:creationId xmlns:a16="http://schemas.microsoft.com/office/drawing/2014/main" id="{23991B15-7A90-4B3C-B162-DB4052F0980B}"/>
              </a:ext>
            </a:extLst>
          </p:cNvPr>
          <p:cNvSpPr>
            <a:spLocks noGrp="1"/>
          </p:cNvSpPr>
          <p:nvPr>
            <p:ph idx="1"/>
          </p:nvPr>
        </p:nvSpPr>
        <p:spPr>
          <a:xfrm>
            <a:off x="163486" y="2219456"/>
            <a:ext cx="9613861" cy="3599316"/>
          </a:xfrm>
        </p:spPr>
        <p:txBody>
          <a:bodyPr/>
          <a:lstStyle/>
          <a:p>
            <a:pPr marL="0" indent="0">
              <a:buNone/>
            </a:pPr>
            <a:r>
              <a:rPr lang="en-US" dirty="0"/>
              <a:t>Original</a:t>
            </a:r>
          </a:p>
        </p:txBody>
      </p:sp>
      <p:pic>
        <p:nvPicPr>
          <p:cNvPr id="6" name="Picture 5">
            <a:extLst>
              <a:ext uri="{FF2B5EF4-FFF2-40B4-BE49-F238E27FC236}">
                <a16:creationId xmlns:a16="http://schemas.microsoft.com/office/drawing/2014/main" id="{D71F3AAB-724D-4F24-9F43-5EAC268D7158}"/>
              </a:ext>
            </a:extLst>
          </p:cNvPr>
          <p:cNvPicPr>
            <a:picLocks noChangeAspect="1"/>
          </p:cNvPicPr>
          <p:nvPr/>
        </p:nvPicPr>
        <p:blipFill>
          <a:blip r:embed="rId2"/>
          <a:stretch>
            <a:fillRect/>
          </a:stretch>
        </p:blipFill>
        <p:spPr>
          <a:xfrm>
            <a:off x="2203469" y="2219456"/>
            <a:ext cx="9613861" cy="4478118"/>
          </a:xfrm>
          <a:prstGeom prst="rect">
            <a:avLst/>
          </a:prstGeom>
        </p:spPr>
      </p:pic>
      <p:pic>
        <p:nvPicPr>
          <p:cNvPr id="7" name="Picture 6">
            <a:extLst>
              <a:ext uri="{FF2B5EF4-FFF2-40B4-BE49-F238E27FC236}">
                <a16:creationId xmlns:a16="http://schemas.microsoft.com/office/drawing/2014/main" id="{F24DDBEE-6ED5-4D02-AB88-EEAEB1E1090B}"/>
              </a:ext>
            </a:extLst>
          </p:cNvPr>
          <p:cNvPicPr>
            <a:picLocks noChangeAspect="1"/>
          </p:cNvPicPr>
          <p:nvPr/>
        </p:nvPicPr>
        <p:blipFill>
          <a:blip r:embed="rId3"/>
          <a:stretch>
            <a:fillRect/>
          </a:stretch>
        </p:blipFill>
        <p:spPr>
          <a:xfrm>
            <a:off x="11001794" y="621414"/>
            <a:ext cx="897574" cy="1344566"/>
          </a:xfrm>
          <a:prstGeom prst="rect">
            <a:avLst/>
          </a:prstGeom>
        </p:spPr>
      </p:pic>
    </p:spTree>
    <p:extLst>
      <p:ext uri="{BB962C8B-B14F-4D97-AF65-F5344CB8AC3E}">
        <p14:creationId xmlns:p14="http://schemas.microsoft.com/office/powerpoint/2010/main" val="23124606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27121-451B-40DF-80BF-3A1B5AFE7F69}"/>
              </a:ext>
            </a:extLst>
          </p:cNvPr>
          <p:cNvSpPr>
            <a:spLocks noGrp="1"/>
          </p:cNvSpPr>
          <p:nvPr>
            <p:ph type="title"/>
          </p:nvPr>
        </p:nvSpPr>
        <p:spPr/>
        <p:txBody>
          <a:bodyPr/>
          <a:lstStyle/>
          <a:p>
            <a:r>
              <a:rPr lang="en-US" dirty="0"/>
              <a:t>IV: The Levant—Issus Mosaic</a:t>
            </a:r>
          </a:p>
        </p:txBody>
      </p:sp>
      <p:sp>
        <p:nvSpPr>
          <p:cNvPr id="3" name="Content Placeholder 2">
            <a:extLst>
              <a:ext uri="{FF2B5EF4-FFF2-40B4-BE49-F238E27FC236}">
                <a16:creationId xmlns:a16="http://schemas.microsoft.com/office/drawing/2014/main" id="{23991B15-7A90-4B3C-B162-DB4052F0980B}"/>
              </a:ext>
            </a:extLst>
          </p:cNvPr>
          <p:cNvSpPr>
            <a:spLocks noGrp="1"/>
          </p:cNvSpPr>
          <p:nvPr>
            <p:ph idx="1"/>
          </p:nvPr>
        </p:nvSpPr>
        <p:spPr>
          <a:xfrm>
            <a:off x="680321" y="2325474"/>
            <a:ext cx="2235157" cy="3599316"/>
          </a:xfrm>
        </p:spPr>
        <p:txBody>
          <a:bodyPr/>
          <a:lstStyle/>
          <a:p>
            <a:pPr marL="0" indent="0">
              <a:buNone/>
            </a:pPr>
            <a:r>
              <a:rPr lang="en-US" dirty="0"/>
              <a:t>Reconstruction</a:t>
            </a:r>
          </a:p>
        </p:txBody>
      </p:sp>
      <p:pic>
        <p:nvPicPr>
          <p:cNvPr id="8" name="Picture 7">
            <a:extLst>
              <a:ext uri="{FF2B5EF4-FFF2-40B4-BE49-F238E27FC236}">
                <a16:creationId xmlns:a16="http://schemas.microsoft.com/office/drawing/2014/main" id="{440E2106-266E-42FC-91E1-470850DB558A}"/>
              </a:ext>
            </a:extLst>
          </p:cNvPr>
          <p:cNvPicPr>
            <a:picLocks noChangeAspect="1"/>
          </p:cNvPicPr>
          <p:nvPr/>
        </p:nvPicPr>
        <p:blipFill>
          <a:blip r:embed="rId2"/>
          <a:stretch>
            <a:fillRect/>
          </a:stretch>
        </p:blipFill>
        <p:spPr>
          <a:xfrm>
            <a:off x="11001794" y="621414"/>
            <a:ext cx="897574" cy="1344566"/>
          </a:xfrm>
          <a:prstGeom prst="rect">
            <a:avLst/>
          </a:prstGeom>
        </p:spPr>
      </p:pic>
    </p:spTree>
    <p:extLst>
      <p:ext uri="{BB962C8B-B14F-4D97-AF65-F5344CB8AC3E}">
        <p14:creationId xmlns:p14="http://schemas.microsoft.com/office/powerpoint/2010/main" val="34265848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27121-451B-40DF-80BF-3A1B5AFE7F69}"/>
              </a:ext>
            </a:extLst>
          </p:cNvPr>
          <p:cNvSpPr>
            <a:spLocks noGrp="1"/>
          </p:cNvSpPr>
          <p:nvPr>
            <p:ph type="title"/>
          </p:nvPr>
        </p:nvSpPr>
        <p:spPr/>
        <p:txBody>
          <a:bodyPr/>
          <a:lstStyle/>
          <a:p>
            <a:r>
              <a:rPr lang="en-US" dirty="0"/>
              <a:t>IV: The Levant—Issus Mosaic</a:t>
            </a:r>
          </a:p>
        </p:txBody>
      </p:sp>
      <p:sp>
        <p:nvSpPr>
          <p:cNvPr id="3" name="Content Placeholder 2">
            <a:extLst>
              <a:ext uri="{FF2B5EF4-FFF2-40B4-BE49-F238E27FC236}">
                <a16:creationId xmlns:a16="http://schemas.microsoft.com/office/drawing/2014/main" id="{23991B15-7A90-4B3C-B162-DB4052F0980B}"/>
              </a:ext>
            </a:extLst>
          </p:cNvPr>
          <p:cNvSpPr>
            <a:spLocks noGrp="1"/>
          </p:cNvSpPr>
          <p:nvPr>
            <p:ph idx="1"/>
          </p:nvPr>
        </p:nvSpPr>
        <p:spPr>
          <a:xfrm>
            <a:off x="163486" y="2219456"/>
            <a:ext cx="9613861" cy="3599316"/>
          </a:xfrm>
        </p:spPr>
        <p:txBody>
          <a:bodyPr/>
          <a:lstStyle/>
          <a:p>
            <a:pPr marL="0" indent="0">
              <a:buNone/>
            </a:pPr>
            <a:r>
              <a:rPr lang="en-US" dirty="0"/>
              <a:t>Alexander and Darius III</a:t>
            </a:r>
          </a:p>
        </p:txBody>
      </p:sp>
      <p:pic>
        <p:nvPicPr>
          <p:cNvPr id="7" name="Picture 6">
            <a:extLst>
              <a:ext uri="{FF2B5EF4-FFF2-40B4-BE49-F238E27FC236}">
                <a16:creationId xmlns:a16="http://schemas.microsoft.com/office/drawing/2014/main" id="{B952EEEF-3469-4F75-BE22-C97BEE44EA25}"/>
              </a:ext>
            </a:extLst>
          </p:cNvPr>
          <p:cNvPicPr>
            <a:picLocks noChangeAspect="1"/>
          </p:cNvPicPr>
          <p:nvPr/>
        </p:nvPicPr>
        <p:blipFill>
          <a:blip r:embed="rId2"/>
          <a:stretch>
            <a:fillRect/>
          </a:stretch>
        </p:blipFill>
        <p:spPr>
          <a:xfrm>
            <a:off x="680321" y="2849217"/>
            <a:ext cx="2503885" cy="3756991"/>
          </a:xfrm>
          <a:prstGeom prst="rect">
            <a:avLst/>
          </a:prstGeom>
        </p:spPr>
      </p:pic>
      <p:pic>
        <p:nvPicPr>
          <p:cNvPr id="9" name="Picture 8">
            <a:extLst>
              <a:ext uri="{FF2B5EF4-FFF2-40B4-BE49-F238E27FC236}">
                <a16:creationId xmlns:a16="http://schemas.microsoft.com/office/drawing/2014/main" id="{93C7AFB5-0B80-4B5B-94FE-EA970EF3CDF8}"/>
              </a:ext>
            </a:extLst>
          </p:cNvPr>
          <p:cNvPicPr>
            <a:picLocks noChangeAspect="1"/>
          </p:cNvPicPr>
          <p:nvPr/>
        </p:nvPicPr>
        <p:blipFill>
          <a:blip r:embed="rId3"/>
          <a:stretch>
            <a:fillRect/>
          </a:stretch>
        </p:blipFill>
        <p:spPr>
          <a:xfrm>
            <a:off x="4929809" y="2230688"/>
            <a:ext cx="6678241" cy="4454334"/>
          </a:xfrm>
          <a:prstGeom prst="rect">
            <a:avLst/>
          </a:prstGeom>
        </p:spPr>
      </p:pic>
      <p:pic>
        <p:nvPicPr>
          <p:cNvPr id="8" name="Picture 7">
            <a:extLst>
              <a:ext uri="{FF2B5EF4-FFF2-40B4-BE49-F238E27FC236}">
                <a16:creationId xmlns:a16="http://schemas.microsoft.com/office/drawing/2014/main" id="{EC5336B8-14C1-4FB7-9B77-3401B31D3016}"/>
              </a:ext>
            </a:extLst>
          </p:cNvPr>
          <p:cNvPicPr>
            <a:picLocks noChangeAspect="1"/>
          </p:cNvPicPr>
          <p:nvPr/>
        </p:nvPicPr>
        <p:blipFill>
          <a:blip r:embed="rId4"/>
          <a:stretch>
            <a:fillRect/>
          </a:stretch>
        </p:blipFill>
        <p:spPr>
          <a:xfrm>
            <a:off x="11001794" y="621414"/>
            <a:ext cx="897574" cy="1344566"/>
          </a:xfrm>
          <a:prstGeom prst="rect">
            <a:avLst/>
          </a:prstGeom>
        </p:spPr>
      </p:pic>
    </p:spTree>
    <p:extLst>
      <p:ext uri="{BB962C8B-B14F-4D97-AF65-F5344CB8AC3E}">
        <p14:creationId xmlns:p14="http://schemas.microsoft.com/office/powerpoint/2010/main" val="29834002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27121-451B-40DF-80BF-3A1B5AFE7F69}"/>
              </a:ext>
            </a:extLst>
          </p:cNvPr>
          <p:cNvSpPr>
            <a:spLocks noGrp="1"/>
          </p:cNvSpPr>
          <p:nvPr>
            <p:ph type="title"/>
          </p:nvPr>
        </p:nvSpPr>
        <p:spPr/>
        <p:txBody>
          <a:bodyPr/>
          <a:lstStyle/>
          <a:p>
            <a:r>
              <a:rPr lang="en-US" dirty="0"/>
              <a:t>IV: The Levant—Issus Mosaic</a:t>
            </a:r>
          </a:p>
        </p:txBody>
      </p:sp>
      <p:pic>
        <p:nvPicPr>
          <p:cNvPr id="13" name="Content Placeholder 12">
            <a:extLst>
              <a:ext uri="{FF2B5EF4-FFF2-40B4-BE49-F238E27FC236}">
                <a16:creationId xmlns:a16="http://schemas.microsoft.com/office/drawing/2014/main" id="{8C851C70-7336-4EED-AE73-C38702C6A347}"/>
              </a:ext>
            </a:extLst>
          </p:cNvPr>
          <p:cNvPicPr>
            <a:picLocks noGrp="1" noChangeAspect="1"/>
          </p:cNvPicPr>
          <p:nvPr>
            <p:ph idx="1"/>
          </p:nvPr>
        </p:nvPicPr>
        <p:blipFill>
          <a:blip r:embed="rId2"/>
          <a:stretch>
            <a:fillRect/>
          </a:stretch>
        </p:blipFill>
        <p:spPr>
          <a:xfrm>
            <a:off x="5174890" y="2425148"/>
            <a:ext cx="6735831" cy="4156877"/>
          </a:xfrm>
        </p:spPr>
      </p:pic>
      <p:pic>
        <p:nvPicPr>
          <p:cNvPr id="15" name="Picture 14">
            <a:extLst>
              <a:ext uri="{FF2B5EF4-FFF2-40B4-BE49-F238E27FC236}">
                <a16:creationId xmlns:a16="http://schemas.microsoft.com/office/drawing/2014/main" id="{D7D5D0EC-DCB3-4D19-915E-FB70C5490CA6}"/>
              </a:ext>
            </a:extLst>
          </p:cNvPr>
          <p:cNvPicPr>
            <a:picLocks noChangeAspect="1"/>
          </p:cNvPicPr>
          <p:nvPr/>
        </p:nvPicPr>
        <p:blipFill>
          <a:blip r:embed="rId3"/>
          <a:stretch>
            <a:fillRect/>
          </a:stretch>
        </p:blipFill>
        <p:spPr>
          <a:xfrm>
            <a:off x="281279" y="2425148"/>
            <a:ext cx="4602676" cy="3081130"/>
          </a:xfrm>
          <a:prstGeom prst="rect">
            <a:avLst/>
          </a:prstGeom>
        </p:spPr>
      </p:pic>
      <p:pic>
        <p:nvPicPr>
          <p:cNvPr id="6" name="Picture 5">
            <a:extLst>
              <a:ext uri="{FF2B5EF4-FFF2-40B4-BE49-F238E27FC236}">
                <a16:creationId xmlns:a16="http://schemas.microsoft.com/office/drawing/2014/main" id="{996EAB85-CE2E-4F11-A947-E6199D2559C9}"/>
              </a:ext>
            </a:extLst>
          </p:cNvPr>
          <p:cNvPicPr>
            <a:picLocks noChangeAspect="1"/>
          </p:cNvPicPr>
          <p:nvPr/>
        </p:nvPicPr>
        <p:blipFill>
          <a:blip r:embed="rId4"/>
          <a:stretch>
            <a:fillRect/>
          </a:stretch>
        </p:blipFill>
        <p:spPr>
          <a:xfrm>
            <a:off x="11001794" y="621414"/>
            <a:ext cx="897574" cy="1344566"/>
          </a:xfrm>
          <a:prstGeom prst="rect">
            <a:avLst/>
          </a:prstGeom>
        </p:spPr>
      </p:pic>
    </p:spTree>
    <p:extLst>
      <p:ext uri="{BB962C8B-B14F-4D97-AF65-F5344CB8AC3E}">
        <p14:creationId xmlns:p14="http://schemas.microsoft.com/office/powerpoint/2010/main" val="4096193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27121-451B-40DF-80BF-3A1B5AFE7F69}"/>
              </a:ext>
            </a:extLst>
          </p:cNvPr>
          <p:cNvSpPr>
            <a:spLocks noGrp="1"/>
          </p:cNvSpPr>
          <p:nvPr>
            <p:ph type="title"/>
          </p:nvPr>
        </p:nvSpPr>
        <p:spPr/>
        <p:txBody>
          <a:bodyPr/>
          <a:lstStyle/>
          <a:p>
            <a:r>
              <a:rPr lang="en-US" dirty="0"/>
              <a:t>IV: The Levant—Aftermath of the Defeat</a:t>
            </a:r>
          </a:p>
        </p:txBody>
      </p:sp>
      <p:sp>
        <p:nvSpPr>
          <p:cNvPr id="3" name="Content Placeholder 2">
            <a:extLst>
              <a:ext uri="{FF2B5EF4-FFF2-40B4-BE49-F238E27FC236}">
                <a16:creationId xmlns:a16="http://schemas.microsoft.com/office/drawing/2014/main" id="{23991B15-7A90-4B3C-B162-DB4052F0980B}"/>
              </a:ext>
            </a:extLst>
          </p:cNvPr>
          <p:cNvSpPr>
            <a:spLocks noGrp="1"/>
          </p:cNvSpPr>
          <p:nvPr>
            <p:ph idx="1"/>
          </p:nvPr>
        </p:nvSpPr>
        <p:spPr>
          <a:xfrm>
            <a:off x="680321" y="2336873"/>
            <a:ext cx="3785662" cy="4092502"/>
          </a:xfrm>
        </p:spPr>
        <p:txBody>
          <a:bodyPr>
            <a:normAutofit fontScale="92500" lnSpcReduction="20000"/>
          </a:bodyPr>
          <a:lstStyle/>
          <a:p>
            <a:r>
              <a:rPr lang="en-US" dirty="0"/>
              <a:t>333: Capture of the Royal Family after the battle.</a:t>
            </a:r>
          </a:p>
          <a:p>
            <a:pPr lvl="1"/>
            <a:r>
              <a:rPr lang="en-US" dirty="0"/>
              <a:t>Including Little </a:t>
            </a:r>
            <a:r>
              <a:rPr lang="en-US" dirty="0" err="1"/>
              <a:t>Ochus</a:t>
            </a:r>
            <a:r>
              <a:rPr lang="en-US" dirty="0"/>
              <a:t>.</a:t>
            </a:r>
          </a:p>
          <a:p>
            <a:r>
              <a:rPr lang="en-US" dirty="0"/>
              <a:t>332: Conquest of the Phoenician Coast (siege of </a:t>
            </a:r>
            <a:r>
              <a:rPr lang="en-US" dirty="0" err="1"/>
              <a:t>Tyre</a:t>
            </a:r>
            <a:r>
              <a:rPr lang="en-US" dirty="0"/>
              <a:t>)</a:t>
            </a:r>
          </a:p>
          <a:p>
            <a:r>
              <a:rPr lang="en-US" dirty="0"/>
              <a:t>332: Aegean naval campaign comes apart (capture and escape of </a:t>
            </a:r>
            <a:r>
              <a:rPr lang="en-US" dirty="0" err="1"/>
              <a:t>Pharnabazus</a:t>
            </a:r>
            <a:r>
              <a:rPr lang="en-US" dirty="0"/>
              <a:t> )</a:t>
            </a:r>
          </a:p>
          <a:p>
            <a:r>
              <a:rPr lang="en-US" dirty="0"/>
              <a:t>332-1: Capture of Egypt by Alexander</a:t>
            </a:r>
          </a:p>
          <a:p>
            <a:r>
              <a:rPr lang="en-US" dirty="0"/>
              <a:t>331: Alexander marches on Babylon</a:t>
            </a:r>
          </a:p>
        </p:txBody>
      </p:sp>
      <p:pic>
        <p:nvPicPr>
          <p:cNvPr id="4" name="Picture 3">
            <a:extLst>
              <a:ext uri="{FF2B5EF4-FFF2-40B4-BE49-F238E27FC236}">
                <a16:creationId xmlns:a16="http://schemas.microsoft.com/office/drawing/2014/main" id="{E4DF0AC7-D5C1-4858-8A15-45FC77E0A9B2}"/>
              </a:ext>
            </a:extLst>
          </p:cNvPr>
          <p:cNvPicPr>
            <a:picLocks noChangeAspect="1"/>
          </p:cNvPicPr>
          <p:nvPr/>
        </p:nvPicPr>
        <p:blipFill>
          <a:blip r:embed="rId2"/>
          <a:stretch>
            <a:fillRect/>
          </a:stretch>
        </p:blipFill>
        <p:spPr>
          <a:xfrm>
            <a:off x="10188536" y="649356"/>
            <a:ext cx="2447607" cy="1278875"/>
          </a:xfrm>
          <a:prstGeom prst="rect">
            <a:avLst/>
          </a:prstGeom>
        </p:spPr>
      </p:pic>
    </p:spTree>
    <p:extLst>
      <p:ext uri="{BB962C8B-B14F-4D97-AF65-F5344CB8AC3E}">
        <p14:creationId xmlns:p14="http://schemas.microsoft.com/office/powerpoint/2010/main" val="19460764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8EC09-8EC3-491A-9257-D4525249BF68}"/>
              </a:ext>
            </a:extLst>
          </p:cNvPr>
          <p:cNvSpPr>
            <a:spLocks noGrp="1"/>
          </p:cNvSpPr>
          <p:nvPr>
            <p:ph type="title"/>
          </p:nvPr>
        </p:nvSpPr>
        <p:spPr/>
        <p:txBody>
          <a:bodyPr/>
          <a:lstStyle/>
          <a:p>
            <a:pPr algn="ctr"/>
            <a:r>
              <a:rPr lang="en-US" dirty="0"/>
              <a:t>Greece and Persia</a:t>
            </a:r>
            <a:br>
              <a:rPr lang="en-US" dirty="0"/>
            </a:br>
            <a:r>
              <a:rPr lang="en-US" dirty="0"/>
              <a:t>The War that Created History</a:t>
            </a:r>
          </a:p>
        </p:txBody>
      </p:sp>
      <p:sp>
        <p:nvSpPr>
          <p:cNvPr id="3" name="Content Placeholder 2">
            <a:extLst>
              <a:ext uri="{FF2B5EF4-FFF2-40B4-BE49-F238E27FC236}">
                <a16:creationId xmlns:a16="http://schemas.microsoft.com/office/drawing/2014/main" id="{3C21121F-150F-433B-B75B-0131678E4C3F}"/>
              </a:ext>
            </a:extLst>
          </p:cNvPr>
          <p:cNvSpPr>
            <a:spLocks noGrp="1"/>
          </p:cNvSpPr>
          <p:nvPr>
            <p:ph idx="1"/>
          </p:nvPr>
        </p:nvSpPr>
        <p:spPr/>
        <p:txBody>
          <a:bodyPr>
            <a:normAutofit/>
          </a:bodyPr>
          <a:lstStyle/>
          <a:p>
            <a:endParaRPr lang="en-US" dirty="0"/>
          </a:p>
          <a:p>
            <a:endParaRPr lang="en-US" dirty="0"/>
          </a:p>
          <a:p>
            <a:pPr marL="0" indent="0" algn="ctr">
              <a:buNone/>
            </a:pPr>
            <a:r>
              <a:rPr lang="en-US" sz="4000" dirty="0"/>
              <a:t>Question Break</a:t>
            </a:r>
          </a:p>
        </p:txBody>
      </p:sp>
    </p:spTree>
    <p:extLst>
      <p:ext uri="{BB962C8B-B14F-4D97-AF65-F5344CB8AC3E}">
        <p14:creationId xmlns:p14="http://schemas.microsoft.com/office/powerpoint/2010/main" val="8298837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27121-451B-40DF-80BF-3A1B5AFE7F69}"/>
              </a:ext>
            </a:extLst>
          </p:cNvPr>
          <p:cNvSpPr>
            <a:spLocks noGrp="1"/>
          </p:cNvSpPr>
          <p:nvPr>
            <p:ph type="title"/>
          </p:nvPr>
        </p:nvSpPr>
        <p:spPr/>
        <p:txBody>
          <a:bodyPr/>
          <a:lstStyle/>
          <a:p>
            <a:r>
              <a:rPr lang="en-US" dirty="0">
                <a:solidFill>
                  <a:srgbClr val="FFFF00"/>
                </a:solidFill>
              </a:rPr>
              <a:t>Part V: The Defeat of Persia—331-330 BCE</a:t>
            </a:r>
          </a:p>
        </p:txBody>
      </p:sp>
      <p:sp>
        <p:nvSpPr>
          <p:cNvPr id="3" name="Content Placeholder 2">
            <a:extLst>
              <a:ext uri="{FF2B5EF4-FFF2-40B4-BE49-F238E27FC236}">
                <a16:creationId xmlns:a16="http://schemas.microsoft.com/office/drawing/2014/main" id="{23991B15-7A90-4B3C-B162-DB4052F0980B}"/>
              </a:ext>
            </a:extLst>
          </p:cNvPr>
          <p:cNvSpPr>
            <a:spLocks noGrp="1"/>
          </p:cNvSpPr>
          <p:nvPr>
            <p:ph idx="1"/>
          </p:nvPr>
        </p:nvSpPr>
        <p:spPr>
          <a:xfrm>
            <a:off x="680322" y="2336873"/>
            <a:ext cx="7946843" cy="4315718"/>
          </a:xfrm>
        </p:spPr>
        <p:txBody>
          <a:bodyPr>
            <a:normAutofit fontScale="92500" lnSpcReduction="10000"/>
          </a:bodyPr>
          <a:lstStyle/>
          <a:p>
            <a:r>
              <a:rPr lang="en-US" dirty="0"/>
              <a:t>Darius supposedly conducted a series of correspondences with Alexander trying to negotiate a peace and the return of his family</a:t>
            </a:r>
          </a:p>
          <a:p>
            <a:pPr lvl="1"/>
            <a:r>
              <a:rPr lang="en-US" dirty="0"/>
              <a:t>Many modern scholars, and a number of ancient historians, consider these to be Macedonian forgeries, to further the propaganda claim that Darius was a weak leader.</a:t>
            </a:r>
          </a:p>
          <a:p>
            <a:pPr lvl="1"/>
            <a:r>
              <a:rPr lang="en-US" dirty="0"/>
              <a:t>If he was conducting this correspondence, it may have been to gain time for his others plans.</a:t>
            </a:r>
          </a:p>
          <a:p>
            <a:r>
              <a:rPr lang="en-US" dirty="0"/>
              <a:t>Darius sent money to his remaining generals in Asia Minor who conducted a vigorous, but ultimately unsuccessful, campaign to cut Alexander’s communications with Macedonia.</a:t>
            </a:r>
          </a:p>
          <a:p>
            <a:r>
              <a:rPr lang="en-US" dirty="0"/>
              <a:t>Meanwhile he was gathering a new army around Babylon and preparing to defend the heartland of the kingdom.</a:t>
            </a:r>
          </a:p>
          <a:p>
            <a:endParaRPr lang="en-US" dirty="0"/>
          </a:p>
        </p:txBody>
      </p:sp>
      <p:pic>
        <p:nvPicPr>
          <p:cNvPr id="4" name="Picture 3">
            <a:extLst>
              <a:ext uri="{FF2B5EF4-FFF2-40B4-BE49-F238E27FC236}">
                <a16:creationId xmlns:a16="http://schemas.microsoft.com/office/drawing/2014/main" id="{E4DF0AC7-D5C1-4858-8A15-45FC77E0A9B2}"/>
              </a:ext>
            </a:extLst>
          </p:cNvPr>
          <p:cNvPicPr>
            <a:picLocks noChangeAspect="1"/>
          </p:cNvPicPr>
          <p:nvPr/>
        </p:nvPicPr>
        <p:blipFill>
          <a:blip r:embed="rId2"/>
          <a:stretch>
            <a:fillRect/>
          </a:stretch>
        </p:blipFill>
        <p:spPr>
          <a:xfrm>
            <a:off x="10188536" y="649356"/>
            <a:ext cx="2447607" cy="1278875"/>
          </a:xfrm>
          <a:prstGeom prst="rect">
            <a:avLst/>
          </a:prstGeom>
        </p:spPr>
      </p:pic>
    </p:spTree>
    <p:extLst>
      <p:ext uri="{BB962C8B-B14F-4D97-AF65-F5344CB8AC3E}">
        <p14:creationId xmlns:p14="http://schemas.microsoft.com/office/powerpoint/2010/main" val="2278235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27121-451B-40DF-80BF-3A1B5AFE7F69}"/>
              </a:ext>
            </a:extLst>
          </p:cNvPr>
          <p:cNvSpPr>
            <a:spLocks noGrp="1"/>
          </p:cNvSpPr>
          <p:nvPr>
            <p:ph type="title"/>
          </p:nvPr>
        </p:nvSpPr>
        <p:spPr/>
        <p:txBody>
          <a:bodyPr/>
          <a:lstStyle/>
          <a:p>
            <a:r>
              <a:rPr lang="en-US" dirty="0"/>
              <a:t>V: Defeat of Persia—Darius’s Army</a:t>
            </a:r>
          </a:p>
        </p:txBody>
      </p:sp>
      <p:sp>
        <p:nvSpPr>
          <p:cNvPr id="3" name="Content Placeholder 2">
            <a:extLst>
              <a:ext uri="{FF2B5EF4-FFF2-40B4-BE49-F238E27FC236}">
                <a16:creationId xmlns:a16="http://schemas.microsoft.com/office/drawing/2014/main" id="{23991B15-7A90-4B3C-B162-DB4052F0980B}"/>
              </a:ext>
            </a:extLst>
          </p:cNvPr>
          <p:cNvSpPr>
            <a:spLocks noGrp="1"/>
          </p:cNvSpPr>
          <p:nvPr>
            <p:ph idx="1"/>
          </p:nvPr>
        </p:nvSpPr>
        <p:spPr>
          <a:xfrm>
            <a:off x="222056" y="2250733"/>
            <a:ext cx="5972270" cy="4395232"/>
          </a:xfrm>
        </p:spPr>
        <p:txBody>
          <a:bodyPr>
            <a:normAutofit fontScale="92500" lnSpcReduction="10000"/>
          </a:bodyPr>
          <a:lstStyle/>
          <a:p>
            <a:pPr marL="0" indent="0">
              <a:buNone/>
            </a:pPr>
            <a:r>
              <a:rPr lang="en-US" b="1" i="1" dirty="0">
                <a:solidFill>
                  <a:srgbClr val="FFFF00"/>
                </a:solidFill>
              </a:rPr>
              <a:t>Darius’s Second Army</a:t>
            </a:r>
          </a:p>
          <a:p>
            <a:r>
              <a:rPr lang="en-US" dirty="0"/>
              <a:t>Cavalry (35,000) and 200 scythed chariots</a:t>
            </a:r>
          </a:p>
          <a:p>
            <a:pPr lvl="1"/>
            <a:r>
              <a:rPr lang="en-US" dirty="0"/>
              <a:t>Eastern Iranian Cavalry: 11,000</a:t>
            </a:r>
          </a:p>
          <a:p>
            <a:pPr lvl="1"/>
            <a:r>
              <a:rPr lang="en-US" dirty="0"/>
              <a:t>Central and Northern Iranian Cavalry: 17,000</a:t>
            </a:r>
          </a:p>
          <a:p>
            <a:pPr lvl="1"/>
            <a:r>
              <a:rPr lang="en-US" dirty="0"/>
              <a:t>Parthian and Saka Allied cavalry: 7,000</a:t>
            </a:r>
          </a:p>
          <a:p>
            <a:r>
              <a:rPr lang="en-US" dirty="0"/>
              <a:t>Good infantry (11,000)</a:t>
            </a:r>
          </a:p>
          <a:p>
            <a:pPr lvl="1"/>
            <a:r>
              <a:rPr lang="en-US" dirty="0"/>
              <a:t>4,00 Persians</a:t>
            </a:r>
          </a:p>
          <a:p>
            <a:pPr lvl="1"/>
            <a:r>
              <a:rPr lang="en-US" dirty="0"/>
              <a:t>4,000 Greek mercenaries</a:t>
            </a:r>
          </a:p>
          <a:p>
            <a:pPr lvl="1"/>
            <a:r>
              <a:rPr lang="en-US" dirty="0"/>
              <a:t>3,000 </a:t>
            </a:r>
            <a:r>
              <a:rPr lang="en-US" dirty="0" err="1"/>
              <a:t>Mardians</a:t>
            </a:r>
            <a:r>
              <a:rPr lang="en-US" dirty="0"/>
              <a:t>, Indians, and Carians</a:t>
            </a:r>
          </a:p>
          <a:p>
            <a:r>
              <a:rPr lang="en-US" dirty="0"/>
              <a:t>Undetermined numbers of levy infantry (never engaged in the battle)</a:t>
            </a:r>
          </a:p>
          <a:p>
            <a:pPr lvl="1"/>
            <a:r>
              <a:rPr lang="en-US" dirty="0"/>
              <a:t>Estimates range from 20,000 (possible) to over one million (absurd). </a:t>
            </a:r>
          </a:p>
          <a:p>
            <a:endParaRPr lang="en-US" dirty="0"/>
          </a:p>
          <a:p>
            <a:endParaRPr lang="en-US" dirty="0"/>
          </a:p>
        </p:txBody>
      </p:sp>
      <p:pic>
        <p:nvPicPr>
          <p:cNvPr id="5" name="Picture 4">
            <a:extLst>
              <a:ext uri="{FF2B5EF4-FFF2-40B4-BE49-F238E27FC236}">
                <a16:creationId xmlns:a16="http://schemas.microsoft.com/office/drawing/2014/main" id="{47F9FB23-67E9-4579-9B72-D33246FF6350}"/>
              </a:ext>
            </a:extLst>
          </p:cNvPr>
          <p:cNvPicPr>
            <a:picLocks noChangeAspect="1"/>
          </p:cNvPicPr>
          <p:nvPr/>
        </p:nvPicPr>
        <p:blipFill>
          <a:blip r:embed="rId2"/>
          <a:stretch>
            <a:fillRect/>
          </a:stretch>
        </p:blipFill>
        <p:spPr>
          <a:xfrm>
            <a:off x="10790139" y="753228"/>
            <a:ext cx="1081052" cy="1081052"/>
          </a:xfrm>
          <a:prstGeom prst="rect">
            <a:avLst/>
          </a:prstGeom>
        </p:spPr>
      </p:pic>
    </p:spTree>
    <p:extLst>
      <p:ext uri="{BB962C8B-B14F-4D97-AF65-F5344CB8AC3E}">
        <p14:creationId xmlns:p14="http://schemas.microsoft.com/office/powerpoint/2010/main" val="17706583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27121-451B-40DF-80BF-3A1B5AFE7F69}"/>
              </a:ext>
            </a:extLst>
          </p:cNvPr>
          <p:cNvSpPr>
            <a:spLocks noGrp="1"/>
          </p:cNvSpPr>
          <p:nvPr>
            <p:ph type="title"/>
          </p:nvPr>
        </p:nvSpPr>
        <p:spPr/>
        <p:txBody>
          <a:bodyPr/>
          <a:lstStyle/>
          <a:p>
            <a:r>
              <a:rPr lang="en-US" dirty="0"/>
              <a:t>V: Defeat of Persia--Death of Queen </a:t>
            </a:r>
            <a:r>
              <a:rPr lang="en-US" dirty="0" err="1"/>
              <a:t>Stateira</a:t>
            </a:r>
            <a:endParaRPr lang="en-US" dirty="0"/>
          </a:p>
        </p:txBody>
      </p:sp>
      <p:sp>
        <p:nvSpPr>
          <p:cNvPr id="3" name="Content Placeholder 2">
            <a:extLst>
              <a:ext uri="{FF2B5EF4-FFF2-40B4-BE49-F238E27FC236}">
                <a16:creationId xmlns:a16="http://schemas.microsoft.com/office/drawing/2014/main" id="{23991B15-7A90-4B3C-B162-DB4052F0980B}"/>
              </a:ext>
            </a:extLst>
          </p:cNvPr>
          <p:cNvSpPr>
            <a:spLocks noGrp="1"/>
          </p:cNvSpPr>
          <p:nvPr>
            <p:ph idx="1"/>
          </p:nvPr>
        </p:nvSpPr>
        <p:spPr>
          <a:xfrm>
            <a:off x="680322" y="2336873"/>
            <a:ext cx="7032444" cy="4269334"/>
          </a:xfrm>
        </p:spPr>
        <p:txBody>
          <a:bodyPr>
            <a:normAutofit lnSpcReduction="10000"/>
          </a:bodyPr>
          <a:lstStyle/>
          <a:p>
            <a:r>
              <a:rPr lang="en-US" dirty="0"/>
              <a:t>Died September 331 BCE</a:t>
            </a:r>
          </a:p>
          <a:p>
            <a:r>
              <a:rPr lang="en-US" dirty="0"/>
              <a:t>Greek/Macedonian sources are confused in their relation of the timing and cause of death.</a:t>
            </a:r>
          </a:p>
          <a:p>
            <a:pPr lvl="1"/>
            <a:r>
              <a:rPr lang="en-US" dirty="0"/>
              <a:t>Those who say she died in childbirth do not mention </a:t>
            </a:r>
            <a:r>
              <a:rPr lang="en-US" i="1" dirty="0"/>
              <a:t>when</a:t>
            </a:r>
            <a:r>
              <a:rPr lang="en-US" dirty="0"/>
              <a:t> she died.</a:t>
            </a:r>
          </a:p>
          <a:p>
            <a:pPr lvl="1"/>
            <a:r>
              <a:rPr lang="en-US" dirty="0"/>
              <a:t>Those who mention when she died attribute it to fatigue or do not give a cause of death.</a:t>
            </a:r>
          </a:p>
          <a:p>
            <a:r>
              <a:rPr lang="en-US" dirty="0"/>
              <a:t>Iranian oral tradition: Alexander raped her, she became pregnant, and she died of a hemorrhage after trying to abort the fetus.</a:t>
            </a:r>
          </a:p>
          <a:p>
            <a:r>
              <a:rPr lang="en-US" dirty="0"/>
              <a:t>News reached Darius shortly before the climactic Battle of Gaugamela. Reportedly shattered by grief. </a:t>
            </a:r>
          </a:p>
          <a:p>
            <a:endParaRPr lang="en-US" dirty="0"/>
          </a:p>
          <a:p>
            <a:endParaRPr lang="en-US" dirty="0"/>
          </a:p>
        </p:txBody>
      </p:sp>
      <p:pic>
        <p:nvPicPr>
          <p:cNvPr id="4" name="Picture 3">
            <a:extLst>
              <a:ext uri="{FF2B5EF4-FFF2-40B4-BE49-F238E27FC236}">
                <a16:creationId xmlns:a16="http://schemas.microsoft.com/office/drawing/2014/main" id="{E4DF0AC7-D5C1-4858-8A15-45FC77E0A9B2}"/>
              </a:ext>
            </a:extLst>
          </p:cNvPr>
          <p:cNvPicPr>
            <a:picLocks noChangeAspect="1"/>
          </p:cNvPicPr>
          <p:nvPr/>
        </p:nvPicPr>
        <p:blipFill>
          <a:blip r:embed="rId2"/>
          <a:stretch>
            <a:fillRect/>
          </a:stretch>
        </p:blipFill>
        <p:spPr>
          <a:xfrm>
            <a:off x="10188536" y="649356"/>
            <a:ext cx="2447607" cy="1278875"/>
          </a:xfrm>
          <a:prstGeom prst="rect">
            <a:avLst/>
          </a:prstGeom>
        </p:spPr>
      </p:pic>
    </p:spTree>
    <p:extLst>
      <p:ext uri="{BB962C8B-B14F-4D97-AF65-F5344CB8AC3E}">
        <p14:creationId xmlns:p14="http://schemas.microsoft.com/office/powerpoint/2010/main" val="37853994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1C1AD-F187-4D3E-B277-E95E35EDB7FA}"/>
              </a:ext>
            </a:extLst>
          </p:cNvPr>
          <p:cNvSpPr>
            <a:spLocks noGrp="1"/>
          </p:cNvSpPr>
          <p:nvPr>
            <p:ph type="title"/>
          </p:nvPr>
        </p:nvSpPr>
        <p:spPr/>
        <p:txBody>
          <a:bodyPr/>
          <a:lstStyle/>
          <a:p>
            <a:r>
              <a:rPr lang="en-US" dirty="0"/>
              <a:t>Alexander the Accursed</a:t>
            </a:r>
          </a:p>
        </p:txBody>
      </p:sp>
      <p:sp>
        <p:nvSpPr>
          <p:cNvPr id="3" name="Content Placeholder 2">
            <a:extLst>
              <a:ext uri="{FF2B5EF4-FFF2-40B4-BE49-F238E27FC236}">
                <a16:creationId xmlns:a16="http://schemas.microsoft.com/office/drawing/2014/main" id="{B8ED5742-48E0-4340-A7FF-50A968291663}"/>
              </a:ext>
            </a:extLst>
          </p:cNvPr>
          <p:cNvSpPr>
            <a:spLocks noGrp="1"/>
          </p:cNvSpPr>
          <p:nvPr>
            <p:ph idx="1"/>
          </p:nvPr>
        </p:nvSpPr>
        <p:spPr>
          <a:xfrm>
            <a:off x="490331" y="2336872"/>
            <a:ext cx="5022574" cy="4077179"/>
          </a:xfrm>
        </p:spPr>
        <p:txBody>
          <a:bodyPr>
            <a:normAutofit lnSpcReduction="10000"/>
          </a:bodyPr>
          <a:lstStyle/>
          <a:p>
            <a:r>
              <a:rPr lang="en-US" dirty="0"/>
              <a:t>Sources</a:t>
            </a:r>
          </a:p>
          <a:p>
            <a:r>
              <a:rPr lang="en-US" dirty="0"/>
              <a:t>Two Kings: Alexander II and Darius III “</a:t>
            </a:r>
            <a:r>
              <a:rPr lang="en-US" dirty="0" err="1"/>
              <a:t>Codomannus</a:t>
            </a:r>
            <a:r>
              <a:rPr lang="en-US" dirty="0"/>
              <a:t>”</a:t>
            </a:r>
          </a:p>
          <a:p>
            <a:r>
              <a:rPr lang="en-US" dirty="0"/>
              <a:t>The Campaign for Asia Minor (334)</a:t>
            </a:r>
          </a:p>
          <a:p>
            <a:r>
              <a:rPr lang="en-US" dirty="0"/>
              <a:t>The Campaign for the Levant (333-332)</a:t>
            </a:r>
          </a:p>
          <a:p>
            <a:r>
              <a:rPr lang="en-US" dirty="0"/>
              <a:t>Defeat of Persia (331-330)</a:t>
            </a:r>
          </a:p>
          <a:p>
            <a:r>
              <a:rPr lang="en-US" dirty="0"/>
              <a:t>Alexander’s Final Years (329-323)</a:t>
            </a:r>
          </a:p>
          <a:p>
            <a:r>
              <a:rPr lang="en-US" dirty="0"/>
              <a:t>Legacy</a:t>
            </a:r>
          </a:p>
        </p:txBody>
      </p:sp>
      <p:pic>
        <p:nvPicPr>
          <p:cNvPr id="4" name="Picture 3">
            <a:extLst>
              <a:ext uri="{FF2B5EF4-FFF2-40B4-BE49-F238E27FC236}">
                <a16:creationId xmlns:a16="http://schemas.microsoft.com/office/drawing/2014/main" id="{8AD02907-D180-4EA1-B95A-F35A01B52454}"/>
              </a:ext>
            </a:extLst>
          </p:cNvPr>
          <p:cNvPicPr>
            <a:picLocks noChangeAspect="1"/>
          </p:cNvPicPr>
          <p:nvPr/>
        </p:nvPicPr>
        <p:blipFill>
          <a:blip r:embed="rId2"/>
          <a:stretch>
            <a:fillRect/>
          </a:stretch>
        </p:blipFill>
        <p:spPr>
          <a:xfrm>
            <a:off x="10949756" y="662021"/>
            <a:ext cx="897688" cy="1263352"/>
          </a:xfrm>
          <a:prstGeom prst="rect">
            <a:avLst/>
          </a:prstGeom>
        </p:spPr>
      </p:pic>
    </p:spTree>
    <p:extLst>
      <p:ext uri="{BB962C8B-B14F-4D97-AF65-F5344CB8AC3E}">
        <p14:creationId xmlns:p14="http://schemas.microsoft.com/office/powerpoint/2010/main" val="20762303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27121-451B-40DF-80BF-3A1B5AFE7F69}"/>
              </a:ext>
            </a:extLst>
          </p:cNvPr>
          <p:cNvSpPr>
            <a:spLocks noGrp="1"/>
          </p:cNvSpPr>
          <p:nvPr>
            <p:ph type="title"/>
          </p:nvPr>
        </p:nvSpPr>
        <p:spPr/>
        <p:txBody>
          <a:bodyPr/>
          <a:lstStyle/>
          <a:p>
            <a:r>
              <a:rPr lang="en-US" dirty="0"/>
              <a:t>V: Defeat of Persia—Gaugamela 331 BCE</a:t>
            </a:r>
          </a:p>
        </p:txBody>
      </p:sp>
      <p:sp>
        <p:nvSpPr>
          <p:cNvPr id="3" name="Content Placeholder 2">
            <a:extLst>
              <a:ext uri="{FF2B5EF4-FFF2-40B4-BE49-F238E27FC236}">
                <a16:creationId xmlns:a16="http://schemas.microsoft.com/office/drawing/2014/main" id="{23991B15-7A90-4B3C-B162-DB4052F0980B}"/>
              </a:ext>
            </a:extLst>
          </p:cNvPr>
          <p:cNvSpPr>
            <a:spLocks noGrp="1"/>
          </p:cNvSpPr>
          <p:nvPr>
            <p:ph idx="1"/>
          </p:nvPr>
        </p:nvSpPr>
        <p:spPr>
          <a:xfrm>
            <a:off x="229014" y="2242808"/>
            <a:ext cx="5522429" cy="4476044"/>
          </a:xfrm>
        </p:spPr>
        <p:txBody>
          <a:bodyPr>
            <a:normAutofit fontScale="85000" lnSpcReduction="20000"/>
          </a:bodyPr>
          <a:lstStyle/>
          <a:p>
            <a:pPr marL="0" indent="0">
              <a:buNone/>
            </a:pPr>
            <a:r>
              <a:rPr lang="en-US" b="1" i="1" dirty="0">
                <a:solidFill>
                  <a:srgbClr val="FFFF00"/>
                </a:solidFill>
              </a:rPr>
              <a:t>October 1, 331 BCE</a:t>
            </a:r>
          </a:p>
          <a:p>
            <a:r>
              <a:rPr lang="en-US" dirty="0"/>
              <a:t>The two armies met. Both deployed infantry in the center and cavalry on the wings.</a:t>
            </a:r>
          </a:p>
          <a:p>
            <a:r>
              <a:rPr lang="en-US" dirty="0"/>
              <a:t>The Persian right wing defeated the left wing of the Macedonian Army,</a:t>
            </a:r>
          </a:p>
          <a:p>
            <a:r>
              <a:rPr lang="en-US" dirty="0"/>
              <a:t>At the same time, Alexander began moving his right flank further out to the right. The Persian left conformed to his movement and opened a gap between it and the center.</a:t>
            </a:r>
          </a:p>
          <a:p>
            <a:r>
              <a:rPr lang="en-US" dirty="0"/>
              <a:t>Alexander attacked into the gap, tried to turn the flank of Darius’s guard and kill him. After a hard fight, Persian center broke.</a:t>
            </a:r>
          </a:p>
          <a:p>
            <a:r>
              <a:rPr lang="en-US" dirty="0"/>
              <a:t>The two Persian wings then withdrew as well.</a:t>
            </a:r>
          </a:p>
          <a:p>
            <a:r>
              <a:rPr lang="en-US" dirty="0"/>
              <a:t>The Greeks say Darius was the first to flee.</a:t>
            </a:r>
          </a:p>
        </p:txBody>
      </p:sp>
      <p:pic>
        <p:nvPicPr>
          <p:cNvPr id="4" name="Picture 3">
            <a:extLst>
              <a:ext uri="{FF2B5EF4-FFF2-40B4-BE49-F238E27FC236}">
                <a16:creationId xmlns:a16="http://schemas.microsoft.com/office/drawing/2014/main" id="{E4DF0AC7-D5C1-4858-8A15-45FC77E0A9B2}"/>
              </a:ext>
            </a:extLst>
          </p:cNvPr>
          <p:cNvPicPr>
            <a:picLocks noChangeAspect="1"/>
          </p:cNvPicPr>
          <p:nvPr/>
        </p:nvPicPr>
        <p:blipFill>
          <a:blip r:embed="rId2"/>
          <a:stretch>
            <a:fillRect/>
          </a:stretch>
        </p:blipFill>
        <p:spPr>
          <a:xfrm>
            <a:off x="10188536" y="649356"/>
            <a:ext cx="2447607" cy="1278875"/>
          </a:xfrm>
          <a:prstGeom prst="rect">
            <a:avLst/>
          </a:prstGeom>
        </p:spPr>
      </p:pic>
    </p:spTree>
    <p:extLst>
      <p:ext uri="{BB962C8B-B14F-4D97-AF65-F5344CB8AC3E}">
        <p14:creationId xmlns:p14="http://schemas.microsoft.com/office/powerpoint/2010/main" val="13766790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27121-451B-40DF-80BF-3A1B5AFE7F69}"/>
              </a:ext>
            </a:extLst>
          </p:cNvPr>
          <p:cNvSpPr>
            <a:spLocks noGrp="1"/>
          </p:cNvSpPr>
          <p:nvPr>
            <p:ph type="title"/>
          </p:nvPr>
        </p:nvSpPr>
        <p:spPr/>
        <p:txBody>
          <a:bodyPr/>
          <a:lstStyle/>
          <a:p>
            <a:r>
              <a:rPr lang="en-US" dirty="0"/>
              <a:t>V: Defeat of Persia—Did Darius Flee? </a:t>
            </a:r>
          </a:p>
        </p:txBody>
      </p:sp>
      <p:sp>
        <p:nvSpPr>
          <p:cNvPr id="3" name="Content Placeholder 2">
            <a:extLst>
              <a:ext uri="{FF2B5EF4-FFF2-40B4-BE49-F238E27FC236}">
                <a16:creationId xmlns:a16="http://schemas.microsoft.com/office/drawing/2014/main" id="{23991B15-7A90-4B3C-B162-DB4052F0980B}"/>
              </a:ext>
            </a:extLst>
          </p:cNvPr>
          <p:cNvSpPr>
            <a:spLocks noGrp="1"/>
          </p:cNvSpPr>
          <p:nvPr>
            <p:ph idx="1"/>
          </p:nvPr>
        </p:nvSpPr>
        <p:spPr>
          <a:xfrm>
            <a:off x="216495" y="2323620"/>
            <a:ext cx="7827575" cy="4534379"/>
          </a:xfrm>
        </p:spPr>
        <p:txBody>
          <a:bodyPr>
            <a:normAutofit fontScale="92500"/>
          </a:bodyPr>
          <a:lstStyle/>
          <a:p>
            <a:r>
              <a:rPr lang="en-US" dirty="0"/>
              <a:t>“The Persian king received their attack and fighting from a chariot hurled javelins against his opponents, and many supported him. As the kings approached one another, Alexander flung a javelin at </a:t>
            </a:r>
            <a:r>
              <a:rPr lang="en-US" dirty="0" err="1"/>
              <a:t>Dareius</a:t>
            </a:r>
            <a:r>
              <a:rPr lang="en-US" dirty="0"/>
              <a:t> and missed him, but struck the driver standing beside him and knocked him to the ground. A shout went up at this from the Persians around </a:t>
            </a:r>
            <a:r>
              <a:rPr lang="en-US" dirty="0" err="1"/>
              <a:t>Dareius</a:t>
            </a:r>
            <a:r>
              <a:rPr lang="en-US" dirty="0"/>
              <a:t>, and those at a greater distance thought that the king had fallen. They were the first to take flight, and they were followed by those next to them, and steadily, little by little, the solid ranks of </a:t>
            </a:r>
            <a:r>
              <a:rPr lang="en-US" dirty="0" err="1"/>
              <a:t>Dareius’s</a:t>
            </a:r>
            <a:r>
              <a:rPr lang="en-US" dirty="0"/>
              <a:t> guard disintegrated.”</a:t>
            </a:r>
          </a:p>
          <a:p>
            <a:pPr marL="0" indent="0">
              <a:buNone/>
            </a:pPr>
            <a:r>
              <a:rPr lang="en-US" dirty="0"/>
              <a:t>	--</a:t>
            </a:r>
            <a:r>
              <a:rPr lang="en-US" dirty="0" err="1"/>
              <a:t>Diodorus</a:t>
            </a:r>
            <a:r>
              <a:rPr lang="en-US" dirty="0"/>
              <a:t> of Sicily, </a:t>
            </a:r>
            <a:r>
              <a:rPr lang="en-US" b="1" i="1" dirty="0"/>
              <a:t>Library of History, </a:t>
            </a:r>
            <a:r>
              <a:rPr lang="en-US" dirty="0"/>
              <a:t>17, 60. 2-4</a:t>
            </a:r>
          </a:p>
          <a:p>
            <a:r>
              <a:rPr lang="en-US" dirty="0" err="1"/>
              <a:t>Curtius</a:t>
            </a:r>
            <a:r>
              <a:rPr lang="en-US" dirty="0"/>
              <a:t> tells essentially the same version of the story.</a:t>
            </a:r>
          </a:p>
          <a:p>
            <a:pPr marL="0" indent="0">
              <a:buNone/>
            </a:pPr>
            <a:endParaRPr lang="en-US" dirty="0"/>
          </a:p>
        </p:txBody>
      </p:sp>
      <p:pic>
        <p:nvPicPr>
          <p:cNvPr id="4" name="Picture 3">
            <a:extLst>
              <a:ext uri="{FF2B5EF4-FFF2-40B4-BE49-F238E27FC236}">
                <a16:creationId xmlns:a16="http://schemas.microsoft.com/office/drawing/2014/main" id="{E4DF0AC7-D5C1-4858-8A15-45FC77E0A9B2}"/>
              </a:ext>
            </a:extLst>
          </p:cNvPr>
          <p:cNvPicPr>
            <a:picLocks noChangeAspect="1"/>
          </p:cNvPicPr>
          <p:nvPr/>
        </p:nvPicPr>
        <p:blipFill>
          <a:blip r:embed="rId2"/>
          <a:stretch>
            <a:fillRect/>
          </a:stretch>
        </p:blipFill>
        <p:spPr>
          <a:xfrm>
            <a:off x="10188536" y="649356"/>
            <a:ext cx="2447607" cy="1278875"/>
          </a:xfrm>
          <a:prstGeom prst="rect">
            <a:avLst/>
          </a:prstGeom>
        </p:spPr>
      </p:pic>
    </p:spTree>
    <p:extLst>
      <p:ext uri="{BB962C8B-B14F-4D97-AF65-F5344CB8AC3E}">
        <p14:creationId xmlns:p14="http://schemas.microsoft.com/office/powerpoint/2010/main" val="13523484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27121-451B-40DF-80BF-3A1B5AFE7F69}"/>
              </a:ext>
            </a:extLst>
          </p:cNvPr>
          <p:cNvSpPr>
            <a:spLocks noGrp="1"/>
          </p:cNvSpPr>
          <p:nvPr>
            <p:ph type="title"/>
          </p:nvPr>
        </p:nvSpPr>
        <p:spPr/>
        <p:txBody>
          <a:bodyPr/>
          <a:lstStyle/>
          <a:p>
            <a:r>
              <a:rPr lang="en-US" dirty="0"/>
              <a:t>V: Defeat of Persia—Did Darius Flee? </a:t>
            </a:r>
          </a:p>
        </p:txBody>
      </p:sp>
      <p:sp>
        <p:nvSpPr>
          <p:cNvPr id="3" name="Content Placeholder 2">
            <a:extLst>
              <a:ext uri="{FF2B5EF4-FFF2-40B4-BE49-F238E27FC236}">
                <a16:creationId xmlns:a16="http://schemas.microsoft.com/office/drawing/2014/main" id="{23991B15-7A90-4B3C-B162-DB4052F0980B}"/>
              </a:ext>
            </a:extLst>
          </p:cNvPr>
          <p:cNvSpPr>
            <a:spLocks noGrp="1"/>
          </p:cNvSpPr>
          <p:nvPr>
            <p:ph idx="1"/>
          </p:nvPr>
        </p:nvSpPr>
        <p:spPr>
          <a:xfrm>
            <a:off x="503583" y="2336873"/>
            <a:ext cx="6785113" cy="4275962"/>
          </a:xfrm>
        </p:spPr>
        <p:txBody>
          <a:bodyPr>
            <a:normAutofit/>
          </a:bodyPr>
          <a:lstStyle/>
          <a:p>
            <a:r>
              <a:rPr lang="en-US" dirty="0"/>
              <a:t>“Darius, when he saw his army repulsed, wished himself to die, but was compelled by his officers to flee. Some advising the bridge over the </a:t>
            </a:r>
            <a:r>
              <a:rPr lang="en-US" dirty="0" err="1"/>
              <a:t>Cyndus</a:t>
            </a:r>
            <a:r>
              <a:rPr lang="en-US" dirty="0"/>
              <a:t> should be broken down, in order to stop the advance of the enemy, he said that ‘he would not provide for his safety in such way as to expose so many thousands of his followers to the foe; and that the road which was open to himself, ought also to be open to others.’”</a:t>
            </a:r>
          </a:p>
          <a:p>
            <a:pPr marL="0" indent="0">
              <a:buNone/>
            </a:pPr>
            <a:r>
              <a:rPr lang="en-US" dirty="0"/>
              <a:t>		Justin, </a:t>
            </a:r>
            <a:r>
              <a:rPr lang="en-US" b="1" i="1" dirty="0"/>
              <a:t>Epitome of the Philippic Histories of </a:t>
            </a:r>
            <a:r>
              <a:rPr lang="en-US" b="1" i="1" dirty="0" err="1"/>
              <a:t>Gnaeus</a:t>
            </a:r>
            <a:r>
              <a:rPr lang="en-US" b="1" i="1" dirty="0"/>
              <a:t> </a:t>
            </a:r>
            <a:r>
              <a:rPr lang="en-US" b="1" i="1" dirty="0" err="1"/>
              <a:t>Pompeius</a:t>
            </a:r>
            <a:r>
              <a:rPr lang="en-US" b="1" i="1" dirty="0"/>
              <a:t> </a:t>
            </a:r>
            <a:r>
              <a:rPr lang="en-US" b="1" i="1" dirty="0" err="1"/>
              <a:t>Trogus</a:t>
            </a:r>
            <a:r>
              <a:rPr lang="en-US" dirty="0"/>
              <a:t>, 9, 14.</a:t>
            </a:r>
          </a:p>
          <a:p>
            <a:endParaRPr lang="en-US" dirty="0"/>
          </a:p>
        </p:txBody>
      </p:sp>
      <p:pic>
        <p:nvPicPr>
          <p:cNvPr id="4" name="Picture 3">
            <a:extLst>
              <a:ext uri="{FF2B5EF4-FFF2-40B4-BE49-F238E27FC236}">
                <a16:creationId xmlns:a16="http://schemas.microsoft.com/office/drawing/2014/main" id="{E4DF0AC7-D5C1-4858-8A15-45FC77E0A9B2}"/>
              </a:ext>
            </a:extLst>
          </p:cNvPr>
          <p:cNvPicPr>
            <a:picLocks noChangeAspect="1"/>
          </p:cNvPicPr>
          <p:nvPr/>
        </p:nvPicPr>
        <p:blipFill>
          <a:blip r:embed="rId2"/>
          <a:stretch>
            <a:fillRect/>
          </a:stretch>
        </p:blipFill>
        <p:spPr>
          <a:xfrm>
            <a:off x="10188536" y="649356"/>
            <a:ext cx="2447607" cy="1278875"/>
          </a:xfrm>
          <a:prstGeom prst="rect">
            <a:avLst/>
          </a:prstGeom>
        </p:spPr>
      </p:pic>
    </p:spTree>
    <p:extLst>
      <p:ext uri="{BB962C8B-B14F-4D97-AF65-F5344CB8AC3E}">
        <p14:creationId xmlns:p14="http://schemas.microsoft.com/office/powerpoint/2010/main" val="18732215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27121-451B-40DF-80BF-3A1B5AFE7F69}"/>
              </a:ext>
            </a:extLst>
          </p:cNvPr>
          <p:cNvSpPr>
            <a:spLocks noGrp="1"/>
          </p:cNvSpPr>
          <p:nvPr>
            <p:ph type="title"/>
          </p:nvPr>
        </p:nvSpPr>
        <p:spPr/>
        <p:txBody>
          <a:bodyPr/>
          <a:lstStyle/>
          <a:p>
            <a:r>
              <a:rPr lang="en-US" dirty="0"/>
              <a:t>V: Defeat of Persia—Mesopotamia 331 BCE</a:t>
            </a:r>
          </a:p>
        </p:txBody>
      </p:sp>
      <p:sp>
        <p:nvSpPr>
          <p:cNvPr id="3" name="Content Placeholder 2">
            <a:extLst>
              <a:ext uri="{FF2B5EF4-FFF2-40B4-BE49-F238E27FC236}">
                <a16:creationId xmlns:a16="http://schemas.microsoft.com/office/drawing/2014/main" id="{23991B15-7A90-4B3C-B162-DB4052F0980B}"/>
              </a:ext>
            </a:extLst>
          </p:cNvPr>
          <p:cNvSpPr>
            <a:spLocks noGrp="1"/>
          </p:cNvSpPr>
          <p:nvPr>
            <p:ph idx="1"/>
          </p:nvPr>
        </p:nvSpPr>
        <p:spPr>
          <a:xfrm>
            <a:off x="680322" y="2336873"/>
            <a:ext cx="6237314" cy="3997666"/>
          </a:xfrm>
        </p:spPr>
        <p:txBody>
          <a:bodyPr>
            <a:normAutofit fontScale="85000" lnSpcReduction="10000"/>
          </a:bodyPr>
          <a:lstStyle/>
          <a:p>
            <a:r>
              <a:rPr lang="en-US" dirty="0"/>
              <a:t>November-December: Alexander advanced without resistance and captured Babylon and Susa.</a:t>
            </a:r>
          </a:p>
          <a:p>
            <a:r>
              <a:rPr lang="en-US" dirty="0"/>
              <a:t>Darius’s throne at Susa was too tall for Alexander. (They brought a table for him to rest his feet on.)</a:t>
            </a:r>
          </a:p>
          <a:p>
            <a:pPr marL="0" indent="0">
              <a:buNone/>
            </a:pPr>
            <a:r>
              <a:rPr lang="en-US" b="1" i="1" u="sng" dirty="0">
                <a:solidFill>
                  <a:srgbClr val="FFFF00"/>
                </a:solidFill>
              </a:rPr>
              <a:t>Susa’s Treasury</a:t>
            </a:r>
          </a:p>
          <a:p>
            <a:r>
              <a:rPr lang="en-US" dirty="0"/>
              <a:t>40-50,000 talents silver and gold (mostly silver)(1,250 tons, or </a:t>
            </a:r>
            <a:r>
              <a:rPr lang="en-US" dirty="0">
                <a:solidFill>
                  <a:srgbClr val="FFFF00"/>
                </a:solidFill>
              </a:rPr>
              <a:t>$720 million </a:t>
            </a:r>
            <a:r>
              <a:rPr lang="en-US" dirty="0"/>
              <a:t>at current price of silver)</a:t>
            </a:r>
          </a:p>
          <a:p>
            <a:r>
              <a:rPr lang="en-US" dirty="0"/>
              <a:t>9,000 talents minted gold Darics (225 tons, or $18.8 billion at current price of gold, but about </a:t>
            </a:r>
            <a:r>
              <a:rPr lang="en-US" dirty="0">
                <a:solidFill>
                  <a:srgbClr val="FFFF00"/>
                </a:solidFill>
              </a:rPr>
              <a:t>$1.5 billion </a:t>
            </a:r>
            <a:r>
              <a:rPr lang="en-US" dirty="0"/>
              <a:t>at the value ratio then)</a:t>
            </a:r>
          </a:p>
          <a:p>
            <a:r>
              <a:rPr lang="en-US" dirty="0"/>
              <a:t>Represented </a:t>
            </a:r>
            <a:r>
              <a:rPr lang="en-US" b="1" i="1" dirty="0">
                <a:solidFill>
                  <a:srgbClr val="FFFF00"/>
                </a:solidFill>
              </a:rPr>
              <a:t>10 years </a:t>
            </a:r>
            <a:r>
              <a:rPr lang="en-US" dirty="0"/>
              <a:t>of Persian state revenues.</a:t>
            </a:r>
          </a:p>
          <a:p>
            <a:endParaRPr lang="en-US" dirty="0"/>
          </a:p>
          <a:p>
            <a:endParaRPr lang="en-US" dirty="0"/>
          </a:p>
        </p:txBody>
      </p:sp>
      <p:pic>
        <p:nvPicPr>
          <p:cNvPr id="4" name="Picture 3">
            <a:extLst>
              <a:ext uri="{FF2B5EF4-FFF2-40B4-BE49-F238E27FC236}">
                <a16:creationId xmlns:a16="http://schemas.microsoft.com/office/drawing/2014/main" id="{E4DF0AC7-D5C1-4858-8A15-45FC77E0A9B2}"/>
              </a:ext>
            </a:extLst>
          </p:cNvPr>
          <p:cNvPicPr>
            <a:picLocks noChangeAspect="1"/>
          </p:cNvPicPr>
          <p:nvPr/>
        </p:nvPicPr>
        <p:blipFill>
          <a:blip r:embed="rId2"/>
          <a:stretch>
            <a:fillRect/>
          </a:stretch>
        </p:blipFill>
        <p:spPr>
          <a:xfrm>
            <a:off x="10188536" y="649356"/>
            <a:ext cx="2447607" cy="1278875"/>
          </a:xfrm>
          <a:prstGeom prst="rect">
            <a:avLst/>
          </a:prstGeom>
        </p:spPr>
      </p:pic>
    </p:spTree>
    <p:extLst>
      <p:ext uri="{BB962C8B-B14F-4D97-AF65-F5344CB8AC3E}">
        <p14:creationId xmlns:p14="http://schemas.microsoft.com/office/powerpoint/2010/main" val="38890692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27121-451B-40DF-80BF-3A1B5AFE7F69}"/>
              </a:ext>
            </a:extLst>
          </p:cNvPr>
          <p:cNvSpPr>
            <a:spLocks noGrp="1"/>
          </p:cNvSpPr>
          <p:nvPr>
            <p:ph type="title"/>
          </p:nvPr>
        </p:nvSpPr>
        <p:spPr/>
        <p:txBody>
          <a:bodyPr/>
          <a:lstStyle/>
          <a:p>
            <a:r>
              <a:rPr lang="en-US" dirty="0"/>
              <a:t>V: Defeat of Persia—The Persian Gate</a:t>
            </a:r>
          </a:p>
        </p:txBody>
      </p:sp>
      <p:sp>
        <p:nvSpPr>
          <p:cNvPr id="3" name="Content Placeholder 2">
            <a:extLst>
              <a:ext uri="{FF2B5EF4-FFF2-40B4-BE49-F238E27FC236}">
                <a16:creationId xmlns:a16="http://schemas.microsoft.com/office/drawing/2014/main" id="{23991B15-7A90-4B3C-B162-DB4052F0980B}"/>
              </a:ext>
            </a:extLst>
          </p:cNvPr>
          <p:cNvSpPr>
            <a:spLocks noGrp="1"/>
          </p:cNvSpPr>
          <p:nvPr>
            <p:ph idx="1"/>
          </p:nvPr>
        </p:nvSpPr>
        <p:spPr>
          <a:xfrm>
            <a:off x="680321" y="2336873"/>
            <a:ext cx="7257731" cy="4143440"/>
          </a:xfrm>
        </p:spPr>
        <p:txBody>
          <a:bodyPr>
            <a:normAutofit lnSpcReduction="10000"/>
          </a:bodyPr>
          <a:lstStyle/>
          <a:p>
            <a:pPr marL="0" indent="0">
              <a:buNone/>
            </a:pPr>
            <a:r>
              <a:rPr lang="en-US" b="1" i="1" u="sng" dirty="0" err="1">
                <a:solidFill>
                  <a:srgbClr val="FFFF00"/>
                </a:solidFill>
              </a:rPr>
              <a:t>Ariobarzan</a:t>
            </a:r>
            <a:endParaRPr lang="en-US" b="1" i="1" u="sng" dirty="0">
              <a:solidFill>
                <a:srgbClr val="FFFF00"/>
              </a:solidFill>
            </a:endParaRPr>
          </a:p>
          <a:p>
            <a:r>
              <a:rPr lang="en-US" dirty="0"/>
              <a:t>Satrap (governor) of Persis (the province). Commanded the ethnic Persian regular troops at Gaugamela.</a:t>
            </a:r>
          </a:p>
          <a:p>
            <a:r>
              <a:rPr lang="en-US" dirty="0"/>
              <a:t>Hurried back to Persepolis after Gaugamela and organized the defense of the capital.</a:t>
            </a:r>
          </a:p>
          <a:p>
            <a:pPr marL="0" indent="0">
              <a:buNone/>
            </a:pPr>
            <a:r>
              <a:rPr lang="en-US" b="1" i="1" u="sng" dirty="0" err="1">
                <a:solidFill>
                  <a:srgbClr val="FFFF00"/>
                </a:solidFill>
              </a:rPr>
              <a:t>Youtab</a:t>
            </a:r>
            <a:endParaRPr lang="en-US" b="1" i="1" u="sng" dirty="0">
              <a:solidFill>
                <a:srgbClr val="FFFF00"/>
              </a:solidFill>
            </a:endParaRPr>
          </a:p>
          <a:p>
            <a:r>
              <a:rPr lang="en-US" dirty="0" err="1"/>
              <a:t>Ariobarzan’s</a:t>
            </a:r>
            <a:r>
              <a:rPr lang="en-US" dirty="0"/>
              <a:t> sister. Female warrior who fought as part of her brother’s army.</a:t>
            </a:r>
          </a:p>
          <a:p>
            <a:r>
              <a:rPr lang="en-US" dirty="0"/>
              <a:t>Not mentioned in any Greek source. Known only from Iranian oral tradition.</a:t>
            </a:r>
          </a:p>
        </p:txBody>
      </p:sp>
      <p:pic>
        <p:nvPicPr>
          <p:cNvPr id="4" name="Picture 3">
            <a:extLst>
              <a:ext uri="{FF2B5EF4-FFF2-40B4-BE49-F238E27FC236}">
                <a16:creationId xmlns:a16="http://schemas.microsoft.com/office/drawing/2014/main" id="{E4DF0AC7-D5C1-4858-8A15-45FC77E0A9B2}"/>
              </a:ext>
            </a:extLst>
          </p:cNvPr>
          <p:cNvPicPr>
            <a:picLocks noChangeAspect="1"/>
          </p:cNvPicPr>
          <p:nvPr/>
        </p:nvPicPr>
        <p:blipFill>
          <a:blip r:embed="rId2"/>
          <a:stretch>
            <a:fillRect/>
          </a:stretch>
        </p:blipFill>
        <p:spPr>
          <a:xfrm>
            <a:off x="10188536" y="649356"/>
            <a:ext cx="2447607" cy="1278875"/>
          </a:xfrm>
          <a:prstGeom prst="rect">
            <a:avLst/>
          </a:prstGeom>
        </p:spPr>
      </p:pic>
    </p:spTree>
    <p:extLst>
      <p:ext uri="{BB962C8B-B14F-4D97-AF65-F5344CB8AC3E}">
        <p14:creationId xmlns:p14="http://schemas.microsoft.com/office/powerpoint/2010/main" val="8952618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27121-451B-40DF-80BF-3A1B5AFE7F69}"/>
              </a:ext>
            </a:extLst>
          </p:cNvPr>
          <p:cNvSpPr>
            <a:spLocks noGrp="1"/>
          </p:cNvSpPr>
          <p:nvPr>
            <p:ph type="title"/>
          </p:nvPr>
        </p:nvSpPr>
        <p:spPr/>
        <p:txBody>
          <a:bodyPr/>
          <a:lstStyle/>
          <a:p>
            <a:r>
              <a:rPr lang="en-US" dirty="0"/>
              <a:t>V: Defeat of Persia—</a:t>
            </a:r>
            <a:br>
              <a:rPr lang="en-US" dirty="0"/>
            </a:br>
            <a:r>
              <a:rPr lang="en-US" dirty="0"/>
              <a:t>	Battle of the Persian Gate (330 BCE)</a:t>
            </a:r>
          </a:p>
        </p:txBody>
      </p:sp>
      <p:sp>
        <p:nvSpPr>
          <p:cNvPr id="3" name="Content Placeholder 2">
            <a:extLst>
              <a:ext uri="{FF2B5EF4-FFF2-40B4-BE49-F238E27FC236}">
                <a16:creationId xmlns:a16="http://schemas.microsoft.com/office/drawing/2014/main" id="{23991B15-7A90-4B3C-B162-DB4052F0980B}"/>
              </a:ext>
            </a:extLst>
          </p:cNvPr>
          <p:cNvSpPr>
            <a:spLocks noGrp="1"/>
          </p:cNvSpPr>
          <p:nvPr>
            <p:ph idx="1"/>
          </p:nvPr>
        </p:nvSpPr>
        <p:spPr>
          <a:xfrm>
            <a:off x="344557" y="2336872"/>
            <a:ext cx="4346713" cy="4222953"/>
          </a:xfrm>
        </p:spPr>
        <p:txBody>
          <a:bodyPr>
            <a:normAutofit fontScale="92500" lnSpcReduction="20000"/>
          </a:bodyPr>
          <a:lstStyle/>
          <a:p>
            <a:r>
              <a:rPr lang="en-US" dirty="0"/>
              <a:t>Alexander sent mercenaries, allies, and baggage train along the southern road. He took the Macedonian royal troops on a forced march along the more direct route. </a:t>
            </a:r>
          </a:p>
          <a:p>
            <a:r>
              <a:rPr lang="en-US" dirty="0" err="1"/>
              <a:t>Ariobarzan</a:t>
            </a:r>
            <a:r>
              <a:rPr lang="en-US" dirty="0"/>
              <a:t> had somehow managed to gather a force of 25,000 infantry and 700 cavalry.  (Only 700-2,000 total, according to some modern estimates.) </a:t>
            </a:r>
          </a:p>
          <a:p>
            <a:r>
              <a:rPr lang="en-US" dirty="0"/>
              <a:t>Fortified the narrowest part of the pass, called The Persian Gate, and ambushed Alexander’s column. </a:t>
            </a:r>
          </a:p>
          <a:p>
            <a:endParaRPr lang="en-US" dirty="0"/>
          </a:p>
        </p:txBody>
      </p:sp>
      <p:pic>
        <p:nvPicPr>
          <p:cNvPr id="4" name="Picture 3">
            <a:extLst>
              <a:ext uri="{FF2B5EF4-FFF2-40B4-BE49-F238E27FC236}">
                <a16:creationId xmlns:a16="http://schemas.microsoft.com/office/drawing/2014/main" id="{E4DF0AC7-D5C1-4858-8A15-45FC77E0A9B2}"/>
              </a:ext>
            </a:extLst>
          </p:cNvPr>
          <p:cNvPicPr>
            <a:picLocks noChangeAspect="1"/>
          </p:cNvPicPr>
          <p:nvPr/>
        </p:nvPicPr>
        <p:blipFill>
          <a:blip r:embed="rId2"/>
          <a:stretch>
            <a:fillRect/>
          </a:stretch>
        </p:blipFill>
        <p:spPr>
          <a:xfrm>
            <a:off x="10188536" y="649356"/>
            <a:ext cx="2447607" cy="1278875"/>
          </a:xfrm>
          <a:prstGeom prst="rect">
            <a:avLst/>
          </a:prstGeom>
        </p:spPr>
      </p:pic>
    </p:spTree>
    <p:extLst>
      <p:ext uri="{BB962C8B-B14F-4D97-AF65-F5344CB8AC3E}">
        <p14:creationId xmlns:p14="http://schemas.microsoft.com/office/powerpoint/2010/main" val="8892128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27121-451B-40DF-80BF-3A1B5AFE7F69}"/>
              </a:ext>
            </a:extLst>
          </p:cNvPr>
          <p:cNvSpPr>
            <a:spLocks noGrp="1"/>
          </p:cNvSpPr>
          <p:nvPr>
            <p:ph type="title"/>
          </p:nvPr>
        </p:nvSpPr>
        <p:spPr/>
        <p:txBody>
          <a:bodyPr/>
          <a:lstStyle/>
          <a:p>
            <a:r>
              <a:rPr lang="en-US" dirty="0"/>
              <a:t>V: Defeat of Persia—The Persian Gate</a:t>
            </a:r>
          </a:p>
        </p:txBody>
      </p:sp>
      <p:sp>
        <p:nvSpPr>
          <p:cNvPr id="3" name="Content Placeholder 2">
            <a:extLst>
              <a:ext uri="{FF2B5EF4-FFF2-40B4-BE49-F238E27FC236}">
                <a16:creationId xmlns:a16="http://schemas.microsoft.com/office/drawing/2014/main" id="{23991B15-7A90-4B3C-B162-DB4052F0980B}"/>
              </a:ext>
            </a:extLst>
          </p:cNvPr>
          <p:cNvSpPr>
            <a:spLocks noGrp="1"/>
          </p:cNvSpPr>
          <p:nvPr>
            <p:ph idx="1"/>
          </p:nvPr>
        </p:nvSpPr>
        <p:spPr>
          <a:xfrm>
            <a:off x="680321" y="2196548"/>
            <a:ext cx="7297488" cy="4649375"/>
          </a:xfrm>
        </p:spPr>
        <p:txBody>
          <a:bodyPr>
            <a:normAutofit fontScale="85000" lnSpcReduction="20000"/>
          </a:bodyPr>
          <a:lstStyle/>
          <a:p>
            <a:pPr marL="0" indent="0">
              <a:buNone/>
            </a:pPr>
            <a:r>
              <a:rPr lang="en-US" b="1" i="1" dirty="0">
                <a:solidFill>
                  <a:srgbClr val="FFFF00"/>
                </a:solidFill>
              </a:rPr>
              <a:t>The First Battle (early January, 330 BCE)</a:t>
            </a:r>
          </a:p>
          <a:p>
            <a:r>
              <a:rPr lang="en-US" dirty="0" err="1"/>
              <a:t>Ariobarzan’s</a:t>
            </a:r>
            <a:r>
              <a:rPr lang="en-US" dirty="0"/>
              <a:t> picked troops held the narrows  against repeated assaults while the bulk of the Persian troops lined the cliffs to either side of the pass and,</a:t>
            </a:r>
          </a:p>
          <a:p>
            <a:r>
              <a:rPr lang="en-US" i="1" dirty="0"/>
              <a:t>“. . . began rolling massive rocks down the mountain slopes . . . crushing not only individuals but entire companies. Stones shot from slings, and arrows were also showered on them from every direction. . . their being caught and slaughtered like animals in a pit. . . . Alexander suffered agonies, as much of shame as despondency. . . Till that day he had been unbeaten.”</a:t>
            </a:r>
          </a:p>
          <a:p>
            <a:pPr marL="0" indent="0">
              <a:buNone/>
            </a:pPr>
            <a:r>
              <a:rPr lang="en-US" dirty="0"/>
              <a:t>	-</a:t>
            </a:r>
            <a:r>
              <a:rPr lang="en-US" dirty="0" err="1"/>
              <a:t>Curtius</a:t>
            </a:r>
            <a:r>
              <a:rPr lang="en-US" dirty="0"/>
              <a:t>, Book 5, 3.18-22</a:t>
            </a:r>
          </a:p>
          <a:p>
            <a:r>
              <a:rPr lang="en-US" dirty="0"/>
              <a:t>Arguably Alexander’s </a:t>
            </a:r>
            <a:r>
              <a:rPr lang="en-US" dirty="0">
                <a:solidFill>
                  <a:srgbClr val="FFFF00"/>
                </a:solidFill>
              </a:rPr>
              <a:t>only clear battlefield defeat.</a:t>
            </a:r>
          </a:p>
          <a:p>
            <a:r>
              <a:rPr lang="en-US" dirty="0"/>
              <a:t>Possibly his single most costly battle in terms of Macedonian casualties. None of the ancient sources even offer an estimate of how many men he lost, which means the number was very large. Modern estimates are </a:t>
            </a:r>
            <a:r>
              <a:rPr lang="en-US" dirty="0">
                <a:solidFill>
                  <a:srgbClr val="FFFF00"/>
                </a:solidFill>
              </a:rPr>
              <a:t>6-9,000 Macedonian casualties</a:t>
            </a:r>
            <a:r>
              <a:rPr lang="en-US" dirty="0"/>
              <a:t>.</a:t>
            </a:r>
          </a:p>
        </p:txBody>
      </p:sp>
      <p:pic>
        <p:nvPicPr>
          <p:cNvPr id="4" name="Picture 3">
            <a:extLst>
              <a:ext uri="{FF2B5EF4-FFF2-40B4-BE49-F238E27FC236}">
                <a16:creationId xmlns:a16="http://schemas.microsoft.com/office/drawing/2014/main" id="{E4DF0AC7-D5C1-4858-8A15-45FC77E0A9B2}"/>
              </a:ext>
            </a:extLst>
          </p:cNvPr>
          <p:cNvPicPr>
            <a:picLocks noChangeAspect="1"/>
          </p:cNvPicPr>
          <p:nvPr/>
        </p:nvPicPr>
        <p:blipFill>
          <a:blip r:embed="rId2"/>
          <a:stretch>
            <a:fillRect/>
          </a:stretch>
        </p:blipFill>
        <p:spPr>
          <a:xfrm>
            <a:off x="10188536" y="649356"/>
            <a:ext cx="2447607" cy="1278875"/>
          </a:xfrm>
          <a:prstGeom prst="rect">
            <a:avLst/>
          </a:prstGeom>
        </p:spPr>
      </p:pic>
    </p:spTree>
    <p:extLst>
      <p:ext uri="{BB962C8B-B14F-4D97-AF65-F5344CB8AC3E}">
        <p14:creationId xmlns:p14="http://schemas.microsoft.com/office/powerpoint/2010/main" val="38108348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27121-451B-40DF-80BF-3A1B5AFE7F69}"/>
              </a:ext>
            </a:extLst>
          </p:cNvPr>
          <p:cNvSpPr>
            <a:spLocks noGrp="1"/>
          </p:cNvSpPr>
          <p:nvPr>
            <p:ph type="title"/>
          </p:nvPr>
        </p:nvSpPr>
        <p:spPr/>
        <p:txBody>
          <a:bodyPr/>
          <a:lstStyle/>
          <a:p>
            <a:r>
              <a:rPr lang="en-US" dirty="0"/>
              <a:t>V: Defeat of Persia—The Persian Gates</a:t>
            </a:r>
          </a:p>
        </p:txBody>
      </p:sp>
      <p:sp>
        <p:nvSpPr>
          <p:cNvPr id="3" name="Content Placeholder 2">
            <a:extLst>
              <a:ext uri="{FF2B5EF4-FFF2-40B4-BE49-F238E27FC236}">
                <a16:creationId xmlns:a16="http://schemas.microsoft.com/office/drawing/2014/main" id="{23991B15-7A90-4B3C-B162-DB4052F0980B}"/>
              </a:ext>
            </a:extLst>
          </p:cNvPr>
          <p:cNvSpPr>
            <a:spLocks noGrp="1"/>
          </p:cNvSpPr>
          <p:nvPr>
            <p:ph idx="1"/>
          </p:nvPr>
        </p:nvSpPr>
        <p:spPr>
          <a:xfrm>
            <a:off x="428530" y="2336872"/>
            <a:ext cx="7628792" cy="4342223"/>
          </a:xfrm>
        </p:spPr>
        <p:txBody>
          <a:bodyPr>
            <a:normAutofit lnSpcReduction="10000"/>
          </a:bodyPr>
          <a:lstStyle/>
          <a:p>
            <a:pPr marL="0" indent="0">
              <a:buNone/>
            </a:pPr>
            <a:r>
              <a:rPr lang="en-US" b="1" i="1" dirty="0">
                <a:solidFill>
                  <a:srgbClr val="FFFF00"/>
                </a:solidFill>
              </a:rPr>
              <a:t>The Second Battle (20 January300 BCE)</a:t>
            </a:r>
          </a:p>
          <a:p>
            <a:r>
              <a:rPr lang="en-US" dirty="0"/>
              <a:t>Almost a month later Alexander found way around pass, attacked Persians from behind at night. Persians defeated.</a:t>
            </a:r>
          </a:p>
          <a:p>
            <a:r>
              <a:rPr lang="en-US" i="1" dirty="0"/>
              <a:t>“Accompanied by a force of some forty cavalry and 5,000 infantry </a:t>
            </a:r>
            <a:r>
              <a:rPr lang="en-US" i="1" dirty="0" err="1"/>
              <a:t>Ariobarzanes</a:t>
            </a:r>
            <a:r>
              <a:rPr lang="en-US" i="1" dirty="0"/>
              <a:t> broke through the center of the Macedonian line, causing great loss of Macedonian and Persian blood, as he hurried to occupy . . . Persepolis.” </a:t>
            </a:r>
            <a:r>
              <a:rPr lang="en-US" dirty="0"/>
              <a:t>–</a:t>
            </a:r>
            <a:r>
              <a:rPr lang="en-US" dirty="0" err="1"/>
              <a:t>Curtius</a:t>
            </a:r>
            <a:r>
              <a:rPr lang="en-US" dirty="0"/>
              <a:t>, Book 5, 4.31</a:t>
            </a:r>
          </a:p>
          <a:p>
            <a:r>
              <a:rPr lang="en-US" dirty="0" err="1"/>
              <a:t>Ariobarzan</a:t>
            </a:r>
            <a:r>
              <a:rPr lang="en-US" dirty="0"/>
              <a:t> was locked out of Persepolis by garrison commander (who had defected to Alexander). Surrounded and killed along with his sister </a:t>
            </a:r>
            <a:r>
              <a:rPr lang="en-US" dirty="0" err="1"/>
              <a:t>Youtab</a:t>
            </a:r>
            <a:r>
              <a:rPr lang="en-US" dirty="0"/>
              <a:t> and the last of his troops.</a:t>
            </a:r>
          </a:p>
        </p:txBody>
      </p:sp>
      <p:pic>
        <p:nvPicPr>
          <p:cNvPr id="4" name="Picture 3">
            <a:extLst>
              <a:ext uri="{FF2B5EF4-FFF2-40B4-BE49-F238E27FC236}">
                <a16:creationId xmlns:a16="http://schemas.microsoft.com/office/drawing/2014/main" id="{E4DF0AC7-D5C1-4858-8A15-45FC77E0A9B2}"/>
              </a:ext>
            </a:extLst>
          </p:cNvPr>
          <p:cNvPicPr>
            <a:picLocks noChangeAspect="1"/>
          </p:cNvPicPr>
          <p:nvPr/>
        </p:nvPicPr>
        <p:blipFill>
          <a:blip r:embed="rId2"/>
          <a:stretch>
            <a:fillRect/>
          </a:stretch>
        </p:blipFill>
        <p:spPr>
          <a:xfrm>
            <a:off x="10188536" y="649356"/>
            <a:ext cx="2447607" cy="1278875"/>
          </a:xfrm>
          <a:prstGeom prst="rect">
            <a:avLst/>
          </a:prstGeom>
        </p:spPr>
      </p:pic>
    </p:spTree>
    <p:extLst>
      <p:ext uri="{BB962C8B-B14F-4D97-AF65-F5344CB8AC3E}">
        <p14:creationId xmlns:p14="http://schemas.microsoft.com/office/powerpoint/2010/main" val="22522368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27121-451B-40DF-80BF-3A1B5AFE7F69}"/>
              </a:ext>
            </a:extLst>
          </p:cNvPr>
          <p:cNvSpPr>
            <a:spLocks noGrp="1"/>
          </p:cNvSpPr>
          <p:nvPr>
            <p:ph type="title"/>
          </p:nvPr>
        </p:nvSpPr>
        <p:spPr/>
        <p:txBody>
          <a:bodyPr/>
          <a:lstStyle/>
          <a:p>
            <a:r>
              <a:rPr lang="en-US" dirty="0"/>
              <a:t>V: Defeat of Persia--Persepolis</a:t>
            </a:r>
          </a:p>
        </p:txBody>
      </p:sp>
      <p:sp>
        <p:nvSpPr>
          <p:cNvPr id="3" name="Content Placeholder 2">
            <a:extLst>
              <a:ext uri="{FF2B5EF4-FFF2-40B4-BE49-F238E27FC236}">
                <a16:creationId xmlns:a16="http://schemas.microsoft.com/office/drawing/2014/main" id="{23991B15-7A90-4B3C-B162-DB4052F0980B}"/>
              </a:ext>
            </a:extLst>
          </p:cNvPr>
          <p:cNvSpPr>
            <a:spLocks noGrp="1"/>
          </p:cNvSpPr>
          <p:nvPr>
            <p:ph idx="1"/>
          </p:nvPr>
        </p:nvSpPr>
        <p:spPr>
          <a:xfrm>
            <a:off x="547801" y="2283864"/>
            <a:ext cx="6277070" cy="4412358"/>
          </a:xfrm>
        </p:spPr>
        <p:txBody>
          <a:bodyPr>
            <a:normAutofit fontScale="92500" lnSpcReduction="10000"/>
          </a:bodyPr>
          <a:lstStyle/>
          <a:p>
            <a:r>
              <a:rPr lang="en-US" dirty="0"/>
              <a:t>Alexander captured Persepolis without any further fighting.</a:t>
            </a:r>
          </a:p>
          <a:p>
            <a:endParaRPr lang="en-US" dirty="0"/>
          </a:p>
          <a:p>
            <a:pPr marL="0" indent="0">
              <a:buNone/>
            </a:pPr>
            <a:r>
              <a:rPr lang="en-US" b="1" i="1" dirty="0">
                <a:solidFill>
                  <a:srgbClr val="FFFF00"/>
                </a:solidFill>
              </a:rPr>
              <a:t>The Persian Treasury in Persepolis</a:t>
            </a:r>
            <a:endParaRPr lang="en-US" dirty="0"/>
          </a:p>
          <a:p>
            <a:r>
              <a:rPr lang="en-US" dirty="0"/>
              <a:t>Silver: 120,000 talents (3,000 tons) = </a:t>
            </a:r>
            <a:r>
              <a:rPr lang="en-US" dirty="0">
                <a:solidFill>
                  <a:srgbClr val="FFFF00"/>
                </a:solidFill>
              </a:rPr>
              <a:t>$1.7 </a:t>
            </a:r>
            <a:r>
              <a:rPr lang="en-US" dirty="0"/>
              <a:t>billion in today’s value.</a:t>
            </a:r>
          </a:p>
          <a:p>
            <a:r>
              <a:rPr lang="en-US" dirty="0"/>
              <a:t>Gold: 8,000 talents (200 tons) = </a:t>
            </a:r>
            <a:r>
              <a:rPr lang="en-US" dirty="0">
                <a:solidFill>
                  <a:srgbClr val="FFFF00"/>
                </a:solidFill>
              </a:rPr>
              <a:t>$1.4 </a:t>
            </a:r>
            <a:r>
              <a:rPr lang="en-US" dirty="0"/>
              <a:t>billion at the ancient ratio of value.</a:t>
            </a:r>
          </a:p>
          <a:p>
            <a:r>
              <a:rPr lang="en-US" dirty="0"/>
              <a:t>Represented </a:t>
            </a:r>
            <a:r>
              <a:rPr lang="en-US" b="1" i="1" dirty="0">
                <a:solidFill>
                  <a:srgbClr val="FFFF00"/>
                </a:solidFill>
              </a:rPr>
              <a:t>14 ½ years </a:t>
            </a:r>
            <a:r>
              <a:rPr lang="en-US" dirty="0"/>
              <a:t>of Persian state revenues.</a:t>
            </a:r>
          </a:p>
          <a:p>
            <a:r>
              <a:rPr lang="en-US" dirty="0"/>
              <a:t>Required enormous numbers of pack animals (including 3,000 Asiatic camels) to move it to Susa, and later Ecbatana.</a:t>
            </a:r>
          </a:p>
        </p:txBody>
      </p:sp>
      <p:pic>
        <p:nvPicPr>
          <p:cNvPr id="4" name="Picture 3">
            <a:extLst>
              <a:ext uri="{FF2B5EF4-FFF2-40B4-BE49-F238E27FC236}">
                <a16:creationId xmlns:a16="http://schemas.microsoft.com/office/drawing/2014/main" id="{E4DF0AC7-D5C1-4858-8A15-45FC77E0A9B2}"/>
              </a:ext>
            </a:extLst>
          </p:cNvPr>
          <p:cNvPicPr>
            <a:picLocks noChangeAspect="1"/>
          </p:cNvPicPr>
          <p:nvPr/>
        </p:nvPicPr>
        <p:blipFill>
          <a:blip r:embed="rId2"/>
          <a:stretch>
            <a:fillRect/>
          </a:stretch>
        </p:blipFill>
        <p:spPr>
          <a:xfrm>
            <a:off x="10188536" y="649356"/>
            <a:ext cx="2447607" cy="1278875"/>
          </a:xfrm>
          <a:prstGeom prst="rect">
            <a:avLst/>
          </a:prstGeom>
        </p:spPr>
      </p:pic>
    </p:spTree>
    <p:extLst>
      <p:ext uri="{BB962C8B-B14F-4D97-AF65-F5344CB8AC3E}">
        <p14:creationId xmlns:p14="http://schemas.microsoft.com/office/powerpoint/2010/main" val="40121730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27121-451B-40DF-80BF-3A1B5AFE7F69}"/>
              </a:ext>
            </a:extLst>
          </p:cNvPr>
          <p:cNvSpPr>
            <a:spLocks noGrp="1"/>
          </p:cNvSpPr>
          <p:nvPr>
            <p:ph type="title"/>
          </p:nvPr>
        </p:nvSpPr>
        <p:spPr/>
        <p:txBody>
          <a:bodyPr/>
          <a:lstStyle/>
          <a:p>
            <a:r>
              <a:rPr lang="en-US" dirty="0"/>
              <a:t>V: Defeat of Persia--Persepolis</a:t>
            </a:r>
          </a:p>
        </p:txBody>
      </p:sp>
      <p:sp>
        <p:nvSpPr>
          <p:cNvPr id="3" name="Content Placeholder 2">
            <a:extLst>
              <a:ext uri="{FF2B5EF4-FFF2-40B4-BE49-F238E27FC236}">
                <a16:creationId xmlns:a16="http://schemas.microsoft.com/office/drawing/2014/main" id="{23991B15-7A90-4B3C-B162-DB4052F0980B}"/>
              </a:ext>
            </a:extLst>
          </p:cNvPr>
          <p:cNvSpPr>
            <a:spLocks noGrp="1"/>
          </p:cNvSpPr>
          <p:nvPr>
            <p:ph idx="1"/>
          </p:nvPr>
        </p:nvSpPr>
        <p:spPr>
          <a:xfrm>
            <a:off x="680322" y="2336873"/>
            <a:ext cx="8225140" cy="4286508"/>
          </a:xfrm>
        </p:spPr>
        <p:txBody>
          <a:bodyPr>
            <a:normAutofit fontScale="92500"/>
          </a:bodyPr>
          <a:lstStyle/>
          <a:p>
            <a:pPr marL="0" indent="0" algn="ctr">
              <a:buNone/>
            </a:pPr>
            <a:r>
              <a:rPr lang="en-US" i="1" dirty="0"/>
              <a:t>“Where are the boyars?” </a:t>
            </a:r>
          </a:p>
          <a:p>
            <a:pPr marL="0" indent="0" algn="ctr">
              <a:buNone/>
            </a:pPr>
            <a:r>
              <a:rPr lang="en-US" dirty="0"/>
              <a:t>–Napoleon, in Moscow, 1812</a:t>
            </a:r>
          </a:p>
          <a:p>
            <a:r>
              <a:rPr lang="en-US" dirty="0"/>
              <a:t>Alexander expected the Persian people to accept him as king and send peace delegations. No delegations showed up and resistance in the surrounding countryside remained stiff.</a:t>
            </a:r>
          </a:p>
          <a:p>
            <a:r>
              <a:rPr lang="en-US" dirty="0"/>
              <a:t>After four months of partying in Darius’s palace, but no sign of widespread Persian acceptance, Alexander took his frustration out on the inhabitants of the city which had surrendered without a fight and had not attacked the garrison.</a:t>
            </a:r>
          </a:p>
          <a:p>
            <a:r>
              <a:rPr lang="en-US" dirty="0"/>
              <a:t>He allowed his army to pillage the palace and the surrounding city.</a:t>
            </a:r>
          </a:p>
          <a:p>
            <a:endParaRPr lang="en-US" dirty="0"/>
          </a:p>
        </p:txBody>
      </p:sp>
      <p:pic>
        <p:nvPicPr>
          <p:cNvPr id="4" name="Picture 3">
            <a:extLst>
              <a:ext uri="{FF2B5EF4-FFF2-40B4-BE49-F238E27FC236}">
                <a16:creationId xmlns:a16="http://schemas.microsoft.com/office/drawing/2014/main" id="{E4DF0AC7-D5C1-4858-8A15-45FC77E0A9B2}"/>
              </a:ext>
            </a:extLst>
          </p:cNvPr>
          <p:cNvPicPr>
            <a:picLocks noChangeAspect="1"/>
          </p:cNvPicPr>
          <p:nvPr/>
        </p:nvPicPr>
        <p:blipFill>
          <a:blip r:embed="rId2"/>
          <a:stretch>
            <a:fillRect/>
          </a:stretch>
        </p:blipFill>
        <p:spPr>
          <a:xfrm>
            <a:off x="10188536" y="649356"/>
            <a:ext cx="2447607" cy="1278875"/>
          </a:xfrm>
          <a:prstGeom prst="rect">
            <a:avLst/>
          </a:prstGeom>
        </p:spPr>
      </p:pic>
    </p:spTree>
    <p:extLst>
      <p:ext uri="{BB962C8B-B14F-4D97-AF65-F5344CB8AC3E}">
        <p14:creationId xmlns:p14="http://schemas.microsoft.com/office/powerpoint/2010/main" val="21117031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4FEB9-7D2B-4516-A619-5A2B3E8341EA}"/>
              </a:ext>
            </a:extLst>
          </p:cNvPr>
          <p:cNvSpPr>
            <a:spLocks noGrp="1"/>
          </p:cNvSpPr>
          <p:nvPr>
            <p:ph type="title"/>
          </p:nvPr>
        </p:nvSpPr>
        <p:spPr/>
        <p:txBody>
          <a:bodyPr/>
          <a:lstStyle/>
          <a:p>
            <a:r>
              <a:rPr lang="en-US" dirty="0">
                <a:solidFill>
                  <a:srgbClr val="FFFF00"/>
                </a:solidFill>
              </a:rPr>
              <a:t>Part I: Sources</a:t>
            </a:r>
          </a:p>
        </p:txBody>
      </p:sp>
      <p:sp>
        <p:nvSpPr>
          <p:cNvPr id="3" name="Content Placeholder 2">
            <a:extLst>
              <a:ext uri="{FF2B5EF4-FFF2-40B4-BE49-F238E27FC236}">
                <a16:creationId xmlns:a16="http://schemas.microsoft.com/office/drawing/2014/main" id="{B7ADB422-0854-41AC-93B8-1BD3048BBE67}"/>
              </a:ext>
            </a:extLst>
          </p:cNvPr>
          <p:cNvSpPr>
            <a:spLocks noGrp="1"/>
          </p:cNvSpPr>
          <p:nvPr>
            <p:ph idx="1"/>
          </p:nvPr>
        </p:nvSpPr>
        <p:spPr>
          <a:xfrm>
            <a:off x="680321" y="2336873"/>
            <a:ext cx="10981592" cy="4302466"/>
          </a:xfrm>
        </p:spPr>
        <p:txBody>
          <a:bodyPr>
            <a:normAutofit fontScale="85000" lnSpcReduction="20000"/>
          </a:bodyPr>
          <a:lstStyle/>
          <a:p>
            <a:pPr marL="0" indent="0">
              <a:buNone/>
            </a:pPr>
            <a:r>
              <a:rPr lang="en-US" u="sng" dirty="0" err="1">
                <a:solidFill>
                  <a:srgbClr val="FFFF00"/>
                </a:solidFill>
              </a:rPr>
              <a:t>Curtius</a:t>
            </a:r>
            <a:r>
              <a:rPr lang="en-US" u="sng" dirty="0">
                <a:solidFill>
                  <a:srgbClr val="FFFF00"/>
                </a:solidFill>
              </a:rPr>
              <a:t>, </a:t>
            </a:r>
            <a:r>
              <a:rPr lang="en-US" b="1" i="1" u="sng" dirty="0">
                <a:solidFill>
                  <a:srgbClr val="FFFF00"/>
                </a:solidFill>
              </a:rPr>
              <a:t>The History of Alexander </a:t>
            </a:r>
            <a:r>
              <a:rPr lang="en-US" dirty="0"/>
              <a:t>(Quintus </a:t>
            </a:r>
            <a:r>
              <a:rPr lang="en-US" dirty="0" err="1"/>
              <a:t>Curtius</a:t>
            </a:r>
            <a:r>
              <a:rPr lang="en-US" dirty="0"/>
              <a:t> Rufus)</a:t>
            </a:r>
          </a:p>
          <a:p>
            <a:r>
              <a:rPr lang="en-US" dirty="0"/>
              <a:t>1</a:t>
            </a:r>
            <a:r>
              <a:rPr lang="en-US" baseline="30000" dirty="0"/>
              <a:t>st</a:t>
            </a:r>
            <a:r>
              <a:rPr lang="en-US" dirty="0"/>
              <a:t> Century CE </a:t>
            </a:r>
          </a:p>
          <a:p>
            <a:r>
              <a:rPr lang="en-US" dirty="0"/>
              <a:t>Roman soldier and statesman, wrote only surviving book-length history of Alexander in Latin</a:t>
            </a:r>
          </a:p>
          <a:p>
            <a:pPr marL="0" indent="0">
              <a:buNone/>
            </a:pPr>
            <a:r>
              <a:rPr lang="en-US" i="1" u="sng" dirty="0" err="1">
                <a:solidFill>
                  <a:srgbClr val="FFFF00"/>
                </a:solidFill>
              </a:rPr>
              <a:t>Arrian</a:t>
            </a:r>
            <a:r>
              <a:rPr lang="en-US" i="1" u="sng" dirty="0">
                <a:solidFill>
                  <a:srgbClr val="FFFF00"/>
                </a:solidFill>
              </a:rPr>
              <a:t>, </a:t>
            </a:r>
            <a:r>
              <a:rPr lang="en-US" b="1" i="1" u="sng" dirty="0">
                <a:solidFill>
                  <a:srgbClr val="FFFF00"/>
                </a:solidFill>
              </a:rPr>
              <a:t>The Campaigns of Alexander </a:t>
            </a:r>
            <a:r>
              <a:rPr lang="en-US" dirty="0"/>
              <a:t>(Lucius Flavius </a:t>
            </a:r>
            <a:r>
              <a:rPr lang="en-US" dirty="0" err="1"/>
              <a:t>Arrianus</a:t>
            </a:r>
            <a:r>
              <a:rPr lang="en-US" dirty="0"/>
              <a:t>, </a:t>
            </a:r>
            <a:r>
              <a:rPr lang="en-US" i="1" dirty="0"/>
              <a:t>Anabasis </a:t>
            </a:r>
            <a:r>
              <a:rPr lang="en-US" i="1" dirty="0" err="1"/>
              <a:t>Alexandrou</a:t>
            </a:r>
            <a:r>
              <a:rPr lang="en-US" dirty="0"/>
              <a:t>)</a:t>
            </a:r>
          </a:p>
          <a:p>
            <a:r>
              <a:rPr lang="en-US" dirty="0"/>
              <a:t>2</a:t>
            </a:r>
            <a:r>
              <a:rPr lang="en-US" baseline="30000" dirty="0"/>
              <a:t>nd</a:t>
            </a:r>
            <a:r>
              <a:rPr lang="en-US" dirty="0"/>
              <a:t> Century CE</a:t>
            </a:r>
          </a:p>
          <a:p>
            <a:r>
              <a:rPr lang="en-US" dirty="0"/>
              <a:t>Roman of Greek ancestry, took the pen name Xenophon.</a:t>
            </a:r>
          </a:p>
          <a:p>
            <a:pPr marL="0" indent="0">
              <a:buNone/>
            </a:pPr>
            <a:r>
              <a:rPr lang="en-US" u="sng" dirty="0">
                <a:solidFill>
                  <a:srgbClr val="FFFF00"/>
                </a:solidFill>
              </a:rPr>
              <a:t>Plutarch, </a:t>
            </a:r>
            <a:r>
              <a:rPr lang="en-US" b="1" i="1" u="sng" dirty="0">
                <a:solidFill>
                  <a:srgbClr val="FFFF00"/>
                </a:solidFill>
              </a:rPr>
              <a:t>Parallel Lives </a:t>
            </a:r>
            <a:r>
              <a:rPr lang="en-US" dirty="0"/>
              <a:t>(Lucius </a:t>
            </a:r>
            <a:r>
              <a:rPr lang="en-US" dirty="0" err="1"/>
              <a:t>Mestrius</a:t>
            </a:r>
            <a:r>
              <a:rPr lang="en-US" dirty="0"/>
              <a:t> </a:t>
            </a:r>
            <a:r>
              <a:rPr lang="en-US" dirty="0" err="1"/>
              <a:t>Plutarchus</a:t>
            </a:r>
            <a:r>
              <a:rPr lang="en-US" dirty="0"/>
              <a:t>)</a:t>
            </a:r>
          </a:p>
          <a:p>
            <a:r>
              <a:rPr lang="en-US" dirty="0"/>
              <a:t>2</a:t>
            </a:r>
            <a:r>
              <a:rPr lang="en-US" baseline="30000" dirty="0"/>
              <a:t>nd</a:t>
            </a:r>
            <a:r>
              <a:rPr lang="en-US" dirty="0"/>
              <a:t> Century CE</a:t>
            </a:r>
          </a:p>
          <a:p>
            <a:r>
              <a:rPr lang="en-US" dirty="0"/>
              <a:t>Roman of Greek ancestry writing in Greek for both Greeks and Romans</a:t>
            </a:r>
          </a:p>
          <a:p>
            <a:r>
              <a:rPr lang="en-US" dirty="0"/>
              <a:t>Series of short biographies of Greek, Roman, and sometimes Persian great men, with moral lessons embedded. Used </a:t>
            </a:r>
            <a:r>
              <a:rPr lang="en-US" dirty="0" err="1"/>
              <a:t>Ctesius</a:t>
            </a:r>
            <a:r>
              <a:rPr lang="en-US" dirty="0"/>
              <a:t> as his sole source for the biography of Artaxerxes II  </a:t>
            </a:r>
            <a:r>
              <a:rPr lang="en-US" i="1" dirty="0"/>
              <a:t>(</a:t>
            </a:r>
            <a:r>
              <a:rPr lang="en-US" i="1" dirty="0" err="1"/>
              <a:t>grrr</a:t>
            </a:r>
            <a:r>
              <a:rPr lang="en-US" i="1" dirty="0"/>
              <a:t>…)</a:t>
            </a:r>
            <a:endParaRPr lang="en-US" dirty="0"/>
          </a:p>
          <a:p>
            <a:r>
              <a:rPr lang="en-US" dirty="0"/>
              <a:t>Plutarch scholar R. H. Barrow, “Plutarch is fanatically biased in favor of the Greek cities; they can do no wrong.”</a:t>
            </a:r>
          </a:p>
          <a:p>
            <a:pPr marL="0" indent="0">
              <a:buNone/>
            </a:pPr>
            <a:endParaRPr lang="en-US" dirty="0"/>
          </a:p>
        </p:txBody>
      </p:sp>
      <p:pic>
        <p:nvPicPr>
          <p:cNvPr id="4" name="Picture 3">
            <a:extLst>
              <a:ext uri="{FF2B5EF4-FFF2-40B4-BE49-F238E27FC236}">
                <a16:creationId xmlns:a16="http://schemas.microsoft.com/office/drawing/2014/main" id="{4685C59D-AE41-42BB-B275-BE3F1059B962}"/>
              </a:ext>
            </a:extLst>
          </p:cNvPr>
          <p:cNvPicPr>
            <a:picLocks noChangeAspect="1"/>
          </p:cNvPicPr>
          <p:nvPr/>
        </p:nvPicPr>
        <p:blipFill>
          <a:blip r:embed="rId2"/>
          <a:stretch>
            <a:fillRect/>
          </a:stretch>
        </p:blipFill>
        <p:spPr>
          <a:xfrm>
            <a:off x="10734607" y="779115"/>
            <a:ext cx="1305656" cy="1029164"/>
          </a:xfrm>
          <a:prstGeom prst="rect">
            <a:avLst/>
          </a:prstGeom>
        </p:spPr>
      </p:pic>
    </p:spTree>
    <p:extLst>
      <p:ext uri="{BB962C8B-B14F-4D97-AF65-F5344CB8AC3E}">
        <p14:creationId xmlns:p14="http://schemas.microsoft.com/office/powerpoint/2010/main" val="16002903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012AE-D0E5-4A91-9F2C-C5AFBB4413D2}"/>
              </a:ext>
            </a:extLst>
          </p:cNvPr>
          <p:cNvSpPr>
            <a:spLocks noGrp="1"/>
          </p:cNvSpPr>
          <p:nvPr>
            <p:ph type="title"/>
          </p:nvPr>
        </p:nvSpPr>
        <p:spPr/>
        <p:txBody>
          <a:bodyPr/>
          <a:lstStyle/>
          <a:p>
            <a:r>
              <a:rPr lang="en-US" dirty="0"/>
              <a:t>V: Defeat of Persia-- The Looting of Persepolis</a:t>
            </a:r>
          </a:p>
        </p:txBody>
      </p:sp>
      <p:sp>
        <p:nvSpPr>
          <p:cNvPr id="3" name="Content Placeholder 2">
            <a:extLst>
              <a:ext uri="{FF2B5EF4-FFF2-40B4-BE49-F238E27FC236}">
                <a16:creationId xmlns:a16="http://schemas.microsoft.com/office/drawing/2014/main" id="{C9DC9F8B-51D9-447E-916B-CC3124776B15}"/>
              </a:ext>
            </a:extLst>
          </p:cNvPr>
          <p:cNvSpPr>
            <a:spLocks noGrp="1"/>
          </p:cNvSpPr>
          <p:nvPr>
            <p:ph idx="1"/>
          </p:nvPr>
        </p:nvSpPr>
        <p:spPr>
          <a:xfrm>
            <a:off x="412347" y="2336871"/>
            <a:ext cx="7999853" cy="4222953"/>
          </a:xfrm>
        </p:spPr>
        <p:txBody>
          <a:bodyPr>
            <a:normAutofit/>
          </a:bodyPr>
          <a:lstStyle/>
          <a:p>
            <a:pPr marL="0" indent="0">
              <a:buNone/>
            </a:pPr>
            <a:r>
              <a:rPr lang="en-US" dirty="0"/>
              <a:t>“(The Macedonians) hacked to pieces with axes vases that were precious works of art. Nothing was left intact, nothing removed in one piece. </a:t>
            </a:r>
            <a:r>
              <a:rPr lang="en-US" dirty="0">
                <a:solidFill>
                  <a:srgbClr val="FFFF00"/>
                </a:solidFill>
              </a:rPr>
              <a:t>Statues were dismembered and individuals dragged away the limbs they had broken off</a:t>
            </a:r>
            <a:r>
              <a:rPr lang="en-US" dirty="0"/>
              <a:t>.”</a:t>
            </a:r>
          </a:p>
          <a:p>
            <a:pPr lvl="2"/>
            <a:r>
              <a:rPr lang="en-US" dirty="0"/>
              <a:t>Quintus </a:t>
            </a:r>
            <a:r>
              <a:rPr lang="en-US" dirty="0" err="1"/>
              <a:t>Curtius</a:t>
            </a:r>
            <a:r>
              <a:rPr lang="en-US" dirty="0"/>
              <a:t> Rufus, </a:t>
            </a:r>
            <a:r>
              <a:rPr lang="en-US" b="1" i="1" dirty="0"/>
              <a:t>The History of Alexander</a:t>
            </a:r>
            <a:r>
              <a:rPr lang="en-US" dirty="0"/>
              <a:t>, Book 5, 6.5-6</a:t>
            </a:r>
          </a:p>
          <a:p>
            <a:pPr marL="0" indent="0">
              <a:buNone/>
            </a:pPr>
            <a:endParaRPr lang="en-US" dirty="0"/>
          </a:p>
          <a:p>
            <a:pPr marL="0" indent="0">
              <a:buNone/>
            </a:pPr>
            <a:r>
              <a:rPr lang="en-US" dirty="0"/>
              <a:t>The photograph shown of the statue of </a:t>
            </a:r>
            <a:r>
              <a:rPr lang="en-US" i="1" dirty="0"/>
              <a:t>Penelope Waiting for Odysseus, </a:t>
            </a:r>
            <a:r>
              <a:rPr lang="en-US" dirty="0"/>
              <a:t>one of the finest examples of the Greek Severe school, is of a copy made before the original was sent to Persepolis by the Greeks as an offering of peace.</a:t>
            </a:r>
          </a:p>
          <a:p>
            <a:pPr marL="0" indent="0">
              <a:buNone/>
            </a:pPr>
            <a:endParaRPr lang="en-US" b="1" i="1" dirty="0">
              <a:solidFill>
                <a:srgbClr val="FFFF00"/>
              </a:solidFill>
            </a:endParaRPr>
          </a:p>
        </p:txBody>
      </p:sp>
      <p:pic>
        <p:nvPicPr>
          <p:cNvPr id="5" name="Picture 4">
            <a:extLst>
              <a:ext uri="{FF2B5EF4-FFF2-40B4-BE49-F238E27FC236}">
                <a16:creationId xmlns:a16="http://schemas.microsoft.com/office/drawing/2014/main" id="{1608E457-971F-4CCF-956C-0D070AC9C138}"/>
              </a:ext>
            </a:extLst>
          </p:cNvPr>
          <p:cNvPicPr>
            <a:picLocks noChangeAspect="1"/>
          </p:cNvPicPr>
          <p:nvPr/>
        </p:nvPicPr>
        <p:blipFill>
          <a:blip r:embed="rId2"/>
          <a:stretch>
            <a:fillRect/>
          </a:stretch>
        </p:blipFill>
        <p:spPr>
          <a:xfrm>
            <a:off x="10874327" y="753228"/>
            <a:ext cx="1136552" cy="1136552"/>
          </a:xfrm>
          <a:prstGeom prst="rect">
            <a:avLst/>
          </a:prstGeom>
        </p:spPr>
      </p:pic>
    </p:spTree>
    <p:extLst>
      <p:ext uri="{BB962C8B-B14F-4D97-AF65-F5344CB8AC3E}">
        <p14:creationId xmlns:p14="http://schemas.microsoft.com/office/powerpoint/2010/main" val="19357222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012AE-D0E5-4A91-9F2C-C5AFBB4413D2}"/>
              </a:ext>
            </a:extLst>
          </p:cNvPr>
          <p:cNvSpPr>
            <a:spLocks noGrp="1"/>
          </p:cNvSpPr>
          <p:nvPr>
            <p:ph type="title"/>
          </p:nvPr>
        </p:nvSpPr>
        <p:spPr/>
        <p:txBody>
          <a:bodyPr/>
          <a:lstStyle/>
          <a:p>
            <a:r>
              <a:rPr lang="en-US" dirty="0"/>
              <a:t>V: Defeat of Persia-- The Looting of Persepolis</a:t>
            </a:r>
          </a:p>
        </p:txBody>
      </p:sp>
      <p:sp>
        <p:nvSpPr>
          <p:cNvPr id="3" name="Content Placeholder 2">
            <a:extLst>
              <a:ext uri="{FF2B5EF4-FFF2-40B4-BE49-F238E27FC236}">
                <a16:creationId xmlns:a16="http://schemas.microsoft.com/office/drawing/2014/main" id="{C9DC9F8B-51D9-447E-916B-CC3124776B15}"/>
              </a:ext>
            </a:extLst>
          </p:cNvPr>
          <p:cNvSpPr>
            <a:spLocks noGrp="1"/>
          </p:cNvSpPr>
          <p:nvPr>
            <p:ph idx="1"/>
          </p:nvPr>
        </p:nvSpPr>
        <p:spPr>
          <a:xfrm>
            <a:off x="412347" y="2648296"/>
            <a:ext cx="7817253" cy="3600103"/>
          </a:xfrm>
        </p:spPr>
        <p:txBody>
          <a:bodyPr>
            <a:normAutofit/>
          </a:bodyPr>
          <a:lstStyle/>
          <a:p>
            <a:pPr marL="0" indent="0">
              <a:buNone/>
            </a:pPr>
            <a:r>
              <a:rPr lang="en-US" dirty="0"/>
              <a:t>Of the original, only the torso and one arm have been found in the ruins of Persepolis, and in different halls. The head and remaining arm have never been located.</a:t>
            </a:r>
          </a:p>
        </p:txBody>
      </p:sp>
      <p:pic>
        <p:nvPicPr>
          <p:cNvPr id="5" name="Picture 4">
            <a:extLst>
              <a:ext uri="{FF2B5EF4-FFF2-40B4-BE49-F238E27FC236}">
                <a16:creationId xmlns:a16="http://schemas.microsoft.com/office/drawing/2014/main" id="{74C1C8B7-E06B-4F6C-8B27-D89EBA67C8E1}"/>
              </a:ext>
            </a:extLst>
          </p:cNvPr>
          <p:cNvPicPr>
            <a:picLocks noChangeAspect="1"/>
          </p:cNvPicPr>
          <p:nvPr/>
        </p:nvPicPr>
        <p:blipFill>
          <a:blip r:embed="rId2"/>
          <a:stretch>
            <a:fillRect/>
          </a:stretch>
        </p:blipFill>
        <p:spPr>
          <a:xfrm>
            <a:off x="10874327" y="753228"/>
            <a:ext cx="1136552" cy="1136552"/>
          </a:xfrm>
          <a:prstGeom prst="rect">
            <a:avLst/>
          </a:prstGeom>
        </p:spPr>
      </p:pic>
    </p:spTree>
    <p:extLst>
      <p:ext uri="{BB962C8B-B14F-4D97-AF65-F5344CB8AC3E}">
        <p14:creationId xmlns:p14="http://schemas.microsoft.com/office/powerpoint/2010/main" val="10179174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012AE-D0E5-4A91-9F2C-C5AFBB4413D2}"/>
              </a:ext>
            </a:extLst>
          </p:cNvPr>
          <p:cNvSpPr>
            <a:spLocks noGrp="1"/>
          </p:cNvSpPr>
          <p:nvPr>
            <p:ph type="title"/>
          </p:nvPr>
        </p:nvSpPr>
        <p:spPr/>
        <p:txBody>
          <a:bodyPr/>
          <a:lstStyle/>
          <a:p>
            <a:r>
              <a:rPr lang="en-US" dirty="0"/>
              <a:t>V: Defeat of Persia-- The Looting of Persepolis</a:t>
            </a:r>
          </a:p>
        </p:txBody>
      </p:sp>
      <p:sp>
        <p:nvSpPr>
          <p:cNvPr id="3" name="Content Placeholder 2">
            <a:extLst>
              <a:ext uri="{FF2B5EF4-FFF2-40B4-BE49-F238E27FC236}">
                <a16:creationId xmlns:a16="http://schemas.microsoft.com/office/drawing/2014/main" id="{C9DC9F8B-51D9-447E-916B-CC3124776B15}"/>
              </a:ext>
            </a:extLst>
          </p:cNvPr>
          <p:cNvSpPr>
            <a:spLocks noGrp="1"/>
          </p:cNvSpPr>
          <p:nvPr>
            <p:ph idx="1"/>
          </p:nvPr>
        </p:nvSpPr>
        <p:spPr>
          <a:xfrm>
            <a:off x="410818" y="2336872"/>
            <a:ext cx="3193773" cy="4050675"/>
          </a:xfrm>
        </p:spPr>
        <p:txBody>
          <a:bodyPr>
            <a:normAutofit fontScale="92500" lnSpcReduction="10000"/>
          </a:bodyPr>
          <a:lstStyle/>
          <a:p>
            <a:r>
              <a:rPr lang="en-US" dirty="0"/>
              <a:t>“But cruelty as well as avarice ran amok in the captured city: soldiers laden with gold and silver butchered their captives, now of no worth, and cut down people they came across at random.”</a:t>
            </a:r>
          </a:p>
          <a:p>
            <a:pPr lvl="2"/>
            <a:r>
              <a:rPr lang="en-US" dirty="0"/>
              <a:t>Quintus </a:t>
            </a:r>
            <a:r>
              <a:rPr lang="en-US" dirty="0" err="1"/>
              <a:t>Curtius</a:t>
            </a:r>
            <a:r>
              <a:rPr lang="en-US" dirty="0"/>
              <a:t> Rufus, </a:t>
            </a:r>
            <a:r>
              <a:rPr lang="en-US" b="1" dirty="0"/>
              <a:t>The History of Alexander</a:t>
            </a:r>
            <a:r>
              <a:rPr lang="en-US" dirty="0"/>
              <a:t>, Book 5, 6.5-6</a:t>
            </a:r>
          </a:p>
        </p:txBody>
      </p:sp>
      <p:pic>
        <p:nvPicPr>
          <p:cNvPr id="5" name="Picture 4">
            <a:extLst>
              <a:ext uri="{FF2B5EF4-FFF2-40B4-BE49-F238E27FC236}">
                <a16:creationId xmlns:a16="http://schemas.microsoft.com/office/drawing/2014/main" id="{C6FA234F-E957-42D5-80C9-1FD25100F4BE}"/>
              </a:ext>
            </a:extLst>
          </p:cNvPr>
          <p:cNvPicPr>
            <a:picLocks noChangeAspect="1"/>
          </p:cNvPicPr>
          <p:nvPr/>
        </p:nvPicPr>
        <p:blipFill>
          <a:blip r:embed="rId2"/>
          <a:stretch>
            <a:fillRect/>
          </a:stretch>
        </p:blipFill>
        <p:spPr>
          <a:xfrm>
            <a:off x="10874327" y="753228"/>
            <a:ext cx="1136552" cy="1136552"/>
          </a:xfrm>
          <a:prstGeom prst="rect">
            <a:avLst/>
          </a:prstGeom>
        </p:spPr>
      </p:pic>
    </p:spTree>
    <p:extLst>
      <p:ext uri="{BB962C8B-B14F-4D97-AF65-F5344CB8AC3E}">
        <p14:creationId xmlns:p14="http://schemas.microsoft.com/office/powerpoint/2010/main" val="23470777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012AE-D0E5-4A91-9F2C-C5AFBB4413D2}"/>
              </a:ext>
            </a:extLst>
          </p:cNvPr>
          <p:cNvSpPr>
            <a:spLocks noGrp="1"/>
          </p:cNvSpPr>
          <p:nvPr>
            <p:ph type="title"/>
          </p:nvPr>
        </p:nvSpPr>
        <p:spPr/>
        <p:txBody>
          <a:bodyPr/>
          <a:lstStyle/>
          <a:p>
            <a:r>
              <a:rPr lang="en-US" dirty="0"/>
              <a:t>V: Defeat of Persia– Alexander Burns Persepolis</a:t>
            </a:r>
          </a:p>
        </p:txBody>
      </p:sp>
      <p:sp>
        <p:nvSpPr>
          <p:cNvPr id="3" name="Content Placeholder 2">
            <a:extLst>
              <a:ext uri="{FF2B5EF4-FFF2-40B4-BE49-F238E27FC236}">
                <a16:creationId xmlns:a16="http://schemas.microsoft.com/office/drawing/2014/main" id="{C9DC9F8B-51D9-447E-916B-CC3124776B15}"/>
              </a:ext>
            </a:extLst>
          </p:cNvPr>
          <p:cNvSpPr>
            <a:spLocks noGrp="1"/>
          </p:cNvSpPr>
          <p:nvPr>
            <p:ph idx="1"/>
          </p:nvPr>
        </p:nvSpPr>
        <p:spPr>
          <a:xfrm>
            <a:off x="410818" y="2336872"/>
            <a:ext cx="9321800" cy="4050675"/>
          </a:xfrm>
        </p:spPr>
        <p:txBody>
          <a:bodyPr>
            <a:normAutofit/>
          </a:bodyPr>
          <a:lstStyle/>
          <a:p>
            <a:r>
              <a:rPr lang="en-US" dirty="0"/>
              <a:t>Alexander burned the palace complex himself.</a:t>
            </a:r>
          </a:p>
        </p:txBody>
      </p:sp>
      <p:pic>
        <p:nvPicPr>
          <p:cNvPr id="7" name="Picture 6">
            <a:extLst>
              <a:ext uri="{FF2B5EF4-FFF2-40B4-BE49-F238E27FC236}">
                <a16:creationId xmlns:a16="http://schemas.microsoft.com/office/drawing/2014/main" id="{0E7F71C4-AA18-427D-9768-B395EA5EB9D3}"/>
              </a:ext>
            </a:extLst>
          </p:cNvPr>
          <p:cNvPicPr>
            <a:picLocks noChangeAspect="1"/>
          </p:cNvPicPr>
          <p:nvPr/>
        </p:nvPicPr>
        <p:blipFill>
          <a:blip r:embed="rId2"/>
          <a:stretch>
            <a:fillRect/>
          </a:stretch>
        </p:blipFill>
        <p:spPr>
          <a:xfrm>
            <a:off x="10874327" y="753228"/>
            <a:ext cx="1136552" cy="1136552"/>
          </a:xfrm>
          <a:prstGeom prst="rect">
            <a:avLst/>
          </a:prstGeom>
        </p:spPr>
      </p:pic>
    </p:spTree>
    <p:extLst>
      <p:ext uri="{BB962C8B-B14F-4D97-AF65-F5344CB8AC3E}">
        <p14:creationId xmlns:p14="http://schemas.microsoft.com/office/powerpoint/2010/main" val="2953781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27121-451B-40DF-80BF-3A1B5AFE7F69}"/>
              </a:ext>
            </a:extLst>
          </p:cNvPr>
          <p:cNvSpPr>
            <a:spLocks noGrp="1"/>
          </p:cNvSpPr>
          <p:nvPr>
            <p:ph type="title"/>
          </p:nvPr>
        </p:nvSpPr>
        <p:spPr/>
        <p:txBody>
          <a:bodyPr/>
          <a:lstStyle/>
          <a:p>
            <a:r>
              <a:rPr lang="en-US" dirty="0"/>
              <a:t>V: Defeat of Persia—Death of Darius 330 BCE</a:t>
            </a:r>
          </a:p>
        </p:txBody>
      </p:sp>
      <p:sp>
        <p:nvSpPr>
          <p:cNvPr id="3" name="Content Placeholder 2">
            <a:extLst>
              <a:ext uri="{FF2B5EF4-FFF2-40B4-BE49-F238E27FC236}">
                <a16:creationId xmlns:a16="http://schemas.microsoft.com/office/drawing/2014/main" id="{23991B15-7A90-4B3C-B162-DB4052F0980B}"/>
              </a:ext>
            </a:extLst>
          </p:cNvPr>
          <p:cNvSpPr>
            <a:spLocks noGrp="1"/>
          </p:cNvSpPr>
          <p:nvPr>
            <p:ph idx="1"/>
          </p:nvPr>
        </p:nvSpPr>
        <p:spPr>
          <a:xfrm>
            <a:off x="460845" y="2336873"/>
            <a:ext cx="5635155" cy="4289214"/>
          </a:xfrm>
        </p:spPr>
        <p:txBody>
          <a:bodyPr>
            <a:normAutofit fontScale="92500" lnSpcReduction="10000"/>
          </a:bodyPr>
          <a:lstStyle/>
          <a:p>
            <a:r>
              <a:rPr lang="en-US" dirty="0"/>
              <a:t>Darius’s own generals turned on him and murdered him (July, 330 BCE)</a:t>
            </a:r>
          </a:p>
          <a:p>
            <a:pPr lvl="1"/>
            <a:r>
              <a:rPr lang="en-US" dirty="0"/>
              <a:t>Greeks spread the story his dying wish was that Alexander succeed him.</a:t>
            </a:r>
          </a:p>
          <a:p>
            <a:r>
              <a:rPr lang="en-US" dirty="0"/>
              <a:t>A month later (August 14, 330 BCE) Alexander executed the brilliant Babylonian astronomer </a:t>
            </a:r>
            <a:r>
              <a:rPr lang="en-US" dirty="0" err="1"/>
              <a:t>Kidinnu</a:t>
            </a:r>
            <a:r>
              <a:rPr lang="en-US" dirty="0"/>
              <a:t>. </a:t>
            </a:r>
          </a:p>
          <a:p>
            <a:pPr lvl="1"/>
            <a:r>
              <a:rPr lang="en-US" dirty="0"/>
              <a:t>A large number of his notes and papers were sent back to Greece to aid in making a better calendar, without much success.</a:t>
            </a:r>
          </a:p>
          <a:p>
            <a:r>
              <a:rPr lang="en-US" dirty="0"/>
              <a:t>Later that year he had Parmenion, his father’s senior general, assassinated. </a:t>
            </a:r>
          </a:p>
          <a:p>
            <a:pPr lvl="1"/>
            <a:r>
              <a:rPr lang="en-US" dirty="0"/>
              <a:t>Last of the “Old Guard.”</a:t>
            </a:r>
          </a:p>
          <a:p>
            <a:r>
              <a:rPr lang="en-US" dirty="0"/>
              <a:t>What happened to Little </a:t>
            </a:r>
            <a:r>
              <a:rPr lang="en-US" dirty="0" err="1"/>
              <a:t>Ochus</a:t>
            </a:r>
            <a:r>
              <a:rPr lang="en-US" dirty="0"/>
              <a:t>?</a:t>
            </a:r>
          </a:p>
          <a:p>
            <a:endParaRPr lang="en-US" dirty="0"/>
          </a:p>
        </p:txBody>
      </p:sp>
      <p:pic>
        <p:nvPicPr>
          <p:cNvPr id="4" name="Picture 3">
            <a:extLst>
              <a:ext uri="{FF2B5EF4-FFF2-40B4-BE49-F238E27FC236}">
                <a16:creationId xmlns:a16="http://schemas.microsoft.com/office/drawing/2014/main" id="{E4DF0AC7-D5C1-4858-8A15-45FC77E0A9B2}"/>
              </a:ext>
            </a:extLst>
          </p:cNvPr>
          <p:cNvPicPr>
            <a:picLocks noChangeAspect="1"/>
          </p:cNvPicPr>
          <p:nvPr/>
        </p:nvPicPr>
        <p:blipFill>
          <a:blip r:embed="rId2"/>
          <a:stretch>
            <a:fillRect/>
          </a:stretch>
        </p:blipFill>
        <p:spPr>
          <a:xfrm>
            <a:off x="10188536" y="649356"/>
            <a:ext cx="2447607" cy="1278875"/>
          </a:xfrm>
          <a:prstGeom prst="rect">
            <a:avLst/>
          </a:prstGeom>
        </p:spPr>
      </p:pic>
    </p:spTree>
    <p:extLst>
      <p:ext uri="{BB962C8B-B14F-4D97-AF65-F5344CB8AC3E}">
        <p14:creationId xmlns:p14="http://schemas.microsoft.com/office/powerpoint/2010/main" val="15375331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8EC09-8EC3-491A-9257-D4525249BF68}"/>
              </a:ext>
            </a:extLst>
          </p:cNvPr>
          <p:cNvSpPr>
            <a:spLocks noGrp="1"/>
          </p:cNvSpPr>
          <p:nvPr>
            <p:ph type="title"/>
          </p:nvPr>
        </p:nvSpPr>
        <p:spPr/>
        <p:txBody>
          <a:bodyPr/>
          <a:lstStyle/>
          <a:p>
            <a:pPr algn="ctr"/>
            <a:r>
              <a:rPr lang="en-US" dirty="0"/>
              <a:t>Greece and Persia</a:t>
            </a:r>
            <a:br>
              <a:rPr lang="en-US" dirty="0"/>
            </a:br>
            <a:r>
              <a:rPr lang="en-US" dirty="0"/>
              <a:t>The War that Created History</a:t>
            </a:r>
          </a:p>
        </p:txBody>
      </p:sp>
      <p:sp>
        <p:nvSpPr>
          <p:cNvPr id="3" name="Content Placeholder 2">
            <a:extLst>
              <a:ext uri="{FF2B5EF4-FFF2-40B4-BE49-F238E27FC236}">
                <a16:creationId xmlns:a16="http://schemas.microsoft.com/office/drawing/2014/main" id="{3C21121F-150F-433B-B75B-0131678E4C3F}"/>
              </a:ext>
            </a:extLst>
          </p:cNvPr>
          <p:cNvSpPr>
            <a:spLocks noGrp="1"/>
          </p:cNvSpPr>
          <p:nvPr>
            <p:ph idx="1"/>
          </p:nvPr>
        </p:nvSpPr>
        <p:spPr/>
        <p:txBody>
          <a:bodyPr>
            <a:normAutofit/>
          </a:bodyPr>
          <a:lstStyle/>
          <a:p>
            <a:endParaRPr lang="en-US" dirty="0"/>
          </a:p>
          <a:p>
            <a:endParaRPr lang="en-US" dirty="0"/>
          </a:p>
          <a:p>
            <a:pPr marL="0" indent="0" algn="ctr">
              <a:buNone/>
            </a:pPr>
            <a:r>
              <a:rPr lang="en-US" sz="4000" dirty="0"/>
              <a:t>Question Break</a:t>
            </a:r>
          </a:p>
        </p:txBody>
      </p:sp>
    </p:spTree>
    <p:extLst>
      <p:ext uri="{BB962C8B-B14F-4D97-AF65-F5344CB8AC3E}">
        <p14:creationId xmlns:p14="http://schemas.microsoft.com/office/powerpoint/2010/main" val="2910974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27121-451B-40DF-80BF-3A1B5AFE7F69}"/>
              </a:ext>
            </a:extLst>
          </p:cNvPr>
          <p:cNvSpPr>
            <a:spLocks noGrp="1"/>
          </p:cNvSpPr>
          <p:nvPr>
            <p:ph type="title"/>
          </p:nvPr>
        </p:nvSpPr>
        <p:spPr/>
        <p:txBody>
          <a:bodyPr/>
          <a:lstStyle/>
          <a:p>
            <a:r>
              <a:rPr lang="en-US" dirty="0">
                <a:solidFill>
                  <a:srgbClr val="FFFF00"/>
                </a:solidFill>
              </a:rPr>
              <a:t>Part VI: Alexander’s Final Years (329-323)</a:t>
            </a:r>
          </a:p>
        </p:txBody>
      </p:sp>
      <p:sp>
        <p:nvSpPr>
          <p:cNvPr id="3" name="Content Placeholder 2">
            <a:extLst>
              <a:ext uri="{FF2B5EF4-FFF2-40B4-BE49-F238E27FC236}">
                <a16:creationId xmlns:a16="http://schemas.microsoft.com/office/drawing/2014/main" id="{23991B15-7A90-4B3C-B162-DB4052F0980B}"/>
              </a:ext>
            </a:extLst>
          </p:cNvPr>
          <p:cNvSpPr>
            <a:spLocks noGrp="1"/>
          </p:cNvSpPr>
          <p:nvPr>
            <p:ph idx="1"/>
          </p:nvPr>
        </p:nvSpPr>
        <p:spPr>
          <a:xfrm>
            <a:off x="680321" y="2142049"/>
            <a:ext cx="7655295" cy="4543715"/>
          </a:xfrm>
        </p:spPr>
        <p:txBody>
          <a:bodyPr>
            <a:normAutofit fontScale="77500" lnSpcReduction="20000"/>
          </a:bodyPr>
          <a:lstStyle/>
          <a:p>
            <a:pPr marL="0" indent="0">
              <a:buNone/>
            </a:pPr>
            <a:r>
              <a:rPr lang="en-US" sz="3100" b="1" i="1" u="sng" dirty="0">
                <a:solidFill>
                  <a:srgbClr val="FFFF00"/>
                </a:solidFill>
              </a:rPr>
              <a:t>Subduing the East—Five Years of Hell</a:t>
            </a:r>
          </a:p>
          <a:p>
            <a:r>
              <a:rPr lang="en-US" dirty="0"/>
              <a:t>329 BCE: </a:t>
            </a:r>
            <a:r>
              <a:rPr lang="en-US" dirty="0">
                <a:solidFill>
                  <a:srgbClr val="FFFF00"/>
                </a:solidFill>
              </a:rPr>
              <a:t>Afghanistan</a:t>
            </a:r>
          </a:p>
          <a:p>
            <a:pPr lvl="1"/>
            <a:r>
              <a:rPr lang="en-US" dirty="0"/>
              <a:t>Alexander </a:t>
            </a:r>
            <a:r>
              <a:rPr lang="en-US" dirty="0" err="1"/>
              <a:t>capturesd</a:t>
            </a:r>
            <a:r>
              <a:rPr lang="en-US" dirty="0"/>
              <a:t> and killed Bessus in the northeast. </a:t>
            </a:r>
            <a:r>
              <a:rPr lang="en-US" dirty="0" err="1"/>
              <a:t>Artabazus</a:t>
            </a:r>
            <a:r>
              <a:rPr lang="en-US" dirty="0"/>
              <a:t> made satrap of Bactria.</a:t>
            </a:r>
          </a:p>
          <a:p>
            <a:pPr lvl="1"/>
            <a:r>
              <a:rPr lang="en-US" dirty="0"/>
              <a:t>Fought a costly battle at the </a:t>
            </a:r>
            <a:r>
              <a:rPr lang="en-US" dirty="0" err="1"/>
              <a:t>Jaxtartes</a:t>
            </a:r>
            <a:r>
              <a:rPr lang="en-US" dirty="0"/>
              <a:t> River, drove back the Saka</a:t>
            </a:r>
          </a:p>
          <a:p>
            <a:pPr lvl="1"/>
            <a:r>
              <a:rPr lang="en-US" dirty="0"/>
              <a:t>Revolts started in Bactria and the northeast.</a:t>
            </a:r>
          </a:p>
          <a:p>
            <a:r>
              <a:rPr lang="en-US" dirty="0"/>
              <a:t>328 BCE: </a:t>
            </a:r>
            <a:r>
              <a:rPr lang="en-US" dirty="0">
                <a:solidFill>
                  <a:srgbClr val="FFFF00"/>
                </a:solidFill>
              </a:rPr>
              <a:t>Afghanistan</a:t>
            </a:r>
          </a:p>
          <a:p>
            <a:pPr lvl="1"/>
            <a:r>
              <a:rPr lang="en-US" dirty="0"/>
              <a:t>More revolts in the northeast.</a:t>
            </a:r>
          </a:p>
          <a:p>
            <a:pPr lvl="1"/>
            <a:r>
              <a:rPr lang="en-US" dirty="0" err="1"/>
              <a:t>Artabazus</a:t>
            </a:r>
            <a:r>
              <a:rPr lang="en-US" dirty="0"/>
              <a:t> stepped down as satrap of Bactria, </a:t>
            </a:r>
            <a:r>
              <a:rPr lang="en-US" dirty="0" err="1"/>
              <a:t>Cleitus</a:t>
            </a:r>
            <a:r>
              <a:rPr lang="en-US" dirty="0"/>
              <a:t> killed at his retirement party</a:t>
            </a:r>
            <a:r>
              <a:rPr lang="en-US" dirty="0">
                <a:solidFill>
                  <a:srgbClr val="FFFF00"/>
                </a:solidFill>
                <a:sym typeface="Wingdings" panose="05000000000000000000" pitchFamily="2" charset="2"/>
              </a:rPr>
              <a:t></a:t>
            </a:r>
            <a:endParaRPr lang="en-US" dirty="0">
              <a:solidFill>
                <a:srgbClr val="FFFF00"/>
              </a:solidFill>
            </a:endParaRPr>
          </a:p>
          <a:p>
            <a:r>
              <a:rPr lang="en-US" dirty="0"/>
              <a:t>327 BCE: </a:t>
            </a:r>
            <a:r>
              <a:rPr lang="en-US" b="1" i="1" dirty="0">
                <a:solidFill>
                  <a:srgbClr val="FFFF00"/>
                </a:solidFill>
              </a:rPr>
              <a:t>Afghanistan!</a:t>
            </a:r>
          </a:p>
          <a:p>
            <a:pPr lvl="1"/>
            <a:r>
              <a:rPr lang="en-US" b="1" i="1" dirty="0"/>
              <a:t>More</a:t>
            </a:r>
            <a:r>
              <a:rPr lang="en-US" dirty="0"/>
              <a:t> revolts! Callisthenes executed</a:t>
            </a:r>
          </a:p>
          <a:p>
            <a:pPr lvl="1"/>
            <a:r>
              <a:rPr lang="en-US" dirty="0"/>
              <a:t>Alexander married Roxanne, tried to establish ties to local nobility</a:t>
            </a:r>
          </a:p>
          <a:p>
            <a:pPr lvl="1"/>
            <a:r>
              <a:rPr lang="en-US" dirty="0"/>
              <a:t>Autumn, declared victory and marched away to India</a:t>
            </a:r>
          </a:p>
          <a:p>
            <a:r>
              <a:rPr lang="en-US" dirty="0"/>
              <a:t>326 BCE: </a:t>
            </a:r>
            <a:r>
              <a:rPr lang="en-US" dirty="0">
                <a:solidFill>
                  <a:srgbClr val="FFFF00"/>
                </a:solidFill>
              </a:rPr>
              <a:t>Indian Campaign</a:t>
            </a:r>
          </a:p>
          <a:p>
            <a:pPr lvl="1"/>
            <a:r>
              <a:rPr lang="en-US" dirty="0"/>
              <a:t>Battle of </a:t>
            </a:r>
            <a:r>
              <a:rPr lang="en-US" dirty="0" err="1"/>
              <a:t>Hydaspes</a:t>
            </a:r>
            <a:r>
              <a:rPr lang="en-US" dirty="0"/>
              <a:t> River</a:t>
            </a:r>
          </a:p>
          <a:p>
            <a:r>
              <a:rPr lang="en-US" dirty="0"/>
              <a:t>325 BCE: </a:t>
            </a:r>
            <a:r>
              <a:rPr lang="en-US" dirty="0">
                <a:solidFill>
                  <a:srgbClr val="FFFF00"/>
                </a:solidFill>
              </a:rPr>
              <a:t>Long, costly march back to Persia</a:t>
            </a:r>
          </a:p>
        </p:txBody>
      </p:sp>
      <p:pic>
        <p:nvPicPr>
          <p:cNvPr id="5" name="Picture 4">
            <a:extLst>
              <a:ext uri="{FF2B5EF4-FFF2-40B4-BE49-F238E27FC236}">
                <a16:creationId xmlns:a16="http://schemas.microsoft.com/office/drawing/2014/main" id="{298BFC7C-7732-4276-9ED8-49084441ED27}"/>
              </a:ext>
            </a:extLst>
          </p:cNvPr>
          <p:cNvPicPr>
            <a:picLocks noChangeAspect="1"/>
          </p:cNvPicPr>
          <p:nvPr/>
        </p:nvPicPr>
        <p:blipFill>
          <a:blip r:embed="rId2"/>
          <a:stretch>
            <a:fillRect/>
          </a:stretch>
        </p:blipFill>
        <p:spPr>
          <a:xfrm>
            <a:off x="10949756" y="662021"/>
            <a:ext cx="897688" cy="1263352"/>
          </a:xfrm>
          <a:prstGeom prst="rect">
            <a:avLst/>
          </a:prstGeom>
        </p:spPr>
      </p:pic>
    </p:spTree>
    <p:extLst>
      <p:ext uri="{BB962C8B-B14F-4D97-AF65-F5344CB8AC3E}">
        <p14:creationId xmlns:p14="http://schemas.microsoft.com/office/powerpoint/2010/main" val="7681391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27121-451B-40DF-80BF-3A1B5AFE7F69}"/>
              </a:ext>
            </a:extLst>
          </p:cNvPr>
          <p:cNvSpPr>
            <a:spLocks noGrp="1"/>
          </p:cNvSpPr>
          <p:nvPr>
            <p:ph type="title"/>
          </p:nvPr>
        </p:nvSpPr>
        <p:spPr/>
        <p:txBody>
          <a:bodyPr/>
          <a:lstStyle/>
          <a:p>
            <a:r>
              <a:rPr lang="en-US" dirty="0"/>
              <a:t>VI: Final Years</a:t>
            </a:r>
          </a:p>
        </p:txBody>
      </p:sp>
      <p:sp>
        <p:nvSpPr>
          <p:cNvPr id="3" name="Content Placeholder 2">
            <a:extLst>
              <a:ext uri="{FF2B5EF4-FFF2-40B4-BE49-F238E27FC236}">
                <a16:creationId xmlns:a16="http://schemas.microsoft.com/office/drawing/2014/main" id="{23991B15-7A90-4B3C-B162-DB4052F0980B}"/>
              </a:ext>
            </a:extLst>
          </p:cNvPr>
          <p:cNvSpPr>
            <a:spLocks noGrp="1"/>
          </p:cNvSpPr>
          <p:nvPr>
            <p:ph idx="1"/>
          </p:nvPr>
        </p:nvSpPr>
        <p:spPr>
          <a:xfrm>
            <a:off x="478302" y="2142049"/>
            <a:ext cx="7343336" cy="4543715"/>
          </a:xfrm>
        </p:spPr>
        <p:txBody>
          <a:bodyPr>
            <a:normAutofit fontScale="92500" lnSpcReduction="10000"/>
          </a:bodyPr>
          <a:lstStyle/>
          <a:p>
            <a:r>
              <a:rPr lang="en-US" dirty="0">
                <a:solidFill>
                  <a:srgbClr val="FFFF00"/>
                </a:solidFill>
              </a:rPr>
              <a:t>Important Developments During This Period</a:t>
            </a:r>
          </a:p>
          <a:p>
            <a:r>
              <a:rPr lang="en-US" dirty="0"/>
              <a:t>Alexander showing signs of mental deterioration</a:t>
            </a:r>
          </a:p>
          <a:p>
            <a:pPr lvl="1"/>
            <a:r>
              <a:rPr lang="en-US" dirty="0"/>
              <a:t>Frequent heavy drinking bouts</a:t>
            </a:r>
          </a:p>
          <a:p>
            <a:pPr lvl="1"/>
            <a:r>
              <a:rPr lang="en-US" dirty="0"/>
              <a:t>Increased paranoia and killing of suspected enemies</a:t>
            </a:r>
          </a:p>
          <a:p>
            <a:r>
              <a:rPr lang="en-US" dirty="0"/>
              <a:t>Elevation of Greeks to positions of increased authority and respect embitters the Macedonians</a:t>
            </a:r>
          </a:p>
          <a:p>
            <a:pPr lvl="1"/>
            <a:r>
              <a:rPr lang="en-US" dirty="0">
                <a:solidFill>
                  <a:srgbClr val="FFFF00"/>
                </a:solidFill>
              </a:rPr>
              <a:t>For Macedonians, Greeks are the “Other”</a:t>
            </a:r>
          </a:p>
          <a:p>
            <a:r>
              <a:rPr lang="en-US" dirty="0"/>
              <a:t>Elevation of Persians to positions of authority and respect embitters the Greeks</a:t>
            </a:r>
          </a:p>
          <a:p>
            <a:pPr lvl="1"/>
            <a:r>
              <a:rPr lang="en-US" dirty="0">
                <a:solidFill>
                  <a:srgbClr val="FFFF00"/>
                </a:solidFill>
              </a:rPr>
              <a:t>For Greeks, Persians are the “Other”</a:t>
            </a:r>
          </a:p>
          <a:p>
            <a:r>
              <a:rPr lang="en-US" dirty="0"/>
              <a:t>Persians are willing to go along with the program, but nobody else is.</a:t>
            </a:r>
          </a:p>
          <a:p>
            <a:r>
              <a:rPr lang="en-US" dirty="0">
                <a:solidFill>
                  <a:srgbClr val="FFFF00"/>
                </a:solidFill>
              </a:rPr>
              <a:t>Who is the “Other” now?</a:t>
            </a:r>
          </a:p>
        </p:txBody>
      </p:sp>
      <p:pic>
        <p:nvPicPr>
          <p:cNvPr id="5" name="Picture 4">
            <a:extLst>
              <a:ext uri="{FF2B5EF4-FFF2-40B4-BE49-F238E27FC236}">
                <a16:creationId xmlns:a16="http://schemas.microsoft.com/office/drawing/2014/main" id="{298BFC7C-7732-4276-9ED8-49084441ED27}"/>
              </a:ext>
            </a:extLst>
          </p:cNvPr>
          <p:cNvPicPr>
            <a:picLocks noChangeAspect="1"/>
          </p:cNvPicPr>
          <p:nvPr/>
        </p:nvPicPr>
        <p:blipFill>
          <a:blip r:embed="rId2"/>
          <a:stretch>
            <a:fillRect/>
          </a:stretch>
        </p:blipFill>
        <p:spPr>
          <a:xfrm>
            <a:off x="10949756" y="662021"/>
            <a:ext cx="897688" cy="1263352"/>
          </a:xfrm>
          <a:prstGeom prst="rect">
            <a:avLst/>
          </a:prstGeom>
        </p:spPr>
      </p:pic>
    </p:spTree>
    <p:extLst>
      <p:ext uri="{BB962C8B-B14F-4D97-AF65-F5344CB8AC3E}">
        <p14:creationId xmlns:p14="http://schemas.microsoft.com/office/powerpoint/2010/main" val="29125467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27121-451B-40DF-80BF-3A1B5AFE7F69}"/>
              </a:ext>
            </a:extLst>
          </p:cNvPr>
          <p:cNvSpPr>
            <a:spLocks noGrp="1"/>
          </p:cNvSpPr>
          <p:nvPr>
            <p:ph type="title"/>
          </p:nvPr>
        </p:nvSpPr>
        <p:spPr/>
        <p:txBody>
          <a:bodyPr/>
          <a:lstStyle/>
          <a:p>
            <a:r>
              <a:rPr lang="en-US" dirty="0"/>
              <a:t>VI: Final Years--Death</a:t>
            </a:r>
          </a:p>
        </p:txBody>
      </p:sp>
      <p:sp>
        <p:nvSpPr>
          <p:cNvPr id="3" name="Content Placeholder 2">
            <a:extLst>
              <a:ext uri="{FF2B5EF4-FFF2-40B4-BE49-F238E27FC236}">
                <a16:creationId xmlns:a16="http://schemas.microsoft.com/office/drawing/2014/main" id="{23991B15-7A90-4B3C-B162-DB4052F0980B}"/>
              </a:ext>
            </a:extLst>
          </p:cNvPr>
          <p:cNvSpPr>
            <a:spLocks noGrp="1"/>
          </p:cNvSpPr>
          <p:nvPr>
            <p:ph idx="1"/>
          </p:nvPr>
        </p:nvSpPr>
        <p:spPr>
          <a:xfrm>
            <a:off x="680322" y="2336872"/>
            <a:ext cx="8145626" cy="4289215"/>
          </a:xfrm>
        </p:spPr>
        <p:txBody>
          <a:bodyPr>
            <a:normAutofit/>
          </a:bodyPr>
          <a:lstStyle/>
          <a:p>
            <a:r>
              <a:rPr lang="en-US" dirty="0"/>
              <a:t>324: Alexander and the army return to Susa</a:t>
            </a:r>
          </a:p>
          <a:p>
            <a:pPr lvl="1"/>
            <a:r>
              <a:rPr lang="en-US" dirty="0"/>
              <a:t>May, mass marriage of Persian noble women to Greek and Macedonian officers</a:t>
            </a:r>
          </a:p>
          <a:p>
            <a:pPr lvl="1"/>
            <a:r>
              <a:rPr lang="en-US" dirty="0"/>
              <a:t>Alexander and his BFF Hephaestion marry the two surviving daughters of Darius III </a:t>
            </a:r>
            <a:r>
              <a:rPr lang="en-US" dirty="0">
                <a:solidFill>
                  <a:srgbClr val="FFFF00"/>
                </a:solidFill>
                <a:sym typeface="Wingdings" panose="05000000000000000000" pitchFamily="2" charset="2"/>
              </a:rPr>
              <a:t></a:t>
            </a:r>
            <a:endParaRPr lang="en-US" dirty="0">
              <a:solidFill>
                <a:srgbClr val="FFFF00"/>
              </a:solidFill>
            </a:endParaRPr>
          </a:p>
          <a:p>
            <a:pPr lvl="1"/>
            <a:r>
              <a:rPr lang="en-US" dirty="0"/>
              <a:t>October, Hephaestion dies of a fever</a:t>
            </a:r>
          </a:p>
          <a:p>
            <a:r>
              <a:rPr lang="en-US" dirty="0"/>
              <a:t>323: June, Alexander dies of a fever</a:t>
            </a:r>
          </a:p>
          <a:p>
            <a:pPr lvl="1"/>
            <a:r>
              <a:rPr lang="en-US" dirty="0"/>
              <a:t>On his deathbed he is asked who his empire should go to. </a:t>
            </a:r>
          </a:p>
          <a:p>
            <a:pPr lvl="1"/>
            <a:r>
              <a:rPr lang="en-US" dirty="0"/>
              <a:t>He says, “To the strongest.” (Or so the generals all claimed later.)</a:t>
            </a:r>
          </a:p>
          <a:p>
            <a:pPr lvl="1"/>
            <a:r>
              <a:rPr lang="en-US" dirty="0"/>
              <a:t>After capturing Persian treasure worth at least </a:t>
            </a:r>
            <a:r>
              <a:rPr lang="en-US" b="1" dirty="0">
                <a:solidFill>
                  <a:srgbClr val="FFFF00"/>
                </a:solidFill>
              </a:rPr>
              <a:t>$6 billion dollars</a:t>
            </a:r>
            <a:r>
              <a:rPr lang="en-US" dirty="0"/>
              <a:t>, equal to over thirty years of Persian state revenue, he had run through all of it and died in debt.</a:t>
            </a:r>
          </a:p>
        </p:txBody>
      </p:sp>
      <p:pic>
        <p:nvPicPr>
          <p:cNvPr id="5" name="Picture 4">
            <a:extLst>
              <a:ext uri="{FF2B5EF4-FFF2-40B4-BE49-F238E27FC236}">
                <a16:creationId xmlns:a16="http://schemas.microsoft.com/office/drawing/2014/main" id="{298BFC7C-7732-4276-9ED8-49084441ED27}"/>
              </a:ext>
            </a:extLst>
          </p:cNvPr>
          <p:cNvPicPr>
            <a:picLocks noChangeAspect="1"/>
          </p:cNvPicPr>
          <p:nvPr/>
        </p:nvPicPr>
        <p:blipFill>
          <a:blip r:embed="rId2"/>
          <a:stretch>
            <a:fillRect/>
          </a:stretch>
        </p:blipFill>
        <p:spPr>
          <a:xfrm>
            <a:off x="10949756" y="662021"/>
            <a:ext cx="897688" cy="1263352"/>
          </a:xfrm>
          <a:prstGeom prst="rect">
            <a:avLst/>
          </a:prstGeom>
        </p:spPr>
      </p:pic>
      <p:pic>
        <p:nvPicPr>
          <p:cNvPr id="6" name="Picture 5">
            <a:extLst>
              <a:ext uri="{FF2B5EF4-FFF2-40B4-BE49-F238E27FC236}">
                <a16:creationId xmlns:a16="http://schemas.microsoft.com/office/drawing/2014/main" id="{CE13786D-AEE1-4EFB-A35A-D30EEAB2FFE4}"/>
              </a:ext>
            </a:extLst>
          </p:cNvPr>
          <p:cNvPicPr>
            <a:picLocks noChangeAspect="1"/>
          </p:cNvPicPr>
          <p:nvPr/>
        </p:nvPicPr>
        <p:blipFill>
          <a:blip r:embed="rId3"/>
          <a:stretch>
            <a:fillRect/>
          </a:stretch>
        </p:blipFill>
        <p:spPr>
          <a:xfrm>
            <a:off x="9130749" y="2220915"/>
            <a:ext cx="2823802" cy="4521128"/>
          </a:xfrm>
          <a:prstGeom prst="rect">
            <a:avLst/>
          </a:prstGeom>
        </p:spPr>
      </p:pic>
    </p:spTree>
    <p:extLst>
      <p:ext uri="{BB962C8B-B14F-4D97-AF65-F5344CB8AC3E}">
        <p14:creationId xmlns:p14="http://schemas.microsoft.com/office/powerpoint/2010/main" val="35680877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27121-451B-40DF-80BF-3A1B5AFE7F69}"/>
              </a:ext>
            </a:extLst>
          </p:cNvPr>
          <p:cNvSpPr>
            <a:spLocks noGrp="1"/>
          </p:cNvSpPr>
          <p:nvPr>
            <p:ph type="title"/>
          </p:nvPr>
        </p:nvSpPr>
        <p:spPr/>
        <p:txBody>
          <a:bodyPr/>
          <a:lstStyle/>
          <a:p>
            <a:r>
              <a:rPr lang="en-US" dirty="0"/>
              <a:t>VI: </a:t>
            </a:r>
            <a:r>
              <a:rPr lang="en-US" i="1" dirty="0"/>
              <a:t>Excursus</a:t>
            </a:r>
            <a:r>
              <a:rPr lang="en-US" dirty="0"/>
              <a:t>—Who Done It?</a:t>
            </a:r>
          </a:p>
        </p:txBody>
      </p:sp>
      <p:sp>
        <p:nvSpPr>
          <p:cNvPr id="3" name="Content Placeholder 2">
            <a:extLst>
              <a:ext uri="{FF2B5EF4-FFF2-40B4-BE49-F238E27FC236}">
                <a16:creationId xmlns:a16="http://schemas.microsoft.com/office/drawing/2014/main" id="{23991B15-7A90-4B3C-B162-DB4052F0980B}"/>
              </a:ext>
            </a:extLst>
          </p:cNvPr>
          <p:cNvSpPr>
            <a:spLocks noGrp="1"/>
          </p:cNvSpPr>
          <p:nvPr>
            <p:ph idx="1"/>
          </p:nvPr>
        </p:nvSpPr>
        <p:spPr>
          <a:xfrm>
            <a:off x="680321" y="2336872"/>
            <a:ext cx="7377001" cy="4393961"/>
          </a:xfrm>
        </p:spPr>
        <p:txBody>
          <a:bodyPr>
            <a:normAutofit/>
          </a:bodyPr>
          <a:lstStyle/>
          <a:p>
            <a:r>
              <a:rPr lang="en-US" dirty="0"/>
              <a:t>Wide suspicion of Alexander having been poisoned. (</a:t>
            </a:r>
            <a:r>
              <a:rPr lang="en-US"/>
              <a:t>Symptoms match </a:t>
            </a:r>
            <a:r>
              <a:rPr lang="en-US" dirty="0"/>
              <a:t>extended low-dose strychnine poisoning.)</a:t>
            </a:r>
          </a:p>
          <a:p>
            <a:r>
              <a:rPr lang="en-US" dirty="0"/>
              <a:t>None of the Successors seemed willing to press the matter for fear it would lead to one of their allies. But maybe it wasn’t any of the Successors at all.</a:t>
            </a:r>
          </a:p>
          <a:p>
            <a:r>
              <a:rPr lang="en-US" dirty="0"/>
              <a:t>Alexander and Hephaestion both . . .</a:t>
            </a:r>
          </a:p>
          <a:p>
            <a:pPr lvl="1"/>
            <a:r>
              <a:rPr lang="en-US" dirty="0"/>
              <a:t>died of a “fever” with similar symptoms,</a:t>
            </a:r>
          </a:p>
          <a:p>
            <a:pPr lvl="1"/>
            <a:r>
              <a:rPr lang="en-US" dirty="0"/>
              <a:t>not long after marrying the two daughters of Darius III,</a:t>
            </a:r>
          </a:p>
          <a:p>
            <a:pPr lvl="1"/>
            <a:r>
              <a:rPr lang="en-US" dirty="0"/>
              <a:t>who just </a:t>
            </a:r>
            <a:r>
              <a:rPr lang="en-US" i="1" dirty="0"/>
              <a:t>might</a:t>
            </a:r>
            <a:r>
              <a:rPr lang="en-US" dirty="0"/>
              <a:t> have had a motive.</a:t>
            </a:r>
          </a:p>
        </p:txBody>
      </p:sp>
      <p:pic>
        <p:nvPicPr>
          <p:cNvPr id="5" name="Picture 4">
            <a:extLst>
              <a:ext uri="{FF2B5EF4-FFF2-40B4-BE49-F238E27FC236}">
                <a16:creationId xmlns:a16="http://schemas.microsoft.com/office/drawing/2014/main" id="{298BFC7C-7732-4276-9ED8-49084441ED27}"/>
              </a:ext>
            </a:extLst>
          </p:cNvPr>
          <p:cNvPicPr>
            <a:picLocks noChangeAspect="1"/>
          </p:cNvPicPr>
          <p:nvPr/>
        </p:nvPicPr>
        <p:blipFill>
          <a:blip r:embed="rId2"/>
          <a:stretch>
            <a:fillRect/>
          </a:stretch>
        </p:blipFill>
        <p:spPr>
          <a:xfrm>
            <a:off x="10949756" y="662021"/>
            <a:ext cx="897688" cy="1263352"/>
          </a:xfrm>
          <a:prstGeom prst="rect">
            <a:avLst/>
          </a:prstGeom>
        </p:spPr>
      </p:pic>
    </p:spTree>
    <p:extLst>
      <p:ext uri="{BB962C8B-B14F-4D97-AF65-F5344CB8AC3E}">
        <p14:creationId xmlns:p14="http://schemas.microsoft.com/office/powerpoint/2010/main" val="16581872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4FEB9-7D2B-4516-A619-5A2B3E8341EA}"/>
              </a:ext>
            </a:extLst>
          </p:cNvPr>
          <p:cNvSpPr>
            <a:spLocks noGrp="1"/>
          </p:cNvSpPr>
          <p:nvPr>
            <p:ph type="title"/>
          </p:nvPr>
        </p:nvSpPr>
        <p:spPr/>
        <p:txBody>
          <a:bodyPr/>
          <a:lstStyle/>
          <a:p>
            <a:r>
              <a:rPr lang="en-US" dirty="0"/>
              <a:t>I: Sources (continued)</a:t>
            </a:r>
          </a:p>
        </p:txBody>
      </p:sp>
      <p:sp>
        <p:nvSpPr>
          <p:cNvPr id="3" name="Content Placeholder 2">
            <a:extLst>
              <a:ext uri="{FF2B5EF4-FFF2-40B4-BE49-F238E27FC236}">
                <a16:creationId xmlns:a16="http://schemas.microsoft.com/office/drawing/2014/main" id="{B7ADB422-0854-41AC-93B8-1BD3048BBE67}"/>
              </a:ext>
            </a:extLst>
          </p:cNvPr>
          <p:cNvSpPr>
            <a:spLocks noGrp="1"/>
          </p:cNvSpPr>
          <p:nvPr>
            <p:ph idx="1"/>
          </p:nvPr>
        </p:nvSpPr>
        <p:spPr>
          <a:xfrm>
            <a:off x="680321" y="2336873"/>
            <a:ext cx="9311818" cy="4302466"/>
          </a:xfrm>
        </p:spPr>
        <p:txBody>
          <a:bodyPr>
            <a:normAutofit fontScale="92500" lnSpcReduction="20000"/>
          </a:bodyPr>
          <a:lstStyle/>
          <a:p>
            <a:pPr marL="0" indent="0">
              <a:buNone/>
            </a:pPr>
            <a:r>
              <a:rPr lang="en-US" b="1" dirty="0">
                <a:solidFill>
                  <a:srgbClr val="FFFF00"/>
                </a:solidFill>
              </a:rPr>
              <a:t>Who were </a:t>
            </a:r>
            <a:r>
              <a:rPr lang="en-US" b="1" i="1" dirty="0">
                <a:solidFill>
                  <a:srgbClr val="FFFF00"/>
                </a:solidFill>
              </a:rPr>
              <a:t>Their</a:t>
            </a:r>
            <a:r>
              <a:rPr lang="en-US" b="1" dirty="0">
                <a:solidFill>
                  <a:srgbClr val="FFFF00"/>
                </a:solidFill>
              </a:rPr>
              <a:t> Sources?</a:t>
            </a:r>
          </a:p>
          <a:p>
            <a:r>
              <a:rPr lang="en-US" dirty="0"/>
              <a:t>Callisthenes of Olynthus </a:t>
            </a:r>
            <a:r>
              <a:rPr lang="en-US" dirty="0">
                <a:solidFill>
                  <a:srgbClr val="FFFF00"/>
                </a:solidFill>
                <a:sym typeface="Wingdings" panose="05000000000000000000" pitchFamily="2" charset="2"/>
              </a:rPr>
              <a:t></a:t>
            </a:r>
            <a:endParaRPr lang="en-US" dirty="0">
              <a:solidFill>
                <a:srgbClr val="FFFF00"/>
              </a:solidFill>
            </a:endParaRPr>
          </a:p>
          <a:p>
            <a:pPr lvl="1"/>
            <a:r>
              <a:rPr lang="en-US" dirty="0"/>
              <a:t>Aristotle’s nephew, official historian of the expedition, whose job was literally to right glowing accounts of Alexander’s triumphs.</a:t>
            </a:r>
          </a:p>
          <a:p>
            <a:pPr lvl="1"/>
            <a:r>
              <a:rPr lang="en-US" dirty="0"/>
              <a:t>His Official History remained unfinished (because Alexander executed him in 328 BCE)</a:t>
            </a:r>
          </a:p>
          <a:p>
            <a:r>
              <a:rPr lang="en-US" dirty="0" err="1"/>
              <a:t>Cleitarchus</a:t>
            </a:r>
            <a:endParaRPr lang="en-US" dirty="0"/>
          </a:p>
          <a:p>
            <a:pPr lvl="1"/>
            <a:r>
              <a:rPr lang="en-US" dirty="0"/>
              <a:t>Not part of campaign. Relied on Callisthenes, </a:t>
            </a:r>
            <a:r>
              <a:rPr lang="en-US" dirty="0" err="1"/>
              <a:t>Onesicritus</a:t>
            </a:r>
            <a:r>
              <a:rPr lang="en-US" dirty="0"/>
              <a:t>, </a:t>
            </a:r>
            <a:r>
              <a:rPr lang="en-US" dirty="0" err="1"/>
              <a:t>Nearchus</a:t>
            </a:r>
            <a:r>
              <a:rPr lang="en-US" dirty="0"/>
              <a:t>.</a:t>
            </a:r>
          </a:p>
          <a:p>
            <a:pPr lvl="1"/>
            <a:r>
              <a:rPr lang="en-US" dirty="0"/>
              <a:t>Much less forgiving of Alexander’s vices. (Historians used to say </a:t>
            </a:r>
            <a:r>
              <a:rPr lang="en-US" b="1" i="1" u="sng" dirty="0"/>
              <a:t>too</a:t>
            </a:r>
            <a:r>
              <a:rPr lang="en-US" dirty="0"/>
              <a:t> unforgiving, but not so much these days.)</a:t>
            </a:r>
          </a:p>
          <a:p>
            <a:pPr lvl="1"/>
            <a:r>
              <a:rPr lang="en-US" dirty="0" err="1"/>
              <a:t>Curtius</a:t>
            </a:r>
            <a:r>
              <a:rPr lang="en-US" dirty="0"/>
              <a:t> and </a:t>
            </a:r>
            <a:r>
              <a:rPr lang="en-US" dirty="0" err="1"/>
              <a:t>Diodorus</a:t>
            </a:r>
            <a:r>
              <a:rPr lang="en-US" dirty="0"/>
              <a:t> relied primarily on </a:t>
            </a:r>
            <a:r>
              <a:rPr lang="en-US" dirty="0" err="1"/>
              <a:t>Cleitarchus</a:t>
            </a:r>
            <a:r>
              <a:rPr lang="en-US" dirty="0"/>
              <a:t>.</a:t>
            </a:r>
          </a:p>
          <a:p>
            <a:r>
              <a:rPr lang="en-US" dirty="0"/>
              <a:t>Ptolemy </a:t>
            </a:r>
            <a:r>
              <a:rPr lang="en-US" dirty="0" err="1"/>
              <a:t>Soter</a:t>
            </a:r>
            <a:r>
              <a:rPr lang="en-US" dirty="0">
                <a:solidFill>
                  <a:srgbClr val="FFFF00"/>
                </a:solidFill>
                <a:sym typeface="Wingdings" panose="05000000000000000000" pitchFamily="2" charset="2"/>
              </a:rPr>
              <a:t></a:t>
            </a:r>
            <a:endParaRPr lang="en-US" dirty="0"/>
          </a:p>
          <a:p>
            <a:pPr lvl="1"/>
            <a:r>
              <a:rPr lang="en-US" dirty="0"/>
              <a:t>Macedonian general. Kept a daily journal of the campaign, later became king of Egypt, wrote history of the campaign late in life (after </a:t>
            </a:r>
            <a:r>
              <a:rPr lang="en-US" dirty="0" err="1"/>
              <a:t>Cleitarchus</a:t>
            </a:r>
            <a:r>
              <a:rPr lang="en-US" dirty="0"/>
              <a:t>).</a:t>
            </a:r>
          </a:p>
          <a:p>
            <a:pPr lvl="1"/>
            <a:r>
              <a:rPr lang="en-US" dirty="0"/>
              <a:t>When sources conflicted, Arrian relied on him because “only he became a king, and kings are less likely to lie.” </a:t>
            </a:r>
          </a:p>
        </p:txBody>
      </p:sp>
      <p:pic>
        <p:nvPicPr>
          <p:cNvPr id="4" name="Picture 3">
            <a:extLst>
              <a:ext uri="{FF2B5EF4-FFF2-40B4-BE49-F238E27FC236}">
                <a16:creationId xmlns:a16="http://schemas.microsoft.com/office/drawing/2014/main" id="{4685C59D-AE41-42BB-B275-BE3F1059B962}"/>
              </a:ext>
            </a:extLst>
          </p:cNvPr>
          <p:cNvPicPr>
            <a:picLocks noChangeAspect="1"/>
          </p:cNvPicPr>
          <p:nvPr/>
        </p:nvPicPr>
        <p:blipFill>
          <a:blip r:embed="rId2"/>
          <a:stretch>
            <a:fillRect/>
          </a:stretch>
        </p:blipFill>
        <p:spPr>
          <a:xfrm>
            <a:off x="10734607" y="779115"/>
            <a:ext cx="1305656" cy="1029164"/>
          </a:xfrm>
          <a:prstGeom prst="rect">
            <a:avLst/>
          </a:prstGeom>
        </p:spPr>
      </p:pic>
    </p:spTree>
    <p:extLst>
      <p:ext uri="{BB962C8B-B14F-4D97-AF65-F5344CB8AC3E}">
        <p14:creationId xmlns:p14="http://schemas.microsoft.com/office/powerpoint/2010/main" val="133384395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27121-451B-40DF-80BF-3A1B5AFE7F69}"/>
              </a:ext>
            </a:extLst>
          </p:cNvPr>
          <p:cNvSpPr>
            <a:spLocks noGrp="1"/>
          </p:cNvSpPr>
          <p:nvPr>
            <p:ph type="title"/>
          </p:nvPr>
        </p:nvSpPr>
        <p:spPr/>
        <p:txBody>
          <a:bodyPr/>
          <a:lstStyle/>
          <a:p>
            <a:r>
              <a:rPr lang="en-US" dirty="0"/>
              <a:t>VI: </a:t>
            </a:r>
            <a:r>
              <a:rPr lang="en-US" i="1" dirty="0"/>
              <a:t>Excursus</a:t>
            </a:r>
            <a:r>
              <a:rPr lang="en-US" dirty="0"/>
              <a:t>—Who Done It?</a:t>
            </a:r>
          </a:p>
        </p:txBody>
      </p:sp>
      <p:sp>
        <p:nvSpPr>
          <p:cNvPr id="3" name="Content Placeholder 2">
            <a:extLst>
              <a:ext uri="{FF2B5EF4-FFF2-40B4-BE49-F238E27FC236}">
                <a16:creationId xmlns:a16="http://schemas.microsoft.com/office/drawing/2014/main" id="{23991B15-7A90-4B3C-B162-DB4052F0980B}"/>
              </a:ext>
            </a:extLst>
          </p:cNvPr>
          <p:cNvSpPr>
            <a:spLocks noGrp="1"/>
          </p:cNvSpPr>
          <p:nvPr>
            <p:ph idx="1"/>
          </p:nvPr>
        </p:nvSpPr>
        <p:spPr>
          <a:xfrm>
            <a:off x="512438" y="5888456"/>
            <a:ext cx="11167123" cy="870154"/>
          </a:xfrm>
        </p:spPr>
        <p:txBody>
          <a:bodyPr>
            <a:normAutofit/>
          </a:bodyPr>
          <a:lstStyle/>
          <a:p>
            <a:pPr marL="0" indent="0" algn="ctr">
              <a:buNone/>
            </a:pPr>
            <a:r>
              <a:rPr lang="en-US" dirty="0"/>
              <a:t>But no self-respecting Greek would ever suspect a </a:t>
            </a:r>
            <a:r>
              <a:rPr lang="en-US" i="1" dirty="0">
                <a:solidFill>
                  <a:srgbClr val="FFFF00"/>
                </a:solidFill>
              </a:rPr>
              <a:t>woman</a:t>
            </a:r>
            <a:r>
              <a:rPr lang="en-US" dirty="0"/>
              <a:t> could lay low the greatest conqueror in history. </a:t>
            </a:r>
          </a:p>
        </p:txBody>
      </p:sp>
      <p:pic>
        <p:nvPicPr>
          <p:cNvPr id="5" name="Picture 4">
            <a:extLst>
              <a:ext uri="{FF2B5EF4-FFF2-40B4-BE49-F238E27FC236}">
                <a16:creationId xmlns:a16="http://schemas.microsoft.com/office/drawing/2014/main" id="{298BFC7C-7732-4276-9ED8-49084441ED27}"/>
              </a:ext>
            </a:extLst>
          </p:cNvPr>
          <p:cNvPicPr>
            <a:picLocks noChangeAspect="1"/>
          </p:cNvPicPr>
          <p:nvPr/>
        </p:nvPicPr>
        <p:blipFill>
          <a:blip r:embed="rId2"/>
          <a:stretch>
            <a:fillRect/>
          </a:stretch>
        </p:blipFill>
        <p:spPr>
          <a:xfrm>
            <a:off x="10949756" y="662021"/>
            <a:ext cx="897688" cy="1263352"/>
          </a:xfrm>
          <a:prstGeom prst="rect">
            <a:avLst/>
          </a:prstGeom>
        </p:spPr>
      </p:pic>
    </p:spTree>
    <p:extLst>
      <p:ext uri="{BB962C8B-B14F-4D97-AF65-F5344CB8AC3E}">
        <p14:creationId xmlns:p14="http://schemas.microsoft.com/office/powerpoint/2010/main" val="399732577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27121-451B-40DF-80BF-3A1B5AFE7F69}"/>
              </a:ext>
            </a:extLst>
          </p:cNvPr>
          <p:cNvSpPr>
            <a:spLocks noGrp="1"/>
          </p:cNvSpPr>
          <p:nvPr>
            <p:ph type="title"/>
          </p:nvPr>
        </p:nvSpPr>
        <p:spPr/>
        <p:txBody>
          <a:bodyPr/>
          <a:lstStyle/>
          <a:p>
            <a:r>
              <a:rPr lang="en-US" dirty="0"/>
              <a:t>VI: Final Years--Epilogue</a:t>
            </a:r>
          </a:p>
        </p:txBody>
      </p:sp>
      <p:sp>
        <p:nvSpPr>
          <p:cNvPr id="3" name="Content Placeholder 2">
            <a:extLst>
              <a:ext uri="{FF2B5EF4-FFF2-40B4-BE49-F238E27FC236}">
                <a16:creationId xmlns:a16="http://schemas.microsoft.com/office/drawing/2014/main" id="{23991B15-7A90-4B3C-B162-DB4052F0980B}"/>
              </a:ext>
            </a:extLst>
          </p:cNvPr>
          <p:cNvSpPr>
            <a:spLocks noGrp="1"/>
          </p:cNvSpPr>
          <p:nvPr>
            <p:ph idx="1"/>
          </p:nvPr>
        </p:nvSpPr>
        <p:spPr>
          <a:xfrm>
            <a:off x="576776" y="2336872"/>
            <a:ext cx="5331656" cy="4289215"/>
          </a:xfrm>
        </p:spPr>
        <p:txBody>
          <a:bodyPr>
            <a:normAutofit/>
          </a:bodyPr>
          <a:lstStyle/>
          <a:p>
            <a:pPr marL="0" indent="0">
              <a:buNone/>
            </a:pPr>
            <a:r>
              <a:rPr lang="en-US" b="1" i="1" dirty="0">
                <a:solidFill>
                  <a:srgbClr val="FFFF00"/>
                </a:solidFill>
              </a:rPr>
              <a:t>322-275 BCE: Wars of the Diadochi (Successors)</a:t>
            </a:r>
          </a:p>
          <a:p>
            <a:pPr lvl="1"/>
            <a:r>
              <a:rPr lang="en-US" dirty="0"/>
              <a:t>Alexander’s empire splintered into three large kingdoms (Macedon, Egypt, Asia/Seleucia)  and several minor states, all ruled by an ethnic Macedonian noble class.</a:t>
            </a:r>
          </a:p>
          <a:p>
            <a:pPr lvl="1"/>
            <a:r>
              <a:rPr lang="en-US" dirty="0"/>
              <a:t>The Classical Era ended and was replaced by the </a:t>
            </a:r>
            <a:r>
              <a:rPr lang="en-US" dirty="0">
                <a:solidFill>
                  <a:srgbClr val="FFFF00"/>
                </a:solidFill>
              </a:rPr>
              <a:t>Hellenistic Era</a:t>
            </a:r>
            <a:r>
              <a:rPr lang="en-US" dirty="0"/>
              <a:t>.</a:t>
            </a:r>
          </a:p>
        </p:txBody>
      </p:sp>
      <p:pic>
        <p:nvPicPr>
          <p:cNvPr id="5" name="Picture 4">
            <a:extLst>
              <a:ext uri="{FF2B5EF4-FFF2-40B4-BE49-F238E27FC236}">
                <a16:creationId xmlns:a16="http://schemas.microsoft.com/office/drawing/2014/main" id="{298BFC7C-7732-4276-9ED8-49084441ED27}"/>
              </a:ext>
            </a:extLst>
          </p:cNvPr>
          <p:cNvPicPr>
            <a:picLocks noChangeAspect="1"/>
          </p:cNvPicPr>
          <p:nvPr/>
        </p:nvPicPr>
        <p:blipFill>
          <a:blip r:embed="rId2"/>
          <a:stretch>
            <a:fillRect/>
          </a:stretch>
        </p:blipFill>
        <p:spPr>
          <a:xfrm>
            <a:off x="10949756" y="662021"/>
            <a:ext cx="897688" cy="1263352"/>
          </a:xfrm>
          <a:prstGeom prst="rect">
            <a:avLst/>
          </a:prstGeom>
        </p:spPr>
      </p:pic>
    </p:spTree>
    <p:extLst>
      <p:ext uri="{BB962C8B-B14F-4D97-AF65-F5344CB8AC3E}">
        <p14:creationId xmlns:p14="http://schemas.microsoft.com/office/powerpoint/2010/main" val="154696732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0D441-8F31-410F-8BC3-F19B1519B888}"/>
              </a:ext>
            </a:extLst>
          </p:cNvPr>
          <p:cNvSpPr>
            <a:spLocks noGrp="1"/>
          </p:cNvSpPr>
          <p:nvPr>
            <p:ph type="title"/>
          </p:nvPr>
        </p:nvSpPr>
        <p:spPr/>
        <p:txBody>
          <a:bodyPr/>
          <a:lstStyle/>
          <a:p>
            <a:r>
              <a:rPr lang="en-US" dirty="0">
                <a:solidFill>
                  <a:srgbClr val="FFFF00"/>
                </a:solidFill>
              </a:rPr>
              <a:t>Part VII: Enduring Legacies</a:t>
            </a:r>
          </a:p>
        </p:txBody>
      </p:sp>
      <p:sp>
        <p:nvSpPr>
          <p:cNvPr id="3" name="Content Placeholder 2">
            <a:extLst>
              <a:ext uri="{FF2B5EF4-FFF2-40B4-BE49-F238E27FC236}">
                <a16:creationId xmlns:a16="http://schemas.microsoft.com/office/drawing/2014/main" id="{E0D41B76-A065-4BFB-9751-0972E0376580}"/>
              </a:ext>
            </a:extLst>
          </p:cNvPr>
          <p:cNvSpPr>
            <a:spLocks noGrp="1"/>
          </p:cNvSpPr>
          <p:nvPr>
            <p:ph idx="1"/>
          </p:nvPr>
        </p:nvSpPr>
        <p:spPr>
          <a:xfrm>
            <a:off x="253218" y="2336872"/>
            <a:ext cx="6020973" cy="4222953"/>
          </a:xfrm>
        </p:spPr>
        <p:txBody>
          <a:bodyPr>
            <a:normAutofit/>
          </a:bodyPr>
          <a:lstStyle/>
          <a:p>
            <a:pPr marL="0" indent="0">
              <a:buNone/>
            </a:pPr>
            <a:r>
              <a:rPr lang="en-US" b="1" dirty="0">
                <a:solidFill>
                  <a:srgbClr val="FFFF00"/>
                </a:solidFill>
              </a:rPr>
              <a:t>Was anything left of Achaemenid Persia?</a:t>
            </a:r>
          </a:p>
          <a:p>
            <a:r>
              <a:rPr lang="en-US" dirty="0"/>
              <a:t>Zoroastrian influence on Judeo-Christian values remains an unquantifiable, but significant, contribution to western culture.</a:t>
            </a:r>
          </a:p>
          <a:p>
            <a:r>
              <a:rPr lang="en-US" dirty="0"/>
              <a:t>But most of Persian culture seems to have been swept aside, replaced by the new Hellenistic culture which supplanted Classical Greece.</a:t>
            </a:r>
          </a:p>
          <a:p>
            <a:r>
              <a:rPr lang="en-US" dirty="0"/>
              <a:t>Or was it?</a:t>
            </a:r>
          </a:p>
        </p:txBody>
      </p:sp>
      <p:pic>
        <p:nvPicPr>
          <p:cNvPr id="10" name="Picture 9">
            <a:extLst>
              <a:ext uri="{FF2B5EF4-FFF2-40B4-BE49-F238E27FC236}">
                <a16:creationId xmlns:a16="http://schemas.microsoft.com/office/drawing/2014/main" id="{1638A587-E912-4926-87ED-02F01615A2B4}"/>
              </a:ext>
            </a:extLst>
          </p:cNvPr>
          <p:cNvPicPr>
            <a:picLocks noChangeAspect="1"/>
          </p:cNvPicPr>
          <p:nvPr/>
        </p:nvPicPr>
        <p:blipFill>
          <a:blip r:embed="rId2"/>
          <a:stretch>
            <a:fillRect/>
          </a:stretch>
        </p:blipFill>
        <p:spPr>
          <a:xfrm>
            <a:off x="10874327" y="753228"/>
            <a:ext cx="1136552" cy="1136552"/>
          </a:xfrm>
          <a:prstGeom prst="rect">
            <a:avLst/>
          </a:prstGeom>
        </p:spPr>
      </p:pic>
    </p:spTree>
    <p:extLst>
      <p:ext uri="{BB962C8B-B14F-4D97-AF65-F5344CB8AC3E}">
        <p14:creationId xmlns:p14="http://schemas.microsoft.com/office/powerpoint/2010/main" val="9634486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F3099-AFB1-4057-BE06-AE6E4347DE61}"/>
              </a:ext>
            </a:extLst>
          </p:cNvPr>
          <p:cNvSpPr>
            <a:spLocks noGrp="1"/>
          </p:cNvSpPr>
          <p:nvPr>
            <p:ph type="title"/>
          </p:nvPr>
        </p:nvSpPr>
        <p:spPr/>
        <p:txBody>
          <a:bodyPr/>
          <a:lstStyle/>
          <a:p>
            <a:r>
              <a:rPr lang="en-US" dirty="0"/>
              <a:t>VII: Enduring Legacies--Women</a:t>
            </a:r>
          </a:p>
        </p:txBody>
      </p:sp>
      <p:sp>
        <p:nvSpPr>
          <p:cNvPr id="3" name="Content Placeholder 2">
            <a:extLst>
              <a:ext uri="{FF2B5EF4-FFF2-40B4-BE49-F238E27FC236}">
                <a16:creationId xmlns:a16="http://schemas.microsoft.com/office/drawing/2014/main" id="{F2A0A94C-E184-42D0-8074-EB97D1A98FB8}"/>
              </a:ext>
            </a:extLst>
          </p:cNvPr>
          <p:cNvSpPr>
            <a:spLocks noGrp="1"/>
          </p:cNvSpPr>
          <p:nvPr>
            <p:ph idx="1"/>
          </p:nvPr>
        </p:nvSpPr>
        <p:spPr>
          <a:xfrm>
            <a:off x="680322" y="2336872"/>
            <a:ext cx="8280798" cy="4260875"/>
          </a:xfrm>
        </p:spPr>
        <p:txBody>
          <a:bodyPr>
            <a:normAutofit fontScale="92500" lnSpcReduction="10000"/>
          </a:bodyPr>
          <a:lstStyle/>
          <a:p>
            <a:r>
              <a:rPr lang="en-US" dirty="0"/>
              <a:t>The status of women in Hellenistic Greece changed in interesting (and familiar) ways.</a:t>
            </a:r>
          </a:p>
          <a:p>
            <a:pPr lvl="1"/>
            <a:r>
              <a:rPr lang="en-US" dirty="0"/>
              <a:t>Women gained access to education, and became more cultured.</a:t>
            </a:r>
          </a:p>
          <a:p>
            <a:pPr lvl="1"/>
            <a:r>
              <a:rPr lang="en-US" dirty="0"/>
              <a:t>Wider variety of occupations available.</a:t>
            </a:r>
          </a:p>
          <a:p>
            <a:pPr lvl="1"/>
            <a:r>
              <a:rPr lang="en-US" dirty="0"/>
              <a:t>No longer needed permission (or escort) to leave the home and travel.</a:t>
            </a:r>
          </a:p>
          <a:p>
            <a:pPr lvl="1"/>
            <a:r>
              <a:rPr lang="en-US" dirty="0"/>
              <a:t>Could enter contracts, including marriage contracts covering their rights in the event of adultery, and  the right to divorce.</a:t>
            </a:r>
          </a:p>
          <a:p>
            <a:r>
              <a:rPr lang="en-US" dirty="0"/>
              <a:t>Equal pay for equal work, however, would take another 2,000 years.</a:t>
            </a:r>
          </a:p>
          <a:p>
            <a:r>
              <a:rPr lang="en-US" dirty="0"/>
              <a:t>(And counting)</a:t>
            </a:r>
          </a:p>
          <a:p>
            <a:endParaRPr lang="en-US" dirty="0"/>
          </a:p>
          <a:p>
            <a:r>
              <a:rPr lang="en-US" dirty="0"/>
              <a:t>But there’s more . . .</a:t>
            </a:r>
          </a:p>
          <a:p>
            <a:pPr marL="0" indent="0">
              <a:buNone/>
            </a:pPr>
            <a:endParaRPr lang="en-US" dirty="0"/>
          </a:p>
          <a:p>
            <a:endParaRPr lang="en-US" dirty="0"/>
          </a:p>
          <a:p>
            <a:endParaRPr lang="en-US" dirty="0"/>
          </a:p>
        </p:txBody>
      </p:sp>
      <p:pic>
        <p:nvPicPr>
          <p:cNvPr id="7" name="Picture 6">
            <a:extLst>
              <a:ext uri="{FF2B5EF4-FFF2-40B4-BE49-F238E27FC236}">
                <a16:creationId xmlns:a16="http://schemas.microsoft.com/office/drawing/2014/main" id="{9EF76355-A786-4F65-9B30-74BC2534B429}"/>
              </a:ext>
            </a:extLst>
          </p:cNvPr>
          <p:cNvPicPr>
            <a:picLocks noChangeAspect="1"/>
          </p:cNvPicPr>
          <p:nvPr/>
        </p:nvPicPr>
        <p:blipFill>
          <a:blip r:embed="rId2"/>
          <a:stretch>
            <a:fillRect/>
          </a:stretch>
        </p:blipFill>
        <p:spPr>
          <a:xfrm>
            <a:off x="10995923" y="653725"/>
            <a:ext cx="870675" cy="1304496"/>
          </a:xfrm>
          <a:prstGeom prst="rect">
            <a:avLst/>
          </a:prstGeom>
        </p:spPr>
      </p:pic>
    </p:spTree>
    <p:extLst>
      <p:ext uri="{BB962C8B-B14F-4D97-AF65-F5344CB8AC3E}">
        <p14:creationId xmlns:p14="http://schemas.microsoft.com/office/powerpoint/2010/main" val="18625802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0D441-8F31-410F-8BC3-F19B1519B888}"/>
              </a:ext>
            </a:extLst>
          </p:cNvPr>
          <p:cNvSpPr>
            <a:spLocks noGrp="1"/>
          </p:cNvSpPr>
          <p:nvPr>
            <p:ph type="title"/>
          </p:nvPr>
        </p:nvSpPr>
        <p:spPr/>
        <p:txBody>
          <a:bodyPr/>
          <a:lstStyle/>
          <a:p>
            <a:r>
              <a:rPr lang="en-US" dirty="0"/>
              <a:t>VII: Enduring Legacies--Hellenism</a:t>
            </a:r>
          </a:p>
        </p:txBody>
      </p:sp>
      <p:sp>
        <p:nvSpPr>
          <p:cNvPr id="3" name="Content Placeholder 2">
            <a:extLst>
              <a:ext uri="{FF2B5EF4-FFF2-40B4-BE49-F238E27FC236}">
                <a16:creationId xmlns:a16="http://schemas.microsoft.com/office/drawing/2014/main" id="{E0D41B76-A065-4BFB-9751-0972E0376580}"/>
              </a:ext>
            </a:extLst>
          </p:cNvPr>
          <p:cNvSpPr>
            <a:spLocks noGrp="1"/>
          </p:cNvSpPr>
          <p:nvPr>
            <p:ph idx="1"/>
          </p:nvPr>
        </p:nvSpPr>
        <p:spPr>
          <a:xfrm>
            <a:off x="490331" y="2336872"/>
            <a:ext cx="5287618" cy="4222953"/>
          </a:xfrm>
        </p:spPr>
        <p:txBody>
          <a:bodyPr>
            <a:normAutofit fontScale="92500" lnSpcReduction="20000"/>
          </a:bodyPr>
          <a:lstStyle/>
          <a:p>
            <a:pPr marL="0" indent="0">
              <a:buNone/>
            </a:pPr>
            <a:r>
              <a:rPr lang="en-US" b="1" i="1" dirty="0">
                <a:solidFill>
                  <a:srgbClr val="FFFF00"/>
                </a:solidFill>
              </a:rPr>
              <a:t>What was Hellenism? How did it differ from the Classical Era?</a:t>
            </a:r>
          </a:p>
          <a:p>
            <a:r>
              <a:rPr lang="en-US" dirty="0"/>
              <a:t>Spirit of lively secular interest in science and mathematics.</a:t>
            </a:r>
          </a:p>
          <a:p>
            <a:r>
              <a:rPr lang="en-US" dirty="0"/>
              <a:t>“Melting pot” cities with enormous diversity of cultures and religious traditions.  </a:t>
            </a:r>
          </a:p>
          <a:p>
            <a:r>
              <a:rPr lang="en-US" dirty="0"/>
              <a:t>Increasing upward economic and social mobility, regardless of ethnic origin.</a:t>
            </a:r>
          </a:p>
          <a:p>
            <a:r>
              <a:rPr lang="en-US" dirty="0"/>
              <a:t>Increasing understanding of responsibility of rulers to their subjects.</a:t>
            </a:r>
          </a:p>
          <a:p>
            <a:r>
              <a:rPr lang="en-US" dirty="0"/>
              <a:t>Increasing interest in ethical/spiritual-based religions and philosophies.</a:t>
            </a:r>
          </a:p>
        </p:txBody>
      </p:sp>
      <p:pic>
        <p:nvPicPr>
          <p:cNvPr id="7" name="Picture 6">
            <a:extLst>
              <a:ext uri="{FF2B5EF4-FFF2-40B4-BE49-F238E27FC236}">
                <a16:creationId xmlns:a16="http://schemas.microsoft.com/office/drawing/2014/main" id="{843FD1E4-BBFF-4AE1-8D78-EBA57CE0B7B9}"/>
              </a:ext>
            </a:extLst>
          </p:cNvPr>
          <p:cNvPicPr>
            <a:picLocks noChangeAspect="1"/>
          </p:cNvPicPr>
          <p:nvPr/>
        </p:nvPicPr>
        <p:blipFill>
          <a:blip r:embed="rId2"/>
          <a:stretch>
            <a:fillRect/>
          </a:stretch>
        </p:blipFill>
        <p:spPr>
          <a:xfrm>
            <a:off x="10835818" y="710601"/>
            <a:ext cx="1166191" cy="1166191"/>
          </a:xfrm>
          <a:prstGeom prst="rect">
            <a:avLst/>
          </a:prstGeom>
        </p:spPr>
      </p:pic>
    </p:spTree>
    <p:extLst>
      <p:ext uri="{BB962C8B-B14F-4D97-AF65-F5344CB8AC3E}">
        <p14:creationId xmlns:p14="http://schemas.microsoft.com/office/powerpoint/2010/main" val="14015222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0D441-8F31-410F-8BC3-F19B1519B888}"/>
              </a:ext>
            </a:extLst>
          </p:cNvPr>
          <p:cNvSpPr>
            <a:spLocks noGrp="1"/>
          </p:cNvSpPr>
          <p:nvPr>
            <p:ph type="title"/>
          </p:nvPr>
        </p:nvSpPr>
        <p:spPr/>
        <p:txBody>
          <a:bodyPr/>
          <a:lstStyle/>
          <a:p>
            <a:r>
              <a:rPr lang="en-US" dirty="0"/>
              <a:t>VII: Enduring Legacies</a:t>
            </a:r>
          </a:p>
        </p:txBody>
      </p:sp>
      <p:sp>
        <p:nvSpPr>
          <p:cNvPr id="3" name="Content Placeholder 2">
            <a:extLst>
              <a:ext uri="{FF2B5EF4-FFF2-40B4-BE49-F238E27FC236}">
                <a16:creationId xmlns:a16="http://schemas.microsoft.com/office/drawing/2014/main" id="{E0D41B76-A065-4BFB-9751-0972E0376580}"/>
              </a:ext>
            </a:extLst>
          </p:cNvPr>
          <p:cNvSpPr>
            <a:spLocks noGrp="1"/>
          </p:cNvSpPr>
          <p:nvPr>
            <p:ph idx="1"/>
          </p:nvPr>
        </p:nvSpPr>
        <p:spPr>
          <a:xfrm>
            <a:off x="490331" y="2199861"/>
            <a:ext cx="11012556" cy="4658139"/>
          </a:xfrm>
        </p:spPr>
        <p:txBody>
          <a:bodyPr>
            <a:normAutofit fontScale="92500"/>
          </a:bodyPr>
          <a:lstStyle/>
          <a:p>
            <a:pPr marL="0" indent="0" algn="ctr">
              <a:buNone/>
            </a:pPr>
            <a:r>
              <a:rPr lang="en-US" sz="2800" dirty="0"/>
              <a:t>In broad outline, those are the defining characteristics and principles of </a:t>
            </a:r>
          </a:p>
          <a:p>
            <a:pPr marL="0" indent="0" algn="ctr">
              <a:buNone/>
            </a:pPr>
            <a:r>
              <a:rPr lang="en-US" sz="2800" dirty="0"/>
              <a:t>the Achaemenid Persian Empire.</a:t>
            </a:r>
          </a:p>
          <a:p>
            <a:pPr marL="0" indent="0" algn="ctr">
              <a:buNone/>
            </a:pPr>
            <a:endParaRPr lang="en-US" sz="2800" dirty="0"/>
          </a:p>
          <a:p>
            <a:pPr marL="0" indent="0" algn="ctr">
              <a:buNone/>
            </a:pPr>
            <a:r>
              <a:rPr lang="en-US" sz="2800" dirty="0"/>
              <a:t>The historians of the Hellenistic age are right to celebrate the values of Hellenistic society, which later spread west into the Roman empire.</a:t>
            </a:r>
          </a:p>
          <a:p>
            <a:pPr algn="ctr"/>
            <a:endParaRPr lang="en-US" sz="2800" dirty="0"/>
          </a:p>
          <a:p>
            <a:pPr marL="0" indent="0" algn="ctr">
              <a:buNone/>
            </a:pPr>
            <a:r>
              <a:rPr lang="en-US" sz="2800" dirty="0"/>
              <a:t>Their mistake is in thinking the Greeks brought those values </a:t>
            </a:r>
            <a:r>
              <a:rPr lang="en-US" sz="2800" b="1" i="1" dirty="0">
                <a:solidFill>
                  <a:srgbClr val="FFFF00"/>
                </a:solidFill>
              </a:rPr>
              <a:t>to</a:t>
            </a:r>
            <a:r>
              <a:rPr lang="en-US" sz="2800" dirty="0"/>
              <a:t> the east.</a:t>
            </a:r>
          </a:p>
          <a:p>
            <a:pPr algn="ctr"/>
            <a:endParaRPr lang="en-US" sz="2800" dirty="0"/>
          </a:p>
          <a:p>
            <a:pPr marL="0" indent="0" algn="ctr">
              <a:buNone/>
            </a:pPr>
            <a:r>
              <a:rPr lang="en-US" sz="2800" dirty="0"/>
              <a:t>In fact, the Greeks </a:t>
            </a:r>
            <a:r>
              <a:rPr lang="en-US" sz="2800" i="1" dirty="0">
                <a:solidFill>
                  <a:srgbClr val="FFFF00"/>
                </a:solidFill>
              </a:rPr>
              <a:t>found them there, </a:t>
            </a:r>
            <a:r>
              <a:rPr lang="en-US" sz="2800" dirty="0"/>
              <a:t>and then spread them west. </a:t>
            </a:r>
            <a:endParaRPr lang="en-US" sz="2800" i="1" dirty="0">
              <a:solidFill>
                <a:srgbClr val="FFFF00"/>
              </a:solidFill>
            </a:endParaRPr>
          </a:p>
          <a:p>
            <a:pPr marL="0" indent="0" algn="ctr">
              <a:buNone/>
            </a:pPr>
            <a:endParaRPr lang="en-US" sz="2800" dirty="0"/>
          </a:p>
          <a:p>
            <a:pPr marL="0" indent="0" algn="ctr">
              <a:buNone/>
            </a:pPr>
            <a:endParaRPr lang="en-US" dirty="0"/>
          </a:p>
        </p:txBody>
      </p:sp>
      <p:pic>
        <p:nvPicPr>
          <p:cNvPr id="7" name="Picture 6">
            <a:extLst>
              <a:ext uri="{FF2B5EF4-FFF2-40B4-BE49-F238E27FC236}">
                <a16:creationId xmlns:a16="http://schemas.microsoft.com/office/drawing/2014/main" id="{02FD02DA-5B77-4C58-94A1-261E1EA75184}"/>
              </a:ext>
            </a:extLst>
          </p:cNvPr>
          <p:cNvPicPr>
            <a:picLocks noChangeAspect="1"/>
          </p:cNvPicPr>
          <p:nvPr/>
        </p:nvPicPr>
        <p:blipFill>
          <a:blip r:embed="rId2"/>
          <a:stretch>
            <a:fillRect/>
          </a:stretch>
        </p:blipFill>
        <p:spPr>
          <a:xfrm>
            <a:off x="10764077" y="654279"/>
            <a:ext cx="1278835" cy="1278835"/>
          </a:xfrm>
          <a:prstGeom prst="rect">
            <a:avLst/>
          </a:prstGeom>
        </p:spPr>
      </p:pic>
    </p:spTree>
    <p:extLst>
      <p:ext uri="{BB962C8B-B14F-4D97-AF65-F5344CB8AC3E}">
        <p14:creationId xmlns:p14="http://schemas.microsoft.com/office/powerpoint/2010/main" val="191198834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0D441-8F31-410F-8BC3-F19B1519B888}"/>
              </a:ext>
            </a:extLst>
          </p:cNvPr>
          <p:cNvSpPr>
            <a:spLocks noGrp="1"/>
          </p:cNvSpPr>
          <p:nvPr>
            <p:ph type="title"/>
          </p:nvPr>
        </p:nvSpPr>
        <p:spPr/>
        <p:txBody>
          <a:bodyPr/>
          <a:lstStyle/>
          <a:p>
            <a:r>
              <a:rPr lang="en-US" dirty="0"/>
              <a:t>VII: Enduring Legacies</a:t>
            </a:r>
          </a:p>
        </p:txBody>
      </p:sp>
      <p:sp>
        <p:nvSpPr>
          <p:cNvPr id="3" name="Content Placeholder 2">
            <a:extLst>
              <a:ext uri="{FF2B5EF4-FFF2-40B4-BE49-F238E27FC236}">
                <a16:creationId xmlns:a16="http://schemas.microsoft.com/office/drawing/2014/main" id="{E0D41B76-A065-4BFB-9751-0972E0376580}"/>
              </a:ext>
            </a:extLst>
          </p:cNvPr>
          <p:cNvSpPr>
            <a:spLocks noGrp="1"/>
          </p:cNvSpPr>
          <p:nvPr>
            <p:ph idx="1"/>
          </p:nvPr>
        </p:nvSpPr>
        <p:spPr>
          <a:xfrm>
            <a:off x="490331" y="2199861"/>
            <a:ext cx="11012556" cy="4271277"/>
          </a:xfrm>
        </p:spPr>
        <p:txBody>
          <a:bodyPr>
            <a:normAutofit/>
          </a:bodyPr>
          <a:lstStyle/>
          <a:p>
            <a:pPr marL="0" indent="0" algn="ctr">
              <a:buNone/>
            </a:pPr>
            <a:endParaRPr lang="en-US" sz="3600" dirty="0"/>
          </a:p>
          <a:p>
            <a:pPr marL="0" indent="0" algn="ctr">
              <a:buNone/>
            </a:pPr>
            <a:r>
              <a:rPr lang="en-US" sz="3600" dirty="0"/>
              <a:t>The Greeks set out to conquer the Persian Empire.</a:t>
            </a:r>
          </a:p>
          <a:p>
            <a:pPr marL="0" indent="0" algn="ctr">
              <a:buNone/>
            </a:pPr>
            <a:endParaRPr lang="en-US" sz="3600" dirty="0"/>
          </a:p>
          <a:p>
            <a:pPr marL="0" indent="0" algn="ctr">
              <a:buNone/>
            </a:pPr>
            <a:endParaRPr lang="en-US" sz="3600" dirty="0"/>
          </a:p>
          <a:p>
            <a:pPr marL="0" indent="0" algn="ctr">
              <a:buNone/>
            </a:pPr>
            <a:r>
              <a:rPr lang="en-US" sz="3600" dirty="0"/>
              <a:t>Fortunately for </a:t>
            </a:r>
            <a:r>
              <a:rPr lang="en-US" sz="3600" b="1" i="1" dirty="0">
                <a:solidFill>
                  <a:srgbClr val="FFFF00"/>
                </a:solidFill>
              </a:rPr>
              <a:t>us</a:t>
            </a:r>
            <a:r>
              <a:rPr lang="en-US" sz="3600" dirty="0"/>
              <a:t>, it sort of conquered them.</a:t>
            </a:r>
          </a:p>
          <a:p>
            <a:pPr marL="0" indent="0" algn="ctr">
              <a:buNone/>
            </a:pPr>
            <a:endParaRPr lang="en-US" sz="2800" dirty="0"/>
          </a:p>
          <a:p>
            <a:pPr marL="0" indent="0" algn="ctr">
              <a:buNone/>
            </a:pPr>
            <a:endParaRPr lang="en-US" dirty="0"/>
          </a:p>
        </p:txBody>
      </p:sp>
      <p:pic>
        <p:nvPicPr>
          <p:cNvPr id="5" name="Picture 4">
            <a:extLst>
              <a:ext uri="{FF2B5EF4-FFF2-40B4-BE49-F238E27FC236}">
                <a16:creationId xmlns:a16="http://schemas.microsoft.com/office/drawing/2014/main" id="{42F9AEF4-90D5-43BB-9A46-7320FCAF0263}"/>
              </a:ext>
            </a:extLst>
          </p:cNvPr>
          <p:cNvPicPr>
            <a:picLocks noChangeAspect="1"/>
          </p:cNvPicPr>
          <p:nvPr/>
        </p:nvPicPr>
        <p:blipFill>
          <a:blip r:embed="rId2"/>
          <a:stretch>
            <a:fillRect/>
          </a:stretch>
        </p:blipFill>
        <p:spPr>
          <a:xfrm>
            <a:off x="10764077" y="654279"/>
            <a:ext cx="1278835" cy="1278835"/>
          </a:xfrm>
          <a:prstGeom prst="rect">
            <a:avLst/>
          </a:prstGeom>
        </p:spPr>
      </p:pic>
    </p:spTree>
    <p:extLst>
      <p:ext uri="{BB962C8B-B14F-4D97-AF65-F5344CB8AC3E}">
        <p14:creationId xmlns:p14="http://schemas.microsoft.com/office/powerpoint/2010/main" val="288773378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8EC09-8EC3-491A-9257-D4525249BF68}"/>
              </a:ext>
            </a:extLst>
          </p:cNvPr>
          <p:cNvSpPr>
            <a:spLocks noGrp="1"/>
          </p:cNvSpPr>
          <p:nvPr>
            <p:ph type="title"/>
          </p:nvPr>
        </p:nvSpPr>
        <p:spPr/>
        <p:txBody>
          <a:bodyPr/>
          <a:lstStyle/>
          <a:p>
            <a:pPr algn="ctr"/>
            <a:r>
              <a:rPr lang="en-US" dirty="0"/>
              <a:t>Greece and Persia</a:t>
            </a:r>
            <a:br>
              <a:rPr lang="en-US" dirty="0"/>
            </a:br>
            <a:r>
              <a:rPr lang="en-US" dirty="0"/>
              <a:t>The War that Created History</a:t>
            </a:r>
          </a:p>
        </p:txBody>
      </p:sp>
      <p:sp>
        <p:nvSpPr>
          <p:cNvPr id="3" name="Content Placeholder 2">
            <a:extLst>
              <a:ext uri="{FF2B5EF4-FFF2-40B4-BE49-F238E27FC236}">
                <a16:creationId xmlns:a16="http://schemas.microsoft.com/office/drawing/2014/main" id="{3C21121F-150F-433B-B75B-0131678E4C3F}"/>
              </a:ext>
            </a:extLst>
          </p:cNvPr>
          <p:cNvSpPr>
            <a:spLocks noGrp="1"/>
          </p:cNvSpPr>
          <p:nvPr>
            <p:ph idx="1"/>
          </p:nvPr>
        </p:nvSpPr>
        <p:spPr/>
        <p:txBody>
          <a:bodyPr>
            <a:normAutofit/>
          </a:bodyPr>
          <a:lstStyle/>
          <a:p>
            <a:endParaRPr lang="en-US" dirty="0"/>
          </a:p>
          <a:p>
            <a:endParaRPr lang="en-US" dirty="0"/>
          </a:p>
          <a:p>
            <a:pPr marL="0" indent="0" algn="ctr">
              <a:buNone/>
            </a:pPr>
            <a:r>
              <a:rPr lang="en-US" sz="4000" dirty="0"/>
              <a:t>Question Break</a:t>
            </a:r>
          </a:p>
        </p:txBody>
      </p:sp>
    </p:spTree>
    <p:extLst>
      <p:ext uri="{BB962C8B-B14F-4D97-AF65-F5344CB8AC3E}">
        <p14:creationId xmlns:p14="http://schemas.microsoft.com/office/powerpoint/2010/main" val="138164788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68301-40D8-413B-9014-402A8EDD7A27}"/>
              </a:ext>
            </a:extLst>
          </p:cNvPr>
          <p:cNvSpPr>
            <a:spLocks noGrp="1"/>
          </p:cNvSpPr>
          <p:nvPr>
            <p:ph type="ctrTitle"/>
          </p:nvPr>
        </p:nvSpPr>
        <p:spPr/>
        <p:txBody>
          <a:bodyPr/>
          <a:lstStyle/>
          <a:p>
            <a:pPr algn="ctr"/>
            <a:r>
              <a:rPr lang="en-US" dirty="0"/>
              <a:t>Greece and Persia</a:t>
            </a:r>
            <a:br>
              <a:rPr lang="en-US" dirty="0"/>
            </a:br>
            <a:r>
              <a:rPr lang="en-US" sz="3600" dirty="0"/>
              <a:t>The war that Created History</a:t>
            </a:r>
          </a:p>
        </p:txBody>
      </p:sp>
      <p:sp>
        <p:nvSpPr>
          <p:cNvPr id="3" name="Subtitle 2">
            <a:extLst>
              <a:ext uri="{FF2B5EF4-FFF2-40B4-BE49-F238E27FC236}">
                <a16:creationId xmlns:a16="http://schemas.microsoft.com/office/drawing/2014/main" id="{C854FA09-96DD-4680-A501-5876DF53BA89}"/>
              </a:ext>
            </a:extLst>
          </p:cNvPr>
          <p:cNvSpPr>
            <a:spLocks noGrp="1"/>
          </p:cNvSpPr>
          <p:nvPr>
            <p:ph type="subTitle" idx="1"/>
          </p:nvPr>
        </p:nvSpPr>
        <p:spPr>
          <a:xfrm>
            <a:off x="680322" y="4394039"/>
            <a:ext cx="9855156" cy="1940500"/>
          </a:xfrm>
        </p:spPr>
        <p:txBody>
          <a:bodyPr>
            <a:normAutofit lnSpcReduction="10000"/>
          </a:bodyPr>
          <a:lstStyle/>
          <a:p>
            <a:pPr algn="ctr"/>
            <a:endParaRPr lang="en-US" sz="4000" i="1" dirty="0"/>
          </a:p>
          <a:p>
            <a:pPr algn="ctr"/>
            <a:r>
              <a:rPr lang="en-US" sz="4000" i="1" dirty="0"/>
              <a:t>Thank You All</a:t>
            </a:r>
          </a:p>
          <a:p>
            <a:pPr algn="ctr"/>
            <a:r>
              <a:rPr lang="en-US" sz="4000" b="1" i="1" dirty="0"/>
              <a:t>For a </a:t>
            </a:r>
            <a:r>
              <a:rPr lang="en-US" sz="4000" b="1" i="1" u="sng" dirty="0">
                <a:solidFill>
                  <a:srgbClr val="FFFF00"/>
                </a:solidFill>
              </a:rPr>
              <a:t>Wonderful</a:t>
            </a:r>
            <a:r>
              <a:rPr lang="en-US" sz="4000" b="1" i="1" dirty="0"/>
              <a:t> Teaching Experience!</a:t>
            </a:r>
          </a:p>
        </p:txBody>
      </p:sp>
      <p:pic>
        <p:nvPicPr>
          <p:cNvPr id="9" name="Picture 8">
            <a:extLst>
              <a:ext uri="{FF2B5EF4-FFF2-40B4-BE49-F238E27FC236}">
                <a16:creationId xmlns:a16="http://schemas.microsoft.com/office/drawing/2014/main" id="{9D1E3A24-04BC-40B7-BE29-A0669D72D2FA}"/>
              </a:ext>
            </a:extLst>
          </p:cNvPr>
          <p:cNvPicPr>
            <a:picLocks noChangeAspect="1"/>
          </p:cNvPicPr>
          <p:nvPr/>
        </p:nvPicPr>
        <p:blipFill>
          <a:blip r:embed="rId2"/>
          <a:stretch>
            <a:fillRect/>
          </a:stretch>
        </p:blipFill>
        <p:spPr>
          <a:xfrm>
            <a:off x="0" y="0"/>
            <a:ext cx="4943061" cy="2582749"/>
          </a:xfrm>
          <a:prstGeom prst="rect">
            <a:avLst/>
          </a:prstGeom>
        </p:spPr>
      </p:pic>
      <p:pic>
        <p:nvPicPr>
          <p:cNvPr id="7" name="Picture 6">
            <a:extLst>
              <a:ext uri="{FF2B5EF4-FFF2-40B4-BE49-F238E27FC236}">
                <a16:creationId xmlns:a16="http://schemas.microsoft.com/office/drawing/2014/main" id="{FD8CFC28-B987-435F-A37D-4B615E0FC819}"/>
              </a:ext>
            </a:extLst>
          </p:cNvPr>
          <p:cNvPicPr>
            <a:picLocks noChangeAspect="1"/>
          </p:cNvPicPr>
          <p:nvPr/>
        </p:nvPicPr>
        <p:blipFill>
          <a:blip r:embed="rId3"/>
          <a:stretch>
            <a:fillRect/>
          </a:stretch>
        </p:blipFill>
        <p:spPr>
          <a:xfrm>
            <a:off x="10775260" y="2888531"/>
            <a:ext cx="1217958" cy="1080938"/>
          </a:xfrm>
          <a:prstGeom prst="rect">
            <a:avLst/>
          </a:prstGeom>
        </p:spPr>
      </p:pic>
      <p:pic>
        <p:nvPicPr>
          <p:cNvPr id="8" name="Picture 7">
            <a:extLst>
              <a:ext uri="{FF2B5EF4-FFF2-40B4-BE49-F238E27FC236}">
                <a16:creationId xmlns:a16="http://schemas.microsoft.com/office/drawing/2014/main" id="{FAC21B63-752B-4AEA-B9F4-137EBE94180F}"/>
              </a:ext>
            </a:extLst>
          </p:cNvPr>
          <p:cNvPicPr>
            <a:picLocks noChangeAspect="1"/>
          </p:cNvPicPr>
          <p:nvPr/>
        </p:nvPicPr>
        <p:blipFill>
          <a:blip r:embed="rId4"/>
          <a:stretch>
            <a:fillRect/>
          </a:stretch>
        </p:blipFill>
        <p:spPr>
          <a:xfrm>
            <a:off x="9303026" y="2955975"/>
            <a:ext cx="1352964" cy="938957"/>
          </a:xfrm>
          <a:prstGeom prst="rect">
            <a:avLst/>
          </a:prstGeom>
        </p:spPr>
      </p:pic>
    </p:spTree>
    <p:extLst>
      <p:ext uri="{BB962C8B-B14F-4D97-AF65-F5344CB8AC3E}">
        <p14:creationId xmlns:p14="http://schemas.microsoft.com/office/powerpoint/2010/main" val="40962707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AF6B9-A6CE-4100-95A1-F46566E41ECD}"/>
              </a:ext>
            </a:extLst>
          </p:cNvPr>
          <p:cNvSpPr>
            <a:spLocks noGrp="1"/>
          </p:cNvSpPr>
          <p:nvPr>
            <p:ph type="title"/>
          </p:nvPr>
        </p:nvSpPr>
        <p:spPr/>
        <p:txBody>
          <a:bodyPr>
            <a:normAutofit/>
          </a:bodyPr>
          <a:lstStyle/>
          <a:p>
            <a:r>
              <a:rPr lang="en-US" dirty="0">
                <a:solidFill>
                  <a:srgbClr val="FFFF00"/>
                </a:solidFill>
              </a:rPr>
              <a:t>Part II: Two Kings (in the same year)—</a:t>
            </a:r>
            <a:br>
              <a:rPr lang="en-US" dirty="0">
                <a:solidFill>
                  <a:srgbClr val="FFFF00"/>
                </a:solidFill>
              </a:rPr>
            </a:br>
            <a:r>
              <a:rPr lang="en-US" dirty="0">
                <a:solidFill>
                  <a:srgbClr val="FFFF00"/>
                </a:solidFill>
              </a:rPr>
              <a:t>Alexander II and Darius III</a:t>
            </a:r>
          </a:p>
        </p:txBody>
      </p:sp>
      <p:sp>
        <p:nvSpPr>
          <p:cNvPr id="3" name="Content Placeholder 2">
            <a:extLst>
              <a:ext uri="{FF2B5EF4-FFF2-40B4-BE49-F238E27FC236}">
                <a16:creationId xmlns:a16="http://schemas.microsoft.com/office/drawing/2014/main" id="{33B10B37-E695-46EF-8B52-7507416AE869}"/>
              </a:ext>
            </a:extLst>
          </p:cNvPr>
          <p:cNvSpPr>
            <a:spLocks noGrp="1"/>
          </p:cNvSpPr>
          <p:nvPr>
            <p:ph idx="1"/>
          </p:nvPr>
        </p:nvSpPr>
        <p:spPr>
          <a:xfrm>
            <a:off x="680321" y="2270612"/>
            <a:ext cx="4978357" cy="4362100"/>
          </a:xfrm>
        </p:spPr>
        <p:txBody>
          <a:bodyPr>
            <a:normAutofit/>
          </a:bodyPr>
          <a:lstStyle/>
          <a:p>
            <a:r>
              <a:rPr lang="en-US" dirty="0">
                <a:solidFill>
                  <a:srgbClr val="FFFF00"/>
                </a:solidFill>
              </a:rPr>
              <a:t>Alexander II</a:t>
            </a:r>
            <a:r>
              <a:rPr lang="en-US" dirty="0"/>
              <a:t> came to the Macedonian throne in </a:t>
            </a:r>
            <a:r>
              <a:rPr lang="en-US" dirty="0">
                <a:solidFill>
                  <a:srgbClr val="FFFF00"/>
                </a:solidFill>
              </a:rPr>
              <a:t>336 BCE </a:t>
            </a:r>
            <a:r>
              <a:rPr lang="en-US" dirty="0"/>
              <a:t>upon the assassination of his predecessor and father, Philip II.</a:t>
            </a:r>
          </a:p>
          <a:p>
            <a:r>
              <a:rPr lang="en-US" dirty="0">
                <a:solidFill>
                  <a:srgbClr val="FFFF00"/>
                </a:solidFill>
              </a:rPr>
              <a:t>Darius III “</a:t>
            </a:r>
            <a:r>
              <a:rPr lang="en-US" dirty="0" err="1">
                <a:solidFill>
                  <a:srgbClr val="FFFF00"/>
                </a:solidFill>
              </a:rPr>
              <a:t>Codomannus</a:t>
            </a:r>
            <a:r>
              <a:rPr lang="en-US" dirty="0">
                <a:solidFill>
                  <a:srgbClr val="FFFF00"/>
                </a:solidFill>
              </a:rPr>
              <a:t>” </a:t>
            </a:r>
            <a:r>
              <a:rPr lang="en-US" dirty="0"/>
              <a:t>also</a:t>
            </a:r>
            <a:r>
              <a:rPr lang="en-US" dirty="0">
                <a:solidFill>
                  <a:srgbClr val="FFFF00"/>
                </a:solidFill>
              </a:rPr>
              <a:t> </a:t>
            </a:r>
            <a:r>
              <a:rPr lang="en-US" dirty="0"/>
              <a:t>came to the </a:t>
            </a:r>
            <a:r>
              <a:rPr lang="en-US" dirty="0" err="1"/>
              <a:t>Perian</a:t>
            </a:r>
            <a:r>
              <a:rPr lang="en-US" dirty="0"/>
              <a:t> throne in </a:t>
            </a:r>
            <a:r>
              <a:rPr lang="en-US" dirty="0">
                <a:solidFill>
                  <a:srgbClr val="FFFF00"/>
                </a:solidFill>
              </a:rPr>
              <a:t>336 BCE </a:t>
            </a:r>
            <a:r>
              <a:rPr lang="en-US" dirty="0"/>
              <a:t>upon the assassination of his predecessor, Artaxerxes IV “</a:t>
            </a:r>
            <a:r>
              <a:rPr lang="en-US" dirty="0" err="1"/>
              <a:t>Arshu</a:t>
            </a:r>
            <a:r>
              <a:rPr lang="en-US" dirty="0"/>
              <a:t>” </a:t>
            </a:r>
            <a:r>
              <a:rPr lang="en-US" i="1" dirty="0"/>
              <a:t>(Greek: </a:t>
            </a:r>
            <a:r>
              <a:rPr lang="en-US" i="1" dirty="0" err="1"/>
              <a:t>Arses</a:t>
            </a:r>
            <a:r>
              <a:rPr lang="en-US" i="1" dirty="0"/>
              <a:t>)</a:t>
            </a:r>
          </a:p>
          <a:p>
            <a:pPr marL="0" indent="0">
              <a:buNone/>
            </a:pPr>
            <a:endParaRPr lang="en-US" sz="1800" dirty="0"/>
          </a:p>
        </p:txBody>
      </p:sp>
      <p:pic>
        <p:nvPicPr>
          <p:cNvPr id="7" name="Picture 6">
            <a:extLst>
              <a:ext uri="{FF2B5EF4-FFF2-40B4-BE49-F238E27FC236}">
                <a16:creationId xmlns:a16="http://schemas.microsoft.com/office/drawing/2014/main" id="{A9980344-5780-4E5D-BDE1-9A1C7EC95AC1}"/>
              </a:ext>
            </a:extLst>
          </p:cNvPr>
          <p:cNvPicPr>
            <a:picLocks noChangeAspect="1"/>
          </p:cNvPicPr>
          <p:nvPr/>
        </p:nvPicPr>
        <p:blipFill>
          <a:blip r:embed="rId2"/>
          <a:stretch>
            <a:fillRect/>
          </a:stretch>
        </p:blipFill>
        <p:spPr>
          <a:xfrm>
            <a:off x="5658678" y="2240499"/>
            <a:ext cx="2921751" cy="4362100"/>
          </a:xfrm>
          <a:prstGeom prst="rect">
            <a:avLst/>
          </a:prstGeom>
        </p:spPr>
      </p:pic>
      <p:pic>
        <p:nvPicPr>
          <p:cNvPr id="9" name="Picture 8">
            <a:extLst>
              <a:ext uri="{FF2B5EF4-FFF2-40B4-BE49-F238E27FC236}">
                <a16:creationId xmlns:a16="http://schemas.microsoft.com/office/drawing/2014/main" id="{0D1FB89F-E2D4-4B86-8D2E-0E60235B7D2B}"/>
              </a:ext>
            </a:extLst>
          </p:cNvPr>
          <p:cNvPicPr>
            <a:picLocks noChangeAspect="1"/>
          </p:cNvPicPr>
          <p:nvPr/>
        </p:nvPicPr>
        <p:blipFill>
          <a:blip r:embed="rId3"/>
          <a:stretch>
            <a:fillRect/>
          </a:stretch>
        </p:blipFill>
        <p:spPr>
          <a:xfrm>
            <a:off x="8902049" y="2270612"/>
            <a:ext cx="3143082" cy="4331987"/>
          </a:xfrm>
          <a:prstGeom prst="rect">
            <a:avLst/>
          </a:prstGeom>
        </p:spPr>
      </p:pic>
      <p:pic>
        <p:nvPicPr>
          <p:cNvPr id="10" name="Picture 9">
            <a:extLst>
              <a:ext uri="{FF2B5EF4-FFF2-40B4-BE49-F238E27FC236}">
                <a16:creationId xmlns:a16="http://schemas.microsoft.com/office/drawing/2014/main" id="{11D64F55-5719-494F-9986-CAE6A0030C15}"/>
              </a:ext>
            </a:extLst>
          </p:cNvPr>
          <p:cNvPicPr>
            <a:picLocks noChangeAspect="1"/>
          </p:cNvPicPr>
          <p:nvPr/>
        </p:nvPicPr>
        <p:blipFill>
          <a:blip r:embed="rId4"/>
          <a:stretch>
            <a:fillRect/>
          </a:stretch>
        </p:blipFill>
        <p:spPr>
          <a:xfrm>
            <a:off x="10827173" y="753228"/>
            <a:ext cx="1217958" cy="1080938"/>
          </a:xfrm>
          <a:prstGeom prst="rect">
            <a:avLst/>
          </a:prstGeom>
        </p:spPr>
      </p:pic>
    </p:spTree>
    <p:extLst>
      <p:ext uri="{BB962C8B-B14F-4D97-AF65-F5344CB8AC3E}">
        <p14:creationId xmlns:p14="http://schemas.microsoft.com/office/powerpoint/2010/main" val="15878141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AF6B9-A6CE-4100-95A1-F46566E41ECD}"/>
              </a:ext>
            </a:extLst>
          </p:cNvPr>
          <p:cNvSpPr>
            <a:spLocks noGrp="1"/>
          </p:cNvSpPr>
          <p:nvPr>
            <p:ph type="title"/>
          </p:nvPr>
        </p:nvSpPr>
        <p:spPr/>
        <p:txBody>
          <a:bodyPr/>
          <a:lstStyle/>
          <a:p>
            <a:r>
              <a:rPr lang="en-US" dirty="0"/>
              <a:t>II: Alexander and Olympias</a:t>
            </a:r>
          </a:p>
        </p:txBody>
      </p:sp>
      <p:sp>
        <p:nvSpPr>
          <p:cNvPr id="3" name="Content Placeholder 2">
            <a:extLst>
              <a:ext uri="{FF2B5EF4-FFF2-40B4-BE49-F238E27FC236}">
                <a16:creationId xmlns:a16="http://schemas.microsoft.com/office/drawing/2014/main" id="{33B10B37-E695-46EF-8B52-7507416AE869}"/>
              </a:ext>
            </a:extLst>
          </p:cNvPr>
          <p:cNvSpPr>
            <a:spLocks noGrp="1"/>
          </p:cNvSpPr>
          <p:nvPr>
            <p:ph idx="1"/>
          </p:nvPr>
        </p:nvSpPr>
        <p:spPr>
          <a:xfrm>
            <a:off x="680322" y="2336873"/>
            <a:ext cx="7575782" cy="4362100"/>
          </a:xfrm>
        </p:spPr>
        <p:txBody>
          <a:bodyPr>
            <a:normAutofit fontScale="92500"/>
          </a:bodyPr>
          <a:lstStyle/>
          <a:p>
            <a:r>
              <a:rPr lang="en-US" dirty="0"/>
              <a:t>Alexander born 356 BCE, 20 years old in 336.</a:t>
            </a:r>
          </a:p>
          <a:p>
            <a:r>
              <a:rPr lang="en-US" dirty="0"/>
              <a:t>Born of two extraordinary parents: Philip of Macedon and Olympias of Epirus, but in a time and place where extraordinary women were considered monstrous.</a:t>
            </a:r>
          </a:p>
          <a:p>
            <a:r>
              <a:rPr lang="en-US" dirty="0"/>
              <a:t>Philip married Olympias out of passion, but later apparently became frightened of her. He divorced her toward the end of his life and remarried.</a:t>
            </a:r>
          </a:p>
          <a:p>
            <a:r>
              <a:rPr lang="en-US" dirty="0"/>
              <a:t>Alexander and Olympias maintained a close relationship throughout their lives.</a:t>
            </a:r>
          </a:p>
          <a:p>
            <a:pPr marL="0" indent="0">
              <a:buNone/>
            </a:pPr>
            <a:endParaRPr lang="en-US" dirty="0"/>
          </a:p>
          <a:p>
            <a:pPr marL="0" indent="0">
              <a:buNone/>
            </a:pPr>
            <a:endParaRPr lang="en-US" sz="1800" dirty="0"/>
          </a:p>
          <a:p>
            <a:pPr marL="0" indent="0">
              <a:buNone/>
            </a:pPr>
            <a:r>
              <a:rPr lang="en-US" sz="1800" dirty="0"/>
              <a:t>                                  [Angelina Jolie as Olympias in </a:t>
            </a:r>
            <a:r>
              <a:rPr lang="en-US" sz="1800" b="1" i="1" dirty="0"/>
              <a:t>Alexander</a:t>
            </a:r>
            <a:r>
              <a:rPr lang="en-US" sz="1800" dirty="0"/>
              <a:t> (2004)]</a:t>
            </a:r>
          </a:p>
        </p:txBody>
      </p:sp>
      <p:pic>
        <p:nvPicPr>
          <p:cNvPr id="5" name="Picture 4">
            <a:extLst>
              <a:ext uri="{FF2B5EF4-FFF2-40B4-BE49-F238E27FC236}">
                <a16:creationId xmlns:a16="http://schemas.microsoft.com/office/drawing/2014/main" id="{F33545DE-0A5A-4590-9CDC-6984BB4F8AC8}"/>
              </a:ext>
            </a:extLst>
          </p:cNvPr>
          <p:cNvPicPr>
            <a:picLocks noChangeAspect="1"/>
          </p:cNvPicPr>
          <p:nvPr/>
        </p:nvPicPr>
        <p:blipFill>
          <a:blip r:embed="rId2"/>
          <a:stretch>
            <a:fillRect/>
          </a:stretch>
        </p:blipFill>
        <p:spPr>
          <a:xfrm>
            <a:off x="10949756" y="662021"/>
            <a:ext cx="897688" cy="1263352"/>
          </a:xfrm>
          <a:prstGeom prst="rect">
            <a:avLst/>
          </a:prstGeom>
        </p:spPr>
      </p:pic>
    </p:spTree>
    <p:extLst>
      <p:ext uri="{BB962C8B-B14F-4D97-AF65-F5344CB8AC3E}">
        <p14:creationId xmlns:p14="http://schemas.microsoft.com/office/powerpoint/2010/main" val="10927833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AF6B9-A6CE-4100-95A1-F46566E41ECD}"/>
              </a:ext>
            </a:extLst>
          </p:cNvPr>
          <p:cNvSpPr>
            <a:spLocks noGrp="1"/>
          </p:cNvSpPr>
          <p:nvPr>
            <p:ph type="title"/>
          </p:nvPr>
        </p:nvSpPr>
        <p:spPr/>
        <p:txBody>
          <a:bodyPr/>
          <a:lstStyle/>
          <a:p>
            <a:r>
              <a:rPr lang="en-US" dirty="0"/>
              <a:t>II: Alexander and Aristotle</a:t>
            </a:r>
          </a:p>
        </p:txBody>
      </p:sp>
      <p:sp>
        <p:nvSpPr>
          <p:cNvPr id="3" name="Content Placeholder 2">
            <a:extLst>
              <a:ext uri="{FF2B5EF4-FFF2-40B4-BE49-F238E27FC236}">
                <a16:creationId xmlns:a16="http://schemas.microsoft.com/office/drawing/2014/main" id="{33B10B37-E695-46EF-8B52-7507416AE869}"/>
              </a:ext>
            </a:extLst>
          </p:cNvPr>
          <p:cNvSpPr>
            <a:spLocks noGrp="1"/>
          </p:cNvSpPr>
          <p:nvPr>
            <p:ph idx="1"/>
          </p:nvPr>
        </p:nvSpPr>
        <p:spPr>
          <a:xfrm>
            <a:off x="680321" y="2336873"/>
            <a:ext cx="6502357" cy="4156692"/>
          </a:xfrm>
        </p:spPr>
        <p:txBody>
          <a:bodyPr>
            <a:normAutofit lnSpcReduction="10000"/>
          </a:bodyPr>
          <a:lstStyle/>
          <a:p>
            <a:r>
              <a:rPr lang="en-US" dirty="0"/>
              <a:t>Alexander lived in his father’s shadow, but chafed in it rather than withered.</a:t>
            </a:r>
          </a:p>
          <a:p>
            <a:r>
              <a:rPr lang="en-US" dirty="0"/>
              <a:t>In adolescence, Aristotle became his tutor, and instilled in him a deep belief in the </a:t>
            </a:r>
            <a:r>
              <a:rPr lang="en-US" dirty="0">
                <a:solidFill>
                  <a:srgbClr val="FFFF00"/>
                </a:solidFill>
              </a:rPr>
              <a:t>superiority of Greeks </a:t>
            </a:r>
            <a:r>
              <a:rPr lang="en-US" dirty="0"/>
              <a:t>over foreigners, the superiority of certain </a:t>
            </a:r>
            <a:r>
              <a:rPr lang="en-US" dirty="0">
                <a:solidFill>
                  <a:srgbClr val="FFFF00"/>
                </a:solidFill>
              </a:rPr>
              <a:t>extraordinary men  </a:t>
            </a:r>
            <a:r>
              <a:rPr lang="en-US" dirty="0"/>
              <a:t>over all others, and that </a:t>
            </a:r>
            <a:r>
              <a:rPr lang="en-US" dirty="0">
                <a:solidFill>
                  <a:srgbClr val="FFFF00"/>
                </a:solidFill>
              </a:rPr>
              <a:t>Alexander</a:t>
            </a:r>
            <a:r>
              <a:rPr lang="en-US" dirty="0"/>
              <a:t> was such an extraordinary “superman.”</a:t>
            </a:r>
          </a:p>
          <a:p>
            <a:r>
              <a:rPr lang="en-US" dirty="0"/>
              <a:t>Aristotle gave him a copy of the </a:t>
            </a:r>
            <a:r>
              <a:rPr lang="en-US" i="1" dirty="0" err="1">
                <a:solidFill>
                  <a:srgbClr val="FFFF00"/>
                </a:solidFill>
              </a:rPr>
              <a:t>Illiad</a:t>
            </a:r>
            <a:r>
              <a:rPr lang="en-US" dirty="0"/>
              <a:t> which Alexander carried with him the rest of his life. Alexander saw himself as a reborn </a:t>
            </a:r>
            <a:r>
              <a:rPr lang="en-US" dirty="0">
                <a:solidFill>
                  <a:srgbClr val="FFFF00"/>
                </a:solidFill>
              </a:rPr>
              <a:t>Achilles, </a:t>
            </a:r>
            <a:r>
              <a:rPr lang="en-US" dirty="0"/>
              <a:t>who lived only for glory.</a:t>
            </a:r>
          </a:p>
          <a:p>
            <a:endParaRPr lang="en-US" dirty="0"/>
          </a:p>
        </p:txBody>
      </p:sp>
      <p:pic>
        <p:nvPicPr>
          <p:cNvPr id="5" name="Picture 4">
            <a:extLst>
              <a:ext uri="{FF2B5EF4-FFF2-40B4-BE49-F238E27FC236}">
                <a16:creationId xmlns:a16="http://schemas.microsoft.com/office/drawing/2014/main" id="{F33545DE-0A5A-4590-9CDC-6984BB4F8AC8}"/>
              </a:ext>
            </a:extLst>
          </p:cNvPr>
          <p:cNvPicPr>
            <a:picLocks noChangeAspect="1"/>
          </p:cNvPicPr>
          <p:nvPr/>
        </p:nvPicPr>
        <p:blipFill>
          <a:blip r:embed="rId2"/>
          <a:stretch>
            <a:fillRect/>
          </a:stretch>
        </p:blipFill>
        <p:spPr>
          <a:xfrm>
            <a:off x="10949756" y="662021"/>
            <a:ext cx="897688" cy="1263352"/>
          </a:xfrm>
          <a:prstGeom prst="rect">
            <a:avLst/>
          </a:prstGeom>
        </p:spPr>
      </p:pic>
    </p:spTree>
    <p:extLst>
      <p:ext uri="{BB962C8B-B14F-4D97-AF65-F5344CB8AC3E}">
        <p14:creationId xmlns:p14="http://schemas.microsoft.com/office/powerpoint/2010/main" val="1298059855"/>
      </p:ext>
    </p:extLst>
  </p:cSld>
  <p:clrMapOvr>
    <a:masterClrMapping/>
  </p:clrMapOvr>
</p:sld>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docProps/app.xml><?xml version="1.0" encoding="utf-8"?>
<Properties xmlns="http://schemas.openxmlformats.org/officeDocument/2006/extended-properties" xmlns:vt="http://schemas.openxmlformats.org/officeDocument/2006/docPropsVTypes">
  <Template>TM04033917[[fn=Berlin]]</Template>
  <TotalTime>8947</TotalTime>
  <Words>5370</Words>
  <Application>Microsoft Office PowerPoint</Application>
  <PresentationFormat>Widescreen</PresentationFormat>
  <Paragraphs>427</Paragraphs>
  <Slides>68</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68</vt:i4>
      </vt:variant>
    </vt:vector>
  </HeadingPairs>
  <TitlesOfParts>
    <vt:vector size="71" baseType="lpstr">
      <vt:lpstr>Arial</vt:lpstr>
      <vt:lpstr>Trebuchet MS</vt:lpstr>
      <vt:lpstr>Berlin</vt:lpstr>
      <vt:lpstr>PowerPoint Presentation</vt:lpstr>
      <vt:lpstr>Greece and Persia The war that Created History</vt:lpstr>
      <vt:lpstr>Course Overview</vt:lpstr>
      <vt:lpstr>Alexander the Accursed</vt:lpstr>
      <vt:lpstr>Part I: Sources</vt:lpstr>
      <vt:lpstr>I: Sources (continued)</vt:lpstr>
      <vt:lpstr>Part II: Two Kings (in the same year)— Alexander II and Darius III</vt:lpstr>
      <vt:lpstr>II: Alexander and Olympias</vt:lpstr>
      <vt:lpstr>II: Alexander and Aristotle</vt:lpstr>
      <vt:lpstr>II: Alexander and Philip</vt:lpstr>
      <vt:lpstr>II: Alexander</vt:lpstr>
      <vt:lpstr>II: Alexander--The Logic of Invading Persia</vt:lpstr>
      <vt:lpstr>II: Alexander--The Logic of Invading Persia</vt:lpstr>
      <vt:lpstr>II: Darius III Codomannus (before he was king)</vt:lpstr>
      <vt:lpstr>II: Darius III Codomannus</vt:lpstr>
      <vt:lpstr>II: Darius III--What The Greeks Said</vt:lpstr>
      <vt:lpstr>II: Darius III—Why the Smear Campaign?</vt:lpstr>
      <vt:lpstr>II: Some Supporting Characters</vt:lpstr>
      <vt:lpstr>II: Some Supporting Characters</vt:lpstr>
      <vt:lpstr>Greece and Persia The War that Created History</vt:lpstr>
      <vt:lpstr>Part III: The Campaign for Asia Minor   (334 BCE)</vt:lpstr>
      <vt:lpstr>III: Asia Minor—The Persian Defenders  </vt:lpstr>
      <vt:lpstr>III: Asia Minor—The Battle (334 BCE)</vt:lpstr>
      <vt:lpstr>III: Asia Minor—The Battle</vt:lpstr>
      <vt:lpstr>III: Asia Minor--Aftermath</vt:lpstr>
      <vt:lpstr>III: Asia Minor--Aftermath</vt:lpstr>
      <vt:lpstr>III: Asia Minor</vt:lpstr>
      <vt:lpstr>Part IV: The Campaign for the Levant   (333-332 BCE)</vt:lpstr>
      <vt:lpstr>IV: The Levant—Darius’s Strategy</vt:lpstr>
      <vt:lpstr>IV: The Levant--Battle of Issus (333 BCE)</vt:lpstr>
      <vt:lpstr>IV: The Levant—Issus Mosaic</vt:lpstr>
      <vt:lpstr>IV: The Levant—Issus Mosaic</vt:lpstr>
      <vt:lpstr>IV: The Levant—Issus Mosaic</vt:lpstr>
      <vt:lpstr>IV: The Levant—Issus Mosaic</vt:lpstr>
      <vt:lpstr>IV: The Levant—Aftermath of the Defeat</vt:lpstr>
      <vt:lpstr>Greece and Persia The War that Created History</vt:lpstr>
      <vt:lpstr>Part V: The Defeat of Persia—331-330 BCE</vt:lpstr>
      <vt:lpstr>V: Defeat of Persia—Darius’s Army</vt:lpstr>
      <vt:lpstr>V: Defeat of Persia--Death of Queen Stateira</vt:lpstr>
      <vt:lpstr>V: Defeat of Persia—Gaugamela 331 BCE</vt:lpstr>
      <vt:lpstr>V: Defeat of Persia—Did Darius Flee? </vt:lpstr>
      <vt:lpstr>V: Defeat of Persia—Did Darius Flee? </vt:lpstr>
      <vt:lpstr>V: Defeat of Persia—Mesopotamia 331 BCE</vt:lpstr>
      <vt:lpstr>V: Defeat of Persia—The Persian Gate</vt:lpstr>
      <vt:lpstr>V: Defeat of Persia—  Battle of the Persian Gate (330 BCE)</vt:lpstr>
      <vt:lpstr>V: Defeat of Persia—The Persian Gate</vt:lpstr>
      <vt:lpstr>V: Defeat of Persia—The Persian Gates</vt:lpstr>
      <vt:lpstr>V: Defeat of Persia--Persepolis</vt:lpstr>
      <vt:lpstr>V: Defeat of Persia--Persepolis</vt:lpstr>
      <vt:lpstr>V: Defeat of Persia-- The Looting of Persepolis</vt:lpstr>
      <vt:lpstr>V: Defeat of Persia-- The Looting of Persepolis</vt:lpstr>
      <vt:lpstr>V: Defeat of Persia-- The Looting of Persepolis</vt:lpstr>
      <vt:lpstr>V: Defeat of Persia– Alexander Burns Persepolis</vt:lpstr>
      <vt:lpstr>V: Defeat of Persia—Death of Darius 330 BCE</vt:lpstr>
      <vt:lpstr>Greece and Persia The War that Created History</vt:lpstr>
      <vt:lpstr>Part VI: Alexander’s Final Years (329-323)</vt:lpstr>
      <vt:lpstr>VI: Final Years</vt:lpstr>
      <vt:lpstr>VI: Final Years--Death</vt:lpstr>
      <vt:lpstr>VI: Excursus—Who Done It?</vt:lpstr>
      <vt:lpstr>VI: Excursus—Who Done It?</vt:lpstr>
      <vt:lpstr>VI: Final Years--Epilogue</vt:lpstr>
      <vt:lpstr>Part VII: Enduring Legacies</vt:lpstr>
      <vt:lpstr>VII: Enduring Legacies--Women</vt:lpstr>
      <vt:lpstr>VII: Enduring Legacies--Hellenism</vt:lpstr>
      <vt:lpstr>VII: Enduring Legacies</vt:lpstr>
      <vt:lpstr>VII: Enduring Legacies</vt:lpstr>
      <vt:lpstr>Greece and Persia The War that Created History</vt:lpstr>
      <vt:lpstr>Greece and Persia The war that Created History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Can the Axis Win?</dc:title>
  <dc:creator>Jeffrey Nyquist</dc:creator>
  <cp:lastModifiedBy>Frank</cp:lastModifiedBy>
  <cp:revision>310</cp:revision>
  <dcterms:created xsi:type="dcterms:W3CDTF">2019-06-05T02:37:21Z</dcterms:created>
  <dcterms:modified xsi:type="dcterms:W3CDTF">2022-03-30T17:31:03Z</dcterms:modified>
</cp:coreProperties>
</file>