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36" r:id="rId2"/>
    <p:sldId id="256" r:id="rId3"/>
    <p:sldId id="299" r:id="rId4"/>
    <p:sldId id="320" r:id="rId5"/>
    <p:sldId id="339" r:id="rId6"/>
    <p:sldId id="375" r:id="rId7"/>
    <p:sldId id="372" r:id="rId8"/>
    <p:sldId id="373" r:id="rId9"/>
    <p:sldId id="340" r:id="rId10"/>
    <p:sldId id="345" r:id="rId11"/>
    <p:sldId id="413" r:id="rId12"/>
    <p:sldId id="346" r:id="rId13"/>
    <p:sldId id="348" r:id="rId14"/>
    <p:sldId id="347" r:id="rId15"/>
    <p:sldId id="376" r:id="rId16"/>
    <p:sldId id="321" r:id="rId17"/>
    <p:sldId id="312" r:id="rId18"/>
    <p:sldId id="421" r:id="rId19"/>
    <p:sldId id="355" r:id="rId20"/>
    <p:sldId id="356" r:id="rId21"/>
    <p:sldId id="377" r:id="rId22"/>
    <p:sldId id="379" r:id="rId23"/>
    <p:sldId id="423" r:id="rId24"/>
    <p:sldId id="341" r:id="rId25"/>
    <p:sldId id="349" r:id="rId26"/>
    <p:sldId id="380" r:id="rId27"/>
    <p:sldId id="350" r:id="rId28"/>
    <p:sldId id="420" r:id="rId29"/>
    <p:sldId id="343" r:id="rId30"/>
    <p:sldId id="364" r:id="rId31"/>
    <p:sldId id="363" r:id="rId32"/>
    <p:sldId id="362" r:id="rId33"/>
    <p:sldId id="416" r:id="rId34"/>
    <p:sldId id="358" r:id="rId35"/>
    <p:sldId id="359" r:id="rId36"/>
    <p:sldId id="381" r:id="rId37"/>
    <p:sldId id="414" r:id="rId38"/>
    <p:sldId id="415" r:id="rId39"/>
    <p:sldId id="361" r:id="rId40"/>
    <p:sldId id="382" r:id="rId41"/>
    <p:sldId id="412" r:id="rId42"/>
    <p:sldId id="342" r:id="rId43"/>
    <p:sldId id="371" r:id="rId44"/>
    <p:sldId id="351" r:id="rId45"/>
    <p:sldId id="353" r:id="rId46"/>
    <p:sldId id="354" r:id="rId47"/>
    <p:sldId id="383" r:id="rId48"/>
    <p:sldId id="352" r:id="rId49"/>
    <p:sldId id="378" r:id="rId50"/>
    <p:sldId id="365" r:id="rId51"/>
    <p:sldId id="344" r:id="rId52"/>
    <p:sldId id="417" r:id="rId53"/>
    <p:sldId id="366" r:id="rId54"/>
    <p:sldId id="418" r:id="rId55"/>
    <p:sldId id="367" r:id="rId56"/>
    <p:sldId id="424" r:id="rId57"/>
    <p:sldId id="425" r:id="rId58"/>
    <p:sldId id="422" r:id="rId59"/>
    <p:sldId id="368" r:id="rId60"/>
    <p:sldId id="369" r:id="rId61"/>
    <p:sldId id="426" r:id="rId62"/>
    <p:sldId id="385"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rey Nyquist" initials="J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59" d="100"/>
          <a:sy n="59" d="100"/>
        </p:scale>
        <p:origin x="18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3/16/2022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3/16/2022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3/16/2022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3/16/2022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3/16/2022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3/16/2022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3/16/2022</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3/16/2022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3/16/2022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3/16/2022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3/16/2022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3/16/2022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3/16/2022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3/16/2022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59678-223D-46E1-B163-FC7A9E34BAB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34C5B63-58CC-4261-B6B3-2326F68665FD}"/>
              </a:ext>
            </a:extLst>
          </p:cNvPr>
          <p:cNvSpPr>
            <a:spLocks noGrp="1"/>
          </p:cNvSpPr>
          <p:nvPr>
            <p:ph idx="1"/>
          </p:nvPr>
        </p:nvSpPr>
        <p:spPr>
          <a:xfrm>
            <a:off x="680321" y="2336872"/>
            <a:ext cx="9613861" cy="4130189"/>
          </a:xfrm>
        </p:spPr>
        <p:txBody>
          <a:bodyPr>
            <a:normAutofit fontScale="92500" lnSpcReduction="10000"/>
          </a:bodyPr>
          <a:lstStyle/>
          <a:p>
            <a:pPr marL="0" indent="0" algn="ctr">
              <a:buNone/>
            </a:pPr>
            <a:r>
              <a:rPr lang="en-US" dirty="0"/>
              <a:t>But war’s a game which, </a:t>
            </a:r>
          </a:p>
          <a:p>
            <a:pPr marL="0" indent="0" algn="ctr">
              <a:buNone/>
            </a:pPr>
            <a:r>
              <a:rPr lang="en-US" dirty="0"/>
              <a:t>Were their subjects wise, </a:t>
            </a:r>
          </a:p>
          <a:p>
            <a:pPr marL="0" indent="0" algn="ctr">
              <a:buNone/>
            </a:pPr>
            <a:r>
              <a:rPr lang="en-US" dirty="0"/>
              <a:t>Kings would not play at. </a:t>
            </a:r>
          </a:p>
          <a:p>
            <a:pPr marL="0" indent="0" algn="ctr">
              <a:buNone/>
            </a:pPr>
            <a:r>
              <a:rPr lang="en-US" dirty="0"/>
              <a:t>Nations would do well </a:t>
            </a:r>
          </a:p>
          <a:p>
            <a:pPr marL="0" indent="0" algn="ctr">
              <a:buNone/>
            </a:pPr>
            <a:r>
              <a:rPr lang="en-US" dirty="0" err="1"/>
              <a:t>T’extort</a:t>
            </a:r>
            <a:r>
              <a:rPr lang="en-US" dirty="0"/>
              <a:t> their truncheons from the puny hands</a:t>
            </a:r>
          </a:p>
          <a:p>
            <a:pPr marL="0" indent="0" algn="ctr">
              <a:buNone/>
            </a:pPr>
            <a:r>
              <a:rPr lang="en-US" dirty="0"/>
              <a:t>Of heroes, whose infirm and baby minds</a:t>
            </a:r>
          </a:p>
          <a:p>
            <a:pPr marL="0" indent="0" algn="ctr">
              <a:buNone/>
            </a:pPr>
            <a:r>
              <a:rPr lang="en-US" dirty="0"/>
              <a:t>Are gratified with mischief, and who spoil,</a:t>
            </a:r>
          </a:p>
          <a:p>
            <a:pPr marL="0" indent="0" algn="ctr">
              <a:buNone/>
            </a:pPr>
            <a:r>
              <a:rPr lang="en-US" dirty="0"/>
              <a:t>Because men suffer it, their toy the world.</a:t>
            </a:r>
          </a:p>
          <a:p>
            <a:pPr marL="0" indent="0">
              <a:buNone/>
            </a:pPr>
            <a:endParaRPr lang="en-US" dirty="0"/>
          </a:p>
          <a:p>
            <a:pPr marL="0" indent="0">
              <a:buNone/>
            </a:pPr>
            <a:r>
              <a:rPr lang="en-US" dirty="0"/>
              <a:t>				--William Cowper, </a:t>
            </a:r>
            <a:r>
              <a:rPr lang="en-US" i="1" dirty="0"/>
              <a:t>The Task</a:t>
            </a:r>
            <a:r>
              <a:rPr lang="en-US" dirty="0"/>
              <a:t>, 1785</a:t>
            </a:r>
          </a:p>
        </p:txBody>
      </p:sp>
    </p:spTree>
    <p:extLst>
      <p:ext uri="{BB962C8B-B14F-4D97-AF65-F5344CB8AC3E}">
        <p14:creationId xmlns:p14="http://schemas.microsoft.com/office/powerpoint/2010/main" val="2277264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578C5-6CCE-4F3B-B186-59B7AAAA6393}"/>
              </a:ext>
            </a:extLst>
          </p:cNvPr>
          <p:cNvSpPr>
            <a:spLocks noGrp="1"/>
          </p:cNvSpPr>
          <p:nvPr>
            <p:ph type="title"/>
          </p:nvPr>
        </p:nvSpPr>
        <p:spPr/>
        <p:txBody>
          <a:bodyPr/>
          <a:lstStyle/>
          <a:p>
            <a:r>
              <a:rPr lang="en-US" dirty="0"/>
              <a:t>Part II: The Decline of Sparta (403-386)</a:t>
            </a:r>
          </a:p>
        </p:txBody>
      </p:sp>
      <p:sp>
        <p:nvSpPr>
          <p:cNvPr id="3" name="Content Placeholder 2">
            <a:extLst>
              <a:ext uri="{FF2B5EF4-FFF2-40B4-BE49-F238E27FC236}">
                <a16:creationId xmlns:a16="http://schemas.microsoft.com/office/drawing/2014/main" id="{ABF2AED4-4029-47AF-836C-9174553BC4CF}"/>
              </a:ext>
            </a:extLst>
          </p:cNvPr>
          <p:cNvSpPr>
            <a:spLocks noGrp="1"/>
          </p:cNvSpPr>
          <p:nvPr>
            <p:ph idx="1"/>
          </p:nvPr>
        </p:nvSpPr>
        <p:spPr>
          <a:xfrm>
            <a:off x="680321" y="2336872"/>
            <a:ext cx="5256455" cy="4260103"/>
          </a:xfrm>
        </p:spPr>
        <p:txBody>
          <a:bodyPr>
            <a:normAutofit lnSpcReduction="10000"/>
          </a:bodyPr>
          <a:lstStyle/>
          <a:p>
            <a:pPr marL="0" indent="0">
              <a:buNone/>
            </a:pPr>
            <a:r>
              <a:rPr lang="en-US" b="1" i="1" dirty="0">
                <a:solidFill>
                  <a:srgbClr val="FFFF00"/>
                </a:solidFill>
              </a:rPr>
              <a:t>Setting the Stage: The Spartan-Persian Alliance</a:t>
            </a:r>
          </a:p>
          <a:p>
            <a:r>
              <a:rPr lang="en-US" dirty="0"/>
              <a:t>412: Spartan alliance with Darius II</a:t>
            </a:r>
          </a:p>
          <a:p>
            <a:pPr lvl="1"/>
            <a:r>
              <a:rPr lang="en-US" dirty="0"/>
              <a:t>Negotiated and managed by king’s son Cyrus</a:t>
            </a:r>
          </a:p>
          <a:p>
            <a:r>
              <a:rPr lang="en-US" dirty="0"/>
              <a:t>405: Darius II died, succeeded by eldest son Arsaces--Artaxerxes II “The Mindful”</a:t>
            </a:r>
          </a:p>
          <a:p>
            <a:pPr lvl="1"/>
            <a:r>
              <a:rPr lang="en-US" dirty="0"/>
              <a:t>Queen mother preferred her younger son Cyrus</a:t>
            </a:r>
          </a:p>
          <a:p>
            <a:r>
              <a:rPr lang="en-US" dirty="0"/>
              <a:t>403: Athens overthrew the Thirty Tyrants </a:t>
            </a:r>
          </a:p>
          <a:p>
            <a:pPr lvl="1"/>
            <a:r>
              <a:rPr lang="en-US" dirty="0"/>
              <a:t>Reestablished democratic government</a:t>
            </a:r>
          </a:p>
          <a:p>
            <a:endParaRPr lang="en-US" dirty="0"/>
          </a:p>
        </p:txBody>
      </p:sp>
      <p:pic>
        <p:nvPicPr>
          <p:cNvPr id="4" name="Picture 3">
            <a:extLst>
              <a:ext uri="{FF2B5EF4-FFF2-40B4-BE49-F238E27FC236}">
                <a16:creationId xmlns:a16="http://schemas.microsoft.com/office/drawing/2014/main" id="{9D9BCE2C-978E-4F8A-9DEE-1A3E142D6DF1}"/>
              </a:ext>
            </a:extLst>
          </p:cNvPr>
          <p:cNvPicPr>
            <a:picLocks noChangeAspect="1"/>
          </p:cNvPicPr>
          <p:nvPr/>
        </p:nvPicPr>
        <p:blipFill>
          <a:blip r:embed="rId2"/>
          <a:stretch>
            <a:fillRect/>
          </a:stretch>
        </p:blipFill>
        <p:spPr>
          <a:xfrm>
            <a:off x="10393095" y="146513"/>
            <a:ext cx="2010939" cy="2298216"/>
          </a:xfrm>
          <a:prstGeom prst="rect">
            <a:avLst/>
          </a:prstGeom>
        </p:spPr>
      </p:pic>
    </p:spTree>
    <p:extLst>
      <p:ext uri="{BB962C8B-B14F-4D97-AF65-F5344CB8AC3E}">
        <p14:creationId xmlns:p14="http://schemas.microsoft.com/office/powerpoint/2010/main" val="1152297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II. Decline of Sparta – King Agesilaus II</a:t>
            </a:r>
            <a:endParaRPr lang="en-US" i="1" dirty="0">
              <a:solidFill>
                <a:srgbClr val="FFFF00"/>
              </a:solidFill>
            </a:endParaRP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680322" y="2336872"/>
            <a:ext cx="8410670" cy="4262711"/>
          </a:xfrm>
        </p:spPr>
        <p:txBody>
          <a:bodyPr>
            <a:normAutofit lnSpcReduction="10000"/>
          </a:bodyPr>
          <a:lstStyle/>
          <a:p>
            <a:r>
              <a:rPr lang="en-US" dirty="0"/>
              <a:t>398: Agesilaus, son of </a:t>
            </a:r>
            <a:r>
              <a:rPr lang="en-US" dirty="0" err="1"/>
              <a:t>Archidaemus</a:t>
            </a:r>
            <a:r>
              <a:rPr lang="en-US" dirty="0"/>
              <a:t> II (Spartan king at start of the </a:t>
            </a:r>
            <a:r>
              <a:rPr lang="en-US" dirty="0" err="1"/>
              <a:t>Peloponessian</a:t>
            </a:r>
            <a:r>
              <a:rPr lang="en-US" dirty="0"/>
              <a:t> War). Attended </a:t>
            </a:r>
            <a:r>
              <a:rPr lang="en-US" i="1" dirty="0" err="1"/>
              <a:t>agoge</a:t>
            </a:r>
            <a:r>
              <a:rPr lang="en-US" dirty="0"/>
              <a:t> because not expected to succeed his older brother (King Agis II), but Agis’s son declared illegitimate (product of an </a:t>
            </a:r>
            <a:r>
              <a:rPr lang="en-US" b="1" i="1" dirty="0">
                <a:solidFill>
                  <a:srgbClr val="FFFF00"/>
                </a:solidFill>
              </a:rPr>
              <a:t>adulterous affair*</a:t>
            </a:r>
            <a:r>
              <a:rPr lang="en-US" dirty="0"/>
              <a:t>), and so in 398 BCE Agesilaus became king in his forties.</a:t>
            </a:r>
          </a:p>
          <a:p>
            <a:pPr marL="457200" lvl="1" indent="0">
              <a:buNone/>
            </a:pPr>
            <a:r>
              <a:rPr lang="en-US" dirty="0"/>
              <a:t>	</a:t>
            </a:r>
            <a:r>
              <a:rPr lang="en-US" i="1" dirty="0"/>
              <a:t>(*And we know who the scoundrel was, don’t we?)</a:t>
            </a:r>
          </a:p>
          <a:p>
            <a:r>
              <a:rPr lang="en-US" dirty="0"/>
              <a:t>Somewhat lame (one leg shorter), slight of stature, and not a good public speaker. But smart and brave.</a:t>
            </a:r>
          </a:p>
          <a:p>
            <a:r>
              <a:rPr lang="en-US" dirty="0"/>
              <a:t>Probably as good an organizer and battlefield leader as Sparta ever produced. Excellent at logistics, but not as good at strategy or diplomacy.</a:t>
            </a:r>
          </a:p>
        </p:txBody>
      </p:sp>
      <p:pic>
        <p:nvPicPr>
          <p:cNvPr id="7" name="Picture 6">
            <a:extLst>
              <a:ext uri="{FF2B5EF4-FFF2-40B4-BE49-F238E27FC236}">
                <a16:creationId xmlns:a16="http://schemas.microsoft.com/office/drawing/2014/main" id="{6EF7B00F-7477-484C-A553-804E1C885B83}"/>
              </a:ext>
            </a:extLst>
          </p:cNvPr>
          <p:cNvPicPr>
            <a:picLocks noChangeAspect="1"/>
          </p:cNvPicPr>
          <p:nvPr/>
        </p:nvPicPr>
        <p:blipFill>
          <a:blip r:embed="rId2"/>
          <a:stretch>
            <a:fillRect/>
          </a:stretch>
        </p:blipFill>
        <p:spPr>
          <a:xfrm>
            <a:off x="10393095" y="146513"/>
            <a:ext cx="2010939" cy="2298216"/>
          </a:xfrm>
          <a:prstGeom prst="rect">
            <a:avLst/>
          </a:prstGeom>
        </p:spPr>
      </p:pic>
    </p:spTree>
    <p:extLst>
      <p:ext uri="{BB962C8B-B14F-4D97-AF65-F5344CB8AC3E}">
        <p14:creationId xmlns:p14="http://schemas.microsoft.com/office/powerpoint/2010/main" val="3338728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2E1F2-69D3-411C-A43D-4E73C5A5B59A}"/>
              </a:ext>
            </a:extLst>
          </p:cNvPr>
          <p:cNvSpPr>
            <a:spLocks noGrp="1"/>
          </p:cNvSpPr>
          <p:nvPr>
            <p:ph type="title"/>
          </p:nvPr>
        </p:nvSpPr>
        <p:spPr/>
        <p:txBody>
          <a:bodyPr/>
          <a:lstStyle/>
          <a:p>
            <a:r>
              <a:rPr lang="en-US" dirty="0"/>
              <a:t>II. Decline of Sparta – Cyrus the Younger</a:t>
            </a:r>
          </a:p>
        </p:txBody>
      </p:sp>
      <p:sp>
        <p:nvSpPr>
          <p:cNvPr id="3" name="Content Placeholder 2">
            <a:extLst>
              <a:ext uri="{FF2B5EF4-FFF2-40B4-BE49-F238E27FC236}">
                <a16:creationId xmlns:a16="http://schemas.microsoft.com/office/drawing/2014/main" id="{CD503992-8CE0-4FEE-B4FE-41A35C9E37A3}"/>
              </a:ext>
            </a:extLst>
          </p:cNvPr>
          <p:cNvSpPr>
            <a:spLocks noGrp="1"/>
          </p:cNvSpPr>
          <p:nvPr>
            <p:ph idx="1"/>
          </p:nvPr>
        </p:nvSpPr>
        <p:spPr>
          <a:xfrm>
            <a:off x="680321" y="2336872"/>
            <a:ext cx="7217975" cy="4150043"/>
          </a:xfrm>
        </p:spPr>
        <p:txBody>
          <a:bodyPr>
            <a:normAutofit fontScale="92500" lnSpcReduction="10000"/>
          </a:bodyPr>
          <a:lstStyle/>
          <a:p>
            <a:r>
              <a:rPr lang="en-US" dirty="0"/>
              <a:t>Cyrus in Asia Minor (412 BCE)</a:t>
            </a:r>
          </a:p>
          <a:p>
            <a:pPr lvl="1"/>
            <a:r>
              <a:rPr lang="en-US" dirty="0"/>
              <a:t>Younger son of Darius II. Main advocate for alliance with </a:t>
            </a:r>
            <a:r>
              <a:rPr lang="en-US" dirty="0">
                <a:solidFill>
                  <a:srgbClr val="FFFF00"/>
                </a:solidFill>
              </a:rPr>
              <a:t>Sparta</a:t>
            </a:r>
            <a:r>
              <a:rPr lang="en-US" dirty="0"/>
              <a:t>, and as satrap (governor) of much of Asia Minor disbursed the money to Spartan generals. Had good relations with senior Spartan officers.</a:t>
            </a:r>
          </a:p>
          <a:p>
            <a:r>
              <a:rPr lang="en-US" dirty="0"/>
              <a:t>Cyrus and the Succession (404 BCE)</a:t>
            </a:r>
          </a:p>
          <a:p>
            <a:pPr lvl="1"/>
            <a:r>
              <a:rPr lang="en-US" dirty="0"/>
              <a:t>His mother favored him to replace his father. His older brother was first born, but Cyrus was the first born after Darius became king, and either were acceptable credentials. Darius went with the older son.</a:t>
            </a:r>
          </a:p>
          <a:p>
            <a:r>
              <a:rPr lang="en-US" dirty="0"/>
              <a:t>The Revolt of Cyrus (401 BCE)</a:t>
            </a:r>
          </a:p>
          <a:p>
            <a:pPr lvl="1"/>
            <a:r>
              <a:rPr lang="en-US" dirty="0"/>
              <a:t>Cyrus hired about 12,000 Greek mercenaries (with a </a:t>
            </a:r>
            <a:r>
              <a:rPr lang="en-US" dirty="0">
                <a:solidFill>
                  <a:srgbClr val="FFFF00"/>
                </a:solidFill>
              </a:rPr>
              <a:t>Spartan</a:t>
            </a:r>
            <a:r>
              <a:rPr lang="en-US" dirty="0"/>
              <a:t> general) and then marched on the heart of the Persian empire to overthrow his brother, Artaxerxes II.</a:t>
            </a:r>
          </a:p>
        </p:txBody>
      </p:sp>
      <p:pic>
        <p:nvPicPr>
          <p:cNvPr id="6" name="Picture 5">
            <a:extLst>
              <a:ext uri="{FF2B5EF4-FFF2-40B4-BE49-F238E27FC236}">
                <a16:creationId xmlns:a16="http://schemas.microsoft.com/office/drawing/2014/main" id="{2B19CC84-1D32-4A6B-ACF2-41981957F162}"/>
              </a:ext>
            </a:extLst>
          </p:cNvPr>
          <p:cNvPicPr>
            <a:picLocks noChangeAspect="1"/>
          </p:cNvPicPr>
          <p:nvPr/>
        </p:nvPicPr>
        <p:blipFill>
          <a:blip r:embed="rId2"/>
          <a:stretch>
            <a:fillRect/>
          </a:stretch>
        </p:blipFill>
        <p:spPr>
          <a:xfrm>
            <a:off x="10393095" y="146513"/>
            <a:ext cx="2010939" cy="2298216"/>
          </a:xfrm>
          <a:prstGeom prst="rect">
            <a:avLst/>
          </a:prstGeom>
        </p:spPr>
      </p:pic>
    </p:spTree>
    <p:extLst>
      <p:ext uri="{BB962C8B-B14F-4D97-AF65-F5344CB8AC3E}">
        <p14:creationId xmlns:p14="http://schemas.microsoft.com/office/powerpoint/2010/main" val="2593169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2E1F2-69D3-411C-A43D-4E73C5A5B59A}"/>
              </a:ext>
            </a:extLst>
          </p:cNvPr>
          <p:cNvSpPr>
            <a:spLocks noGrp="1"/>
          </p:cNvSpPr>
          <p:nvPr>
            <p:ph type="title"/>
          </p:nvPr>
        </p:nvSpPr>
        <p:spPr/>
        <p:txBody>
          <a:bodyPr/>
          <a:lstStyle/>
          <a:p>
            <a:r>
              <a:rPr lang="en-US" dirty="0"/>
              <a:t>II. Decline of Sparta – Revolt of Cyrus</a:t>
            </a:r>
          </a:p>
        </p:txBody>
      </p:sp>
      <p:sp>
        <p:nvSpPr>
          <p:cNvPr id="3" name="Content Placeholder 2">
            <a:extLst>
              <a:ext uri="{FF2B5EF4-FFF2-40B4-BE49-F238E27FC236}">
                <a16:creationId xmlns:a16="http://schemas.microsoft.com/office/drawing/2014/main" id="{CD503992-8CE0-4FEE-B4FE-41A35C9E37A3}"/>
              </a:ext>
            </a:extLst>
          </p:cNvPr>
          <p:cNvSpPr>
            <a:spLocks noGrp="1"/>
          </p:cNvSpPr>
          <p:nvPr>
            <p:ph idx="1"/>
          </p:nvPr>
        </p:nvSpPr>
        <p:spPr>
          <a:xfrm>
            <a:off x="680322" y="2226365"/>
            <a:ext cx="5229159" cy="4238956"/>
          </a:xfrm>
        </p:spPr>
        <p:txBody>
          <a:bodyPr>
            <a:normAutofit/>
          </a:bodyPr>
          <a:lstStyle/>
          <a:p>
            <a:r>
              <a:rPr lang="en-US" dirty="0"/>
              <a:t>The Greek Mercenaries</a:t>
            </a:r>
          </a:p>
          <a:p>
            <a:pPr lvl="1"/>
            <a:r>
              <a:rPr lang="en-US" dirty="0"/>
              <a:t>10,000 hoplites and about 2,000 peltasts (light troops)</a:t>
            </a:r>
          </a:p>
          <a:p>
            <a:r>
              <a:rPr lang="en-US" dirty="0"/>
              <a:t>Battle of Cunaxa (401 BCE)</a:t>
            </a:r>
          </a:p>
          <a:p>
            <a:pPr lvl="1"/>
            <a:r>
              <a:rPr lang="en-US" dirty="0"/>
              <a:t>Marched almost to Babylon, met the royal army at Cunaxa</a:t>
            </a:r>
          </a:p>
          <a:p>
            <a:pPr lvl="1"/>
            <a:r>
              <a:rPr lang="en-US" dirty="0"/>
              <a:t>Battle going well for Cyrus until he led a cavalry charge and was killed.</a:t>
            </a:r>
          </a:p>
          <a:p>
            <a:pPr lvl="1"/>
            <a:r>
              <a:rPr lang="en-US" dirty="0"/>
              <a:t>Cyrus’s Persian troops immediately surrendered.</a:t>
            </a:r>
          </a:p>
          <a:p>
            <a:r>
              <a:rPr lang="en-US" dirty="0"/>
              <a:t>What to do about his Greek mercenaries?</a:t>
            </a:r>
          </a:p>
        </p:txBody>
      </p:sp>
      <p:pic>
        <p:nvPicPr>
          <p:cNvPr id="6" name="Picture 5">
            <a:extLst>
              <a:ext uri="{FF2B5EF4-FFF2-40B4-BE49-F238E27FC236}">
                <a16:creationId xmlns:a16="http://schemas.microsoft.com/office/drawing/2014/main" id="{E52CC252-4C71-4517-A35F-5DF846AAA852}"/>
              </a:ext>
            </a:extLst>
          </p:cNvPr>
          <p:cNvPicPr>
            <a:picLocks noChangeAspect="1"/>
          </p:cNvPicPr>
          <p:nvPr/>
        </p:nvPicPr>
        <p:blipFill>
          <a:blip r:embed="rId2"/>
          <a:stretch>
            <a:fillRect/>
          </a:stretch>
        </p:blipFill>
        <p:spPr>
          <a:xfrm>
            <a:off x="10393095" y="146513"/>
            <a:ext cx="2010939" cy="2298216"/>
          </a:xfrm>
          <a:prstGeom prst="rect">
            <a:avLst/>
          </a:prstGeom>
        </p:spPr>
      </p:pic>
    </p:spTree>
    <p:extLst>
      <p:ext uri="{BB962C8B-B14F-4D97-AF65-F5344CB8AC3E}">
        <p14:creationId xmlns:p14="http://schemas.microsoft.com/office/powerpoint/2010/main" val="3112426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2E1F2-69D3-411C-A43D-4E73C5A5B59A}"/>
              </a:ext>
            </a:extLst>
          </p:cNvPr>
          <p:cNvSpPr>
            <a:spLocks noGrp="1"/>
          </p:cNvSpPr>
          <p:nvPr>
            <p:ph type="title"/>
          </p:nvPr>
        </p:nvSpPr>
        <p:spPr/>
        <p:txBody>
          <a:bodyPr/>
          <a:lstStyle/>
          <a:p>
            <a:r>
              <a:rPr lang="en-US" dirty="0"/>
              <a:t>II. Decline of Sparta – The Ten Thousand</a:t>
            </a:r>
          </a:p>
        </p:txBody>
      </p:sp>
      <p:sp>
        <p:nvSpPr>
          <p:cNvPr id="3" name="Content Placeholder 2">
            <a:extLst>
              <a:ext uri="{FF2B5EF4-FFF2-40B4-BE49-F238E27FC236}">
                <a16:creationId xmlns:a16="http://schemas.microsoft.com/office/drawing/2014/main" id="{CD503992-8CE0-4FEE-B4FE-41A35C9E37A3}"/>
              </a:ext>
            </a:extLst>
          </p:cNvPr>
          <p:cNvSpPr>
            <a:spLocks noGrp="1"/>
          </p:cNvSpPr>
          <p:nvPr>
            <p:ph idx="1"/>
          </p:nvPr>
        </p:nvSpPr>
        <p:spPr>
          <a:xfrm>
            <a:off x="680321" y="2206636"/>
            <a:ext cx="4713313" cy="4413271"/>
          </a:xfrm>
        </p:spPr>
        <p:txBody>
          <a:bodyPr>
            <a:normAutofit lnSpcReduction="10000"/>
          </a:bodyPr>
          <a:lstStyle/>
          <a:p>
            <a:r>
              <a:rPr lang="en-US" dirty="0"/>
              <a:t>Negotiations</a:t>
            </a:r>
          </a:p>
          <a:p>
            <a:pPr lvl="1"/>
            <a:r>
              <a:rPr lang="en-US" dirty="0"/>
              <a:t>Persians took all the Greek generals prisoner (and later executed them)</a:t>
            </a:r>
          </a:p>
          <a:p>
            <a:pPr lvl="1"/>
            <a:r>
              <a:rPr lang="en-US" dirty="0"/>
              <a:t>Greeks elected new generals (including Xenophon)</a:t>
            </a:r>
          </a:p>
          <a:p>
            <a:r>
              <a:rPr lang="en-US" i="1" dirty="0"/>
              <a:t>Anabasis</a:t>
            </a:r>
            <a:r>
              <a:rPr lang="en-US" dirty="0"/>
              <a:t> (the March Upcountry) (401-399)</a:t>
            </a:r>
          </a:p>
          <a:p>
            <a:pPr lvl="1"/>
            <a:r>
              <a:rPr lang="en-US" dirty="0"/>
              <a:t>Harassed by Persian troops most of the way, the “Ten Thousand” fought their way north through Armenia and then along the Black Sea coast until they reached friendly territory. Took about a year.</a:t>
            </a:r>
          </a:p>
        </p:txBody>
      </p:sp>
      <p:pic>
        <p:nvPicPr>
          <p:cNvPr id="6" name="Picture 5">
            <a:extLst>
              <a:ext uri="{FF2B5EF4-FFF2-40B4-BE49-F238E27FC236}">
                <a16:creationId xmlns:a16="http://schemas.microsoft.com/office/drawing/2014/main" id="{9FA7ABA6-F4F6-4943-B399-58FB037E33AC}"/>
              </a:ext>
            </a:extLst>
          </p:cNvPr>
          <p:cNvPicPr>
            <a:picLocks noChangeAspect="1"/>
          </p:cNvPicPr>
          <p:nvPr/>
        </p:nvPicPr>
        <p:blipFill>
          <a:blip r:embed="rId2"/>
          <a:stretch>
            <a:fillRect/>
          </a:stretch>
        </p:blipFill>
        <p:spPr>
          <a:xfrm>
            <a:off x="10393095" y="146513"/>
            <a:ext cx="2010939" cy="2298216"/>
          </a:xfrm>
          <a:prstGeom prst="rect">
            <a:avLst/>
          </a:prstGeom>
        </p:spPr>
      </p:pic>
    </p:spTree>
    <p:extLst>
      <p:ext uri="{BB962C8B-B14F-4D97-AF65-F5344CB8AC3E}">
        <p14:creationId xmlns:p14="http://schemas.microsoft.com/office/powerpoint/2010/main" val="4192630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2E1F2-69D3-411C-A43D-4E73C5A5B59A}"/>
              </a:ext>
            </a:extLst>
          </p:cNvPr>
          <p:cNvSpPr>
            <a:spLocks noGrp="1"/>
          </p:cNvSpPr>
          <p:nvPr>
            <p:ph type="title"/>
          </p:nvPr>
        </p:nvSpPr>
        <p:spPr/>
        <p:txBody>
          <a:bodyPr/>
          <a:lstStyle/>
          <a:p>
            <a:r>
              <a:rPr lang="en-US" dirty="0"/>
              <a:t>II. Decline of Sparta – The Ten Thousand</a:t>
            </a:r>
          </a:p>
        </p:txBody>
      </p:sp>
      <p:sp>
        <p:nvSpPr>
          <p:cNvPr id="3" name="Content Placeholder 2">
            <a:extLst>
              <a:ext uri="{FF2B5EF4-FFF2-40B4-BE49-F238E27FC236}">
                <a16:creationId xmlns:a16="http://schemas.microsoft.com/office/drawing/2014/main" id="{CD503992-8CE0-4FEE-B4FE-41A35C9E37A3}"/>
              </a:ext>
            </a:extLst>
          </p:cNvPr>
          <p:cNvSpPr>
            <a:spLocks noGrp="1"/>
          </p:cNvSpPr>
          <p:nvPr>
            <p:ph idx="1"/>
          </p:nvPr>
        </p:nvSpPr>
        <p:spPr>
          <a:xfrm>
            <a:off x="680321" y="2336872"/>
            <a:ext cx="3865175" cy="4090431"/>
          </a:xfrm>
        </p:spPr>
        <p:txBody>
          <a:bodyPr>
            <a:normAutofit/>
          </a:bodyPr>
          <a:lstStyle/>
          <a:p>
            <a:pPr marL="0" indent="0">
              <a:buNone/>
            </a:pPr>
            <a:r>
              <a:rPr lang="en-US" b="1" i="1" dirty="0">
                <a:solidFill>
                  <a:srgbClr val="FFFF00"/>
                </a:solidFill>
              </a:rPr>
              <a:t>Results</a:t>
            </a:r>
          </a:p>
          <a:p>
            <a:r>
              <a:rPr lang="en-US" dirty="0"/>
              <a:t>The Greek world was convinced Persia was weak. How else could the “Ten Thousand” have just marched out?</a:t>
            </a:r>
          </a:p>
          <a:p>
            <a:r>
              <a:rPr lang="en-US" dirty="0"/>
              <a:t>There were now 10,000 very experienced mercenaries in northwest Asia Minor looking for work.</a:t>
            </a:r>
          </a:p>
        </p:txBody>
      </p:sp>
      <p:pic>
        <p:nvPicPr>
          <p:cNvPr id="6" name="Picture 5">
            <a:extLst>
              <a:ext uri="{FF2B5EF4-FFF2-40B4-BE49-F238E27FC236}">
                <a16:creationId xmlns:a16="http://schemas.microsoft.com/office/drawing/2014/main" id="{9FA7ABA6-F4F6-4943-B399-58FB037E33AC}"/>
              </a:ext>
            </a:extLst>
          </p:cNvPr>
          <p:cNvPicPr>
            <a:picLocks noChangeAspect="1"/>
          </p:cNvPicPr>
          <p:nvPr/>
        </p:nvPicPr>
        <p:blipFill>
          <a:blip r:embed="rId2"/>
          <a:stretch>
            <a:fillRect/>
          </a:stretch>
        </p:blipFill>
        <p:spPr>
          <a:xfrm>
            <a:off x="10393095" y="146513"/>
            <a:ext cx="2010939" cy="2298216"/>
          </a:xfrm>
          <a:prstGeom prst="rect">
            <a:avLst/>
          </a:prstGeom>
        </p:spPr>
      </p:pic>
    </p:spTree>
    <p:extLst>
      <p:ext uri="{BB962C8B-B14F-4D97-AF65-F5344CB8AC3E}">
        <p14:creationId xmlns:p14="http://schemas.microsoft.com/office/powerpoint/2010/main" val="2219041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II. Decline of Sparta – The Turn on Persia</a:t>
            </a:r>
            <a:endParaRPr lang="en-US" i="1" dirty="0">
              <a:solidFill>
                <a:srgbClr val="FFFF00"/>
              </a:solidFill>
            </a:endParaRP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680322" y="2336872"/>
            <a:ext cx="7504008" cy="4262711"/>
          </a:xfrm>
        </p:spPr>
        <p:txBody>
          <a:bodyPr>
            <a:normAutofit fontScale="92500"/>
          </a:bodyPr>
          <a:lstStyle/>
          <a:p>
            <a:pPr marL="0" indent="0">
              <a:buNone/>
            </a:pPr>
            <a:r>
              <a:rPr lang="en-US" sz="2600" b="1" i="1" dirty="0">
                <a:solidFill>
                  <a:srgbClr val="FFFF00"/>
                </a:solidFill>
              </a:rPr>
              <a:t>Hubris</a:t>
            </a:r>
          </a:p>
          <a:p>
            <a:r>
              <a:rPr lang="en-US" dirty="0"/>
              <a:t>Sparta assisted the Egyptians against Persia (400 BCE)</a:t>
            </a:r>
          </a:p>
          <a:p>
            <a:r>
              <a:rPr lang="en-US" dirty="0"/>
              <a:t>Sparta invaded Persia’s Asian possessions (396-395 BCE)</a:t>
            </a:r>
          </a:p>
          <a:p>
            <a:pPr lvl="1"/>
            <a:r>
              <a:rPr lang="en-US" dirty="0"/>
              <a:t>Newly crowned king, Agesilaus II took command.</a:t>
            </a:r>
          </a:p>
          <a:p>
            <a:pPr lvl="1"/>
            <a:r>
              <a:rPr lang="en-US" dirty="0"/>
              <a:t>Invasion force was 8,000 men: 2,000 freed </a:t>
            </a:r>
            <a:r>
              <a:rPr lang="en-US" i="1" dirty="0"/>
              <a:t>helots</a:t>
            </a:r>
            <a:r>
              <a:rPr lang="en-US" dirty="0"/>
              <a:t>, 6,000 </a:t>
            </a:r>
            <a:r>
              <a:rPr lang="en-US" i="1" dirty="0" err="1"/>
              <a:t>perioikoi</a:t>
            </a:r>
            <a:r>
              <a:rPr lang="en-US" dirty="0"/>
              <a:t> and allies, only 30 </a:t>
            </a:r>
            <a:r>
              <a:rPr lang="en-US" i="1" dirty="0" err="1"/>
              <a:t>Spartiates</a:t>
            </a:r>
            <a:r>
              <a:rPr lang="en-US" dirty="0"/>
              <a:t>. (They were getting stingy with them.)</a:t>
            </a:r>
          </a:p>
          <a:p>
            <a:pPr lvl="1"/>
            <a:r>
              <a:rPr lang="en-US" dirty="0"/>
              <a:t>Spartans at first hampered by lack of cavalry and light infantry.</a:t>
            </a:r>
          </a:p>
          <a:p>
            <a:pPr lvl="1"/>
            <a:r>
              <a:rPr lang="en-US" dirty="0"/>
              <a:t>Once Agesilaus raised supporting troops, especially cavalry, Sparta generally had the better of the battles fought. Persians conducted delaying actions, cautious retreats. Traded space for time. (But waiting for what to happen?)</a:t>
            </a:r>
          </a:p>
          <a:p>
            <a:endParaRPr lang="en-US" dirty="0"/>
          </a:p>
        </p:txBody>
      </p:sp>
      <p:pic>
        <p:nvPicPr>
          <p:cNvPr id="7" name="Picture 6">
            <a:extLst>
              <a:ext uri="{FF2B5EF4-FFF2-40B4-BE49-F238E27FC236}">
                <a16:creationId xmlns:a16="http://schemas.microsoft.com/office/drawing/2014/main" id="{6EF7B00F-7477-484C-A553-804E1C885B83}"/>
              </a:ext>
            </a:extLst>
          </p:cNvPr>
          <p:cNvPicPr>
            <a:picLocks noChangeAspect="1"/>
          </p:cNvPicPr>
          <p:nvPr/>
        </p:nvPicPr>
        <p:blipFill>
          <a:blip r:embed="rId2"/>
          <a:stretch>
            <a:fillRect/>
          </a:stretch>
        </p:blipFill>
        <p:spPr>
          <a:xfrm>
            <a:off x="10393095" y="146513"/>
            <a:ext cx="2010939" cy="2298216"/>
          </a:xfrm>
          <a:prstGeom prst="rect">
            <a:avLst/>
          </a:prstGeom>
        </p:spPr>
      </p:pic>
    </p:spTree>
    <p:extLst>
      <p:ext uri="{BB962C8B-B14F-4D97-AF65-F5344CB8AC3E}">
        <p14:creationId xmlns:p14="http://schemas.microsoft.com/office/powerpoint/2010/main" val="1579348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II. Decline of Sparta – Corinthian War</a:t>
            </a:r>
            <a:endParaRPr lang="en-US" i="1" dirty="0">
              <a:solidFill>
                <a:srgbClr val="FFFF00"/>
              </a:solidFill>
            </a:endParaRP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680321" y="2336872"/>
            <a:ext cx="7508336" cy="4262711"/>
          </a:xfrm>
        </p:spPr>
        <p:txBody>
          <a:bodyPr>
            <a:normAutofit/>
          </a:bodyPr>
          <a:lstStyle/>
          <a:p>
            <a:pPr marL="0" indent="0">
              <a:buNone/>
            </a:pPr>
            <a:r>
              <a:rPr lang="en-US" sz="2800" b="1" i="1" u="sng" dirty="0">
                <a:solidFill>
                  <a:srgbClr val="FFFF00"/>
                </a:solidFill>
              </a:rPr>
              <a:t>Nemesis: </a:t>
            </a:r>
            <a:r>
              <a:rPr lang="en-US" sz="2800" dirty="0">
                <a:solidFill>
                  <a:srgbClr val="FFFF00"/>
                </a:solidFill>
              </a:rPr>
              <a:t>The Corinthian War (395-387)</a:t>
            </a:r>
          </a:p>
          <a:p>
            <a:r>
              <a:rPr lang="en-US" dirty="0"/>
              <a:t>395: Alliance of Thebes, Athens, Corinth and Argos (backed by Persia) declared war on Sparta</a:t>
            </a:r>
          </a:p>
          <a:p>
            <a:r>
              <a:rPr lang="en-US" dirty="0"/>
              <a:t>Agesilaus recalled from Asia. Had to fight his way back through hostile territory</a:t>
            </a:r>
          </a:p>
          <a:p>
            <a:r>
              <a:rPr lang="en-US" dirty="0"/>
              <a:t>Agesilaus won several remarkable battlefield victories, but eventually both sides were worn down and fought to a stalemate.</a:t>
            </a:r>
          </a:p>
          <a:p>
            <a:r>
              <a:rPr lang="en-US" dirty="0"/>
              <a:t>Agesilaus later said he was driven out of Asia by “The King’s Ten Thousand archers.”</a:t>
            </a:r>
          </a:p>
        </p:txBody>
      </p:sp>
      <p:pic>
        <p:nvPicPr>
          <p:cNvPr id="7" name="Picture 6">
            <a:extLst>
              <a:ext uri="{FF2B5EF4-FFF2-40B4-BE49-F238E27FC236}">
                <a16:creationId xmlns:a16="http://schemas.microsoft.com/office/drawing/2014/main" id="{946B2271-A020-4422-ABE0-9ABA55C587A7}"/>
              </a:ext>
            </a:extLst>
          </p:cNvPr>
          <p:cNvPicPr>
            <a:picLocks noChangeAspect="1"/>
          </p:cNvPicPr>
          <p:nvPr/>
        </p:nvPicPr>
        <p:blipFill>
          <a:blip r:embed="rId2"/>
          <a:stretch>
            <a:fillRect/>
          </a:stretch>
        </p:blipFill>
        <p:spPr>
          <a:xfrm>
            <a:off x="10393095" y="146513"/>
            <a:ext cx="2010939" cy="2298216"/>
          </a:xfrm>
          <a:prstGeom prst="rect">
            <a:avLst/>
          </a:prstGeom>
        </p:spPr>
      </p:pic>
    </p:spTree>
    <p:extLst>
      <p:ext uri="{BB962C8B-B14F-4D97-AF65-F5344CB8AC3E}">
        <p14:creationId xmlns:p14="http://schemas.microsoft.com/office/powerpoint/2010/main" val="3149444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8A981-3A00-4D7D-B558-615450F0B074}"/>
              </a:ext>
            </a:extLst>
          </p:cNvPr>
          <p:cNvSpPr>
            <a:spLocks noGrp="1"/>
          </p:cNvSpPr>
          <p:nvPr>
            <p:ph type="title"/>
          </p:nvPr>
        </p:nvSpPr>
        <p:spPr/>
        <p:txBody>
          <a:bodyPr/>
          <a:lstStyle/>
          <a:p>
            <a:r>
              <a:rPr lang="en-US" dirty="0"/>
              <a:t>II. Decline of Sparta – Ten Thousand Archers</a:t>
            </a:r>
          </a:p>
        </p:txBody>
      </p:sp>
      <p:pic>
        <p:nvPicPr>
          <p:cNvPr id="24" name="Picture 23">
            <a:extLst>
              <a:ext uri="{FF2B5EF4-FFF2-40B4-BE49-F238E27FC236}">
                <a16:creationId xmlns:a16="http://schemas.microsoft.com/office/drawing/2014/main" id="{57AB7736-3EF1-4FBF-90C9-967BB776B27A}"/>
              </a:ext>
            </a:extLst>
          </p:cNvPr>
          <p:cNvPicPr>
            <a:picLocks noChangeAspect="1"/>
          </p:cNvPicPr>
          <p:nvPr/>
        </p:nvPicPr>
        <p:blipFill>
          <a:blip r:embed="rId2"/>
          <a:stretch>
            <a:fillRect/>
          </a:stretch>
        </p:blipFill>
        <p:spPr>
          <a:xfrm>
            <a:off x="10393095" y="146513"/>
            <a:ext cx="2010939" cy="2298216"/>
          </a:xfrm>
          <a:prstGeom prst="rect">
            <a:avLst/>
          </a:prstGeom>
        </p:spPr>
      </p:pic>
      <p:pic>
        <p:nvPicPr>
          <p:cNvPr id="35" name="Picture 34">
            <a:extLst>
              <a:ext uri="{FF2B5EF4-FFF2-40B4-BE49-F238E27FC236}">
                <a16:creationId xmlns:a16="http://schemas.microsoft.com/office/drawing/2014/main" id="{7BEC2B39-A76F-477A-9C31-EF1F30BAB156}"/>
              </a:ext>
            </a:extLst>
          </p:cNvPr>
          <p:cNvPicPr>
            <a:picLocks noChangeAspect="1"/>
          </p:cNvPicPr>
          <p:nvPr/>
        </p:nvPicPr>
        <p:blipFill>
          <a:blip r:embed="rId3"/>
          <a:stretch>
            <a:fillRect/>
          </a:stretch>
        </p:blipFill>
        <p:spPr>
          <a:xfrm>
            <a:off x="7676724" y="5154326"/>
            <a:ext cx="1374511" cy="1312735"/>
          </a:xfrm>
          <a:prstGeom prst="rect">
            <a:avLst/>
          </a:prstGeom>
        </p:spPr>
      </p:pic>
      <p:pic>
        <p:nvPicPr>
          <p:cNvPr id="36" name="Picture 35">
            <a:extLst>
              <a:ext uri="{FF2B5EF4-FFF2-40B4-BE49-F238E27FC236}">
                <a16:creationId xmlns:a16="http://schemas.microsoft.com/office/drawing/2014/main" id="{3E313F6E-E166-43F6-9153-6BD0F25A1D25}"/>
              </a:ext>
            </a:extLst>
          </p:cNvPr>
          <p:cNvPicPr>
            <a:picLocks noChangeAspect="1"/>
          </p:cNvPicPr>
          <p:nvPr/>
        </p:nvPicPr>
        <p:blipFill>
          <a:blip r:embed="rId3"/>
          <a:stretch>
            <a:fillRect/>
          </a:stretch>
        </p:blipFill>
        <p:spPr>
          <a:xfrm>
            <a:off x="10148254" y="2603282"/>
            <a:ext cx="1374511" cy="1312735"/>
          </a:xfrm>
          <a:prstGeom prst="rect">
            <a:avLst/>
          </a:prstGeom>
        </p:spPr>
      </p:pic>
      <p:pic>
        <p:nvPicPr>
          <p:cNvPr id="37" name="Picture 36">
            <a:extLst>
              <a:ext uri="{FF2B5EF4-FFF2-40B4-BE49-F238E27FC236}">
                <a16:creationId xmlns:a16="http://schemas.microsoft.com/office/drawing/2014/main" id="{ED8EE2F7-8AA9-4BEF-A25C-E7AC0290D20F}"/>
              </a:ext>
            </a:extLst>
          </p:cNvPr>
          <p:cNvPicPr>
            <a:picLocks noChangeAspect="1"/>
          </p:cNvPicPr>
          <p:nvPr/>
        </p:nvPicPr>
        <p:blipFill>
          <a:blip r:embed="rId3"/>
          <a:stretch>
            <a:fillRect/>
          </a:stretch>
        </p:blipFill>
        <p:spPr>
          <a:xfrm>
            <a:off x="9300116" y="2837878"/>
            <a:ext cx="1374511" cy="1312735"/>
          </a:xfrm>
          <a:prstGeom prst="rect">
            <a:avLst/>
          </a:prstGeom>
        </p:spPr>
      </p:pic>
      <p:pic>
        <p:nvPicPr>
          <p:cNvPr id="38" name="Picture 37">
            <a:extLst>
              <a:ext uri="{FF2B5EF4-FFF2-40B4-BE49-F238E27FC236}">
                <a16:creationId xmlns:a16="http://schemas.microsoft.com/office/drawing/2014/main" id="{C10F4F64-192B-4BE8-BFEA-EC3474E2C74A}"/>
              </a:ext>
            </a:extLst>
          </p:cNvPr>
          <p:cNvPicPr>
            <a:picLocks noChangeAspect="1"/>
          </p:cNvPicPr>
          <p:nvPr/>
        </p:nvPicPr>
        <p:blipFill>
          <a:blip r:embed="rId3"/>
          <a:stretch>
            <a:fillRect/>
          </a:stretch>
        </p:blipFill>
        <p:spPr>
          <a:xfrm>
            <a:off x="9724185" y="3602514"/>
            <a:ext cx="1374511" cy="1312735"/>
          </a:xfrm>
          <a:prstGeom prst="rect">
            <a:avLst/>
          </a:prstGeom>
        </p:spPr>
      </p:pic>
      <p:pic>
        <p:nvPicPr>
          <p:cNvPr id="39" name="Picture 38">
            <a:extLst>
              <a:ext uri="{FF2B5EF4-FFF2-40B4-BE49-F238E27FC236}">
                <a16:creationId xmlns:a16="http://schemas.microsoft.com/office/drawing/2014/main" id="{15C137CA-E649-4B70-82FF-FEC5572C3406}"/>
              </a:ext>
            </a:extLst>
          </p:cNvPr>
          <p:cNvPicPr>
            <a:picLocks noChangeAspect="1"/>
          </p:cNvPicPr>
          <p:nvPr/>
        </p:nvPicPr>
        <p:blipFill>
          <a:blip r:embed="rId3"/>
          <a:stretch>
            <a:fillRect/>
          </a:stretch>
        </p:blipFill>
        <p:spPr>
          <a:xfrm>
            <a:off x="6874967" y="4657370"/>
            <a:ext cx="1374511" cy="1312735"/>
          </a:xfrm>
          <a:prstGeom prst="rect">
            <a:avLst/>
          </a:prstGeom>
        </p:spPr>
      </p:pic>
      <p:pic>
        <p:nvPicPr>
          <p:cNvPr id="40" name="Picture 39">
            <a:extLst>
              <a:ext uri="{FF2B5EF4-FFF2-40B4-BE49-F238E27FC236}">
                <a16:creationId xmlns:a16="http://schemas.microsoft.com/office/drawing/2014/main" id="{E240EEE3-0F7C-452D-BD81-FE1D3E1DA75D}"/>
              </a:ext>
            </a:extLst>
          </p:cNvPr>
          <p:cNvPicPr>
            <a:picLocks noChangeAspect="1"/>
          </p:cNvPicPr>
          <p:nvPr/>
        </p:nvPicPr>
        <p:blipFill>
          <a:blip r:embed="rId3"/>
          <a:stretch>
            <a:fillRect/>
          </a:stretch>
        </p:blipFill>
        <p:spPr>
          <a:xfrm>
            <a:off x="1216289" y="2444729"/>
            <a:ext cx="1374511" cy="1312735"/>
          </a:xfrm>
          <a:prstGeom prst="rect">
            <a:avLst/>
          </a:prstGeom>
        </p:spPr>
      </p:pic>
      <p:pic>
        <p:nvPicPr>
          <p:cNvPr id="41" name="Picture 40">
            <a:extLst>
              <a:ext uri="{FF2B5EF4-FFF2-40B4-BE49-F238E27FC236}">
                <a16:creationId xmlns:a16="http://schemas.microsoft.com/office/drawing/2014/main" id="{324B6B6A-03FB-4278-AEBF-86B5758234C2}"/>
              </a:ext>
            </a:extLst>
          </p:cNvPr>
          <p:cNvPicPr>
            <a:picLocks noChangeAspect="1"/>
          </p:cNvPicPr>
          <p:nvPr/>
        </p:nvPicPr>
        <p:blipFill>
          <a:blip r:embed="rId3"/>
          <a:stretch>
            <a:fillRect/>
          </a:stretch>
        </p:blipFill>
        <p:spPr>
          <a:xfrm>
            <a:off x="1772881" y="2946146"/>
            <a:ext cx="1374511" cy="1312735"/>
          </a:xfrm>
          <a:prstGeom prst="rect">
            <a:avLst/>
          </a:prstGeom>
        </p:spPr>
      </p:pic>
      <p:pic>
        <p:nvPicPr>
          <p:cNvPr id="42" name="Picture 41">
            <a:extLst>
              <a:ext uri="{FF2B5EF4-FFF2-40B4-BE49-F238E27FC236}">
                <a16:creationId xmlns:a16="http://schemas.microsoft.com/office/drawing/2014/main" id="{99C2985B-2FB8-407C-948F-716D9F5B4EF1}"/>
              </a:ext>
            </a:extLst>
          </p:cNvPr>
          <p:cNvPicPr>
            <a:picLocks noChangeAspect="1"/>
          </p:cNvPicPr>
          <p:nvPr/>
        </p:nvPicPr>
        <p:blipFill>
          <a:blip r:embed="rId3"/>
          <a:stretch>
            <a:fillRect/>
          </a:stretch>
        </p:blipFill>
        <p:spPr>
          <a:xfrm>
            <a:off x="741068" y="3556709"/>
            <a:ext cx="1374511" cy="1312735"/>
          </a:xfrm>
          <a:prstGeom prst="rect">
            <a:avLst/>
          </a:prstGeom>
        </p:spPr>
      </p:pic>
      <p:pic>
        <p:nvPicPr>
          <p:cNvPr id="43" name="Picture 42">
            <a:extLst>
              <a:ext uri="{FF2B5EF4-FFF2-40B4-BE49-F238E27FC236}">
                <a16:creationId xmlns:a16="http://schemas.microsoft.com/office/drawing/2014/main" id="{BCA7218C-B820-4078-8475-BB401AAAEA99}"/>
              </a:ext>
            </a:extLst>
          </p:cNvPr>
          <p:cNvPicPr>
            <a:picLocks noChangeAspect="1"/>
          </p:cNvPicPr>
          <p:nvPr/>
        </p:nvPicPr>
        <p:blipFill>
          <a:blip r:embed="rId3"/>
          <a:stretch>
            <a:fillRect/>
          </a:stretch>
        </p:blipFill>
        <p:spPr>
          <a:xfrm>
            <a:off x="1696153" y="4368027"/>
            <a:ext cx="1374511" cy="1312735"/>
          </a:xfrm>
          <a:prstGeom prst="rect">
            <a:avLst/>
          </a:prstGeom>
        </p:spPr>
      </p:pic>
      <p:pic>
        <p:nvPicPr>
          <p:cNvPr id="44" name="Picture 43">
            <a:extLst>
              <a:ext uri="{FF2B5EF4-FFF2-40B4-BE49-F238E27FC236}">
                <a16:creationId xmlns:a16="http://schemas.microsoft.com/office/drawing/2014/main" id="{A9A14E14-A1F0-4DF3-8267-732FF12690EF}"/>
              </a:ext>
            </a:extLst>
          </p:cNvPr>
          <p:cNvPicPr>
            <a:picLocks noChangeAspect="1"/>
          </p:cNvPicPr>
          <p:nvPr/>
        </p:nvPicPr>
        <p:blipFill>
          <a:blip r:embed="rId3"/>
          <a:stretch>
            <a:fillRect/>
          </a:stretch>
        </p:blipFill>
        <p:spPr>
          <a:xfrm>
            <a:off x="3598304" y="3101096"/>
            <a:ext cx="1374511" cy="1312735"/>
          </a:xfrm>
          <a:prstGeom prst="rect">
            <a:avLst/>
          </a:prstGeom>
        </p:spPr>
      </p:pic>
      <p:pic>
        <p:nvPicPr>
          <p:cNvPr id="45" name="Picture 44">
            <a:extLst>
              <a:ext uri="{FF2B5EF4-FFF2-40B4-BE49-F238E27FC236}">
                <a16:creationId xmlns:a16="http://schemas.microsoft.com/office/drawing/2014/main" id="{FB31E9E6-97B4-4348-8A27-8B4EBE22C677}"/>
              </a:ext>
            </a:extLst>
          </p:cNvPr>
          <p:cNvPicPr>
            <a:picLocks noChangeAspect="1"/>
          </p:cNvPicPr>
          <p:nvPr/>
        </p:nvPicPr>
        <p:blipFill>
          <a:blip r:embed="rId3"/>
          <a:stretch>
            <a:fillRect/>
          </a:stretch>
        </p:blipFill>
        <p:spPr>
          <a:xfrm>
            <a:off x="4067195" y="2243974"/>
            <a:ext cx="1374511" cy="1312735"/>
          </a:xfrm>
          <a:prstGeom prst="rect">
            <a:avLst/>
          </a:prstGeom>
        </p:spPr>
      </p:pic>
      <p:pic>
        <p:nvPicPr>
          <p:cNvPr id="46" name="Picture 45">
            <a:extLst>
              <a:ext uri="{FF2B5EF4-FFF2-40B4-BE49-F238E27FC236}">
                <a16:creationId xmlns:a16="http://schemas.microsoft.com/office/drawing/2014/main" id="{14FDB84B-5319-4B02-8DE6-3D2E432411DA}"/>
              </a:ext>
            </a:extLst>
          </p:cNvPr>
          <p:cNvPicPr>
            <a:picLocks noChangeAspect="1"/>
          </p:cNvPicPr>
          <p:nvPr/>
        </p:nvPicPr>
        <p:blipFill>
          <a:blip r:embed="rId3"/>
          <a:stretch>
            <a:fillRect/>
          </a:stretch>
        </p:blipFill>
        <p:spPr>
          <a:xfrm>
            <a:off x="4075847" y="3532928"/>
            <a:ext cx="1374511" cy="1312735"/>
          </a:xfrm>
          <a:prstGeom prst="rect">
            <a:avLst/>
          </a:prstGeom>
        </p:spPr>
      </p:pic>
      <p:pic>
        <p:nvPicPr>
          <p:cNvPr id="47" name="Picture 46">
            <a:extLst>
              <a:ext uri="{FF2B5EF4-FFF2-40B4-BE49-F238E27FC236}">
                <a16:creationId xmlns:a16="http://schemas.microsoft.com/office/drawing/2014/main" id="{8B811BDE-8D15-44B0-B9F3-EFFB77889CC0}"/>
              </a:ext>
            </a:extLst>
          </p:cNvPr>
          <p:cNvPicPr>
            <a:picLocks noChangeAspect="1"/>
          </p:cNvPicPr>
          <p:nvPr/>
        </p:nvPicPr>
        <p:blipFill>
          <a:blip r:embed="rId3"/>
          <a:stretch>
            <a:fillRect/>
          </a:stretch>
        </p:blipFill>
        <p:spPr>
          <a:xfrm>
            <a:off x="4779499" y="3032265"/>
            <a:ext cx="1374511" cy="1312735"/>
          </a:xfrm>
          <a:prstGeom prst="rect">
            <a:avLst/>
          </a:prstGeom>
        </p:spPr>
      </p:pic>
      <p:pic>
        <p:nvPicPr>
          <p:cNvPr id="48" name="Picture 47">
            <a:extLst>
              <a:ext uri="{FF2B5EF4-FFF2-40B4-BE49-F238E27FC236}">
                <a16:creationId xmlns:a16="http://schemas.microsoft.com/office/drawing/2014/main" id="{8776DAD9-95B4-4DAB-8DAF-8C17B1B880B8}"/>
              </a:ext>
            </a:extLst>
          </p:cNvPr>
          <p:cNvPicPr>
            <a:picLocks noChangeAspect="1"/>
          </p:cNvPicPr>
          <p:nvPr/>
        </p:nvPicPr>
        <p:blipFill>
          <a:blip r:embed="rId3"/>
          <a:stretch>
            <a:fillRect/>
          </a:stretch>
        </p:blipFill>
        <p:spPr>
          <a:xfrm>
            <a:off x="3388591" y="4689958"/>
            <a:ext cx="1374511" cy="1312735"/>
          </a:xfrm>
          <a:prstGeom prst="rect">
            <a:avLst/>
          </a:prstGeom>
        </p:spPr>
      </p:pic>
      <p:pic>
        <p:nvPicPr>
          <p:cNvPr id="49" name="Picture 48">
            <a:extLst>
              <a:ext uri="{FF2B5EF4-FFF2-40B4-BE49-F238E27FC236}">
                <a16:creationId xmlns:a16="http://schemas.microsoft.com/office/drawing/2014/main" id="{7228BE26-88AB-4E35-9DB5-5C52C05F2AF7}"/>
              </a:ext>
            </a:extLst>
          </p:cNvPr>
          <p:cNvPicPr>
            <a:picLocks noChangeAspect="1"/>
          </p:cNvPicPr>
          <p:nvPr/>
        </p:nvPicPr>
        <p:blipFill>
          <a:blip r:embed="rId3"/>
          <a:stretch>
            <a:fillRect/>
          </a:stretch>
        </p:blipFill>
        <p:spPr>
          <a:xfrm>
            <a:off x="7646021" y="4613193"/>
            <a:ext cx="1374511" cy="1312735"/>
          </a:xfrm>
          <a:prstGeom prst="rect">
            <a:avLst/>
          </a:prstGeom>
        </p:spPr>
      </p:pic>
      <p:pic>
        <p:nvPicPr>
          <p:cNvPr id="50" name="Picture 49">
            <a:extLst>
              <a:ext uri="{FF2B5EF4-FFF2-40B4-BE49-F238E27FC236}">
                <a16:creationId xmlns:a16="http://schemas.microsoft.com/office/drawing/2014/main" id="{C2D23FD5-D963-4426-8C55-E8044A035A51}"/>
              </a:ext>
            </a:extLst>
          </p:cNvPr>
          <p:cNvPicPr>
            <a:picLocks noChangeAspect="1"/>
          </p:cNvPicPr>
          <p:nvPr/>
        </p:nvPicPr>
        <p:blipFill>
          <a:blip r:embed="rId3"/>
          <a:stretch>
            <a:fillRect/>
          </a:stretch>
        </p:blipFill>
        <p:spPr>
          <a:xfrm>
            <a:off x="7087002" y="5346325"/>
            <a:ext cx="1374511" cy="1312735"/>
          </a:xfrm>
          <a:prstGeom prst="rect">
            <a:avLst/>
          </a:prstGeom>
        </p:spPr>
      </p:pic>
      <p:pic>
        <p:nvPicPr>
          <p:cNvPr id="51" name="Picture 50">
            <a:extLst>
              <a:ext uri="{FF2B5EF4-FFF2-40B4-BE49-F238E27FC236}">
                <a16:creationId xmlns:a16="http://schemas.microsoft.com/office/drawing/2014/main" id="{CC25A6C9-8E1F-437C-AF72-2ED0A0093CFE}"/>
              </a:ext>
            </a:extLst>
          </p:cNvPr>
          <p:cNvPicPr>
            <a:picLocks noChangeAspect="1"/>
          </p:cNvPicPr>
          <p:nvPr/>
        </p:nvPicPr>
        <p:blipFill>
          <a:blip r:embed="rId3"/>
          <a:stretch>
            <a:fillRect/>
          </a:stretch>
        </p:blipFill>
        <p:spPr>
          <a:xfrm>
            <a:off x="7872131" y="2548091"/>
            <a:ext cx="1374511" cy="1312735"/>
          </a:xfrm>
          <a:prstGeom prst="rect">
            <a:avLst/>
          </a:prstGeom>
        </p:spPr>
      </p:pic>
      <p:pic>
        <p:nvPicPr>
          <p:cNvPr id="52" name="Picture 51">
            <a:extLst>
              <a:ext uri="{FF2B5EF4-FFF2-40B4-BE49-F238E27FC236}">
                <a16:creationId xmlns:a16="http://schemas.microsoft.com/office/drawing/2014/main" id="{CD672E1C-430F-4988-A9E8-F845DBE2E476}"/>
              </a:ext>
            </a:extLst>
          </p:cNvPr>
          <p:cNvPicPr>
            <a:picLocks noChangeAspect="1"/>
          </p:cNvPicPr>
          <p:nvPr/>
        </p:nvPicPr>
        <p:blipFill>
          <a:blip r:embed="rId3"/>
          <a:stretch>
            <a:fillRect/>
          </a:stretch>
        </p:blipFill>
        <p:spPr>
          <a:xfrm>
            <a:off x="6814281" y="3188616"/>
            <a:ext cx="1374511" cy="1312735"/>
          </a:xfrm>
          <a:prstGeom prst="rect">
            <a:avLst/>
          </a:prstGeom>
        </p:spPr>
      </p:pic>
      <p:pic>
        <p:nvPicPr>
          <p:cNvPr id="53" name="Picture 52">
            <a:extLst>
              <a:ext uri="{FF2B5EF4-FFF2-40B4-BE49-F238E27FC236}">
                <a16:creationId xmlns:a16="http://schemas.microsoft.com/office/drawing/2014/main" id="{44B03E88-1163-457C-AFAE-1CF020E88377}"/>
              </a:ext>
            </a:extLst>
          </p:cNvPr>
          <p:cNvPicPr>
            <a:picLocks noChangeAspect="1"/>
          </p:cNvPicPr>
          <p:nvPr/>
        </p:nvPicPr>
        <p:blipFill>
          <a:blip r:embed="rId3"/>
          <a:stretch>
            <a:fillRect/>
          </a:stretch>
        </p:blipFill>
        <p:spPr>
          <a:xfrm>
            <a:off x="7131401" y="2377140"/>
            <a:ext cx="1374511" cy="1312735"/>
          </a:xfrm>
          <a:prstGeom prst="rect">
            <a:avLst/>
          </a:prstGeom>
        </p:spPr>
      </p:pic>
      <p:pic>
        <p:nvPicPr>
          <p:cNvPr id="54" name="Picture 53">
            <a:extLst>
              <a:ext uri="{FF2B5EF4-FFF2-40B4-BE49-F238E27FC236}">
                <a16:creationId xmlns:a16="http://schemas.microsoft.com/office/drawing/2014/main" id="{236CB757-F18F-410D-A0CF-A278926C0121}"/>
              </a:ext>
            </a:extLst>
          </p:cNvPr>
          <p:cNvPicPr>
            <a:picLocks noChangeAspect="1"/>
          </p:cNvPicPr>
          <p:nvPr/>
        </p:nvPicPr>
        <p:blipFill>
          <a:blip r:embed="rId3"/>
          <a:stretch>
            <a:fillRect/>
          </a:stretch>
        </p:blipFill>
        <p:spPr>
          <a:xfrm>
            <a:off x="7789245" y="3530463"/>
            <a:ext cx="1374511" cy="1312735"/>
          </a:xfrm>
          <a:prstGeom prst="rect">
            <a:avLst/>
          </a:prstGeom>
        </p:spPr>
      </p:pic>
      <p:pic>
        <p:nvPicPr>
          <p:cNvPr id="55" name="Picture 54">
            <a:extLst>
              <a:ext uri="{FF2B5EF4-FFF2-40B4-BE49-F238E27FC236}">
                <a16:creationId xmlns:a16="http://schemas.microsoft.com/office/drawing/2014/main" id="{1DF0017B-A597-4FD9-A303-970443D50CCA}"/>
              </a:ext>
            </a:extLst>
          </p:cNvPr>
          <p:cNvPicPr>
            <a:picLocks noChangeAspect="1"/>
          </p:cNvPicPr>
          <p:nvPr/>
        </p:nvPicPr>
        <p:blipFill>
          <a:blip r:embed="rId3"/>
          <a:stretch>
            <a:fillRect/>
          </a:stretch>
        </p:blipFill>
        <p:spPr>
          <a:xfrm>
            <a:off x="5334743" y="4501351"/>
            <a:ext cx="1374511" cy="1312735"/>
          </a:xfrm>
          <a:prstGeom prst="rect">
            <a:avLst/>
          </a:prstGeom>
        </p:spPr>
      </p:pic>
      <p:pic>
        <p:nvPicPr>
          <p:cNvPr id="56" name="Picture 55">
            <a:extLst>
              <a:ext uri="{FF2B5EF4-FFF2-40B4-BE49-F238E27FC236}">
                <a16:creationId xmlns:a16="http://schemas.microsoft.com/office/drawing/2014/main" id="{F73E54A0-74F3-4372-B949-397C1EF51352}"/>
              </a:ext>
            </a:extLst>
          </p:cNvPr>
          <p:cNvPicPr>
            <a:picLocks noChangeAspect="1"/>
          </p:cNvPicPr>
          <p:nvPr/>
        </p:nvPicPr>
        <p:blipFill>
          <a:blip r:embed="rId3"/>
          <a:stretch>
            <a:fillRect/>
          </a:stretch>
        </p:blipFill>
        <p:spPr>
          <a:xfrm>
            <a:off x="6052701" y="4607053"/>
            <a:ext cx="1374511" cy="1312735"/>
          </a:xfrm>
          <a:prstGeom prst="rect">
            <a:avLst/>
          </a:prstGeom>
        </p:spPr>
      </p:pic>
      <p:pic>
        <p:nvPicPr>
          <p:cNvPr id="57" name="Picture 56">
            <a:extLst>
              <a:ext uri="{FF2B5EF4-FFF2-40B4-BE49-F238E27FC236}">
                <a16:creationId xmlns:a16="http://schemas.microsoft.com/office/drawing/2014/main" id="{825D3543-BC09-4150-B53F-72E80FBCB916}"/>
              </a:ext>
            </a:extLst>
          </p:cNvPr>
          <p:cNvPicPr>
            <a:picLocks noChangeAspect="1"/>
          </p:cNvPicPr>
          <p:nvPr/>
        </p:nvPicPr>
        <p:blipFill>
          <a:blip r:embed="rId3"/>
          <a:stretch>
            <a:fillRect/>
          </a:stretch>
        </p:blipFill>
        <p:spPr>
          <a:xfrm>
            <a:off x="9071744" y="4898389"/>
            <a:ext cx="1374511" cy="1312735"/>
          </a:xfrm>
          <a:prstGeom prst="rect">
            <a:avLst/>
          </a:prstGeom>
        </p:spPr>
      </p:pic>
      <p:pic>
        <p:nvPicPr>
          <p:cNvPr id="58" name="Picture 57">
            <a:extLst>
              <a:ext uri="{FF2B5EF4-FFF2-40B4-BE49-F238E27FC236}">
                <a16:creationId xmlns:a16="http://schemas.microsoft.com/office/drawing/2014/main" id="{DD33207C-10F5-4744-94B6-B3AE205E1147}"/>
              </a:ext>
            </a:extLst>
          </p:cNvPr>
          <p:cNvPicPr>
            <a:picLocks noChangeAspect="1"/>
          </p:cNvPicPr>
          <p:nvPr/>
        </p:nvPicPr>
        <p:blipFill>
          <a:blip r:embed="rId3"/>
          <a:stretch>
            <a:fillRect/>
          </a:stretch>
        </p:blipFill>
        <p:spPr>
          <a:xfrm>
            <a:off x="5734732" y="2208052"/>
            <a:ext cx="1374511" cy="1312735"/>
          </a:xfrm>
          <a:prstGeom prst="rect">
            <a:avLst/>
          </a:prstGeom>
        </p:spPr>
      </p:pic>
      <p:pic>
        <p:nvPicPr>
          <p:cNvPr id="59" name="Picture 58">
            <a:extLst>
              <a:ext uri="{FF2B5EF4-FFF2-40B4-BE49-F238E27FC236}">
                <a16:creationId xmlns:a16="http://schemas.microsoft.com/office/drawing/2014/main" id="{CF86FB09-0179-4F4A-BC9A-13526C7C83A7}"/>
              </a:ext>
            </a:extLst>
          </p:cNvPr>
          <p:cNvPicPr>
            <a:picLocks noChangeAspect="1"/>
          </p:cNvPicPr>
          <p:nvPr/>
        </p:nvPicPr>
        <p:blipFill>
          <a:blip r:embed="rId3"/>
          <a:stretch>
            <a:fillRect/>
          </a:stretch>
        </p:blipFill>
        <p:spPr>
          <a:xfrm>
            <a:off x="1553077" y="5014971"/>
            <a:ext cx="1374511" cy="1312735"/>
          </a:xfrm>
          <a:prstGeom prst="rect">
            <a:avLst/>
          </a:prstGeom>
        </p:spPr>
      </p:pic>
      <p:pic>
        <p:nvPicPr>
          <p:cNvPr id="60" name="Picture 59">
            <a:extLst>
              <a:ext uri="{FF2B5EF4-FFF2-40B4-BE49-F238E27FC236}">
                <a16:creationId xmlns:a16="http://schemas.microsoft.com/office/drawing/2014/main" id="{A73A8B61-025A-4FFB-A1AA-ED3C71B61EE2}"/>
              </a:ext>
            </a:extLst>
          </p:cNvPr>
          <p:cNvPicPr>
            <a:picLocks noChangeAspect="1"/>
          </p:cNvPicPr>
          <p:nvPr/>
        </p:nvPicPr>
        <p:blipFill>
          <a:blip r:embed="rId3"/>
          <a:stretch>
            <a:fillRect/>
          </a:stretch>
        </p:blipFill>
        <p:spPr>
          <a:xfrm>
            <a:off x="320124" y="5154326"/>
            <a:ext cx="1374511" cy="1312735"/>
          </a:xfrm>
          <a:prstGeom prst="rect">
            <a:avLst/>
          </a:prstGeom>
        </p:spPr>
      </p:pic>
    </p:spTree>
    <p:extLst>
      <p:ext uri="{BB962C8B-B14F-4D97-AF65-F5344CB8AC3E}">
        <p14:creationId xmlns:p14="http://schemas.microsoft.com/office/powerpoint/2010/main" val="3631202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II. Decline of Sparta – Ten Thousand Archers</a:t>
            </a:r>
            <a:endParaRPr lang="en-US" i="1" dirty="0">
              <a:solidFill>
                <a:srgbClr val="FFFF00"/>
              </a:solidFill>
            </a:endParaRP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680321" y="2336872"/>
            <a:ext cx="7231227" cy="4262711"/>
          </a:xfrm>
        </p:spPr>
        <p:txBody>
          <a:bodyPr>
            <a:normAutofit/>
          </a:bodyPr>
          <a:lstStyle/>
          <a:p>
            <a:r>
              <a:rPr lang="en-US" dirty="0"/>
              <a:t>Persian gold daric.</a:t>
            </a:r>
          </a:p>
          <a:p>
            <a:pPr lvl="1"/>
            <a:r>
              <a:rPr lang="en-US" dirty="0"/>
              <a:t>Daric was the wage of a common laborer for over a year, or a trained mercenary for a month.</a:t>
            </a:r>
          </a:p>
          <a:p>
            <a:r>
              <a:rPr lang="en-US" dirty="0"/>
              <a:t>Too large a denomination to be used in most commercial transactions. </a:t>
            </a:r>
          </a:p>
          <a:p>
            <a:r>
              <a:rPr lang="en-US" dirty="0"/>
              <a:t>Instead used to pay mercenaries and </a:t>
            </a:r>
            <a:r>
              <a:rPr lang="en-US" dirty="0">
                <a:solidFill>
                  <a:srgbClr val="FFFF00"/>
                </a:solidFill>
              </a:rPr>
              <a:t>bribe governments</a:t>
            </a:r>
            <a:r>
              <a:rPr lang="en-US" dirty="0"/>
              <a:t> and their officials.</a:t>
            </a:r>
          </a:p>
          <a:p>
            <a:r>
              <a:rPr lang="en-US" dirty="0"/>
              <a:t>Every coin featured an image of the Persian king holding a bow.</a:t>
            </a:r>
          </a:p>
          <a:p>
            <a:endParaRPr lang="en-US" dirty="0"/>
          </a:p>
        </p:txBody>
      </p:sp>
      <p:pic>
        <p:nvPicPr>
          <p:cNvPr id="7" name="Picture 6">
            <a:extLst>
              <a:ext uri="{FF2B5EF4-FFF2-40B4-BE49-F238E27FC236}">
                <a16:creationId xmlns:a16="http://schemas.microsoft.com/office/drawing/2014/main" id="{946B2271-A020-4422-ABE0-9ABA55C587A7}"/>
              </a:ext>
            </a:extLst>
          </p:cNvPr>
          <p:cNvPicPr>
            <a:picLocks noChangeAspect="1"/>
          </p:cNvPicPr>
          <p:nvPr/>
        </p:nvPicPr>
        <p:blipFill>
          <a:blip r:embed="rId2"/>
          <a:stretch>
            <a:fillRect/>
          </a:stretch>
        </p:blipFill>
        <p:spPr>
          <a:xfrm>
            <a:off x="10393095" y="146513"/>
            <a:ext cx="2010939" cy="2298216"/>
          </a:xfrm>
          <a:prstGeom prst="rect">
            <a:avLst/>
          </a:prstGeom>
        </p:spPr>
      </p:pic>
      <p:pic>
        <p:nvPicPr>
          <p:cNvPr id="5" name="Picture 4">
            <a:extLst>
              <a:ext uri="{FF2B5EF4-FFF2-40B4-BE49-F238E27FC236}">
                <a16:creationId xmlns:a16="http://schemas.microsoft.com/office/drawing/2014/main" id="{2D63F094-012E-46C4-877C-99DFA0A15BA0}"/>
              </a:ext>
            </a:extLst>
          </p:cNvPr>
          <p:cNvPicPr>
            <a:picLocks noChangeAspect="1"/>
          </p:cNvPicPr>
          <p:nvPr/>
        </p:nvPicPr>
        <p:blipFill>
          <a:blip r:embed="rId3"/>
          <a:stretch>
            <a:fillRect/>
          </a:stretch>
        </p:blipFill>
        <p:spPr>
          <a:xfrm>
            <a:off x="7676724" y="2336872"/>
            <a:ext cx="4324551" cy="4130189"/>
          </a:xfrm>
          <a:prstGeom prst="rect">
            <a:avLst/>
          </a:prstGeom>
        </p:spPr>
      </p:pic>
    </p:spTree>
    <p:extLst>
      <p:ext uri="{BB962C8B-B14F-4D97-AF65-F5344CB8AC3E}">
        <p14:creationId xmlns:p14="http://schemas.microsoft.com/office/powerpoint/2010/main" val="3357099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8301-40D8-413B-9014-402A8EDD7A27}"/>
              </a:ext>
            </a:extLst>
          </p:cNvPr>
          <p:cNvSpPr>
            <a:spLocks noGrp="1"/>
          </p:cNvSpPr>
          <p:nvPr>
            <p:ph type="ctrTitle"/>
          </p:nvPr>
        </p:nvSpPr>
        <p:spPr/>
        <p:txBody>
          <a:bodyPr/>
          <a:lstStyle/>
          <a:p>
            <a:pPr algn="ctr"/>
            <a:r>
              <a:rPr lang="en-US" dirty="0"/>
              <a:t>Greece and Persia</a:t>
            </a:r>
            <a:br>
              <a:rPr lang="en-US" dirty="0"/>
            </a:br>
            <a:r>
              <a:rPr lang="en-US" sz="3600" dirty="0"/>
              <a:t>The war that Created History</a:t>
            </a:r>
          </a:p>
        </p:txBody>
      </p:sp>
      <p:sp>
        <p:nvSpPr>
          <p:cNvPr id="3" name="Subtitle 2">
            <a:extLst>
              <a:ext uri="{FF2B5EF4-FFF2-40B4-BE49-F238E27FC236}">
                <a16:creationId xmlns:a16="http://schemas.microsoft.com/office/drawing/2014/main" id="{C854FA09-96DD-4680-A501-5876DF53BA89}"/>
              </a:ext>
            </a:extLst>
          </p:cNvPr>
          <p:cNvSpPr>
            <a:spLocks noGrp="1"/>
          </p:cNvSpPr>
          <p:nvPr>
            <p:ph type="subTitle" idx="1"/>
          </p:nvPr>
        </p:nvSpPr>
        <p:spPr>
          <a:xfrm>
            <a:off x="680322" y="4433796"/>
            <a:ext cx="9855156" cy="2298308"/>
          </a:xfrm>
        </p:spPr>
        <p:txBody>
          <a:bodyPr>
            <a:normAutofit fontScale="92500" lnSpcReduction="10000"/>
          </a:bodyPr>
          <a:lstStyle/>
          <a:p>
            <a:pPr algn="ctr"/>
            <a:r>
              <a:rPr lang="en-US" sz="4000" i="1" dirty="0"/>
              <a:t>OLLI Spring 2022</a:t>
            </a:r>
          </a:p>
          <a:p>
            <a:pPr algn="ctr"/>
            <a:r>
              <a:rPr lang="en-US" sz="4000" i="1" dirty="0"/>
              <a:t>Week 7: </a:t>
            </a:r>
            <a:r>
              <a:rPr lang="en-US" sz="4000" b="1" i="1" dirty="0">
                <a:solidFill>
                  <a:srgbClr val="FFFF00"/>
                </a:solidFill>
              </a:rPr>
              <a:t>The King’s “Peace”</a:t>
            </a:r>
          </a:p>
          <a:p>
            <a:pPr algn="ctr"/>
            <a:r>
              <a:rPr lang="en-US" sz="4000" dirty="0"/>
              <a:t>or </a:t>
            </a:r>
          </a:p>
          <a:p>
            <a:pPr algn="ctr"/>
            <a:r>
              <a:rPr lang="en-US" sz="4000" b="1" i="1" dirty="0">
                <a:solidFill>
                  <a:srgbClr val="FFFF00"/>
                </a:solidFill>
              </a:rPr>
              <a:t>Fifty Years of War</a:t>
            </a:r>
          </a:p>
        </p:txBody>
      </p:sp>
      <p:pic>
        <p:nvPicPr>
          <p:cNvPr id="9" name="Picture 8">
            <a:extLst>
              <a:ext uri="{FF2B5EF4-FFF2-40B4-BE49-F238E27FC236}">
                <a16:creationId xmlns:a16="http://schemas.microsoft.com/office/drawing/2014/main" id="{9D1E3A24-04BC-40B7-BE29-A0669D72D2FA}"/>
              </a:ext>
            </a:extLst>
          </p:cNvPr>
          <p:cNvPicPr>
            <a:picLocks noChangeAspect="1"/>
          </p:cNvPicPr>
          <p:nvPr/>
        </p:nvPicPr>
        <p:blipFill>
          <a:blip r:embed="rId2"/>
          <a:stretch>
            <a:fillRect/>
          </a:stretch>
        </p:blipFill>
        <p:spPr>
          <a:xfrm>
            <a:off x="0" y="0"/>
            <a:ext cx="4943061" cy="2582749"/>
          </a:xfrm>
          <a:prstGeom prst="rect">
            <a:avLst/>
          </a:prstGeom>
        </p:spPr>
      </p:pic>
      <p:pic>
        <p:nvPicPr>
          <p:cNvPr id="13" name="Picture 12">
            <a:extLst>
              <a:ext uri="{FF2B5EF4-FFF2-40B4-BE49-F238E27FC236}">
                <a16:creationId xmlns:a16="http://schemas.microsoft.com/office/drawing/2014/main" id="{27E24E30-7D9F-4F67-951B-C5405282DAA9}"/>
              </a:ext>
            </a:extLst>
          </p:cNvPr>
          <p:cNvPicPr>
            <a:picLocks noChangeAspect="1"/>
          </p:cNvPicPr>
          <p:nvPr/>
        </p:nvPicPr>
        <p:blipFill>
          <a:blip r:embed="rId3"/>
          <a:stretch>
            <a:fillRect/>
          </a:stretch>
        </p:blipFill>
        <p:spPr>
          <a:xfrm>
            <a:off x="9621465" y="2795725"/>
            <a:ext cx="2296483" cy="1230116"/>
          </a:xfrm>
          <a:prstGeom prst="rect">
            <a:avLst/>
          </a:prstGeom>
        </p:spPr>
      </p:pic>
    </p:spTree>
    <p:extLst>
      <p:ext uri="{BB962C8B-B14F-4D97-AF65-F5344CB8AC3E}">
        <p14:creationId xmlns:p14="http://schemas.microsoft.com/office/powerpoint/2010/main" val="1042037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II. Decline of Sparta – Stalemate</a:t>
            </a:r>
            <a:endParaRPr lang="en-US" i="1" dirty="0">
              <a:solidFill>
                <a:srgbClr val="FFFF00"/>
              </a:solidFill>
            </a:endParaRP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680322" y="2336872"/>
            <a:ext cx="7138462" cy="4262711"/>
          </a:xfrm>
        </p:spPr>
        <p:txBody>
          <a:bodyPr>
            <a:normAutofit/>
          </a:bodyPr>
          <a:lstStyle/>
          <a:p>
            <a:r>
              <a:rPr lang="en-US" dirty="0"/>
              <a:t>War dragged on for eight years with battles lost and won by each side but no clear resolution. </a:t>
            </a:r>
          </a:p>
          <a:p>
            <a:r>
              <a:rPr lang="en-US" dirty="0"/>
              <a:t>The generations of old grudges, old injuries, and old scores to settle made it impossible for the Greeks to make peace.</a:t>
            </a:r>
          </a:p>
          <a:p>
            <a:r>
              <a:rPr lang="en-US" dirty="0"/>
              <a:t>Spartans finally came to Artaxerxes II, king of Persia, and asked </a:t>
            </a:r>
            <a:r>
              <a:rPr lang="en-US" b="1" i="1" dirty="0">
                <a:solidFill>
                  <a:srgbClr val="FFFF00"/>
                </a:solidFill>
              </a:rPr>
              <a:t>him</a:t>
            </a:r>
            <a:r>
              <a:rPr lang="en-US" dirty="0"/>
              <a:t> to broker and enforce a peace.</a:t>
            </a:r>
          </a:p>
        </p:txBody>
      </p:sp>
      <p:pic>
        <p:nvPicPr>
          <p:cNvPr id="7" name="Picture 6">
            <a:extLst>
              <a:ext uri="{FF2B5EF4-FFF2-40B4-BE49-F238E27FC236}">
                <a16:creationId xmlns:a16="http://schemas.microsoft.com/office/drawing/2014/main" id="{946B2271-A020-4422-ABE0-9ABA55C587A7}"/>
              </a:ext>
            </a:extLst>
          </p:cNvPr>
          <p:cNvPicPr>
            <a:picLocks noChangeAspect="1"/>
          </p:cNvPicPr>
          <p:nvPr/>
        </p:nvPicPr>
        <p:blipFill>
          <a:blip r:embed="rId2"/>
          <a:stretch>
            <a:fillRect/>
          </a:stretch>
        </p:blipFill>
        <p:spPr>
          <a:xfrm>
            <a:off x="10393095" y="146513"/>
            <a:ext cx="2010939" cy="2298216"/>
          </a:xfrm>
          <a:prstGeom prst="rect">
            <a:avLst/>
          </a:prstGeom>
        </p:spPr>
      </p:pic>
    </p:spTree>
    <p:extLst>
      <p:ext uri="{BB962C8B-B14F-4D97-AF65-F5344CB8AC3E}">
        <p14:creationId xmlns:p14="http://schemas.microsoft.com/office/powerpoint/2010/main" val="1833911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II. Decline of Sparta – The King’s Peace</a:t>
            </a:r>
            <a:endParaRPr lang="en-US" i="1" dirty="0">
              <a:solidFill>
                <a:srgbClr val="FFFF00"/>
              </a:solidFill>
            </a:endParaRP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680321" y="2336872"/>
            <a:ext cx="7231227" cy="4262711"/>
          </a:xfrm>
        </p:spPr>
        <p:txBody>
          <a:bodyPr>
            <a:normAutofit fontScale="92500"/>
          </a:bodyPr>
          <a:lstStyle/>
          <a:p>
            <a:pPr marL="0" indent="0">
              <a:buNone/>
            </a:pPr>
            <a:r>
              <a:rPr lang="en-US" b="1" i="1" dirty="0">
                <a:solidFill>
                  <a:srgbClr val="FFFF00"/>
                </a:solidFill>
              </a:rPr>
              <a:t>Peace of </a:t>
            </a:r>
            <a:r>
              <a:rPr lang="en-US" b="1" i="1" dirty="0" err="1">
                <a:solidFill>
                  <a:srgbClr val="FFFF00"/>
                </a:solidFill>
              </a:rPr>
              <a:t>Antalcidas</a:t>
            </a:r>
            <a:r>
              <a:rPr lang="en-US" b="1" i="1" dirty="0">
                <a:solidFill>
                  <a:srgbClr val="FFFF00"/>
                </a:solidFill>
              </a:rPr>
              <a:t>, “The King’s Peace” (387 BCE)</a:t>
            </a:r>
          </a:p>
          <a:p>
            <a:pPr marL="0" indent="0">
              <a:buNone/>
            </a:pPr>
            <a:r>
              <a:rPr lang="en-US" dirty="0"/>
              <a:t>“ King Artaxerxes thinks it just that the cities in Asia should belong to him, as well as </a:t>
            </a:r>
            <a:r>
              <a:rPr lang="en-US" dirty="0" err="1"/>
              <a:t>Clazomenae</a:t>
            </a:r>
            <a:r>
              <a:rPr lang="en-US" dirty="0"/>
              <a:t> and Cyprus among the islands, and that the other Greek cities, both small and great, should be left independent, except Lemnos, Imbros, and Scyros; and these should belong, as of old, to the Athenians. But whichever of the two parties does not accept this peace, upon them I will make war, in company with those who desire this arrangement, both by land and by sea, with ships and with </a:t>
            </a:r>
            <a:r>
              <a:rPr lang="en-US" dirty="0">
                <a:solidFill>
                  <a:srgbClr val="FFFF00"/>
                </a:solidFill>
              </a:rPr>
              <a:t>money</a:t>
            </a:r>
            <a:r>
              <a:rPr lang="en-US" dirty="0"/>
              <a:t>.”</a:t>
            </a:r>
          </a:p>
          <a:p>
            <a:pPr marL="0" indent="0">
              <a:buNone/>
            </a:pPr>
            <a:r>
              <a:rPr lang="en-US" dirty="0"/>
              <a:t>		— </a:t>
            </a:r>
            <a:r>
              <a:rPr lang="en-US" i="1" dirty="0" err="1"/>
              <a:t>Hellenika</a:t>
            </a:r>
            <a:r>
              <a:rPr lang="en-US" i="1" dirty="0"/>
              <a:t> </a:t>
            </a:r>
            <a:r>
              <a:rPr lang="en-US" dirty="0"/>
              <a:t>Book 5,Chapter 1</a:t>
            </a:r>
          </a:p>
          <a:p>
            <a:endParaRPr lang="en-US" dirty="0"/>
          </a:p>
        </p:txBody>
      </p:sp>
      <p:pic>
        <p:nvPicPr>
          <p:cNvPr id="7" name="Picture 6">
            <a:extLst>
              <a:ext uri="{FF2B5EF4-FFF2-40B4-BE49-F238E27FC236}">
                <a16:creationId xmlns:a16="http://schemas.microsoft.com/office/drawing/2014/main" id="{946B2271-A020-4422-ABE0-9ABA55C587A7}"/>
              </a:ext>
            </a:extLst>
          </p:cNvPr>
          <p:cNvPicPr>
            <a:picLocks noChangeAspect="1"/>
          </p:cNvPicPr>
          <p:nvPr/>
        </p:nvPicPr>
        <p:blipFill>
          <a:blip r:embed="rId2"/>
          <a:stretch>
            <a:fillRect/>
          </a:stretch>
        </p:blipFill>
        <p:spPr>
          <a:xfrm>
            <a:off x="10393095" y="146513"/>
            <a:ext cx="2010939" cy="2298216"/>
          </a:xfrm>
          <a:prstGeom prst="rect">
            <a:avLst/>
          </a:prstGeom>
        </p:spPr>
      </p:pic>
    </p:spTree>
    <p:extLst>
      <p:ext uri="{BB962C8B-B14F-4D97-AF65-F5344CB8AC3E}">
        <p14:creationId xmlns:p14="http://schemas.microsoft.com/office/powerpoint/2010/main" val="2667181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II. Decline of Sparta – Athens Rising (again)</a:t>
            </a:r>
            <a:endParaRPr lang="en-US" i="1" dirty="0">
              <a:solidFill>
                <a:srgbClr val="FFFF00"/>
              </a:solidFill>
            </a:endParaRP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680322" y="2336872"/>
            <a:ext cx="4918616" cy="4262711"/>
          </a:xfrm>
        </p:spPr>
        <p:txBody>
          <a:bodyPr>
            <a:normAutofit lnSpcReduction="10000"/>
          </a:bodyPr>
          <a:lstStyle/>
          <a:p>
            <a:r>
              <a:rPr lang="en-US" dirty="0"/>
              <a:t>386-371: Continuous, simmering warfare </a:t>
            </a:r>
          </a:p>
          <a:p>
            <a:r>
              <a:rPr lang="en-US" dirty="0"/>
              <a:t>377: Athens established Second Athenian League</a:t>
            </a:r>
          </a:p>
          <a:p>
            <a:pPr lvl="1"/>
            <a:r>
              <a:rPr lang="en-US" dirty="0"/>
              <a:t>Many more safeguards on rights of members</a:t>
            </a:r>
          </a:p>
          <a:p>
            <a:pPr lvl="1"/>
            <a:r>
              <a:rPr lang="en-US" dirty="0"/>
              <a:t>Stated purpose was “to make the Spartans leave the Greeks to enjoy peace in freedom and autonomy.”</a:t>
            </a:r>
          </a:p>
          <a:p>
            <a:r>
              <a:rPr lang="en-US" dirty="0"/>
              <a:t>376: Naval battle of Naxos </a:t>
            </a:r>
          </a:p>
          <a:p>
            <a:pPr lvl="1"/>
            <a:r>
              <a:rPr lang="en-US" dirty="0"/>
              <a:t>Athens defeated Sparta</a:t>
            </a:r>
          </a:p>
          <a:p>
            <a:pPr lvl="1"/>
            <a:r>
              <a:rPr lang="en-US" dirty="0"/>
              <a:t>70 small Aegean Greek city-states revolted from Spartan control and joined Athenian League.</a:t>
            </a:r>
          </a:p>
        </p:txBody>
      </p:sp>
      <p:pic>
        <p:nvPicPr>
          <p:cNvPr id="7" name="Picture 6">
            <a:extLst>
              <a:ext uri="{FF2B5EF4-FFF2-40B4-BE49-F238E27FC236}">
                <a16:creationId xmlns:a16="http://schemas.microsoft.com/office/drawing/2014/main" id="{946B2271-A020-4422-ABE0-9ABA55C587A7}"/>
              </a:ext>
            </a:extLst>
          </p:cNvPr>
          <p:cNvPicPr>
            <a:picLocks noChangeAspect="1"/>
          </p:cNvPicPr>
          <p:nvPr/>
        </p:nvPicPr>
        <p:blipFill>
          <a:blip r:embed="rId2"/>
          <a:stretch>
            <a:fillRect/>
          </a:stretch>
        </p:blipFill>
        <p:spPr>
          <a:xfrm>
            <a:off x="10393095" y="146513"/>
            <a:ext cx="2010939" cy="2298216"/>
          </a:xfrm>
          <a:prstGeom prst="rect">
            <a:avLst/>
          </a:prstGeom>
        </p:spPr>
      </p:pic>
    </p:spTree>
    <p:extLst>
      <p:ext uri="{BB962C8B-B14F-4D97-AF65-F5344CB8AC3E}">
        <p14:creationId xmlns:p14="http://schemas.microsoft.com/office/powerpoint/2010/main" val="2628612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8EC09-8EC3-491A-9257-D4525249BF68}"/>
              </a:ext>
            </a:extLst>
          </p:cNvPr>
          <p:cNvSpPr>
            <a:spLocks noGrp="1"/>
          </p:cNvSpPr>
          <p:nvPr>
            <p:ph type="title"/>
          </p:nvPr>
        </p:nvSpPr>
        <p:spPr/>
        <p:txBody>
          <a:bodyPr/>
          <a:lstStyle/>
          <a:p>
            <a:pPr algn="ctr"/>
            <a:r>
              <a:rPr lang="en-US" dirty="0"/>
              <a:t>Greece and Persia</a:t>
            </a:r>
            <a:br>
              <a:rPr lang="en-US" dirty="0"/>
            </a:br>
            <a:r>
              <a:rPr lang="en-US" dirty="0"/>
              <a:t>The War that Created History</a:t>
            </a:r>
          </a:p>
        </p:txBody>
      </p:sp>
      <p:sp>
        <p:nvSpPr>
          <p:cNvPr id="3" name="Content Placeholder 2">
            <a:extLst>
              <a:ext uri="{FF2B5EF4-FFF2-40B4-BE49-F238E27FC236}">
                <a16:creationId xmlns:a16="http://schemas.microsoft.com/office/drawing/2014/main" id="{3C21121F-150F-433B-B75B-0131678E4C3F}"/>
              </a:ext>
            </a:extLst>
          </p:cNvPr>
          <p:cNvSpPr>
            <a:spLocks noGrp="1"/>
          </p:cNvSpPr>
          <p:nvPr>
            <p:ph idx="1"/>
          </p:nvPr>
        </p:nvSpPr>
        <p:spPr/>
        <p:txBody>
          <a:bodyPr>
            <a:normAutofit/>
          </a:bodyPr>
          <a:lstStyle/>
          <a:p>
            <a:endParaRPr lang="en-US" dirty="0"/>
          </a:p>
          <a:p>
            <a:pPr marL="0" indent="0" algn="ctr">
              <a:buNone/>
            </a:pPr>
            <a:endParaRPr lang="en-US" sz="4000" dirty="0"/>
          </a:p>
          <a:p>
            <a:pPr marL="0" indent="0" algn="ctr">
              <a:buNone/>
            </a:pPr>
            <a:r>
              <a:rPr lang="en-US" sz="4000" dirty="0"/>
              <a:t>Question Break</a:t>
            </a:r>
          </a:p>
        </p:txBody>
      </p:sp>
    </p:spTree>
    <p:extLst>
      <p:ext uri="{BB962C8B-B14F-4D97-AF65-F5344CB8AC3E}">
        <p14:creationId xmlns:p14="http://schemas.microsoft.com/office/powerpoint/2010/main" val="1522655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88C31-A595-4A25-8333-EE2E2D824B8C}"/>
              </a:ext>
            </a:extLst>
          </p:cNvPr>
          <p:cNvSpPr>
            <a:spLocks noGrp="1"/>
          </p:cNvSpPr>
          <p:nvPr>
            <p:ph type="title"/>
          </p:nvPr>
        </p:nvSpPr>
        <p:spPr/>
        <p:txBody>
          <a:bodyPr/>
          <a:lstStyle/>
          <a:p>
            <a:r>
              <a:rPr lang="en-US" dirty="0"/>
              <a:t>Part III: Theban Ascendancy (371-362)</a:t>
            </a:r>
          </a:p>
        </p:txBody>
      </p:sp>
      <p:sp>
        <p:nvSpPr>
          <p:cNvPr id="3" name="Content Placeholder 2">
            <a:extLst>
              <a:ext uri="{FF2B5EF4-FFF2-40B4-BE49-F238E27FC236}">
                <a16:creationId xmlns:a16="http://schemas.microsoft.com/office/drawing/2014/main" id="{09B01BCF-EEF6-4273-B30B-596B88C1FE42}"/>
              </a:ext>
            </a:extLst>
          </p:cNvPr>
          <p:cNvSpPr>
            <a:spLocks noGrp="1"/>
          </p:cNvSpPr>
          <p:nvPr>
            <p:ph idx="1"/>
          </p:nvPr>
        </p:nvSpPr>
        <p:spPr>
          <a:xfrm>
            <a:off x="680321" y="2336872"/>
            <a:ext cx="7672109" cy="4249457"/>
          </a:xfrm>
        </p:spPr>
        <p:txBody>
          <a:bodyPr>
            <a:normAutofit lnSpcReduction="10000"/>
          </a:bodyPr>
          <a:lstStyle/>
          <a:p>
            <a:r>
              <a:rPr lang="en-US" dirty="0"/>
              <a:t>385: Young Epaminondas saved life of Pelopidas in battle. Led to friendship and political alliance. </a:t>
            </a:r>
            <a:r>
              <a:rPr lang="en-US" dirty="0">
                <a:solidFill>
                  <a:srgbClr val="FFFF00"/>
                </a:solidFill>
                <a:sym typeface="Wingdings" panose="05000000000000000000" pitchFamily="2" charset="2"/>
              </a:rPr>
              <a:t></a:t>
            </a:r>
            <a:endParaRPr lang="en-US" dirty="0">
              <a:solidFill>
                <a:srgbClr val="FFFF00"/>
              </a:solidFill>
            </a:endParaRPr>
          </a:p>
          <a:p>
            <a:r>
              <a:rPr lang="en-US" dirty="0"/>
              <a:t>382: Sparta took over Thebes, drove out the anti-Spartans. Epaminondas allowed to stay because his poverty made him appear unimportant to the Spartans.</a:t>
            </a:r>
          </a:p>
          <a:p>
            <a:r>
              <a:rPr lang="en-US" dirty="0"/>
              <a:t>378: Joint coup by Epaminondas and Pelopidas liberated Thebes from Spartan occupying force.</a:t>
            </a:r>
          </a:p>
          <a:p>
            <a:r>
              <a:rPr lang="en-US" dirty="0"/>
              <a:t>378-370: Thebes unified Boeotia as democratic federation. Epaminondas and Pelopidas major political leaders.</a:t>
            </a:r>
          </a:p>
          <a:p>
            <a:r>
              <a:rPr lang="en-US" dirty="0"/>
              <a:t>371: Spartan army invaded Boeotia.</a:t>
            </a:r>
          </a:p>
          <a:p>
            <a:endParaRPr lang="en-US" dirty="0"/>
          </a:p>
          <a:p>
            <a:endParaRPr lang="en-US" dirty="0"/>
          </a:p>
          <a:p>
            <a:pPr marL="0" indent="0">
              <a:buNone/>
            </a:pPr>
            <a:endParaRPr lang="en-US" dirty="0"/>
          </a:p>
          <a:p>
            <a:endParaRPr lang="en-US" dirty="0"/>
          </a:p>
        </p:txBody>
      </p:sp>
      <p:pic>
        <p:nvPicPr>
          <p:cNvPr id="6" name="Picture 5">
            <a:extLst>
              <a:ext uri="{FF2B5EF4-FFF2-40B4-BE49-F238E27FC236}">
                <a16:creationId xmlns:a16="http://schemas.microsoft.com/office/drawing/2014/main" id="{26B618CF-7D8E-43B9-8822-4F88D54AF29C}"/>
              </a:ext>
            </a:extLst>
          </p:cNvPr>
          <p:cNvPicPr>
            <a:picLocks noChangeAspect="1"/>
          </p:cNvPicPr>
          <p:nvPr/>
        </p:nvPicPr>
        <p:blipFill>
          <a:blip r:embed="rId2"/>
          <a:stretch>
            <a:fillRect/>
          </a:stretch>
        </p:blipFill>
        <p:spPr>
          <a:xfrm>
            <a:off x="10786851" y="691522"/>
            <a:ext cx="1204349" cy="1204349"/>
          </a:xfrm>
          <a:prstGeom prst="rect">
            <a:avLst/>
          </a:prstGeom>
        </p:spPr>
      </p:pic>
    </p:spTree>
    <p:extLst>
      <p:ext uri="{BB962C8B-B14F-4D97-AF65-F5344CB8AC3E}">
        <p14:creationId xmlns:p14="http://schemas.microsoft.com/office/powerpoint/2010/main" val="3544506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88C31-A595-4A25-8333-EE2E2D824B8C}"/>
              </a:ext>
            </a:extLst>
          </p:cNvPr>
          <p:cNvSpPr>
            <a:spLocks noGrp="1"/>
          </p:cNvSpPr>
          <p:nvPr>
            <p:ph type="title"/>
          </p:nvPr>
        </p:nvSpPr>
        <p:spPr/>
        <p:txBody>
          <a:bodyPr/>
          <a:lstStyle/>
          <a:p>
            <a:r>
              <a:rPr lang="en-US" dirty="0"/>
              <a:t>III: Theban Ascendancy – Leuctra 371 BCE</a:t>
            </a:r>
          </a:p>
        </p:txBody>
      </p:sp>
      <p:sp>
        <p:nvSpPr>
          <p:cNvPr id="3" name="Content Placeholder 2">
            <a:extLst>
              <a:ext uri="{FF2B5EF4-FFF2-40B4-BE49-F238E27FC236}">
                <a16:creationId xmlns:a16="http://schemas.microsoft.com/office/drawing/2014/main" id="{09B01BCF-EEF6-4273-B30B-596B88C1FE42}"/>
              </a:ext>
            </a:extLst>
          </p:cNvPr>
          <p:cNvSpPr>
            <a:spLocks noGrp="1"/>
          </p:cNvSpPr>
          <p:nvPr>
            <p:ph idx="1"/>
          </p:nvPr>
        </p:nvSpPr>
        <p:spPr>
          <a:xfrm>
            <a:off x="680321" y="2336872"/>
            <a:ext cx="7562531" cy="4521127"/>
          </a:xfrm>
        </p:spPr>
        <p:txBody>
          <a:bodyPr>
            <a:normAutofit lnSpcReduction="10000"/>
          </a:bodyPr>
          <a:lstStyle/>
          <a:p>
            <a:r>
              <a:rPr lang="en-US" dirty="0"/>
              <a:t>An outnumbered Theban army broke the Spartan myth of invincibility in open battle</a:t>
            </a:r>
          </a:p>
          <a:p>
            <a:r>
              <a:rPr lang="en-US" dirty="0"/>
              <a:t>Sparta</a:t>
            </a:r>
          </a:p>
          <a:p>
            <a:pPr lvl="1"/>
            <a:r>
              <a:rPr lang="en-US" dirty="0"/>
              <a:t>10,000 hoplites (2000 </a:t>
            </a:r>
            <a:r>
              <a:rPr lang="en-US" dirty="0" err="1"/>
              <a:t>Spartiates</a:t>
            </a:r>
            <a:r>
              <a:rPr lang="en-US" dirty="0"/>
              <a:t>)</a:t>
            </a:r>
          </a:p>
          <a:p>
            <a:pPr lvl="1"/>
            <a:r>
              <a:rPr lang="en-US" dirty="0"/>
              <a:t>1,100 light infantry</a:t>
            </a:r>
          </a:p>
          <a:p>
            <a:pPr lvl="1"/>
            <a:r>
              <a:rPr lang="en-US" dirty="0"/>
              <a:t>1,000 cavalry</a:t>
            </a:r>
          </a:p>
          <a:p>
            <a:r>
              <a:rPr lang="en-US" dirty="0"/>
              <a:t>Thebes</a:t>
            </a:r>
          </a:p>
          <a:p>
            <a:pPr lvl="1"/>
            <a:r>
              <a:rPr lang="en-US" dirty="0"/>
              <a:t>6-7,000 hoplites </a:t>
            </a:r>
          </a:p>
          <a:p>
            <a:pPr lvl="1"/>
            <a:r>
              <a:rPr lang="en-US" dirty="0"/>
              <a:t>1,000 light infantry</a:t>
            </a:r>
          </a:p>
          <a:p>
            <a:pPr lvl="1"/>
            <a:r>
              <a:rPr lang="en-US" dirty="0"/>
              <a:t>1,500 cavalry</a:t>
            </a:r>
          </a:p>
          <a:p>
            <a:r>
              <a:rPr lang="en-US" dirty="0"/>
              <a:t>Epaminondas stacked his left side deep to hit the Spartans head-on.  Led with his cavalry. Ordered the rest of the line to hold back.</a:t>
            </a:r>
          </a:p>
          <a:p>
            <a:endParaRPr lang="en-US" dirty="0"/>
          </a:p>
          <a:p>
            <a:endParaRPr lang="en-US" dirty="0"/>
          </a:p>
        </p:txBody>
      </p:sp>
      <p:pic>
        <p:nvPicPr>
          <p:cNvPr id="7" name="Picture 6">
            <a:extLst>
              <a:ext uri="{FF2B5EF4-FFF2-40B4-BE49-F238E27FC236}">
                <a16:creationId xmlns:a16="http://schemas.microsoft.com/office/drawing/2014/main" id="{B4E63A4F-4C44-429A-A99E-B9A212E70AEA}"/>
              </a:ext>
            </a:extLst>
          </p:cNvPr>
          <p:cNvPicPr>
            <a:picLocks noChangeAspect="1"/>
          </p:cNvPicPr>
          <p:nvPr/>
        </p:nvPicPr>
        <p:blipFill>
          <a:blip r:embed="rId2"/>
          <a:stretch>
            <a:fillRect/>
          </a:stretch>
        </p:blipFill>
        <p:spPr>
          <a:xfrm>
            <a:off x="10786851" y="691522"/>
            <a:ext cx="1204349" cy="1204349"/>
          </a:xfrm>
          <a:prstGeom prst="rect">
            <a:avLst/>
          </a:prstGeom>
        </p:spPr>
      </p:pic>
      <p:pic>
        <p:nvPicPr>
          <p:cNvPr id="6" name="Picture 5">
            <a:extLst>
              <a:ext uri="{FF2B5EF4-FFF2-40B4-BE49-F238E27FC236}">
                <a16:creationId xmlns:a16="http://schemas.microsoft.com/office/drawing/2014/main" id="{4285DFA0-DD35-418A-B169-4DBA49D776AB}"/>
              </a:ext>
            </a:extLst>
          </p:cNvPr>
          <p:cNvPicPr>
            <a:picLocks noChangeAspect="1"/>
          </p:cNvPicPr>
          <p:nvPr/>
        </p:nvPicPr>
        <p:blipFill>
          <a:blip r:embed="rId3"/>
          <a:stretch>
            <a:fillRect/>
          </a:stretch>
        </p:blipFill>
        <p:spPr>
          <a:xfrm>
            <a:off x="8560904" y="2172691"/>
            <a:ext cx="3333481" cy="4571631"/>
          </a:xfrm>
          <a:prstGeom prst="rect">
            <a:avLst/>
          </a:prstGeom>
        </p:spPr>
      </p:pic>
    </p:spTree>
    <p:extLst>
      <p:ext uri="{BB962C8B-B14F-4D97-AF65-F5344CB8AC3E}">
        <p14:creationId xmlns:p14="http://schemas.microsoft.com/office/powerpoint/2010/main" val="2682988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88C31-A595-4A25-8333-EE2E2D824B8C}"/>
              </a:ext>
            </a:extLst>
          </p:cNvPr>
          <p:cNvSpPr>
            <a:spLocks noGrp="1"/>
          </p:cNvSpPr>
          <p:nvPr>
            <p:ph type="title"/>
          </p:nvPr>
        </p:nvSpPr>
        <p:spPr/>
        <p:txBody>
          <a:bodyPr/>
          <a:lstStyle/>
          <a:p>
            <a:r>
              <a:rPr lang="en-US" dirty="0"/>
              <a:t>III: Theban Ascendancy – Leuctra 371 BCE</a:t>
            </a:r>
          </a:p>
        </p:txBody>
      </p:sp>
      <p:sp>
        <p:nvSpPr>
          <p:cNvPr id="3" name="Content Placeholder 2">
            <a:extLst>
              <a:ext uri="{FF2B5EF4-FFF2-40B4-BE49-F238E27FC236}">
                <a16:creationId xmlns:a16="http://schemas.microsoft.com/office/drawing/2014/main" id="{09B01BCF-EEF6-4273-B30B-596B88C1FE42}"/>
              </a:ext>
            </a:extLst>
          </p:cNvPr>
          <p:cNvSpPr>
            <a:spLocks noGrp="1"/>
          </p:cNvSpPr>
          <p:nvPr>
            <p:ph idx="1"/>
          </p:nvPr>
        </p:nvSpPr>
        <p:spPr>
          <a:xfrm>
            <a:off x="680321" y="2336872"/>
            <a:ext cx="6662175" cy="4521127"/>
          </a:xfrm>
        </p:spPr>
        <p:txBody>
          <a:bodyPr>
            <a:normAutofit/>
          </a:bodyPr>
          <a:lstStyle/>
          <a:p>
            <a:r>
              <a:rPr lang="en-US" dirty="0"/>
              <a:t>Theban cavalry routed Spartan cavalry back into Spartan infantry lines. Disordered Spartan ranks.</a:t>
            </a:r>
          </a:p>
          <a:p>
            <a:r>
              <a:rPr lang="en-US" dirty="0"/>
              <a:t>Theban deep column crashed into the Spartans, led by the Theban Sacred Band.</a:t>
            </a:r>
          </a:p>
          <a:p>
            <a:r>
              <a:rPr lang="en-US" dirty="0"/>
              <a:t>Spartans broke, and when they did, their allies fled as well without ever being engaged.</a:t>
            </a:r>
          </a:p>
          <a:p>
            <a:r>
              <a:rPr lang="en-US" b="1" i="1" dirty="0">
                <a:solidFill>
                  <a:srgbClr val="FFFF00"/>
                </a:solidFill>
              </a:rPr>
              <a:t>Decisive Victory </a:t>
            </a:r>
          </a:p>
          <a:p>
            <a:pPr lvl="1"/>
            <a:r>
              <a:rPr lang="en-US" dirty="0"/>
              <a:t>1,000 </a:t>
            </a:r>
            <a:r>
              <a:rPr lang="en-US" dirty="0" err="1"/>
              <a:t>Spartiates</a:t>
            </a:r>
            <a:r>
              <a:rPr lang="en-US" dirty="0"/>
              <a:t> killed, including their king </a:t>
            </a:r>
            <a:r>
              <a:rPr lang="en-US" dirty="0" err="1"/>
              <a:t>Cleombratus</a:t>
            </a:r>
            <a:r>
              <a:rPr lang="en-US" dirty="0"/>
              <a:t>, plus 1-3,000 allies killed in pursuit</a:t>
            </a:r>
          </a:p>
          <a:p>
            <a:pPr lvl="1"/>
            <a:r>
              <a:rPr lang="en-US" dirty="0"/>
              <a:t>300 Thebans killed</a:t>
            </a:r>
          </a:p>
          <a:p>
            <a:endParaRPr lang="en-US" dirty="0"/>
          </a:p>
          <a:p>
            <a:endParaRPr lang="en-US" dirty="0"/>
          </a:p>
        </p:txBody>
      </p:sp>
      <p:pic>
        <p:nvPicPr>
          <p:cNvPr id="7" name="Picture 6">
            <a:extLst>
              <a:ext uri="{FF2B5EF4-FFF2-40B4-BE49-F238E27FC236}">
                <a16:creationId xmlns:a16="http://schemas.microsoft.com/office/drawing/2014/main" id="{B4E63A4F-4C44-429A-A99E-B9A212E70AEA}"/>
              </a:ext>
            </a:extLst>
          </p:cNvPr>
          <p:cNvPicPr>
            <a:picLocks noChangeAspect="1"/>
          </p:cNvPicPr>
          <p:nvPr/>
        </p:nvPicPr>
        <p:blipFill>
          <a:blip r:embed="rId2"/>
          <a:stretch>
            <a:fillRect/>
          </a:stretch>
        </p:blipFill>
        <p:spPr>
          <a:xfrm>
            <a:off x="10786851" y="691522"/>
            <a:ext cx="1204349" cy="1204349"/>
          </a:xfrm>
          <a:prstGeom prst="rect">
            <a:avLst/>
          </a:prstGeom>
        </p:spPr>
      </p:pic>
    </p:spTree>
    <p:extLst>
      <p:ext uri="{BB962C8B-B14F-4D97-AF65-F5344CB8AC3E}">
        <p14:creationId xmlns:p14="http://schemas.microsoft.com/office/powerpoint/2010/main" val="3128813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88C31-A595-4A25-8333-EE2E2D824B8C}"/>
              </a:ext>
            </a:extLst>
          </p:cNvPr>
          <p:cNvSpPr>
            <a:spLocks noGrp="1"/>
          </p:cNvSpPr>
          <p:nvPr>
            <p:ph type="title"/>
          </p:nvPr>
        </p:nvSpPr>
        <p:spPr/>
        <p:txBody>
          <a:bodyPr/>
          <a:lstStyle/>
          <a:p>
            <a:r>
              <a:rPr lang="en-US" dirty="0"/>
              <a:t>III: Theban Ascendancy – Mantinea 362 BCE</a:t>
            </a:r>
          </a:p>
        </p:txBody>
      </p:sp>
      <p:sp>
        <p:nvSpPr>
          <p:cNvPr id="3" name="Content Placeholder 2">
            <a:extLst>
              <a:ext uri="{FF2B5EF4-FFF2-40B4-BE49-F238E27FC236}">
                <a16:creationId xmlns:a16="http://schemas.microsoft.com/office/drawing/2014/main" id="{09B01BCF-EEF6-4273-B30B-596B88C1FE42}"/>
              </a:ext>
            </a:extLst>
          </p:cNvPr>
          <p:cNvSpPr>
            <a:spLocks noGrp="1"/>
          </p:cNvSpPr>
          <p:nvPr>
            <p:ph idx="1"/>
          </p:nvPr>
        </p:nvSpPr>
        <p:spPr>
          <a:xfrm>
            <a:off x="680322" y="2336873"/>
            <a:ext cx="7734808" cy="4315718"/>
          </a:xfrm>
        </p:spPr>
        <p:txBody>
          <a:bodyPr>
            <a:normAutofit lnSpcReduction="10000"/>
          </a:bodyPr>
          <a:lstStyle/>
          <a:p>
            <a:r>
              <a:rPr lang="en-US" dirty="0"/>
              <a:t>For nine years Thebes was the dominant military and political power in Greece.</a:t>
            </a:r>
          </a:p>
          <a:p>
            <a:r>
              <a:rPr lang="en-US" dirty="0"/>
              <a:t>Battle of Mantinea</a:t>
            </a:r>
          </a:p>
          <a:p>
            <a:pPr lvl="1"/>
            <a:r>
              <a:rPr lang="en-US" dirty="0"/>
              <a:t>One of the largest hoplite battles in history</a:t>
            </a:r>
          </a:p>
          <a:p>
            <a:r>
              <a:rPr lang="en-US" dirty="0"/>
              <a:t>Sparta</a:t>
            </a:r>
          </a:p>
          <a:p>
            <a:pPr lvl="1"/>
            <a:r>
              <a:rPr lang="en-US" dirty="0"/>
              <a:t>20,000 hoplites (1500 </a:t>
            </a:r>
            <a:r>
              <a:rPr lang="en-US" dirty="0" err="1"/>
              <a:t>Spartiates</a:t>
            </a:r>
            <a:r>
              <a:rPr lang="en-US" dirty="0"/>
              <a:t>)</a:t>
            </a:r>
          </a:p>
          <a:p>
            <a:pPr lvl="1"/>
            <a:r>
              <a:rPr lang="en-US" dirty="0"/>
              <a:t>1,000 light infantry</a:t>
            </a:r>
          </a:p>
          <a:p>
            <a:pPr lvl="1"/>
            <a:r>
              <a:rPr lang="en-US" dirty="0"/>
              <a:t>2,000 cavalry</a:t>
            </a:r>
          </a:p>
          <a:p>
            <a:r>
              <a:rPr lang="en-US" dirty="0"/>
              <a:t>Thebes</a:t>
            </a:r>
          </a:p>
          <a:p>
            <a:pPr lvl="1"/>
            <a:r>
              <a:rPr lang="en-US" dirty="0"/>
              <a:t>26,000 hoplites </a:t>
            </a:r>
          </a:p>
          <a:p>
            <a:pPr lvl="1"/>
            <a:r>
              <a:rPr lang="en-US" dirty="0"/>
              <a:t>4,000 light infantry</a:t>
            </a:r>
          </a:p>
          <a:p>
            <a:pPr lvl="1"/>
            <a:r>
              <a:rPr lang="en-US" dirty="0"/>
              <a:t>3,000 cavalry</a:t>
            </a:r>
          </a:p>
          <a:p>
            <a:endParaRPr lang="en-US" dirty="0"/>
          </a:p>
        </p:txBody>
      </p:sp>
      <p:pic>
        <p:nvPicPr>
          <p:cNvPr id="7" name="Picture 6">
            <a:extLst>
              <a:ext uri="{FF2B5EF4-FFF2-40B4-BE49-F238E27FC236}">
                <a16:creationId xmlns:a16="http://schemas.microsoft.com/office/drawing/2014/main" id="{B4E63A4F-4C44-429A-A99E-B9A212E70AEA}"/>
              </a:ext>
            </a:extLst>
          </p:cNvPr>
          <p:cNvPicPr>
            <a:picLocks noChangeAspect="1"/>
          </p:cNvPicPr>
          <p:nvPr/>
        </p:nvPicPr>
        <p:blipFill>
          <a:blip r:embed="rId2"/>
          <a:stretch>
            <a:fillRect/>
          </a:stretch>
        </p:blipFill>
        <p:spPr>
          <a:xfrm>
            <a:off x="10786851" y="691522"/>
            <a:ext cx="1204349" cy="1204349"/>
          </a:xfrm>
          <a:prstGeom prst="rect">
            <a:avLst/>
          </a:prstGeom>
        </p:spPr>
      </p:pic>
    </p:spTree>
    <p:extLst>
      <p:ext uri="{BB962C8B-B14F-4D97-AF65-F5344CB8AC3E}">
        <p14:creationId xmlns:p14="http://schemas.microsoft.com/office/powerpoint/2010/main" val="456292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88C31-A595-4A25-8333-EE2E2D824B8C}"/>
              </a:ext>
            </a:extLst>
          </p:cNvPr>
          <p:cNvSpPr>
            <a:spLocks noGrp="1"/>
          </p:cNvSpPr>
          <p:nvPr>
            <p:ph type="title"/>
          </p:nvPr>
        </p:nvSpPr>
        <p:spPr/>
        <p:txBody>
          <a:bodyPr/>
          <a:lstStyle/>
          <a:p>
            <a:r>
              <a:rPr lang="en-US" dirty="0"/>
              <a:t>III: Theban Ascendancy – Mantinea 362 BCE</a:t>
            </a:r>
          </a:p>
        </p:txBody>
      </p:sp>
      <p:sp>
        <p:nvSpPr>
          <p:cNvPr id="3" name="Content Placeholder 2">
            <a:extLst>
              <a:ext uri="{FF2B5EF4-FFF2-40B4-BE49-F238E27FC236}">
                <a16:creationId xmlns:a16="http://schemas.microsoft.com/office/drawing/2014/main" id="{09B01BCF-EEF6-4273-B30B-596B88C1FE42}"/>
              </a:ext>
            </a:extLst>
          </p:cNvPr>
          <p:cNvSpPr>
            <a:spLocks noGrp="1"/>
          </p:cNvSpPr>
          <p:nvPr>
            <p:ph idx="1"/>
          </p:nvPr>
        </p:nvSpPr>
        <p:spPr>
          <a:xfrm>
            <a:off x="680322" y="2336873"/>
            <a:ext cx="4991608" cy="4315718"/>
          </a:xfrm>
        </p:spPr>
        <p:txBody>
          <a:bodyPr>
            <a:normAutofit lnSpcReduction="10000"/>
          </a:bodyPr>
          <a:lstStyle/>
          <a:p>
            <a:r>
              <a:rPr lang="en-US" dirty="0"/>
              <a:t>Epaminondas again stacked his left side deep to hit the Spartans head-on. </a:t>
            </a:r>
          </a:p>
          <a:p>
            <a:pPr lvl="1"/>
            <a:r>
              <a:rPr lang="en-US" dirty="0"/>
              <a:t>Ordered the rest of the line to hold back. </a:t>
            </a:r>
          </a:p>
          <a:p>
            <a:pPr lvl="1"/>
            <a:r>
              <a:rPr lang="en-US" dirty="0"/>
              <a:t>Cavalry and light troops covered the flanks. </a:t>
            </a:r>
          </a:p>
          <a:p>
            <a:r>
              <a:rPr lang="en-US" dirty="0"/>
              <a:t>Another overwhelming victory, but Epaminondas was killed at the end of the battle.</a:t>
            </a:r>
          </a:p>
          <a:p>
            <a:r>
              <a:rPr lang="en-US" dirty="0"/>
              <a:t>The army marched home and Thebes never again tried to dominate Greek affairs.</a:t>
            </a:r>
          </a:p>
          <a:p>
            <a:endParaRPr lang="en-US" dirty="0"/>
          </a:p>
        </p:txBody>
      </p:sp>
      <p:pic>
        <p:nvPicPr>
          <p:cNvPr id="7" name="Picture 6">
            <a:extLst>
              <a:ext uri="{FF2B5EF4-FFF2-40B4-BE49-F238E27FC236}">
                <a16:creationId xmlns:a16="http://schemas.microsoft.com/office/drawing/2014/main" id="{B4E63A4F-4C44-429A-A99E-B9A212E70AEA}"/>
              </a:ext>
            </a:extLst>
          </p:cNvPr>
          <p:cNvPicPr>
            <a:picLocks noChangeAspect="1"/>
          </p:cNvPicPr>
          <p:nvPr/>
        </p:nvPicPr>
        <p:blipFill>
          <a:blip r:embed="rId2"/>
          <a:stretch>
            <a:fillRect/>
          </a:stretch>
        </p:blipFill>
        <p:spPr>
          <a:xfrm>
            <a:off x="10786851" y="691522"/>
            <a:ext cx="1204349" cy="1204349"/>
          </a:xfrm>
          <a:prstGeom prst="rect">
            <a:avLst/>
          </a:prstGeom>
        </p:spPr>
      </p:pic>
    </p:spTree>
    <p:extLst>
      <p:ext uri="{BB962C8B-B14F-4D97-AF65-F5344CB8AC3E}">
        <p14:creationId xmlns:p14="http://schemas.microsoft.com/office/powerpoint/2010/main" val="1576980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8F2D0-0497-4F6E-8B8F-8140DEC22516}"/>
              </a:ext>
            </a:extLst>
          </p:cNvPr>
          <p:cNvSpPr>
            <a:spLocks noGrp="1"/>
          </p:cNvSpPr>
          <p:nvPr>
            <p:ph type="title"/>
          </p:nvPr>
        </p:nvSpPr>
        <p:spPr/>
        <p:txBody>
          <a:bodyPr/>
          <a:lstStyle/>
          <a:p>
            <a:r>
              <a:rPr lang="en-US" dirty="0"/>
              <a:t>Part IV: Meanwhile . . . In Greek Society</a:t>
            </a:r>
          </a:p>
        </p:txBody>
      </p:sp>
      <p:sp>
        <p:nvSpPr>
          <p:cNvPr id="3" name="Content Placeholder 2">
            <a:extLst>
              <a:ext uri="{FF2B5EF4-FFF2-40B4-BE49-F238E27FC236}">
                <a16:creationId xmlns:a16="http://schemas.microsoft.com/office/drawing/2014/main" id="{E9E15770-C187-41F2-82F1-0B0B885F23E6}"/>
              </a:ext>
            </a:extLst>
          </p:cNvPr>
          <p:cNvSpPr>
            <a:spLocks noGrp="1"/>
          </p:cNvSpPr>
          <p:nvPr>
            <p:ph idx="1"/>
          </p:nvPr>
        </p:nvSpPr>
        <p:spPr>
          <a:xfrm>
            <a:off x="680321" y="2336872"/>
            <a:ext cx="9174835" cy="4236205"/>
          </a:xfrm>
        </p:spPr>
        <p:txBody>
          <a:bodyPr>
            <a:normAutofit fontScale="77500" lnSpcReduction="20000"/>
          </a:bodyPr>
          <a:lstStyle/>
          <a:p>
            <a:pPr marL="0" indent="0">
              <a:buNone/>
            </a:pPr>
            <a:r>
              <a:rPr lang="en-US" sz="3100" b="1" i="1" dirty="0">
                <a:solidFill>
                  <a:srgbClr val="FFFF00"/>
                </a:solidFill>
              </a:rPr>
              <a:t>Birth of Modern Individualism</a:t>
            </a:r>
            <a:r>
              <a:rPr lang="en-US" sz="3100" dirty="0"/>
              <a:t> </a:t>
            </a:r>
          </a:p>
          <a:p>
            <a:r>
              <a:rPr lang="en-US" dirty="0"/>
              <a:t>Not an expression of celebration, but disillusionment and despair</a:t>
            </a:r>
          </a:p>
          <a:p>
            <a:pPr lvl="1"/>
            <a:r>
              <a:rPr lang="en-US" dirty="0"/>
              <a:t>Gained at the expense of the </a:t>
            </a:r>
            <a:r>
              <a:rPr lang="en-US" i="1" dirty="0"/>
              <a:t>polis</a:t>
            </a:r>
          </a:p>
          <a:p>
            <a:r>
              <a:rPr lang="en-US" dirty="0"/>
              <a:t>Increasing conspicuous concentration of wealth breeds increased preoccupation with amassing wealth</a:t>
            </a:r>
          </a:p>
          <a:p>
            <a:r>
              <a:rPr lang="en-US" dirty="0"/>
              <a:t>Longer and more frequent wars take the middle class away from their farms and trades for longer stretches, and only benefit the already wealthy</a:t>
            </a:r>
          </a:p>
          <a:p>
            <a:pPr lvl="1"/>
            <a:r>
              <a:rPr lang="en-US" dirty="0"/>
              <a:t>“So what’s in this for me?”</a:t>
            </a:r>
          </a:p>
          <a:p>
            <a:pPr lvl="1"/>
            <a:r>
              <a:rPr lang="en-US" dirty="0"/>
              <a:t>Reluctance to serve, increased reliance on mercenaries. </a:t>
            </a:r>
          </a:p>
          <a:p>
            <a:r>
              <a:rPr lang="en-US" dirty="0"/>
              <a:t>Corruption of orators (“the media”) and officials of the </a:t>
            </a:r>
            <a:r>
              <a:rPr lang="en-US" i="1" dirty="0"/>
              <a:t>polis</a:t>
            </a:r>
            <a:r>
              <a:rPr lang="en-US" dirty="0"/>
              <a:t>. Everyone’s for sale.</a:t>
            </a:r>
          </a:p>
          <a:p>
            <a:r>
              <a:rPr lang="en-US" dirty="0"/>
              <a:t>Collapse of respect for religious institutions, with nothing to take their place.</a:t>
            </a:r>
          </a:p>
          <a:p>
            <a:r>
              <a:rPr lang="en-US" dirty="0"/>
              <a:t>People did not abandon the </a:t>
            </a:r>
            <a:r>
              <a:rPr lang="en-US" i="1" dirty="0"/>
              <a:t>polis</a:t>
            </a:r>
            <a:r>
              <a:rPr lang="en-US" dirty="0"/>
              <a:t>; the </a:t>
            </a:r>
            <a:r>
              <a:rPr lang="en-US" i="1" dirty="0"/>
              <a:t>polis</a:t>
            </a:r>
            <a:r>
              <a:rPr lang="en-US" dirty="0"/>
              <a:t> abandoned them. The growing tendency toward individual self-serving greed merely reflected the same attitude by the </a:t>
            </a:r>
            <a:r>
              <a:rPr lang="en-US" i="1" dirty="0"/>
              <a:t>polis</a:t>
            </a:r>
            <a:r>
              <a:rPr lang="en-US" dirty="0"/>
              <a:t> itself.</a:t>
            </a:r>
          </a:p>
        </p:txBody>
      </p:sp>
      <p:pic>
        <p:nvPicPr>
          <p:cNvPr id="4" name="Picture 3">
            <a:extLst>
              <a:ext uri="{FF2B5EF4-FFF2-40B4-BE49-F238E27FC236}">
                <a16:creationId xmlns:a16="http://schemas.microsoft.com/office/drawing/2014/main" id="{D4272D33-05E6-42EB-BAB1-6938E58A95F3}"/>
              </a:ext>
            </a:extLst>
          </p:cNvPr>
          <p:cNvPicPr>
            <a:picLocks noChangeAspect="1"/>
          </p:cNvPicPr>
          <p:nvPr/>
        </p:nvPicPr>
        <p:blipFill>
          <a:blip r:embed="rId2"/>
          <a:stretch>
            <a:fillRect/>
          </a:stretch>
        </p:blipFill>
        <p:spPr>
          <a:xfrm>
            <a:off x="10835818" y="710601"/>
            <a:ext cx="1166191" cy="1166191"/>
          </a:xfrm>
          <a:prstGeom prst="rect">
            <a:avLst/>
          </a:prstGeom>
        </p:spPr>
      </p:pic>
      <p:pic>
        <p:nvPicPr>
          <p:cNvPr id="8" name="Picture 7">
            <a:extLst>
              <a:ext uri="{FF2B5EF4-FFF2-40B4-BE49-F238E27FC236}">
                <a16:creationId xmlns:a16="http://schemas.microsoft.com/office/drawing/2014/main" id="{1C756B1B-0C86-4551-A433-404140185EDD}"/>
              </a:ext>
            </a:extLst>
          </p:cNvPr>
          <p:cNvPicPr>
            <a:picLocks noChangeAspect="1"/>
          </p:cNvPicPr>
          <p:nvPr/>
        </p:nvPicPr>
        <p:blipFill>
          <a:blip r:embed="rId3"/>
          <a:stretch>
            <a:fillRect/>
          </a:stretch>
        </p:blipFill>
        <p:spPr>
          <a:xfrm>
            <a:off x="9816727" y="4610297"/>
            <a:ext cx="2185282" cy="2070270"/>
          </a:xfrm>
          <a:prstGeom prst="rect">
            <a:avLst/>
          </a:prstGeom>
        </p:spPr>
      </p:pic>
    </p:spTree>
    <p:extLst>
      <p:ext uri="{BB962C8B-B14F-4D97-AF65-F5344CB8AC3E}">
        <p14:creationId xmlns:p14="http://schemas.microsoft.com/office/powerpoint/2010/main" val="2715065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BAEB3-FE88-44B6-BFBC-023B28C83066}"/>
              </a:ext>
            </a:extLst>
          </p:cNvPr>
          <p:cNvSpPr>
            <a:spLocks noGrp="1"/>
          </p:cNvSpPr>
          <p:nvPr>
            <p:ph type="title"/>
          </p:nvPr>
        </p:nvSpPr>
        <p:spPr/>
        <p:txBody>
          <a:bodyPr/>
          <a:lstStyle/>
          <a:p>
            <a:r>
              <a:rPr lang="en-US" dirty="0"/>
              <a:t>Course Overview</a:t>
            </a:r>
          </a:p>
        </p:txBody>
      </p:sp>
      <p:sp>
        <p:nvSpPr>
          <p:cNvPr id="3" name="Content Placeholder 2">
            <a:extLst>
              <a:ext uri="{FF2B5EF4-FFF2-40B4-BE49-F238E27FC236}">
                <a16:creationId xmlns:a16="http://schemas.microsoft.com/office/drawing/2014/main" id="{B1BC269E-B094-44EA-8536-54E28531F17C}"/>
              </a:ext>
            </a:extLst>
          </p:cNvPr>
          <p:cNvSpPr>
            <a:spLocks noGrp="1"/>
          </p:cNvSpPr>
          <p:nvPr>
            <p:ph idx="1"/>
          </p:nvPr>
        </p:nvSpPr>
        <p:spPr>
          <a:xfrm>
            <a:off x="680321" y="2336873"/>
            <a:ext cx="11180375" cy="3997666"/>
          </a:xfrm>
        </p:spPr>
        <p:txBody>
          <a:bodyPr>
            <a:normAutofit/>
          </a:bodyPr>
          <a:lstStyle/>
          <a:p>
            <a:r>
              <a:rPr lang="en-US" dirty="0"/>
              <a:t>Week 1: </a:t>
            </a:r>
            <a:r>
              <a:rPr lang="en-US" b="1" i="1" dirty="0">
                <a:solidFill>
                  <a:srgbClr val="FFFF00"/>
                </a:solidFill>
              </a:rPr>
              <a:t>The Story</a:t>
            </a:r>
            <a:r>
              <a:rPr lang="en-US" i="1" dirty="0"/>
              <a:t>, </a:t>
            </a:r>
            <a:r>
              <a:rPr lang="en-US" dirty="0"/>
              <a:t>and its sources</a:t>
            </a:r>
          </a:p>
          <a:p>
            <a:r>
              <a:rPr lang="en-US" dirty="0"/>
              <a:t>Week 2: </a:t>
            </a:r>
            <a:r>
              <a:rPr lang="en-US" b="1" i="1" dirty="0">
                <a:solidFill>
                  <a:srgbClr val="FFFF00"/>
                </a:solidFill>
              </a:rPr>
              <a:t>The Greeks</a:t>
            </a:r>
            <a:r>
              <a:rPr lang="en-US" dirty="0"/>
              <a:t>—Who they were and why we should care</a:t>
            </a:r>
          </a:p>
          <a:p>
            <a:r>
              <a:rPr lang="en-US" dirty="0"/>
              <a:t>Week 3: </a:t>
            </a:r>
            <a:r>
              <a:rPr lang="en-US" b="1" i="1" dirty="0">
                <a:solidFill>
                  <a:srgbClr val="FFFF00"/>
                </a:solidFill>
              </a:rPr>
              <a:t>The Persians</a:t>
            </a:r>
            <a:r>
              <a:rPr lang="en-US" dirty="0"/>
              <a:t>—Who were they, and </a:t>
            </a:r>
            <a:r>
              <a:rPr lang="en-US" i="1" dirty="0"/>
              <a:t>should</a:t>
            </a:r>
            <a:r>
              <a:rPr lang="en-US" dirty="0"/>
              <a:t> we care?</a:t>
            </a:r>
          </a:p>
          <a:p>
            <a:r>
              <a:rPr lang="en-US" dirty="0"/>
              <a:t>Week 4: </a:t>
            </a:r>
            <a:r>
              <a:rPr lang="en-US" b="1" i="1" dirty="0">
                <a:solidFill>
                  <a:srgbClr val="FFFF00"/>
                </a:solidFill>
              </a:rPr>
              <a:t>When The Mede Came</a:t>
            </a:r>
            <a:r>
              <a:rPr lang="en-US" dirty="0"/>
              <a:t>—From Cyrus to Darius</a:t>
            </a:r>
          </a:p>
          <a:p>
            <a:r>
              <a:rPr lang="en-US" dirty="0"/>
              <a:t>Week 5: </a:t>
            </a:r>
            <a:r>
              <a:rPr lang="en-US" b="1" i="1" dirty="0">
                <a:solidFill>
                  <a:srgbClr val="FFFF00"/>
                </a:solidFill>
              </a:rPr>
              <a:t>The Great Invasion</a:t>
            </a:r>
            <a:r>
              <a:rPr lang="en-US" dirty="0"/>
              <a:t>—The Stunning Greek Victory</a:t>
            </a:r>
          </a:p>
          <a:p>
            <a:r>
              <a:rPr lang="en-US" dirty="0"/>
              <a:t>Week 6: </a:t>
            </a:r>
            <a:r>
              <a:rPr lang="en-US" b="1" i="1" dirty="0">
                <a:solidFill>
                  <a:srgbClr val="FFFF00"/>
                </a:solidFill>
              </a:rPr>
              <a:t>The Victors Fall Out</a:t>
            </a:r>
            <a:r>
              <a:rPr lang="en-US" dirty="0"/>
              <a:t>—The Peloponnesian Wars</a:t>
            </a:r>
          </a:p>
          <a:p>
            <a:r>
              <a:rPr lang="en-US" sz="2800" u="sng" dirty="0"/>
              <a:t>Week 7: </a:t>
            </a:r>
            <a:r>
              <a:rPr lang="en-US" sz="2800" b="1" i="1" u="sng" dirty="0">
                <a:solidFill>
                  <a:srgbClr val="FFFF00"/>
                </a:solidFill>
              </a:rPr>
              <a:t>The King’s “Peace”</a:t>
            </a:r>
            <a:r>
              <a:rPr lang="en-US" sz="2800" u="sng" dirty="0"/>
              <a:t>—Fifty Years of War</a:t>
            </a:r>
          </a:p>
          <a:p>
            <a:r>
              <a:rPr lang="en-US" dirty="0"/>
              <a:t>Week 8: </a:t>
            </a:r>
            <a:r>
              <a:rPr lang="en-US" b="1" i="1" dirty="0">
                <a:solidFill>
                  <a:srgbClr val="FFFF00"/>
                </a:solidFill>
              </a:rPr>
              <a:t>Alexander the Demon</a:t>
            </a:r>
            <a:r>
              <a:rPr lang="en-US" dirty="0"/>
              <a:t>—Destruction </a:t>
            </a:r>
            <a:r>
              <a:rPr lang="en-US"/>
              <a:t>of an Empire</a:t>
            </a:r>
            <a:endParaRPr lang="en-US" dirty="0"/>
          </a:p>
        </p:txBody>
      </p:sp>
      <p:pic>
        <p:nvPicPr>
          <p:cNvPr id="5" name="Picture 4">
            <a:extLst>
              <a:ext uri="{FF2B5EF4-FFF2-40B4-BE49-F238E27FC236}">
                <a16:creationId xmlns:a16="http://schemas.microsoft.com/office/drawing/2014/main" id="{9867F325-9413-4874-9120-DBB1FA3E0160}"/>
              </a:ext>
            </a:extLst>
          </p:cNvPr>
          <p:cNvPicPr>
            <a:picLocks noChangeAspect="1"/>
          </p:cNvPicPr>
          <p:nvPr/>
        </p:nvPicPr>
        <p:blipFill>
          <a:blip r:embed="rId2"/>
          <a:stretch>
            <a:fillRect/>
          </a:stretch>
        </p:blipFill>
        <p:spPr>
          <a:xfrm>
            <a:off x="10670216" y="882638"/>
            <a:ext cx="1420010" cy="760632"/>
          </a:xfrm>
          <a:prstGeom prst="rect">
            <a:avLst/>
          </a:prstGeom>
        </p:spPr>
      </p:pic>
    </p:spTree>
    <p:extLst>
      <p:ext uri="{BB962C8B-B14F-4D97-AF65-F5344CB8AC3E}">
        <p14:creationId xmlns:p14="http://schemas.microsoft.com/office/powerpoint/2010/main" val="3098758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32766-F47E-44EC-809E-11F938604EAB}"/>
              </a:ext>
            </a:extLst>
          </p:cNvPr>
          <p:cNvSpPr>
            <a:spLocks noGrp="1"/>
          </p:cNvSpPr>
          <p:nvPr>
            <p:ph type="title"/>
          </p:nvPr>
        </p:nvSpPr>
        <p:spPr/>
        <p:txBody>
          <a:bodyPr/>
          <a:lstStyle/>
          <a:p>
            <a:r>
              <a:rPr lang="en-US" dirty="0"/>
              <a:t>IV Meanwhile . . . Greek Religion</a:t>
            </a:r>
          </a:p>
        </p:txBody>
      </p:sp>
      <p:sp>
        <p:nvSpPr>
          <p:cNvPr id="3" name="Content Placeholder 2">
            <a:extLst>
              <a:ext uri="{FF2B5EF4-FFF2-40B4-BE49-F238E27FC236}">
                <a16:creationId xmlns:a16="http://schemas.microsoft.com/office/drawing/2014/main" id="{5CBA2F15-0905-4325-97CF-E6B6E54C0C44}"/>
              </a:ext>
            </a:extLst>
          </p:cNvPr>
          <p:cNvSpPr>
            <a:spLocks noGrp="1"/>
          </p:cNvSpPr>
          <p:nvPr>
            <p:ph idx="1"/>
          </p:nvPr>
        </p:nvSpPr>
        <p:spPr>
          <a:xfrm>
            <a:off x="680321" y="2336873"/>
            <a:ext cx="4792827" cy="3599316"/>
          </a:xfrm>
        </p:spPr>
        <p:txBody>
          <a:bodyPr/>
          <a:lstStyle/>
          <a:p>
            <a:r>
              <a:rPr lang="en-US" dirty="0"/>
              <a:t>Near-total disintegration of religion as an anchor of society</a:t>
            </a:r>
          </a:p>
          <a:p>
            <a:r>
              <a:rPr lang="en-US" dirty="0"/>
              <a:t>Degenerating into a means of settling scores and dealing with political opponents</a:t>
            </a:r>
          </a:p>
        </p:txBody>
      </p:sp>
      <p:pic>
        <p:nvPicPr>
          <p:cNvPr id="5" name="Picture 4">
            <a:extLst>
              <a:ext uri="{FF2B5EF4-FFF2-40B4-BE49-F238E27FC236}">
                <a16:creationId xmlns:a16="http://schemas.microsoft.com/office/drawing/2014/main" id="{A5329B9B-180F-4398-A0F5-FE08BE1C9572}"/>
              </a:ext>
            </a:extLst>
          </p:cNvPr>
          <p:cNvPicPr>
            <a:picLocks noChangeAspect="1"/>
          </p:cNvPicPr>
          <p:nvPr/>
        </p:nvPicPr>
        <p:blipFill>
          <a:blip r:embed="rId2"/>
          <a:stretch>
            <a:fillRect/>
          </a:stretch>
        </p:blipFill>
        <p:spPr>
          <a:xfrm>
            <a:off x="11016298" y="657620"/>
            <a:ext cx="842827" cy="1282563"/>
          </a:xfrm>
          <a:prstGeom prst="rect">
            <a:avLst/>
          </a:prstGeom>
        </p:spPr>
      </p:pic>
    </p:spTree>
    <p:extLst>
      <p:ext uri="{BB962C8B-B14F-4D97-AF65-F5344CB8AC3E}">
        <p14:creationId xmlns:p14="http://schemas.microsoft.com/office/powerpoint/2010/main" val="3080847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379D3-24AB-4A6E-B4C5-0842A9E053EE}"/>
              </a:ext>
            </a:extLst>
          </p:cNvPr>
          <p:cNvSpPr>
            <a:spLocks noGrp="1"/>
          </p:cNvSpPr>
          <p:nvPr>
            <p:ph type="title"/>
          </p:nvPr>
        </p:nvSpPr>
        <p:spPr/>
        <p:txBody>
          <a:bodyPr/>
          <a:lstStyle/>
          <a:p>
            <a:r>
              <a:rPr lang="en-US" dirty="0"/>
              <a:t>IV Meanwhile . . . Drama</a:t>
            </a:r>
          </a:p>
        </p:txBody>
      </p:sp>
      <p:sp>
        <p:nvSpPr>
          <p:cNvPr id="3" name="Content Placeholder 2">
            <a:extLst>
              <a:ext uri="{FF2B5EF4-FFF2-40B4-BE49-F238E27FC236}">
                <a16:creationId xmlns:a16="http://schemas.microsoft.com/office/drawing/2014/main" id="{28C1B6DB-640E-42DC-81C3-E506724A6B52}"/>
              </a:ext>
            </a:extLst>
          </p:cNvPr>
          <p:cNvSpPr>
            <a:spLocks noGrp="1"/>
          </p:cNvSpPr>
          <p:nvPr>
            <p:ph idx="1"/>
          </p:nvPr>
        </p:nvSpPr>
        <p:spPr>
          <a:xfrm>
            <a:off x="680321" y="2336872"/>
            <a:ext cx="8887749" cy="4249457"/>
          </a:xfrm>
        </p:spPr>
        <p:txBody>
          <a:bodyPr>
            <a:normAutofit/>
          </a:bodyPr>
          <a:lstStyle/>
          <a:p>
            <a:r>
              <a:rPr lang="en-US" dirty="0"/>
              <a:t>Many plays from the previous decade or two foreshadowed the dramatic social changes coming. Challenged the assumptions of Greek society, questioned the justice of its institutions.</a:t>
            </a:r>
          </a:p>
          <a:p>
            <a:r>
              <a:rPr lang="en-US" b="1" i="1" dirty="0">
                <a:solidFill>
                  <a:srgbClr val="FFFF00"/>
                </a:solidFill>
              </a:rPr>
              <a:t>Medea</a:t>
            </a:r>
            <a:r>
              <a:rPr lang="en-US" dirty="0"/>
              <a:t> (Euripides, 431 BCE) Shows a non-Greek woman, Medea, driven to horrific violence by her unjust treatment at the hands of her Greek husband, Jason, all of which Jason justifies simply by the fact she is a barbarian.</a:t>
            </a:r>
          </a:p>
          <a:p>
            <a:r>
              <a:rPr lang="en-US" b="1" i="1" dirty="0">
                <a:solidFill>
                  <a:srgbClr val="FFFF00"/>
                </a:solidFill>
              </a:rPr>
              <a:t>Plutus</a:t>
            </a:r>
            <a:r>
              <a:rPr lang="en-US" dirty="0"/>
              <a:t> (Aristophanes, 388 BCE) A father journeys to Delphi to ask the oracle how he can turn his son into a villainous character, and so insure his success in Athens.</a:t>
            </a:r>
          </a:p>
        </p:txBody>
      </p:sp>
      <p:pic>
        <p:nvPicPr>
          <p:cNvPr id="4" name="Content Placeholder 4">
            <a:extLst>
              <a:ext uri="{FF2B5EF4-FFF2-40B4-BE49-F238E27FC236}">
                <a16:creationId xmlns:a16="http://schemas.microsoft.com/office/drawing/2014/main" id="{E28903F6-D8E8-4DF5-A8E4-C5ACFF64FD54}"/>
              </a:ext>
            </a:extLst>
          </p:cNvPr>
          <p:cNvPicPr>
            <a:picLocks noChangeAspect="1"/>
          </p:cNvPicPr>
          <p:nvPr/>
        </p:nvPicPr>
        <p:blipFill>
          <a:blip r:embed="rId2"/>
          <a:stretch>
            <a:fillRect/>
          </a:stretch>
        </p:blipFill>
        <p:spPr>
          <a:xfrm>
            <a:off x="10644110" y="753228"/>
            <a:ext cx="1441251" cy="1080938"/>
          </a:xfrm>
          <a:prstGeom prst="rect">
            <a:avLst/>
          </a:prstGeom>
        </p:spPr>
      </p:pic>
    </p:spTree>
    <p:extLst>
      <p:ext uri="{BB962C8B-B14F-4D97-AF65-F5344CB8AC3E}">
        <p14:creationId xmlns:p14="http://schemas.microsoft.com/office/powerpoint/2010/main" val="23122658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FC077-A3B1-470C-9006-5833562B5162}"/>
              </a:ext>
            </a:extLst>
          </p:cNvPr>
          <p:cNvSpPr>
            <a:spLocks noGrp="1"/>
          </p:cNvSpPr>
          <p:nvPr>
            <p:ph type="title"/>
          </p:nvPr>
        </p:nvSpPr>
        <p:spPr/>
        <p:txBody>
          <a:bodyPr/>
          <a:lstStyle/>
          <a:p>
            <a:r>
              <a:rPr lang="en-US" dirty="0"/>
              <a:t>IV Meanwhile . . . Art</a:t>
            </a:r>
          </a:p>
        </p:txBody>
      </p:sp>
      <p:sp>
        <p:nvSpPr>
          <p:cNvPr id="3" name="Content Placeholder 2">
            <a:extLst>
              <a:ext uri="{FF2B5EF4-FFF2-40B4-BE49-F238E27FC236}">
                <a16:creationId xmlns:a16="http://schemas.microsoft.com/office/drawing/2014/main" id="{29B1E39A-820A-49A8-B4B8-35B1DF614C10}"/>
              </a:ext>
            </a:extLst>
          </p:cNvPr>
          <p:cNvSpPr>
            <a:spLocks noGrp="1"/>
          </p:cNvSpPr>
          <p:nvPr>
            <p:ph idx="1"/>
          </p:nvPr>
        </p:nvSpPr>
        <p:spPr>
          <a:xfrm>
            <a:off x="680322" y="2336873"/>
            <a:ext cx="7130130" cy="4233672"/>
          </a:xfrm>
        </p:spPr>
        <p:txBody>
          <a:bodyPr>
            <a:normAutofit fontScale="92500" lnSpcReduction="20000"/>
          </a:bodyPr>
          <a:lstStyle/>
          <a:p>
            <a:r>
              <a:rPr lang="en-US" dirty="0"/>
              <a:t>Many full-body statues previously had been of naked men, heavily muscled, with a clearly homoerotic theme. Statues of women were usually heavily draped. (right)</a:t>
            </a:r>
          </a:p>
          <a:p>
            <a:r>
              <a:rPr lang="en-US" dirty="0"/>
              <a:t>In this later period, however, Greek artists began showing an increased interest in accurate portrayal of the naked female form. </a:t>
            </a:r>
          </a:p>
          <a:p>
            <a:pPr lvl="1"/>
            <a:r>
              <a:rPr lang="en-US" dirty="0"/>
              <a:t>Praxiteles’ statue of Aphrodite of Cnidus is a well-known example. (far right)</a:t>
            </a:r>
          </a:p>
          <a:p>
            <a:pPr lvl="1"/>
            <a:r>
              <a:rPr lang="en-US" dirty="0"/>
              <a:t>Zeuxis of Heraclea, in researching his painting of Helen of Troy, studied local women and used features from many of them.</a:t>
            </a:r>
          </a:p>
          <a:p>
            <a:r>
              <a:rPr lang="en-US" dirty="0"/>
              <a:t>This increased interest in accurate depiction of the female form probably came from a reviving interest in women themselves.</a:t>
            </a:r>
          </a:p>
          <a:p>
            <a:endParaRPr lang="en-US" dirty="0"/>
          </a:p>
          <a:p>
            <a:endParaRPr lang="en-US" dirty="0"/>
          </a:p>
        </p:txBody>
      </p:sp>
      <p:pic>
        <p:nvPicPr>
          <p:cNvPr id="4" name="Picture 3">
            <a:extLst>
              <a:ext uri="{FF2B5EF4-FFF2-40B4-BE49-F238E27FC236}">
                <a16:creationId xmlns:a16="http://schemas.microsoft.com/office/drawing/2014/main" id="{35BC20A6-661A-4E08-80F7-5472564D3D68}"/>
              </a:ext>
            </a:extLst>
          </p:cNvPr>
          <p:cNvPicPr>
            <a:picLocks noChangeAspect="1"/>
          </p:cNvPicPr>
          <p:nvPr/>
        </p:nvPicPr>
        <p:blipFill>
          <a:blip r:embed="rId2"/>
          <a:stretch>
            <a:fillRect/>
          </a:stretch>
        </p:blipFill>
        <p:spPr>
          <a:xfrm>
            <a:off x="11001794" y="621414"/>
            <a:ext cx="897574" cy="1344566"/>
          </a:xfrm>
          <a:prstGeom prst="rect">
            <a:avLst/>
          </a:prstGeom>
        </p:spPr>
      </p:pic>
    </p:spTree>
    <p:extLst>
      <p:ext uri="{BB962C8B-B14F-4D97-AF65-F5344CB8AC3E}">
        <p14:creationId xmlns:p14="http://schemas.microsoft.com/office/powerpoint/2010/main" val="3126210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FC077-A3B1-470C-9006-5833562B5162}"/>
              </a:ext>
            </a:extLst>
          </p:cNvPr>
          <p:cNvSpPr>
            <a:spLocks noGrp="1"/>
          </p:cNvSpPr>
          <p:nvPr>
            <p:ph type="title"/>
          </p:nvPr>
        </p:nvSpPr>
        <p:spPr/>
        <p:txBody>
          <a:bodyPr/>
          <a:lstStyle/>
          <a:p>
            <a:r>
              <a:rPr lang="en-US" dirty="0"/>
              <a:t>IV Meanwhile . . . Art</a:t>
            </a:r>
          </a:p>
        </p:txBody>
      </p:sp>
      <p:sp>
        <p:nvSpPr>
          <p:cNvPr id="3" name="Content Placeholder 2">
            <a:extLst>
              <a:ext uri="{FF2B5EF4-FFF2-40B4-BE49-F238E27FC236}">
                <a16:creationId xmlns:a16="http://schemas.microsoft.com/office/drawing/2014/main" id="{29B1E39A-820A-49A8-B4B8-35B1DF614C10}"/>
              </a:ext>
            </a:extLst>
          </p:cNvPr>
          <p:cNvSpPr>
            <a:spLocks noGrp="1"/>
          </p:cNvSpPr>
          <p:nvPr>
            <p:ph idx="1"/>
          </p:nvPr>
        </p:nvSpPr>
        <p:spPr>
          <a:xfrm>
            <a:off x="680321" y="2336873"/>
            <a:ext cx="8105869" cy="4233672"/>
          </a:xfrm>
        </p:spPr>
        <p:txBody>
          <a:bodyPr>
            <a:normAutofit/>
          </a:bodyPr>
          <a:lstStyle/>
          <a:p>
            <a:r>
              <a:rPr lang="en-US" dirty="0"/>
              <a:t>At the same time, much interest turned to busts in addition to full-body statues, and the busts, featuring detailed character studies, mostly concentrated on men. So in that sense men continued to be the dominant subject of art. </a:t>
            </a:r>
          </a:p>
          <a:p>
            <a:r>
              <a:rPr lang="en-US" dirty="0"/>
              <a:t>The emotions portrayed are more complex than in previous periods, and often suggest deep internal conflicts, mirroring the traumatic self-examination Greek society was undergoing.</a:t>
            </a:r>
          </a:p>
          <a:p>
            <a:endParaRPr lang="en-US" dirty="0"/>
          </a:p>
          <a:p>
            <a:endParaRPr lang="en-US" dirty="0"/>
          </a:p>
        </p:txBody>
      </p:sp>
      <p:pic>
        <p:nvPicPr>
          <p:cNvPr id="4" name="Picture 3">
            <a:extLst>
              <a:ext uri="{FF2B5EF4-FFF2-40B4-BE49-F238E27FC236}">
                <a16:creationId xmlns:a16="http://schemas.microsoft.com/office/drawing/2014/main" id="{35BC20A6-661A-4E08-80F7-5472564D3D68}"/>
              </a:ext>
            </a:extLst>
          </p:cNvPr>
          <p:cNvPicPr>
            <a:picLocks noChangeAspect="1"/>
          </p:cNvPicPr>
          <p:nvPr/>
        </p:nvPicPr>
        <p:blipFill>
          <a:blip r:embed="rId2"/>
          <a:stretch>
            <a:fillRect/>
          </a:stretch>
        </p:blipFill>
        <p:spPr>
          <a:xfrm>
            <a:off x="11001794" y="621414"/>
            <a:ext cx="897574" cy="1344566"/>
          </a:xfrm>
          <a:prstGeom prst="rect">
            <a:avLst/>
          </a:prstGeom>
        </p:spPr>
      </p:pic>
    </p:spTree>
    <p:extLst>
      <p:ext uri="{BB962C8B-B14F-4D97-AF65-F5344CB8AC3E}">
        <p14:creationId xmlns:p14="http://schemas.microsoft.com/office/powerpoint/2010/main" val="3910928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1DFC8-7731-4B9F-B968-C3C4510AE8C4}"/>
              </a:ext>
            </a:extLst>
          </p:cNvPr>
          <p:cNvSpPr>
            <a:spLocks noGrp="1"/>
          </p:cNvSpPr>
          <p:nvPr>
            <p:ph type="title"/>
          </p:nvPr>
        </p:nvSpPr>
        <p:spPr/>
        <p:txBody>
          <a:bodyPr/>
          <a:lstStyle/>
          <a:p>
            <a:r>
              <a:rPr lang="en-US" dirty="0"/>
              <a:t>IV Meanwhile . . . Philosophy</a:t>
            </a:r>
            <a:br>
              <a:rPr lang="en-US" dirty="0"/>
            </a:br>
            <a:r>
              <a:rPr lang="en-US" dirty="0"/>
              <a:t>	—Death of Socrates (399 BCE)</a:t>
            </a:r>
          </a:p>
        </p:txBody>
      </p:sp>
      <p:sp>
        <p:nvSpPr>
          <p:cNvPr id="3" name="Content Placeholder 2">
            <a:extLst>
              <a:ext uri="{FF2B5EF4-FFF2-40B4-BE49-F238E27FC236}">
                <a16:creationId xmlns:a16="http://schemas.microsoft.com/office/drawing/2014/main" id="{6F0395AF-8022-4B93-990D-77A506C0B7FA}"/>
              </a:ext>
            </a:extLst>
          </p:cNvPr>
          <p:cNvSpPr>
            <a:spLocks noGrp="1"/>
          </p:cNvSpPr>
          <p:nvPr>
            <p:ph idx="1"/>
          </p:nvPr>
        </p:nvSpPr>
        <p:spPr>
          <a:xfrm>
            <a:off x="424071" y="2336872"/>
            <a:ext cx="7116416" cy="4342223"/>
          </a:xfrm>
        </p:spPr>
        <p:txBody>
          <a:bodyPr>
            <a:normAutofit fontScale="85000" lnSpcReduction="10000"/>
          </a:bodyPr>
          <a:lstStyle/>
          <a:p>
            <a:r>
              <a:rPr lang="en-US" dirty="0"/>
              <a:t>Four years after overthrow of the Thirty Tyrants. Democratic government badly shaken by the bloody purges. Socrates executed as an enemy of democracy by an embattled government.</a:t>
            </a:r>
          </a:p>
          <a:p>
            <a:r>
              <a:rPr lang="en-US" dirty="0"/>
              <a:t>Socrates convicted of “Corrupting the minds of the youth of Athens” and “Impiety,” sentenced to death by poison.</a:t>
            </a:r>
          </a:p>
          <a:p>
            <a:pPr lvl="1"/>
            <a:r>
              <a:rPr lang="en-US" dirty="0"/>
              <a:t>Socrates offered no defense, was “arrogant and defiant” at the trial.</a:t>
            </a:r>
          </a:p>
          <a:p>
            <a:pPr lvl="1"/>
            <a:r>
              <a:rPr lang="en-US" dirty="0"/>
              <a:t>Seemed to welcome death as a final political statement against the democratic government of Athens.</a:t>
            </a:r>
          </a:p>
          <a:p>
            <a:r>
              <a:rPr lang="en-US" dirty="0"/>
              <a:t>Claimed his role was as a “gadfly to the state,” and criticized the notion that “might made right.”</a:t>
            </a:r>
          </a:p>
          <a:p>
            <a:pPr lvl="1"/>
            <a:r>
              <a:rPr lang="en-US" dirty="0"/>
              <a:t>But never criticized any act by any of the three </a:t>
            </a:r>
            <a:r>
              <a:rPr lang="en-US" b="1" i="1" dirty="0">
                <a:solidFill>
                  <a:srgbClr val="FFFF00"/>
                </a:solidFill>
              </a:rPr>
              <a:t>oligarchic governments </a:t>
            </a:r>
            <a:r>
              <a:rPr lang="en-US" dirty="0"/>
              <a:t>he lived under, including their purges.</a:t>
            </a:r>
          </a:p>
          <a:p>
            <a:pPr lvl="1"/>
            <a:r>
              <a:rPr lang="en-US" dirty="0"/>
              <a:t>Consistently expressed his admiration for </a:t>
            </a:r>
            <a:r>
              <a:rPr lang="en-US" b="1" i="1" dirty="0">
                <a:solidFill>
                  <a:srgbClr val="FFFF00"/>
                </a:solidFill>
              </a:rPr>
              <a:t>Spartan oligarchy</a:t>
            </a:r>
            <a:r>
              <a:rPr lang="en-US" dirty="0"/>
              <a:t>.</a:t>
            </a:r>
          </a:p>
          <a:p>
            <a:pPr lvl="1"/>
            <a:r>
              <a:rPr lang="en-US" b="1" i="1" dirty="0">
                <a:solidFill>
                  <a:srgbClr val="FFFF00"/>
                </a:solidFill>
              </a:rPr>
              <a:t>Students</a:t>
            </a:r>
            <a:r>
              <a:rPr lang="en-US" dirty="0"/>
              <a:t> of his had been among “The Thirty Tyrants.”</a:t>
            </a:r>
          </a:p>
        </p:txBody>
      </p:sp>
      <p:pic>
        <p:nvPicPr>
          <p:cNvPr id="4" name="Content Placeholder 5">
            <a:extLst>
              <a:ext uri="{FF2B5EF4-FFF2-40B4-BE49-F238E27FC236}">
                <a16:creationId xmlns:a16="http://schemas.microsoft.com/office/drawing/2014/main" id="{D84F33CA-097B-4604-B442-1C708CD1455D}"/>
              </a:ext>
            </a:extLst>
          </p:cNvPr>
          <p:cNvPicPr>
            <a:picLocks noChangeAspect="1"/>
          </p:cNvPicPr>
          <p:nvPr/>
        </p:nvPicPr>
        <p:blipFill>
          <a:blip r:embed="rId2"/>
          <a:stretch>
            <a:fillRect/>
          </a:stretch>
        </p:blipFill>
        <p:spPr>
          <a:xfrm>
            <a:off x="10856523" y="659801"/>
            <a:ext cx="1124781" cy="1174365"/>
          </a:xfrm>
          <a:prstGeom prst="rect">
            <a:avLst/>
          </a:prstGeom>
        </p:spPr>
      </p:pic>
    </p:spTree>
    <p:extLst>
      <p:ext uri="{BB962C8B-B14F-4D97-AF65-F5344CB8AC3E}">
        <p14:creationId xmlns:p14="http://schemas.microsoft.com/office/powerpoint/2010/main" val="40708125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C6A80-BDC6-4952-BB54-D60D36692F9E}"/>
              </a:ext>
            </a:extLst>
          </p:cNvPr>
          <p:cNvSpPr>
            <a:spLocks noGrp="1"/>
          </p:cNvSpPr>
          <p:nvPr>
            <p:ph type="title"/>
          </p:nvPr>
        </p:nvSpPr>
        <p:spPr/>
        <p:txBody>
          <a:bodyPr/>
          <a:lstStyle/>
          <a:p>
            <a:r>
              <a:rPr lang="en-US" dirty="0"/>
              <a:t>IV Meanwhile . . . Philosophy</a:t>
            </a:r>
            <a:br>
              <a:rPr lang="en-US" dirty="0"/>
            </a:br>
            <a:r>
              <a:rPr lang="en-US" dirty="0"/>
              <a:t>	—The Original Academy</a:t>
            </a:r>
          </a:p>
        </p:txBody>
      </p:sp>
      <p:sp>
        <p:nvSpPr>
          <p:cNvPr id="3" name="Content Placeholder 2">
            <a:extLst>
              <a:ext uri="{FF2B5EF4-FFF2-40B4-BE49-F238E27FC236}">
                <a16:creationId xmlns:a16="http://schemas.microsoft.com/office/drawing/2014/main" id="{0204886F-8C9A-4883-BA04-188AA1BD8FD8}"/>
              </a:ext>
            </a:extLst>
          </p:cNvPr>
          <p:cNvSpPr>
            <a:spLocks noGrp="1"/>
          </p:cNvSpPr>
          <p:nvPr>
            <p:ph idx="1"/>
          </p:nvPr>
        </p:nvSpPr>
        <p:spPr>
          <a:xfrm>
            <a:off x="503583" y="2336872"/>
            <a:ext cx="6599582" cy="4521127"/>
          </a:xfrm>
        </p:spPr>
        <p:txBody>
          <a:bodyPr>
            <a:normAutofit fontScale="77500" lnSpcReduction="20000"/>
          </a:bodyPr>
          <a:lstStyle/>
          <a:p>
            <a:r>
              <a:rPr lang="en-US" dirty="0"/>
              <a:t>Founded by Plato in Athens, in about 387 BCE. Evolved from regular conversations held on Plato’s property with acquaintances.</a:t>
            </a:r>
          </a:p>
          <a:p>
            <a:r>
              <a:rPr lang="en-US" dirty="0"/>
              <a:t>No fees charged, but membership controlled by Plato. (Only two women known to have attended.) No fixed curriculum. Some lectures, mostly discussion.</a:t>
            </a:r>
          </a:p>
          <a:p>
            <a:r>
              <a:rPr lang="en-US" dirty="0"/>
              <a:t>Begins to regularize and institutionalize the understanding of what a philosopher is.</a:t>
            </a:r>
          </a:p>
          <a:p>
            <a:r>
              <a:rPr lang="en-US" dirty="0"/>
              <a:t>Occasionally described as a school for future politicians, but practical politics not part of the known subjects. More likely a school for philosophers, many of whom went on to become politicians. </a:t>
            </a:r>
          </a:p>
          <a:p>
            <a:r>
              <a:rPr lang="en-US" dirty="0"/>
              <a:t>Aristotle studied there for twenty years (367-347) before leaving, later starting his own school, the Lyceum.</a:t>
            </a:r>
          </a:p>
          <a:p>
            <a:r>
              <a:rPr lang="en-US" dirty="0"/>
              <a:t>All western philosophy often described as having flowered from one of two branches of the Academy: Plato or Aristotle.</a:t>
            </a:r>
          </a:p>
        </p:txBody>
      </p:sp>
      <p:pic>
        <p:nvPicPr>
          <p:cNvPr id="4" name="Content Placeholder 5">
            <a:extLst>
              <a:ext uri="{FF2B5EF4-FFF2-40B4-BE49-F238E27FC236}">
                <a16:creationId xmlns:a16="http://schemas.microsoft.com/office/drawing/2014/main" id="{F0935703-19A3-469F-9B40-F61FFF6B47F1}"/>
              </a:ext>
            </a:extLst>
          </p:cNvPr>
          <p:cNvPicPr>
            <a:picLocks noChangeAspect="1"/>
          </p:cNvPicPr>
          <p:nvPr/>
        </p:nvPicPr>
        <p:blipFill>
          <a:blip r:embed="rId2"/>
          <a:stretch>
            <a:fillRect/>
          </a:stretch>
        </p:blipFill>
        <p:spPr>
          <a:xfrm>
            <a:off x="10856523" y="659801"/>
            <a:ext cx="1124781" cy="1174365"/>
          </a:xfrm>
          <a:prstGeom prst="rect">
            <a:avLst/>
          </a:prstGeom>
        </p:spPr>
      </p:pic>
    </p:spTree>
    <p:extLst>
      <p:ext uri="{BB962C8B-B14F-4D97-AF65-F5344CB8AC3E}">
        <p14:creationId xmlns:p14="http://schemas.microsoft.com/office/powerpoint/2010/main" val="3262427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79499-8136-493E-9FD6-9EF02680BF83}"/>
              </a:ext>
            </a:extLst>
          </p:cNvPr>
          <p:cNvSpPr>
            <a:spLocks noGrp="1"/>
          </p:cNvSpPr>
          <p:nvPr>
            <p:ph type="title"/>
          </p:nvPr>
        </p:nvSpPr>
        <p:spPr/>
        <p:txBody>
          <a:bodyPr/>
          <a:lstStyle/>
          <a:p>
            <a:r>
              <a:rPr lang="en-US" dirty="0"/>
              <a:t>IV Meanwhile . . . The Academy </a:t>
            </a:r>
            <a:br>
              <a:rPr lang="en-US" dirty="0"/>
            </a:br>
            <a:r>
              <a:rPr lang="en-US" dirty="0"/>
              <a:t>	on Women</a:t>
            </a:r>
          </a:p>
        </p:txBody>
      </p:sp>
      <p:sp>
        <p:nvSpPr>
          <p:cNvPr id="3" name="Content Placeholder 2">
            <a:extLst>
              <a:ext uri="{FF2B5EF4-FFF2-40B4-BE49-F238E27FC236}">
                <a16:creationId xmlns:a16="http://schemas.microsoft.com/office/drawing/2014/main" id="{7E4A6E98-A0CE-42DF-A02C-28F25ACACC8A}"/>
              </a:ext>
            </a:extLst>
          </p:cNvPr>
          <p:cNvSpPr>
            <a:spLocks noGrp="1"/>
          </p:cNvSpPr>
          <p:nvPr>
            <p:ph idx="1"/>
          </p:nvPr>
        </p:nvSpPr>
        <p:spPr>
          <a:xfrm>
            <a:off x="680322" y="2336873"/>
            <a:ext cx="6608374" cy="3599316"/>
          </a:xfrm>
        </p:spPr>
        <p:txBody>
          <a:bodyPr/>
          <a:lstStyle/>
          <a:p>
            <a:r>
              <a:rPr lang="en-US" b="1" i="1" dirty="0">
                <a:solidFill>
                  <a:srgbClr val="FFFF00"/>
                </a:solidFill>
              </a:rPr>
              <a:t>Xenophon: </a:t>
            </a:r>
            <a:r>
              <a:rPr lang="en-US" dirty="0"/>
              <a:t>In the ideal society, women are confined to the home and subordinate to their husbands.</a:t>
            </a:r>
          </a:p>
          <a:p>
            <a:r>
              <a:rPr lang="en-US" b="1" i="1" dirty="0">
                <a:solidFill>
                  <a:srgbClr val="FFFF00"/>
                </a:solidFill>
              </a:rPr>
              <a:t>Plato: </a:t>
            </a:r>
            <a:r>
              <a:rPr lang="en-US" dirty="0"/>
              <a:t>In theory, women might serve as Guardians (the highest class in his Republic) if sufficiently accomplished. In practice such women would be very rare.</a:t>
            </a:r>
          </a:p>
          <a:p>
            <a:r>
              <a:rPr lang="en-US" b="1" i="1" dirty="0">
                <a:solidFill>
                  <a:srgbClr val="FFFF00"/>
                </a:solidFill>
              </a:rPr>
              <a:t>Aristotle: </a:t>
            </a:r>
            <a:r>
              <a:rPr lang="en-US" dirty="0"/>
              <a:t>Women are irremediably inferior to men.</a:t>
            </a:r>
          </a:p>
        </p:txBody>
      </p:sp>
      <p:pic>
        <p:nvPicPr>
          <p:cNvPr id="6" name="Content Placeholder 5">
            <a:extLst>
              <a:ext uri="{FF2B5EF4-FFF2-40B4-BE49-F238E27FC236}">
                <a16:creationId xmlns:a16="http://schemas.microsoft.com/office/drawing/2014/main" id="{CAA4EECA-8B50-401F-8350-83A9255844D1}"/>
              </a:ext>
            </a:extLst>
          </p:cNvPr>
          <p:cNvPicPr>
            <a:picLocks noChangeAspect="1"/>
          </p:cNvPicPr>
          <p:nvPr/>
        </p:nvPicPr>
        <p:blipFill>
          <a:blip r:embed="rId2"/>
          <a:stretch>
            <a:fillRect/>
          </a:stretch>
        </p:blipFill>
        <p:spPr>
          <a:xfrm>
            <a:off x="10856523" y="659801"/>
            <a:ext cx="1124781" cy="1174365"/>
          </a:xfrm>
          <a:prstGeom prst="rect">
            <a:avLst/>
          </a:prstGeom>
        </p:spPr>
      </p:pic>
    </p:spTree>
    <p:extLst>
      <p:ext uri="{BB962C8B-B14F-4D97-AF65-F5344CB8AC3E}">
        <p14:creationId xmlns:p14="http://schemas.microsoft.com/office/powerpoint/2010/main" val="4229892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79499-8136-493E-9FD6-9EF02680BF83}"/>
              </a:ext>
            </a:extLst>
          </p:cNvPr>
          <p:cNvSpPr>
            <a:spLocks noGrp="1"/>
          </p:cNvSpPr>
          <p:nvPr>
            <p:ph type="title"/>
          </p:nvPr>
        </p:nvSpPr>
        <p:spPr/>
        <p:txBody>
          <a:bodyPr/>
          <a:lstStyle/>
          <a:p>
            <a:r>
              <a:rPr lang="en-US" dirty="0"/>
              <a:t>IV Meanwhile . . . The Academy</a:t>
            </a:r>
            <a:br>
              <a:rPr lang="en-US" dirty="0"/>
            </a:br>
            <a:r>
              <a:rPr lang="en-US" dirty="0"/>
              <a:t>	 on Government</a:t>
            </a:r>
          </a:p>
        </p:txBody>
      </p:sp>
      <p:sp>
        <p:nvSpPr>
          <p:cNvPr id="3" name="Content Placeholder 2">
            <a:extLst>
              <a:ext uri="{FF2B5EF4-FFF2-40B4-BE49-F238E27FC236}">
                <a16:creationId xmlns:a16="http://schemas.microsoft.com/office/drawing/2014/main" id="{7E4A6E98-A0CE-42DF-A02C-28F25ACACC8A}"/>
              </a:ext>
            </a:extLst>
          </p:cNvPr>
          <p:cNvSpPr>
            <a:spLocks noGrp="1"/>
          </p:cNvSpPr>
          <p:nvPr>
            <p:ph idx="1"/>
          </p:nvPr>
        </p:nvSpPr>
        <p:spPr>
          <a:xfrm>
            <a:off x="680321" y="2336873"/>
            <a:ext cx="10040688" cy="4214052"/>
          </a:xfrm>
        </p:spPr>
        <p:txBody>
          <a:bodyPr>
            <a:normAutofit/>
          </a:bodyPr>
          <a:lstStyle/>
          <a:p>
            <a:r>
              <a:rPr lang="en-US" b="1" i="1" dirty="0">
                <a:solidFill>
                  <a:srgbClr val="FFFF00"/>
                </a:solidFill>
              </a:rPr>
              <a:t>Plato: </a:t>
            </a:r>
            <a:r>
              <a:rPr lang="en-US" i="1" dirty="0"/>
              <a:t>“The rulers of the state are the only persons who ought to have the privilege of lying.” </a:t>
            </a:r>
          </a:p>
          <a:p>
            <a:r>
              <a:rPr lang="en-US" b="1" i="1" dirty="0">
                <a:solidFill>
                  <a:srgbClr val="FFFF00"/>
                </a:solidFill>
              </a:rPr>
              <a:t>Aristotle: </a:t>
            </a:r>
            <a:r>
              <a:rPr lang="en-US" i="1" dirty="0"/>
              <a:t>"The citizens must not lead the life of mechanics or tradesmen, for such a life is ignoble, and inimical to virtue. Neither must they be farmers, since leisure is necessary both for the development of virtue and the performance of political duties.“ </a:t>
            </a:r>
          </a:p>
          <a:p>
            <a:r>
              <a:rPr lang="en-US" b="1" i="1" dirty="0">
                <a:solidFill>
                  <a:srgbClr val="FFFF00"/>
                </a:solidFill>
              </a:rPr>
              <a:t>Aristotle: </a:t>
            </a:r>
            <a:r>
              <a:rPr lang="en-US" i="1" dirty="0"/>
              <a:t>“Democracy is a government in the hands of men of low birth, no property, and vulgar employments.” </a:t>
            </a:r>
            <a:endParaRPr lang="en-US" dirty="0"/>
          </a:p>
          <a:p>
            <a:pPr marL="457200" lvl="1" indent="0">
              <a:buNone/>
            </a:pPr>
            <a:endParaRPr lang="en-US" dirty="0"/>
          </a:p>
        </p:txBody>
      </p:sp>
      <p:pic>
        <p:nvPicPr>
          <p:cNvPr id="6" name="Content Placeholder 5">
            <a:extLst>
              <a:ext uri="{FF2B5EF4-FFF2-40B4-BE49-F238E27FC236}">
                <a16:creationId xmlns:a16="http://schemas.microsoft.com/office/drawing/2014/main" id="{CAA4EECA-8B50-401F-8350-83A9255844D1}"/>
              </a:ext>
            </a:extLst>
          </p:cNvPr>
          <p:cNvPicPr>
            <a:picLocks noChangeAspect="1"/>
          </p:cNvPicPr>
          <p:nvPr/>
        </p:nvPicPr>
        <p:blipFill>
          <a:blip r:embed="rId2"/>
          <a:stretch>
            <a:fillRect/>
          </a:stretch>
        </p:blipFill>
        <p:spPr>
          <a:xfrm>
            <a:off x="10856523" y="659801"/>
            <a:ext cx="1124781" cy="1174365"/>
          </a:xfrm>
          <a:prstGeom prst="rect">
            <a:avLst/>
          </a:prstGeom>
        </p:spPr>
      </p:pic>
    </p:spTree>
    <p:extLst>
      <p:ext uri="{BB962C8B-B14F-4D97-AF65-F5344CB8AC3E}">
        <p14:creationId xmlns:p14="http://schemas.microsoft.com/office/powerpoint/2010/main" val="18706163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79499-8136-493E-9FD6-9EF02680BF83}"/>
              </a:ext>
            </a:extLst>
          </p:cNvPr>
          <p:cNvSpPr>
            <a:spLocks noGrp="1"/>
          </p:cNvSpPr>
          <p:nvPr>
            <p:ph type="title"/>
          </p:nvPr>
        </p:nvSpPr>
        <p:spPr/>
        <p:txBody>
          <a:bodyPr/>
          <a:lstStyle/>
          <a:p>
            <a:r>
              <a:rPr lang="en-US" dirty="0"/>
              <a:t>IV Meanwhile . . . The Academy </a:t>
            </a:r>
            <a:br>
              <a:rPr lang="en-US" dirty="0"/>
            </a:br>
            <a:r>
              <a:rPr lang="en-US" dirty="0"/>
              <a:t>	on Xenophobia</a:t>
            </a:r>
          </a:p>
        </p:txBody>
      </p:sp>
      <p:sp>
        <p:nvSpPr>
          <p:cNvPr id="3" name="Content Placeholder 2">
            <a:extLst>
              <a:ext uri="{FF2B5EF4-FFF2-40B4-BE49-F238E27FC236}">
                <a16:creationId xmlns:a16="http://schemas.microsoft.com/office/drawing/2014/main" id="{7E4A6E98-A0CE-42DF-A02C-28F25ACACC8A}"/>
              </a:ext>
            </a:extLst>
          </p:cNvPr>
          <p:cNvSpPr>
            <a:spLocks noGrp="1"/>
          </p:cNvSpPr>
          <p:nvPr>
            <p:ph idx="1"/>
          </p:nvPr>
        </p:nvSpPr>
        <p:spPr>
          <a:xfrm>
            <a:off x="680320" y="2336873"/>
            <a:ext cx="10597279" cy="4214052"/>
          </a:xfrm>
        </p:spPr>
        <p:txBody>
          <a:bodyPr>
            <a:normAutofit lnSpcReduction="10000"/>
          </a:bodyPr>
          <a:lstStyle/>
          <a:p>
            <a:r>
              <a:rPr lang="en-US" dirty="0"/>
              <a:t>“Cosmopolitan commerce was one of the major factors eroding the old particularism and xenophobia of the </a:t>
            </a:r>
            <a:r>
              <a:rPr lang="en-US" i="1" dirty="0"/>
              <a:t>polis</a:t>
            </a:r>
            <a:r>
              <a:rPr lang="en-US" dirty="0"/>
              <a:t>. Both Plato and Aristotle realized this, although with their idealized view of the </a:t>
            </a:r>
            <a:r>
              <a:rPr lang="en-US" i="1" dirty="0"/>
              <a:t>polis</a:t>
            </a:r>
            <a:r>
              <a:rPr lang="en-US" dirty="0"/>
              <a:t> they were highly critical of the trend.”</a:t>
            </a:r>
          </a:p>
          <a:p>
            <a:pPr marL="457200" lvl="1" indent="0">
              <a:buNone/>
            </a:pPr>
            <a:r>
              <a:rPr lang="en-US" dirty="0"/>
              <a:t> –Frank J. Frost, </a:t>
            </a:r>
            <a:r>
              <a:rPr lang="en-US" b="1" i="1" dirty="0"/>
              <a:t>Greek Society </a:t>
            </a:r>
            <a:r>
              <a:rPr lang="en-US" dirty="0"/>
              <a:t>(1997)</a:t>
            </a:r>
          </a:p>
          <a:p>
            <a:r>
              <a:rPr lang="en-US" b="1" i="1" dirty="0">
                <a:solidFill>
                  <a:srgbClr val="FFFF00"/>
                </a:solidFill>
              </a:rPr>
              <a:t>Aristotle: </a:t>
            </a:r>
            <a:r>
              <a:rPr lang="en-US" i="1" dirty="0"/>
              <a:t>“Be a leader to the Greeks and a despot to the barbarians. Look after the former as after friends and relatives, and deal with the latter as with beasts or plants." </a:t>
            </a:r>
          </a:p>
          <a:p>
            <a:r>
              <a:rPr lang="en-US" dirty="0"/>
              <a:t>"When Hitler exterminated the European Jews, he based his actions, precisely, on the belief that certain categories of mankind could be dismissed as sub-human—that is, like Aristotle, he equated them with beasts or plants." </a:t>
            </a:r>
          </a:p>
          <a:p>
            <a:pPr lvl="1"/>
            <a:r>
              <a:rPr lang="en-US" i="1" dirty="0"/>
              <a:t>-</a:t>
            </a:r>
            <a:r>
              <a:rPr lang="en-US" dirty="0"/>
              <a:t>Peter Green, </a:t>
            </a:r>
            <a:r>
              <a:rPr lang="en-US" i="1" dirty="0"/>
              <a:t>Alexander of Macedon </a:t>
            </a:r>
            <a:r>
              <a:rPr lang="en-US" dirty="0"/>
              <a:t>(1991)</a:t>
            </a:r>
          </a:p>
          <a:p>
            <a:endParaRPr lang="en-US" dirty="0"/>
          </a:p>
        </p:txBody>
      </p:sp>
      <p:pic>
        <p:nvPicPr>
          <p:cNvPr id="6" name="Content Placeholder 5">
            <a:extLst>
              <a:ext uri="{FF2B5EF4-FFF2-40B4-BE49-F238E27FC236}">
                <a16:creationId xmlns:a16="http://schemas.microsoft.com/office/drawing/2014/main" id="{CAA4EECA-8B50-401F-8350-83A9255844D1}"/>
              </a:ext>
            </a:extLst>
          </p:cNvPr>
          <p:cNvPicPr>
            <a:picLocks noChangeAspect="1"/>
          </p:cNvPicPr>
          <p:nvPr/>
        </p:nvPicPr>
        <p:blipFill>
          <a:blip r:embed="rId2"/>
          <a:stretch>
            <a:fillRect/>
          </a:stretch>
        </p:blipFill>
        <p:spPr>
          <a:xfrm>
            <a:off x="10856523" y="659801"/>
            <a:ext cx="1124781" cy="1174365"/>
          </a:xfrm>
          <a:prstGeom prst="rect">
            <a:avLst/>
          </a:prstGeom>
        </p:spPr>
      </p:pic>
    </p:spTree>
    <p:extLst>
      <p:ext uri="{BB962C8B-B14F-4D97-AF65-F5344CB8AC3E}">
        <p14:creationId xmlns:p14="http://schemas.microsoft.com/office/powerpoint/2010/main" val="38238284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C6A80-BDC6-4952-BB54-D60D36692F9E}"/>
              </a:ext>
            </a:extLst>
          </p:cNvPr>
          <p:cNvSpPr>
            <a:spLocks noGrp="1"/>
          </p:cNvSpPr>
          <p:nvPr>
            <p:ph type="title"/>
          </p:nvPr>
        </p:nvSpPr>
        <p:spPr/>
        <p:txBody>
          <a:bodyPr/>
          <a:lstStyle/>
          <a:p>
            <a:r>
              <a:rPr lang="en-US" dirty="0"/>
              <a:t>IV Meanwhile . . . Philosophy</a:t>
            </a:r>
            <a:br>
              <a:rPr lang="en-US" dirty="0"/>
            </a:br>
            <a:r>
              <a:rPr lang="en-US" dirty="0"/>
              <a:t>	—The Cynics</a:t>
            </a:r>
          </a:p>
        </p:txBody>
      </p:sp>
      <p:sp>
        <p:nvSpPr>
          <p:cNvPr id="3" name="Content Placeholder 2">
            <a:extLst>
              <a:ext uri="{FF2B5EF4-FFF2-40B4-BE49-F238E27FC236}">
                <a16:creationId xmlns:a16="http://schemas.microsoft.com/office/drawing/2014/main" id="{0204886F-8C9A-4883-BA04-188AA1BD8FD8}"/>
              </a:ext>
            </a:extLst>
          </p:cNvPr>
          <p:cNvSpPr>
            <a:spLocks noGrp="1"/>
          </p:cNvSpPr>
          <p:nvPr>
            <p:ph idx="1"/>
          </p:nvPr>
        </p:nvSpPr>
        <p:spPr>
          <a:xfrm>
            <a:off x="680321" y="2336872"/>
            <a:ext cx="7890473" cy="4311861"/>
          </a:xfrm>
        </p:spPr>
        <p:txBody>
          <a:bodyPr>
            <a:normAutofit lnSpcReduction="10000"/>
          </a:bodyPr>
          <a:lstStyle/>
          <a:p>
            <a:pPr marL="0" indent="0">
              <a:buNone/>
            </a:pPr>
            <a:r>
              <a:rPr lang="en-US" b="1" i="1" dirty="0">
                <a:solidFill>
                  <a:srgbClr val="FFFF00"/>
                </a:solidFill>
              </a:rPr>
              <a:t>Antisthenes (445-365 BCE) </a:t>
            </a:r>
          </a:p>
          <a:p>
            <a:r>
              <a:rPr lang="en-US" dirty="0"/>
              <a:t>Student of Socrates and founder of Cynicism</a:t>
            </a:r>
          </a:p>
          <a:p>
            <a:r>
              <a:rPr lang="en-US" dirty="0"/>
              <a:t>Cynicism as practiced by Antisthenes and his followers:</a:t>
            </a:r>
          </a:p>
          <a:p>
            <a:pPr lvl="1"/>
            <a:r>
              <a:rPr lang="en-US" dirty="0"/>
              <a:t>Live in virtue, in harmony with nature. </a:t>
            </a:r>
          </a:p>
          <a:p>
            <a:pPr lvl="1"/>
            <a:r>
              <a:rPr lang="en-US" dirty="0"/>
              <a:t>Train yourself to reject all conventional desires for wealth, power, sex, and fame. </a:t>
            </a:r>
          </a:p>
          <a:p>
            <a:pPr lvl="1"/>
            <a:r>
              <a:rPr lang="en-US" dirty="0"/>
              <a:t>Lead a simple life free from all possessions.  </a:t>
            </a:r>
          </a:p>
          <a:p>
            <a:r>
              <a:rPr lang="en-US" dirty="0"/>
              <a:t>Later revival (and modern understanding of the word </a:t>
            </a:r>
            <a:r>
              <a:rPr lang="en-US" i="1" dirty="0"/>
              <a:t>cynicism</a:t>
            </a:r>
            <a:r>
              <a:rPr lang="en-US" dirty="0"/>
              <a:t>) distorted disdain for wealth and social conventions into a simple contempt for all people’s motives. That was not what Greek Cynicism was about.</a:t>
            </a:r>
          </a:p>
          <a:p>
            <a:pPr marL="0" indent="0">
              <a:buNone/>
            </a:pPr>
            <a:endParaRPr lang="en-US" dirty="0"/>
          </a:p>
        </p:txBody>
      </p:sp>
      <p:pic>
        <p:nvPicPr>
          <p:cNvPr id="4" name="Content Placeholder 5">
            <a:extLst>
              <a:ext uri="{FF2B5EF4-FFF2-40B4-BE49-F238E27FC236}">
                <a16:creationId xmlns:a16="http://schemas.microsoft.com/office/drawing/2014/main" id="{F0935703-19A3-469F-9B40-F61FFF6B47F1}"/>
              </a:ext>
            </a:extLst>
          </p:cNvPr>
          <p:cNvPicPr>
            <a:picLocks noChangeAspect="1"/>
          </p:cNvPicPr>
          <p:nvPr/>
        </p:nvPicPr>
        <p:blipFill>
          <a:blip r:embed="rId2"/>
          <a:stretch>
            <a:fillRect/>
          </a:stretch>
        </p:blipFill>
        <p:spPr>
          <a:xfrm>
            <a:off x="10856523" y="659801"/>
            <a:ext cx="1124781" cy="1174365"/>
          </a:xfrm>
          <a:prstGeom prst="rect">
            <a:avLst/>
          </a:prstGeom>
        </p:spPr>
      </p:pic>
    </p:spTree>
    <p:extLst>
      <p:ext uri="{BB962C8B-B14F-4D97-AF65-F5344CB8AC3E}">
        <p14:creationId xmlns:p14="http://schemas.microsoft.com/office/powerpoint/2010/main" val="3966075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Fifty Years of War (403-336)</a:t>
            </a:r>
            <a:endParaRPr lang="en-US" i="1" dirty="0"/>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680321" y="2336872"/>
            <a:ext cx="9613861" cy="4262711"/>
          </a:xfrm>
        </p:spPr>
        <p:txBody>
          <a:bodyPr>
            <a:normAutofit/>
          </a:bodyPr>
          <a:lstStyle/>
          <a:p>
            <a:pPr marL="0" indent="0">
              <a:buNone/>
            </a:pPr>
            <a:r>
              <a:rPr lang="en-US" dirty="0"/>
              <a:t>	(Actually, over sixty years)</a:t>
            </a:r>
          </a:p>
          <a:p>
            <a:r>
              <a:rPr lang="en-US" dirty="0"/>
              <a:t>Sources</a:t>
            </a:r>
          </a:p>
          <a:p>
            <a:r>
              <a:rPr lang="en-US" dirty="0"/>
              <a:t>The Decline of Sparta (403-386)</a:t>
            </a:r>
          </a:p>
          <a:p>
            <a:r>
              <a:rPr lang="en-US" dirty="0"/>
              <a:t>Theban Ascendancy (371-362)</a:t>
            </a:r>
          </a:p>
          <a:p>
            <a:r>
              <a:rPr lang="en-US" dirty="0"/>
              <a:t>Meanwhile . . .</a:t>
            </a:r>
          </a:p>
          <a:p>
            <a:r>
              <a:rPr lang="en-US" dirty="0"/>
              <a:t>Rise of Macedon (359-356)</a:t>
            </a:r>
          </a:p>
          <a:p>
            <a:r>
              <a:rPr lang="en-US" dirty="0"/>
              <a:t>The Collapse of Classical Greece (356-336)</a:t>
            </a:r>
          </a:p>
          <a:p>
            <a:pPr marL="457200" lvl="1" indent="0">
              <a:buNone/>
            </a:pPr>
            <a:endParaRPr lang="en-US" dirty="0"/>
          </a:p>
          <a:p>
            <a:endParaRPr lang="en-US" dirty="0"/>
          </a:p>
          <a:p>
            <a:endParaRPr lang="en-US" dirty="0"/>
          </a:p>
        </p:txBody>
      </p:sp>
      <p:pic>
        <p:nvPicPr>
          <p:cNvPr id="5" name="Picture 4">
            <a:extLst>
              <a:ext uri="{FF2B5EF4-FFF2-40B4-BE49-F238E27FC236}">
                <a16:creationId xmlns:a16="http://schemas.microsoft.com/office/drawing/2014/main" id="{5DC29019-BE16-4682-BF50-4CAEDE414DB2}"/>
              </a:ext>
            </a:extLst>
          </p:cNvPr>
          <p:cNvPicPr>
            <a:picLocks noChangeAspect="1"/>
          </p:cNvPicPr>
          <p:nvPr/>
        </p:nvPicPr>
        <p:blipFill>
          <a:blip r:embed="rId2"/>
          <a:stretch>
            <a:fillRect/>
          </a:stretch>
        </p:blipFill>
        <p:spPr>
          <a:xfrm>
            <a:off x="10670216" y="882638"/>
            <a:ext cx="1420010" cy="760632"/>
          </a:xfrm>
          <a:prstGeom prst="rect">
            <a:avLst/>
          </a:prstGeom>
        </p:spPr>
      </p:pic>
    </p:spTree>
    <p:extLst>
      <p:ext uri="{BB962C8B-B14F-4D97-AF65-F5344CB8AC3E}">
        <p14:creationId xmlns:p14="http://schemas.microsoft.com/office/powerpoint/2010/main" val="3924774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C6A80-BDC6-4952-BB54-D60D36692F9E}"/>
              </a:ext>
            </a:extLst>
          </p:cNvPr>
          <p:cNvSpPr>
            <a:spLocks noGrp="1"/>
          </p:cNvSpPr>
          <p:nvPr>
            <p:ph type="title"/>
          </p:nvPr>
        </p:nvSpPr>
        <p:spPr/>
        <p:txBody>
          <a:bodyPr/>
          <a:lstStyle/>
          <a:p>
            <a:r>
              <a:rPr lang="en-US" dirty="0"/>
              <a:t>IV Meanwhile . . . Philosophy</a:t>
            </a:r>
            <a:br>
              <a:rPr lang="en-US" dirty="0"/>
            </a:br>
            <a:r>
              <a:rPr lang="en-US" dirty="0"/>
              <a:t>	—The Cynics</a:t>
            </a:r>
          </a:p>
        </p:txBody>
      </p:sp>
      <p:sp>
        <p:nvSpPr>
          <p:cNvPr id="3" name="Content Placeholder 2">
            <a:extLst>
              <a:ext uri="{FF2B5EF4-FFF2-40B4-BE49-F238E27FC236}">
                <a16:creationId xmlns:a16="http://schemas.microsoft.com/office/drawing/2014/main" id="{0204886F-8C9A-4883-BA04-188AA1BD8FD8}"/>
              </a:ext>
            </a:extLst>
          </p:cNvPr>
          <p:cNvSpPr>
            <a:spLocks noGrp="1"/>
          </p:cNvSpPr>
          <p:nvPr>
            <p:ph idx="1"/>
          </p:nvPr>
        </p:nvSpPr>
        <p:spPr>
          <a:xfrm>
            <a:off x="680322" y="2336872"/>
            <a:ext cx="5799992" cy="4311861"/>
          </a:xfrm>
        </p:spPr>
        <p:txBody>
          <a:bodyPr>
            <a:normAutofit fontScale="92500" lnSpcReduction="10000"/>
          </a:bodyPr>
          <a:lstStyle/>
          <a:p>
            <a:pPr marL="0" indent="0">
              <a:buNone/>
            </a:pPr>
            <a:r>
              <a:rPr lang="en-US" b="1" i="1" dirty="0">
                <a:solidFill>
                  <a:srgbClr val="FFFF00"/>
                </a:solidFill>
              </a:rPr>
              <a:t>Diogenes (412-323 BCE)</a:t>
            </a:r>
          </a:p>
          <a:p>
            <a:r>
              <a:rPr lang="en-US" dirty="0"/>
              <a:t>Embraced a life of poverty and virtue. Rejected all social conventions.</a:t>
            </a:r>
          </a:p>
          <a:p>
            <a:r>
              <a:rPr lang="en-US" dirty="0"/>
              <a:t>Contemptuous of Plato--too abstract. Thought Antisthenes was the true heir of Socrates.</a:t>
            </a:r>
          </a:p>
          <a:p>
            <a:r>
              <a:rPr lang="en-US" dirty="0"/>
              <a:t>Taught his philosophy to Crates, who taught Zeno of </a:t>
            </a:r>
            <a:r>
              <a:rPr lang="en-US" dirty="0" err="1"/>
              <a:t>Citium</a:t>
            </a:r>
            <a:r>
              <a:rPr lang="en-US" dirty="0"/>
              <a:t>, who refined it into </a:t>
            </a:r>
            <a:r>
              <a:rPr lang="en-US" b="1" i="1" dirty="0">
                <a:solidFill>
                  <a:srgbClr val="FFFF00"/>
                </a:solidFill>
              </a:rPr>
              <a:t>Stoicism</a:t>
            </a:r>
            <a:r>
              <a:rPr lang="en-US" dirty="0"/>
              <a:t>.</a:t>
            </a:r>
          </a:p>
          <a:p>
            <a:r>
              <a:rPr lang="en-US" dirty="0"/>
              <a:t>Greek Cynicism quickly died out, but Stoicism became one of the most enduring philosophies to emerge from Greek thought.</a:t>
            </a:r>
          </a:p>
        </p:txBody>
      </p:sp>
      <p:pic>
        <p:nvPicPr>
          <p:cNvPr id="4" name="Content Placeholder 5">
            <a:extLst>
              <a:ext uri="{FF2B5EF4-FFF2-40B4-BE49-F238E27FC236}">
                <a16:creationId xmlns:a16="http://schemas.microsoft.com/office/drawing/2014/main" id="{F0935703-19A3-469F-9B40-F61FFF6B47F1}"/>
              </a:ext>
            </a:extLst>
          </p:cNvPr>
          <p:cNvPicPr>
            <a:picLocks noChangeAspect="1"/>
          </p:cNvPicPr>
          <p:nvPr/>
        </p:nvPicPr>
        <p:blipFill>
          <a:blip r:embed="rId2"/>
          <a:stretch>
            <a:fillRect/>
          </a:stretch>
        </p:blipFill>
        <p:spPr>
          <a:xfrm>
            <a:off x="10856523" y="659801"/>
            <a:ext cx="1124781" cy="1174365"/>
          </a:xfrm>
          <a:prstGeom prst="rect">
            <a:avLst/>
          </a:prstGeom>
        </p:spPr>
      </p:pic>
    </p:spTree>
    <p:extLst>
      <p:ext uri="{BB962C8B-B14F-4D97-AF65-F5344CB8AC3E}">
        <p14:creationId xmlns:p14="http://schemas.microsoft.com/office/powerpoint/2010/main" val="22692585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8EC09-8EC3-491A-9257-D4525249BF68}"/>
              </a:ext>
            </a:extLst>
          </p:cNvPr>
          <p:cNvSpPr>
            <a:spLocks noGrp="1"/>
          </p:cNvSpPr>
          <p:nvPr>
            <p:ph type="title"/>
          </p:nvPr>
        </p:nvSpPr>
        <p:spPr/>
        <p:txBody>
          <a:bodyPr/>
          <a:lstStyle/>
          <a:p>
            <a:pPr algn="ctr"/>
            <a:r>
              <a:rPr lang="en-US" dirty="0"/>
              <a:t>Greece and Persia</a:t>
            </a:r>
            <a:br>
              <a:rPr lang="en-US" dirty="0"/>
            </a:br>
            <a:r>
              <a:rPr lang="en-US" dirty="0"/>
              <a:t>The War that Created History</a:t>
            </a:r>
          </a:p>
        </p:txBody>
      </p:sp>
      <p:sp>
        <p:nvSpPr>
          <p:cNvPr id="3" name="Content Placeholder 2">
            <a:extLst>
              <a:ext uri="{FF2B5EF4-FFF2-40B4-BE49-F238E27FC236}">
                <a16:creationId xmlns:a16="http://schemas.microsoft.com/office/drawing/2014/main" id="{3C21121F-150F-433B-B75B-0131678E4C3F}"/>
              </a:ext>
            </a:extLst>
          </p:cNvPr>
          <p:cNvSpPr>
            <a:spLocks noGrp="1"/>
          </p:cNvSpPr>
          <p:nvPr>
            <p:ph idx="1"/>
          </p:nvPr>
        </p:nvSpPr>
        <p:spPr/>
        <p:txBody>
          <a:bodyPr>
            <a:normAutofit/>
          </a:bodyPr>
          <a:lstStyle/>
          <a:p>
            <a:pPr marL="0" indent="0" algn="ctr">
              <a:buNone/>
            </a:pPr>
            <a:r>
              <a:rPr lang="en-US" u="sng" dirty="0"/>
              <a:t>Still to come</a:t>
            </a:r>
          </a:p>
          <a:p>
            <a:pPr marL="0" indent="0" algn="ctr">
              <a:buNone/>
            </a:pPr>
            <a:r>
              <a:rPr lang="en-US" dirty="0"/>
              <a:t>V. The Rise of Macedon (359-357)</a:t>
            </a:r>
          </a:p>
          <a:p>
            <a:pPr marL="0" indent="0" algn="ctr">
              <a:buNone/>
            </a:pPr>
            <a:r>
              <a:rPr lang="en-US" dirty="0"/>
              <a:t>VI. The Collapse of Classical Greece (356-336)</a:t>
            </a:r>
          </a:p>
          <a:p>
            <a:endParaRPr lang="en-US" dirty="0"/>
          </a:p>
          <a:p>
            <a:pPr marL="0" indent="0" algn="ctr">
              <a:buNone/>
            </a:pPr>
            <a:r>
              <a:rPr lang="en-US" sz="4000" dirty="0"/>
              <a:t>Question Break</a:t>
            </a:r>
          </a:p>
        </p:txBody>
      </p:sp>
    </p:spTree>
    <p:extLst>
      <p:ext uri="{BB962C8B-B14F-4D97-AF65-F5344CB8AC3E}">
        <p14:creationId xmlns:p14="http://schemas.microsoft.com/office/powerpoint/2010/main" val="29667540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7AA62-5044-4A52-A166-127583A33EFD}"/>
              </a:ext>
            </a:extLst>
          </p:cNvPr>
          <p:cNvSpPr>
            <a:spLocks noGrp="1"/>
          </p:cNvSpPr>
          <p:nvPr>
            <p:ph type="title"/>
          </p:nvPr>
        </p:nvSpPr>
        <p:spPr/>
        <p:txBody>
          <a:bodyPr/>
          <a:lstStyle/>
          <a:p>
            <a:r>
              <a:rPr lang="en-US" dirty="0"/>
              <a:t>Part V: Rise of Macedon (359-357)</a:t>
            </a:r>
          </a:p>
        </p:txBody>
      </p:sp>
      <p:sp>
        <p:nvSpPr>
          <p:cNvPr id="3" name="Content Placeholder 2">
            <a:extLst>
              <a:ext uri="{FF2B5EF4-FFF2-40B4-BE49-F238E27FC236}">
                <a16:creationId xmlns:a16="http://schemas.microsoft.com/office/drawing/2014/main" id="{4A0D7052-693E-4F7D-BF85-CA046A09EFE8}"/>
              </a:ext>
            </a:extLst>
          </p:cNvPr>
          <p:cNvSpPr>
            <a:spLocks noGrp="1"/>
          </p:cNvSpPr>
          <p:nvPr>
            <p:ph idx="1"/>
          </p:nvPr>
        </p:nvSpPr>
        <p:spPr>
          <a:xfrm>
            <a:off x="680321" y="2336872"/>
            <a:ext cx="7685757" cy="3767899"/>
          </a:xfrm>
        </p:spPr>
        <p:txBody>
          <a:bodyPr>
            <a:normAutofit lnSpcReduction="10000"/>
          </a:bodyPr>
          <a:lstStyle/>
          <a:p>
            <a:r>
              <a:rPr lang="en-US" dirty="0"/>
              <a:t>368-365: Philip of Macedon hostage in Thrace</a:t>
            </a:r>
          </a:p>
          <a:p>
            <a:r>
              <a:rPr lang="en-US" dirty="0"/>
              <a:t>359 Philip becomes regent, then king</a:t>
            </a:r>
          </a:p>
          <a:p>
            <a:r>
              <a:rPr lang="en-US" dirty="0"/>
              <a:t>358: Death of Artaxerxes II, succeeded by Artaxerxes III “</a:t>
            </a:r>
            <a:r>
              <a:rPr lang="en-US" dirty="0" err="1"/>
              <a:t>Ochus</a:t>
            </a:r>
            <a:r>
              <a:rPr lang="en-US" dirty="0"/>
              <a:t>”</a:t>
            </a:r>
          </a:p>
          <a:p>
            <a:r>
              <a:rPr lang="en-US" dirty="0"/>
              <a:t>357: Big years for Philip. Takes Amphipolis: gold and silver mines</a:t>
            </a:r>
          </a:p>
          <a:p>
            <a:endParaRPr lang="en-US" dirty="0"/>
          </a:p>
          <a:p>
            <a:pPr marL="1828800" lvl="4" indent="0">
              <a:buNone/>
            </a:pPr>
            <a:r>
              <a:rPr lang="en-US" sz="2000" dirty="0"/>
              <a:t>   Begins minting gold coins, Macedonian gold 	</a:t>
            </a:r>
            <a:r>
              <a:rPr lang="en-US" sz="2000" dirty="0" err="1"/>
              <a:t>staters</a:t>
            </a:r>
            <a:r>
              <a:rPr lang="en-US" sz="2000" dirty="0"/>
              <a:t>, his likeness on the front.</a:t>
            </a:r>
          </a:p>
          <a:p>
            <a:pPr marL="1828800" lvl="4" indent="0">
              <a:buNone/>
            </a:pPr>
            <a:r>
              <a:rPr lang="en-US" sz="2000" dirty="0"/>
              <a:t>   What’s on the back?</a:t>
            </a:r>
          </a:p>
          <a:p>
            <a:endParaRPr lang="en-US" dirty="0"/>
          </a:p>
          <a:p>
            <a:endParaRPr lang="en-US" dirty="0"/>
          </a:p>
          <a:p>
            <a:endParaRPr lang="en-US" dirty="0"/>
          </a:p>
        </p:txBody>
      </p:sp>
      <p:pic>
        <p:nvPicPr>
          <p:cNvPr id="7" name="Picture 6">
            <a:extLst>
              <a:ext uri="{FF2B5EF4-FFF2-40B4-BE49-F238E27FC236}">
                <a16:creationId xmlns:a16="http://schemas.microsoft.com/office/drawing/2014/main" id="{0AE79C6B-A168-462D-AEE0-5566465BD7E3}"/>
              </a:ext>
            </a:extLst>
          </p:cNvPr>
          <p:cNvPicPr>
            <a:picLocks noChangeAspect="1"/>
          </p:cNvPicPr>
          <p:nvPr/>
        </p:nvPicPr>
        <p:blipFill>
          <a:blip r:embed="rId2"/>
          <a:stretch>
            <a:fillRect/>
          </a:stretch>
        </p:blipFill>
        <p:spPr>
          <a:xfrm>
            <a:off x="10807453" y="753227"/>
            <a:ext cx="1207147" cy="1207147"/>
          </a:xfrm>
          <a:prstGeom prst="rect">
            <a:avLst/>
          </a:prstGeom>
        </p:spPr>
      </p:pic>
      <p:pic>
        <p:nvPicPr>
          <p:cNvPr id="13" name="Picture 12">
            <a:extLst>
              <a:ext uri="{FF2B5EF4-FFF2-40B4-BE49-F238E27FC236}">
                <a16:creationId xmlns:a16="http://schemas.microsoft.com/office/drawing/2014/main" id="{2821138B-6BF0-425E-8C5A-1C2A7EE9E26B}"/>
              </a:ext>
            </a:extLst>
          </p:cNvPr>
          <p:cNvPicPr>
            <a:picLocks noChangeAspect="1"/>
          </p:cNvPicPr>
          <p:nvPr/>
        </p:nvPicPr>
        <p:blipFill>
          <a:blip r:embed="rId3"/>
          <a:stretch>
            <a:fillRect/>
          </a:stretch>
        </p:blipFill>
        <p:spPr>
          <a:xfrm>
            <a:off x="787021" y="4822468"/>
            <a:ext cx="1785009" cy="1785009"/>
          </a:xfrm>
          <a:prstGeom prst="rect">
            <a:avLst/>
          </a:prstGeom>
        </p:spPr>
      </p:pic>
    </p:spTree>
    <p:extLst>
      <p:ext uri="{BB962C8B-B14F-4D97-AF65-F5344CB8AC3E}">
        <p14:creationId xmlns:p14="http://schemas.microsoft.com/office/powerpoint/2010/main" val="1622056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7AA62-5044-4A52-A166-127583A33EFD}"/>
              </a:ext>
            </a:extLst>
          </p:cNvPr>
          <p:cNvSpPr>
            <a:spLocks noGrp="1"/>
          </p:cNvSpPr>
          <p:nvPr>
            <p:ph type="title"/>
          </p:nvPr>
        </p:nvSpPr>
        <p:spPr/>
        <p:txBody>
          <a:bodyPr/>
          <a:lstStyle/>
          <a:p>
            <a:r>
              <a:rPr lang="en-US" dirty="0"/>
              <a:t>Part V: Rise of Macedon (359-357)</a:t>
            </a:r>
          </a:p>
        </p:txBody>
      </p:sp>
      <p:sp>
        <p:nvSpPr>
          <p:cNvPr id="3" name="Content Placeholder 2">
            <a:extLst>
              <a:ext uri="{FF2B5EF4-FFF2-40B4-BE49-F238E27FC236}">
                <a16:creationId xmlns:a16="http://schemas.microsoft.com/office/drawing/2014/main" id="{4A0D7052-693E-4F7D-BF85-CA046A09EFE8}"/>
              </a:ext>
            </a:extLst>
          </p:cNvPr>
          <p:cNvSpPr>
            <a:spLocks noGrp="1"/>
          </p:cNvSpPr>
          <p:nvPr>
            <p:ph idx="1"/>
          </p:nvPr>
        </p:nvSpPr>
        <p:spPr>
          <a:xfrm>
            <a:off x="680322" y="2336872"/>
            <a:ext cx="4997148" cy="3767899"/>
          </a:xfrm>
        </p:spPr>
        <p:txBody>
          <a:bodyPr/>
          <a:lstStyle/>
          <a:p>
            <a:endParaRPr lang="en-US" i="1" dirty="0"/>
          </a:p>
          <a:p>
            <a:endParaRPr lang="en-US" i="1" dirty="0"/>
          </a:p>
          <a:p>
            <a:endParaRPr lang="en-US" i="1" dirty="0"/>
          </a:p>
          <a:p>
            <a:endParaRPr lang="en-US" i="1" dirty="0"/>
          </a:p>
          <a:p>
            <a:pPr marL="0" indent="0">
              <a:buNone/>
            </a:pPr>
            <a:endParaRPr lang="en-US" i="1" dirty="0"/>
          </a:p>
          <a:p>
            <a:endParaRPr lang="en-US" i="1" dirty="0"/>
          </a:p>
          <a:p>
            <a:r>
              <a:rPr lang="en-US" i="1" dirty="0" err="1"/>
              <a:t>philos</a:t>
            </a:r>
            <a:r>
              <a:rPr lang="en-US" dirty="0"/>
              <a:t> (loving) + </a:t>
            </a:r>
            <a:r>
              <a:rPr lang="en-US" i="1" dirty="0"/>
              <a:t>hippos</a:t>
            </a:r>
            <a:r>
              <a:rPr lang="en-US" dirty="0"/>
              <a:t> (horse)</a:t>
            </a:r>
          </a:p>
          <a:p>
            <a:r>
              <a:rPr lang="en-US" dirty="0"/>
              <a:t>Philip (</a:t>
            </a:r>
            <a:r>
              <a:rPr lang="en-US" i="1" dirty="0" err="1"/>
              <a:t>Philippos</a:t>
            </a:r>
            <a:r>
              <a:rPr lang="en-US" dirty="0"/>
              <a:t>) = “horse lover”</a:t>
            </a:r>
          </a:p>
          <a:p>
            <a:endParaRPr lang="en-US" dirty="0"/>
          </a:p>
          <a:p>
            <a:endParaRPr lang="en-US" dirty="0"/>
          </a:p>
        </p:txBody>
      </p:sp>
      <p:pic>
        <p:nvPicPr>
          <p:cNvPr id="7" name="Picture 6">
            <a:extLst>
              <a:ext uri="{FF2B5EF4-FFF2-40B4-BE49-F238E27FC236}">
                <a16:creationId xmlns:a16="http://schemas.microsoft.com/office/drawing/2014/main" id="{0AE79C6B-A168-462D-AEE0-5566465BD7E3}"/>
              </a:ext>
            </a:extLst>
          </p:cNvPr>
          <p:cNvPicPr>
            <a:picLocks noChangeAspect="1"/>
          </p:cNvPicPr>
          <p:nvPr/>
        </p:nvPicPr>
        <p:blipFill>
          <a:blip r:embed="rId2"/>
          <a:stretch>
            <a:fillRect/>
          </a:stretch>
        </p:blipFill>
        <p:spPr>
          <a:xfrm>
            <a:off x="10807453" y="753227"/>
            <a:ext cx="1207147" cy="1207147"/>
          </a:xfrm>
          <a:prstGeom prst="rect">
            <a:avLst/>
          </a:prstGeom>
        </p:spPr>
      </p:pic>
      <p:pic>
        <p:nvPicPr>
          <p:cNvPr id="5" name="Picture 4">
            <a:extLst>
              <a:ext uri="{FF2B5EF4-FFF2-40B4-BE49-F238E27FC236}">
                <a16:creationId xmlns:a16="http://schemas.microsoft.com/office/drawing/2014/main" id="{518B3256-D4A8-4262-BABE-3F17FBADE1F6}"/>
              </a:ext>
            </a:extLst>
          </p:cNvPr>
          <p:cNvPicPr>
            <a:picLocks noChangeAspect="1"/>
          </p:cNvPicPr>
          <p:nvPr/>
        </p:nvPicPr>
        <p:blipFill>
          <a:blip r:embed="rId3"/>
          <a:stretch>
            <a:fillRect/>
          </a:stretch>
        </p:blipFill>
        <p:spPr>
          <a:xfrm>
            <a:off x="5981700" y="2222879"/>
            <a:ext cx="4312482" cy="4312482"/>
          </a:xfrm>
          <a:prstGeom prst="rect">
            <a:avLst/>
          </a:prstGeom>
        </p:spPr>
      </p:pic>
    </p:spTree>
    <p:extLst>
      <p:ext uri="{BB962C8B-B14F-4D97-AF65-F5344CB8AC3E}">
        <p14:creationId xmlns:p14="http://schemas.microsoft.com/office/powerpoint/2010/main" val="17710028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7AA62-5044-4A52-A166-127583A33EFD}"/>
              </a:ext>
            </a:extLst>
          </p:cNvPr>
          <p:cNvSpPr>
            <a:spLocks noGrp="1"/>
          </p:cNvSpPr>
          <p:nvPr>
            <p:ph type="title"/>
          </p:nvPr>
        </p:nvSpPr>
        <p:spPr/>
        <p:txBody>
          <a:bodyPr/>
          <a:lstStyle/>
          <a:p>
            <a:r>
              <a:rPr lang="en-US" dirty="0"/>
              <a:t>Part V: Military Revolution</a:t>
            </a:r>
          </a:p>
        </p:txBody>
      </p:sp>
      <p:sp>
        <p:nvSpPr>
          <p:cNvPr id="3" name="Content Placeholder 2">
            <a:extLst>
              <a:ext uri="{FF2B5EF4-FFF2-40B4-BE49-F238E27FC236}">
                <a16:creationId xmlns:a16="http://schemas.microsoft.com/office/drawing/2014/main" id="{4A0D7052-693E-4F7D-BF85-CA046A09EFE8}"/>
              </a:ext>
            </a:extLst>
          </p:cNvPr>
          <p:cNvSpPr>
            <a:spLocks noGrp="1"/>
          </p:cNvSpPr>
          <p:nvPr>
            <p:ph idx="1"/>
          </p:nvPr>
        </p:nvSpPr>
        <p:spPr>
          <a:xfrm>
            <a:off x="680322" y="2183642"/>
            <a:ext cx="5106330" cy="4415475"/>
          </a:xfrm>
        </p:spPr>
        <p:txBody>
          <a:bodyPr>
            <a:normAutofit/>
          </a:bodyPr>
          <a:lstStyle/>
          <a:p>
            <a:pPr marL="0" indent="0">
              <a:buNone/>
            </a:pPr>
            <a:r>
              <a:rPr lang="en-US" b="1" i="1" dirty="0">
                <a:solidFill>
                  <a:srgbClr val="FFFF00"/>
                </a:solidFill>
              </a:rPr>
              <a:t>Philip’s Military Revolution</a:t>
            </a:r>
          </a:p>
          <a:p>
            <a:r>
              <a:rPr lang="en-US" dirty="0"/>
              <a:t>Gold and silver from Amphipolis enabled creation of permanent standing army</a:t>
            </a:r>
          </a:p>
          <a:p>
            <a:r>
              <a:rPr lang="en-US" dirty="0"/>
              <a:t>National troops became permanent soldiers</a:t>
            </a:r>
          </a:p>
          <a:p>
            <a:pPr lvl="1"/>
            <a:r>
              <a:rPr lang="en-US" dirty="0"/>
              <a:t>Regular pay enabled purchase of slaves to work their lands</a:t>
            </a:r>
          </a:p>
          <a:p>
            <a:r>
              <a:rPr lang="en-US" dirty="0"/>
              <a:t>Major upgrade of equipment and drill of troops</a:t>
            </a:r>
          </a:p>
          <a:p>
            <a:endParaRPr lang="en-US" dirty="0"/>
          </a:p>
        </p:txBody>
      </p:sp>
      <p:pic>
        <p:nvPicPr>
          <p:cNvPr id="7" name="Picture 6">
            <a:extLst>
              <a:ext uri="{FF2B5EF4-FFF2-40B4-BE49-F238E27FC236}">
                <a16:creationId xmlns:a16="http://schemas.microsoft.com/office/drawing/2014/main" id="{0AE79C6B-A168-462D-AEE0-5566465BD7E3}"/>
              </a:ext>
            </a:extLst>
          </p:cNvPr>
          <p:cNvPicPr>
            <a:picLocks noChangeAspect="1"/>
          </p:cNvPicPr>
          <p:nvPr/>
        </p:nvPicPr>
        <p:blipFill>
          <a:blip r:embed="rId2"/>
          <a:stretch>
            <a:fillRect/>
          </a:stretch>
        </p:blipFill>
        <p:spPr>
          <a:xfrm>
            <a:off x="10807453" y="753227"/>
            <a:ext cx="1207147" cy="1207147"/>
          </a:xfrm>
          <a:prstGeom prst="rect">
            <a:avLst/>
          </a:prstGeom>
        </p:spPr>
      </p:pic>
    </p:spTree>
    <p:extLst>
      <p:ext uri="{BB962C8B-B14F-4D97-AF65-F5344CB8AC3E}">
        <p14:creationId xmlns:p14="http://schemas.microsoft.com/office/powerpoint/2010/main" val="11032469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7AA62-5044-4A52-A166-127583A33EFD}"/>
              </a:ext>
            </a:extLst>
          </p:cNvPr>
          <p:cNvSpPr>
            <a:spLocks noGrp="1"/>
          </p:cNvSpPr>
          <p:nvPr>
            <p:ph type="title"/>
          </p:nvPr>
        </p:nvSpPr>
        <p:spPr/>
        <p:txBody>
          <a:bodyPr/>
          <a:lstStyle/>
          <a:p>
            <a:r>
              <a:rPr lang="en-US" dirty="0"/>
              <a:t>Part V: Macedonian Cavalry</a:t>
            </a:r>
          </a:p>
        </p:txBody>
      </p:sp>
      <p:sp>
        <p:nvSpPr>
          <p:cNvPr id="3" name="Content Placeholder 2">
            <a:extLst>
              <a:ext uri="{FF2B5EF4-FFF2-40B4-BE49-F238E27FC236}">
                <a16:creationId xmlns:a16="http://schemas.microsoft.com/office/drawing/2014/main" id="{4A0D7052-693E-4F7D-BF85-CA046A09EFE8}"/>
              </a:ext>
            </a:extLst>
          </p:cNvPr>
          <p:cNvSpPr>
            <a:spLocks noGrp="1"/>
          </p:cNvSpPr>
          <p:nvPr>
            <p:ph idx="1"/>
          </p:nvPr>
        </p:nvSpPr>
        <p:spPr>
          <a:xfrm>
            <a:off x="680322" y="2336873"/>
            <a:ext cx="5106330" cy="4132166"/>
          </a:xfrm>
        </p:spPr>
        <p:txBody>
          <a:bodyPr/>
          <a:lstStyle/>
          <a:p>
            <a:r>
              <a:rPr lang="en-US" dirty="0"/>
              <a:t>Unlike most of Greece, Macedon is good horse country. </a:t>
            </a:r>
          </a:p>
          <a:p>
            <a:r>
              <a:rPr lang="en-US" dirty="0"/>
              <a:t>Cavalry increased from a small royal guard to a large force of armored spear-armed shock cavalry: the </a:t>
            </a:r>
            <a:r>
              <a:rPr lang="en-US" b="1" i="1" dirty="0" err="1">
                <a:solidFill>
                  <a:srgbClr val="FFFF00"/>
                </a:solidFill>
              </a:rPr>
              <a:t>Hetairoi</a:t>
            </a:r>
            <a:r>
              <a:rPr lang="en-US" dirty="0"/>
              <a:t> (Companions)</a:t>
            </a:r>
          </a:p>
          <a:p>
            <a:r>
              <a:rPr lang="en-US" dirty="0"/>
              <a:t>Best mercenaries recruited from throughout Greece</a:t>
            </a:r>
          </a:p>
          <a:p>
            <a:pPr lvl="1"/>
            <a:r>
              <a:rPr lang="en-US" dirty="0"/>
              <a:t>Granted land to tie them to the future of Macedonian state</a:t>
            </a:r>
          </a:p>
          <a:p>
            <a:endParaRPr lang="en-US" dirty="0"/>
          </a:p>
        </p:txBody>
      </p:sp>
      <p:pic>
        <p:nvPicPr>
          <p:cNvPr id="7" name="Picture 6">
            <a:extLst>
              <a:ext uri="{FF2B5EF4-FFF2-40B4-BE49-F238E27FC236}">
                <a16:creationId xmlns:a16="http://schemas.microsoft.com/office/drawing/2014/main" id="{0AE79C6B-A168-462D-AEE0-5566465BD7E3}"/>
              </a:ext>
            </a:extLst>
          </p:cNvPr>
          <p:cNvPicPr>
            <a:picLocks noChangeAspect="1"/>
          </p:cNvPicPr>
          <p:nvPr/>
        </p:nvPicPr>
        <p:blipFill>
          <a:blip r:embed="rId2"/>
          <a:stretch>
            <a:fillRect/>
          </a:stretch>
        </p:blipFill>
        <p:spPr>
          <a:xfrm>
            <a:off x="10807453" y="753227"/>
            <a:ext cx="1207147" cy="1207147"/>
          </a:xfrm>
          <a:prstGeom prst="rect">
            <a:avLst/>
          </a:prstGeom>
        </p:spPr>
      </p:pic>
    </p:spTree>
    <p:extLst>
      <p:ext uri="{BB962C8B-B14F-4D97-AF65-F5344CB8AC3E}">
        <p14:creationId xmlns:p14="http://schemas.microsoft.com/office/powerpoint/2010/main" val="24500770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7AA62-5044-4A52-A166-127583A33EFD}"/>
              </a:ext>
            </a:extLst>
          </p:cNvPr>
          <p:cNvSpPr>
            <a:spLocks noGrp="1"/>
          </p:cNvSpPr>
          <p:nvPr>
            <p:ph type="title"/>
          </p:nvPr>
        </p:nvSpPr>
        <p:spPr/>
        <p:txBody>
          <a:bodyPr/>
          <a:lstStyle/>
          <a:p>
            <a:r>
              <a:rPr lang="en-US" dirty="0"/>
              <a:t>Part V: Macedonian Allied Cavalry</a:t>
            </a:r>
          </a:p>
        </p:txBody>
      </p:sp>
      <p:sp>
        <p:nvSpPr>
          <p:cNvPr id="3" name="Content Placeholder 2">
            <a:extLst>
              <a:ext uri="{FF2B5EF4-FFF2-40B4-BE49-F238E27FC236}">
                <a16:creationId xmlns:a16="http://schemas.microsoft.com/office/drawing/2014/main" id="{4A0D7052-693E-4F7D-BF85-CA046A09EFE8}"/>
              </a:ext>
            </a:extLst>
          </p:cNvPr>
          <p:cNvSpPr>
            <a:spLocks noGrp="1"/>
          </p:cNvSpPr>
          <p:nvPr>
            <p:ph idx="1"/>
          </p:nvPr>
        </p:nvSpPr>
        <p:spPr>
          <a:xfrm>
            <a:off x="680321" y="2336873"/>
            <a:ext cx="6007081" cy="4132166"/>
          </a:xfrm>
        </p:spPr>
        <p:txBody>
          <a:bodyPr/>
          <a:lstStyle/>
          <a:p>
            <a:r>
              <a:rPr lang="en-US" dirty="0"/>
              <a:t>Supplemented by excellent Thessalonian cavalry once Thessaly became part of royal domain (352 BCE)</a:t>
            </a:r>
          </a:p>
          <a:p>
            <a:r>
              <a:rPr lang="en-US" dirty="0"/>
              <a:t>Thessalian horses the best cavalry mounts in the Greek world. </a:t>
            </a:r>
          </a:p>
          <a:p>
            <a:pPr lvl="1"/>
            <a:r>
              <a:rPr lang="en-US" dirty="0"/>
              <a:t>Heavily cross-bred with Persian </a:t>
            </a:r>
            <a:r>
              <a:rPr lang="en-US" dirty="0" err="1"/>
              <a:t>Nisean</a:t>
            </a:r>
            <a:r>
              <a:rPr lang="en-US" dirty="0"/>
              <a:t> horses, so larger and stronger than other Greek horses</a:t>
            </a:r>
          </a:p>
          <a:p>
            <a:pPr lvl="1"/>
            <a:r>
              <a:rPr lang="en-US" dirty="0"/>
              <a:t>Known as “</a:t>
            </a:r>
            <a:r>
              <a:rPr lang="en-US" dirty="0" err="1"/>
              <a:t>Oxheads</a:t>
            </a:r>
            <a:r>
              <a:rPr lang="en-US" dirty="0"/>
              <a:t>” because the </a:t>
            </a:r>
            <a:r>
              <a:rPr lang="en-US" dirty="0" err="1"/>
              <a:t>Niseans</a:t>
            </a:r>
            <a:r>
              <a:rPr lang="en-US" dirty="0"/>
              <a:t> had broader, heavier heads than most other breeds.</a:t>
            </a:r>
          </a:p>
          <a:p>
            <a:pPr marL="457200" lvl="1" indent="0">
              <a:buNone/>
            </a:pPr>
            <a:endParaRPr lang="en-US" dirty="0"/>
          </a:p>
          <a:p>
            <a:pPr lvl="1"/>
            <a:endParaRPr lang="en-US" dirty="0"/>
          </a:p>
          <a:p>
            <a:endParaRPr lang="en-US" dirty="0"/>
          </a:p>
        </p:txBody>
      </p:sp>
      <p:pic>
        <p:nvPicPr>
          <p:cNvPr id="7" name="Picture 6">
            <a:extLst>
              <a:ext uri="{FF2B5EF4-FFF2-40B4-BE49-F238E27FC236}">
                <a16:creationId xmlns:a16="http://schemas.microsoft.com/office/drawing/2014/main" id="{0AE79C6B-A168-462D-AEE0-5566465BD7E3}"/>
              </a:ext>
            </a:extLst>
          </p:cNvPr>
          <p:cNvPicPr>
            <a:picLocks noChangeAspect="1"/>
          </p:cNvPicPr>
          <p:nvPr/>
        </p:nvPicPr>
        <p:blipFill>
          <a:blip r:embed="rId2"/>
          <a:stretch>
            <a:fillRect/>
          </a:stretch>
        </p:blipFill>
        <p:spPr>
          <a:xfrm>
            <a:off x="10807453" y="753227"/>
            <a:ext cx="1207147" cy="1207147"/>
          </a:xfrm>
          <a:prstGeom prst="rect">
            <a:avLst/>
          </a:prstGeom>
        </p:spPr>
      </p:pic>
    </p:spTree>
    <p:extLst>
      <p:ext uri="{BB962C8B-B14F-4D97-AF65-F5344CB8AC3E}">
        <p14:creationId xmlns:p14="http://schemas.microsoft.com/office/powerpoint/2010/main" val="38027270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7AA62-5044-4A52-A166-127583A33EFD}"/>
              </a:ext>
            </a:extLst>
          </p:cNvPr>
          <p:cNvSpPr>
            <a:spLocks noGrp="1"/>
          </p:cNvSpPr>
          <p:nvPr>
            <p:ph type="title"/>
          </p:nvPr>
        </p:nvSpPr>
        <p:spPr/>
        <p:txBody>
          <a:bodyPr/>
          <a:lstStyle/>
          <a:p>
            <a:r>
              <a:rPr lang="en-US" dirty="0"/>
              <a:t>Part V: Macedonian Cavalry</a:t>
            </a:r>
          </a:p>
        </p:txBody>
      </p:sp>
      <p:sp>
        <p:nvSpPr>
          <p:cNvPr id="3" name="Content Placeholder 2">
            <a:extLst>
              <a:ext uri="{FF2B5EF4-FFF2-40B4-BE49-F238E27FC236}">
                <a16:creationId xmlns:a16="http://schemas.microsoft.com/office/drawing/2014/main" id="{4A0D7052-693E-4F7D-BF85-CA046A09EFE8}"/>
              </a:ext>
            </a:extLst>
          </p:cNvPr>
          <p:cNvSpPr>
            <a:spLocks noGrp="1"/>
          </p:cNvSpPr>
          <p:nvPr>
            <p:ph idx="1"/>
          </p:nvPr>
        </p:nvSpPr>
        <p:spPr>
          <a:xfrm>
            <a:off x="680321" y="2336873"/>
            <a:ext cx="6007081" cy="4132166"/>
          </a:xfrm>
        </p:spPr>
        <p:txBody>
          <a:bodyPr/>
          <a:lstStyle/>
          <a:p>
            <a:r>
              <a:rPr lang="en-US" dirty="0"/>
              <a:t>Persian statue of a horse head—may be closer to the appearance of a </a:t>
            </a:r>
            <a:r>
              <a:rPr lang="en-US" dirty="0" err="1"/>
              <a:t>Nisean’s</a:t>
            </a:r>
            <a:r>
              <a:rPr lang="en-US" dirty="0"/>
              <a:t> head.</a:t>
            </a:r>
          </a:p>
          <a:p>
            <a:pPr marL="457200" lvl="1" indent="0">
              <a:buNone/>
            </a:pPr>
            <a:endParaRPr lang="en-US" dirty="0"/>
          </a:p>
          <a:p>
            <a:pPr lvl="1"/>
            <a:endParaRPr lang="en-US" dirty="0"/>
          </a:p>
          <a:p>
            <a:endParaRPr lang="en-US" dirty="0"/>
          </a:p>
        </p:txBody>
      </p:sp>
      <p:pic>
        <p:nvPicPr>
          <p:cNvPr id="7" name="Picture 6">
            <a:extLst>
              <a:ext uri="{FF2B5EF4-FFF2-40B4-BE49-F238E27FC236}">
                <a16:creationId xmlns:a16="http://schemas.microsoft.com/office/drawing/2014/main" id="{0AE79C6B-A168-462D-AEE0-5566465BD7E3}"/>
              </a:ext>
            </a:extLst>
          </p:cNvPr>
          <p:cNvPicPr>
            <a:picLocks noChangeAspect="1"/>
          </p:cNvPicPr>
          <p:nvPr/>
        </p:nvPicPr>
        <p:blipFill>
          <a:blip r:embed="rId2"/>
          <a:stretch>
            <a:fillRect/>
          </a:stretch>
        </p:blipFill>
        <p:spPr>
          <a:xfrm>
            <a:off x="10807453" y="753227"/>
            <a:ext cx="1207147" cy="1207147"/>
          </a:xfrm>
          <a:prstGeom prst="rect">
            <a:avLst/>
          </a:prstGeom>
        </p:spPr>
      </p:pic>
    </p:spTree>
    <p:extLst>
      <p:ext uri="{BB962C8B-B14F-4D97-AF65-F5344CB8AC3E}">
        <p14:creationId xmlns:p14="http://schemas.microsoft.com/office/powerpoint/2010/main" val="33777004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7AA62-5044-4A52-A166-127583A33EFD}"/>
              </a:ext>
            </a:extLst>
          </p:cNvPr>
          <p:cNvSpPr>
            <a:spLocks noGrp="1"/>
          </p:cNvSpPr>
          <p:nvPr>
            <p:ph type="title"/>
          </p:nvPr>
        </p:nvSpPr>
        <p:spPr/>
        <p:txBody>
          <a:bodyPr/>
          <a:lstStyle/>
          <a:p>
            <a:r>
              <a:rPr lang="en-US" dirty="0"/>
              <a:t>Part V: Macedonian Infantry</a:t>
            </a:r>
          </a:p>
        </p:txBody>
      </p:sp>
      <p:sp>
        <p:nvSpPr>
          <p:cNvPr id="3" name="Content Placeholder 2">
            <a:extLst>
              <a:ext uri="{FF2B5EF4-FFF2-40B4-BE49-F238E27FC236}">
                <a16:creationId xmlns:a16="http://schemas.microsoft.com/office/drawing/2014/main" id="{4A0D7052-693E-4F7D-BF85-CA046A09EFE8}"/>
              </a:ext>
            </a:extLst>
          </p:cNvPr>
          <p:cNvSpPr>
            <a:spLocks noGrp="1"/>
          </p:cNvSpPr>
          <p:nvPr>
            <p:ph idx="1"/>
          </p:nvPr>
        </p:nvSpPr>
        <p:spPr>
          <a:xfrm>
            <a:off x="680322" y="2336873"/>
            <a:ext cx="4041804" cy="4114800"/>
          </a:xfrm>
        </p:spPr>
        <p:txBody>
          <a:bodyPr>
            <a:normAutofit/>
          </a:bodyPr>
          <a:lstStyle/>
          <a:p>
            <a:r>
              <a:rPr lang="en-US" dirty="0"/>
              <a:t>Infantry converted from light “peltasts” to heavily armored infantry</a:t>
            </a:r>
          </a:p>
          <a:p>
            <a:r>
              <a:rPr lang="en-US" dirty="0"/>
              <a:t>Hoplite spears replaced with </a:t>
            </a:r>
            <a:r>
              <a:rPr lang="en-US" i="1" dirty="0" err="1">
                <a:solidFill>
                  <a:srgbClr val="FFFF00"/>
                </a:solidFill>
              </a:rPr>
              <a:t>sarissas</a:t>
            </a:r>
            <a:r>
              <a:rPr lang="en-US" dirty="0"/>
              <a:t> (very long pikes, 14-18 feet)</a:t>
            </a:r>
          </a:p>
          <a:p>
            <a:r>
              <a:rPr lang="en-US" dirty="0"/>
              <a:t>Called </a:t>
            </a:r>
            <a:r>
              <a:rPr lang="en-US" i="1" dirty="0" err="1">
                <a:solidFill>
                  <a:srgbClr val="FFFF00"/>
                </a:solidFill>
              </a:rPr>
              <a:t>pezhetairoi</a:t>
            </a:r>
            <a:r>
              <a:rPr lang="en-US" dirty="0"/>
              <a:t> (foot companions)</a:t>
            </a:r>
          </a:p>
          <a:p>
            <a:r>
              <a:rPr lang="en-US" dirty="0"/>
              <a:t>Phalanx becomes a deadly, bristling hedge of pikes.</a:t>
            </a:r>
          </a:p>
          <a:p>
            <a:endParaRPr lang="en-US" dirty="0"/>
          </a:p>
        </p:txBody>
      </p:sp>
      <p:pic>
        <p:nvPicPr>
          <p:cNvPr id="7" name="Picture 6">
            <a:extLst>
              <a:ext uri="{FF2B5EF4-FFF2-40B4-BE49-F238E27FC236}">
                <a16:creationId xmlns:a16="http://schemas.microsoft.com/office/drawing/2014/main" id="{0AE79C6B-A168-462D-AEE0-5566465BD7E3}"/>
              </a:ext>
            </a:extLst>
          </p:cNvPr>
          <p:cNvPicPr>
            <a:picLocks noChangeAspect="1"/>
          </p:cNvPicPr>
          <p:nvPr/>
        </p:nvPicPr>
        <p:blipFill>
          <a:blip r:embed="rId2"/>
          <a:stretch>
            <a:fillRect/>
          </a:stretch>
        </p:blipFill>
        <p:spPr>
          <a:xfrm>
            <a:off x="10807453" y="753227"/>
            <a:ext cx="1207147" cy="1207147"/>
          </a:xfrm>
          <a:prstGeom prst="rect">
            <a:avLst/>
          </a:prstGeom>
        </p:spPr>
      </p:pic>
    </p:spTree>
    <p:extLst>
      <p:ext uri="{BB962C8B-B14F-4D97-AF65-F5344CB8AC3E}">
        <p14:creationId xmlns:p14="http://schemas.microsoft.com/office/powerpoint/2010/main" val="36027580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7AA62-5044-4A52-A166-127583A33EFD}"/>
              </a:ext>
            </a:extLst>
          </p:cNvPr>
          <p:cNvSpPr>
            <a:spLocks noGrp="1"/>
          </p:cNvSpPr>
          <p:nvPr>
            <p:ph type="title"/>
          </p:nvPr>
        </p:nvSpPr>
        <p:spPr/>
        <p:txBody>
          <a:bodyPr/>
          <a:lstStyle/>
          <a:p>
            <a:r>
              <a:rPr lang="en-US" dirty="0"/>
              <a:t>Part V: Macedonian Guard Infantry</a:t>
            </a:r>
          </a:p>
        </p:txBody>
      </p:sp>
      <p:sp>
        <p:nvSpPr>
          <p:cNvPr id="3" name="Content Placeholder 2">
            <a:extLst>
              <a:ext uri="{FF2B5EF4-FFF2-40B4-BE49-F238E27FC236}">
                <a16:creationId xmlns:a16="http://schemas.microsoft.com/office/drawing/2014/main" id="{4A0D7052-693E-4F7D-BF85-CA046A09EFE8}"/>
              </a:ext>
            </a:extLst>
          </p:cNvPr>
          <p:cNvSpPr>
            <a:spLocks noGrp="1"/>
          </p:cNvSpPr>
          <p:nvPr>
            <p:ph idx="1"/>
          </p:nvPr>
        </p:nvSpPr>
        <p:spPr>
          <a:xfrm>
            <a:off x="680321" y="2336873"/>
            <a:ext cx="7456513" cy="4114800"/>
          </a:xfrm>
        </p:spPr>
        <p:txBody>
          <a:bodyPr>
            <a:normAutofit/>
          </a:bodyPr>
          <a:lstStyle/>
          <a:p>
            <a:r>
              <a:rPr lang="en-US" dirty="0"/>
              <a:t>Elite guard infantry unit of 3,000 men called the Shield Bearers </a:t>
            </a:r>
            <a:r>
              <a:rPr lang="en-US" i="1" dirty="0"/>
              <a:t>(</a:t>
            </a:r>
            <a:r>
              <a:rPr lang="en-US" i="1" dirty="0" err="1">
                <a:solidFill>
                  <a:srgbClr val="FFFF00"/>
                </a:solidFill>
              </a:rPr>
              <a:t>hypaspists</a:t>
            </a:r>
            <a:r>
              <a:rPr lang="en-US" i="1" dirty="0"/>
              <a:t>)</a:t>
            </a:r>
          </a:p>
          <a:p>
            <a:r>
              <a:rPr lang="en-US" dirty="0"/>
              <a:t>Probably equipped as hoplites, with long spears, but not full-length </a:t>
            </a:r>
            <a:r>
              <a:rPr lang="en-US" i="1" dirty="0" err="1"/>
              <a:t>sarissas</a:t>
            </a:r>
            <a:r>
              <a:rPr lang="en-US" dirty="0"/>
              <a:t>, to make them more maneuverable on the battlefield.</a:t>
            </a:r>
          </a:p>
          <a:p>
            <a:r>
              <a:rPr lang="en-US" dirty="0"/>
              <a:t>Generally held the most dangerous position on the right of the battle line.</a:t>
            </a:r>
          </a:p>
        </p:txBody>
      </p:sp>
      <p:pic>
        <p:nvPicPr>
          <p:cNvPr id="7" name="Picture 6">
            <a:extLst>
              <a:ext uri="{FF2B5EF4-FFF2-40B4-BE49-F238E27FC236}">
                <a16:creationId xmlns:a16="http://schemas.microsoft.com/office/drawing/2014/main" id="{0AE79C6B-A168-462D-AEE0-5566465BD7E3}"/>
              </a:ext>
            </a:extLst>
          </p:cNvPr>
          <p:cNvPicPr>
            <a:picLocks noChangeAspect="1"/>
          </p:cNvPicPr>
          <p:nvPr/>
        </p:nvPicPr>
        <p:blipFill>
          <a:blip r:embed="rId2"/>
          <a:stretch>
            <a:fillRect/>
          </a:stretch>
        </p:blipFill>
        <p:spPr>
          <a:xfrm>
            <a:off x="10807453" y="753227"/>
            <a:ext cx="1207147" cy="1207147"/>
          </a:xfrm>
          <a:prstGeom prst="rect">
            <a:avLst/>
          </a:prstGeom>
        </p:spPr>
      </p:pic>
    </p:spTree>
    <p:extLst>
      <p:ext uri="{BB962C8B-B14F-4D97-AF65-F5344CB8AC3E}">
        <p14:creationId xmlns:p14="http://schemas.microsoft.com/office/powerpoint/2010/main" val="3784816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3E76-DD3B-480F-9869-5A7ED56D53F8}"/>
              </a:ext>
            </a:extLst>
          </p:cNvPr>
          <p:cNvSpPr>
            <a:spLocks noGrp="1"/>
          </p:cNvSpPr>
          <p:nvPr>
            <p:ph type="title"/>
          </p:nvPr>
        </p:nvSpPr>
        <p:spPr/>
        <p:txBody>
          <a:bodyPr/>
          <a:lstStyle/>
          <a:p>
            <a:r>
              <a:rPr lang="en-US" dirty="0"/>
              <a:t>Part I: Sources</a:t>
            </a:r>
          </a:p>
        </p:txBody>
      </p:sp>
      <p:sp>
        <p:nvSpPr>
          <p:cNvPr id="3" name="Content Placeholder 2">
            <a:extLst>
              <a:ext uri="{FF2B5EF4-FFF2-40B4-BE49-F238E27FC236}">
                <a16:creationId xmlns:a16="http://schemas.microsoft.com/office/drawing/2014/main" id="{01D2E459-D9B0-4242-86F2-C400265A27D9}"/>
              </a:ext>
            </a:extLst>
          </p:cNvPr>
          <p:cNvSpPr>
            <a:spLocks noGrp="1"/>
          </p:cNvSpPr>
          <p:nvPr>
            <p:ph idx="1"/>
          </p:nvPr>
        </p:nvSpPr>
        <p:spPr>
          <a:xfrm>
            <a:off x="680322" y="2336873"/>
            <a:ext cx="8225140" cy="4232194"/>
          </a:xfrm>
        </p:spPr>
        <p:txBody>
          <a:bodyPr>
            <a:normAutofit lnSpcReduction="10000"/>
          </a:bodyPr>
          <a:lstStyle/>
          <a:p>
            <a:pPr marL="0" indent="0">
              <a:buNone/>
            </a:pPr>
            <a:r>
              <a:rPr lang="en-US" b="1" i="1" dirty="0">
                <a:solidFill>
                  <a:srgbClr val="FFFF00"/>
                </a:solidFill>
              </a:rPr>
              <a:t>Xenophon</a:t>
            </a:r>
          </a:p>
          <a:p>
            <a:r>
              <a:rPr lang="en-US" dirty="0"/>
              <a:t>Athenian aristocratic soldier, philosopher, and historian. </a:t>
            </a:r>
          </a:p>
          <a:p>
            <a:r>
              <a:rPr lang="en-US" dirty="0"/>
              <a:t>Studied under Socrates (who later saved Xenophon’s life at the Battle of </a:t>
            </a:r>
            <a:r>
              <a:rPr lang="en-US" dirty="0" err="1"/>
              <a:t>Delium</a:t>
            </a:r>
            <a:r>
              <a:rPr lang="en-US" dirty="0"/>
              <a:t>). </a:t>
            </a:r>
          </a:p>
          <a:p>
            <a:r>
              <a:rPr lang="en-US" dirty="0"/>
              <a:t>Served as mercenary in Asia and was one of the commanders of “The Ten Thousand.”</a:t>
            </a:r>
          </a:p>
          <a:p>
            <a:r>
              <a:rPr lang="en-US" dirty="0"/>
              <a:t>Exiled from Athens for pro-Spartan sympathies, he spent the later half of his life in Sparta and then other parts of southern Greece.</a:t>
            </a:r>
          </a:p>
          <a:p>
            <a:r>
              <a:rPr lang="en-US" dirty="0"/>
              <a:t>His sons returned to Athens and performed notable military service.</a:t>
            </a:r>
          </a:p>
        </p:txBody>
      </p:sp>
      <p:pic>
        <p:nvPicPr>
          <p:cNvPr id="4" name="Picture 3">
            <a:extLst>
              <a:ext uri="{FF2B5EF4-FFF2-40B4-BE49-F238E27FC236}">
                <a16:creationId xmlns:a16="http://schemas.microsoft.com/office/drawing/2014/main" id="{2ECB50AA-B8B6-4DA0-8B58-F43094637B79}"/>
              </a:ext>
            </a:extLst>
          </p:cNvPr>
          <p:cNvPicPr>
            <a:picLocks noChangeAspect="1"/>
          </p:cNvPicPr>
          <p:nvPr/>
        </p:nvPicPr>
        <p:blipFill>
          <a:blip r:embed="rId2"/>
          <a:stretch>
            <a:fillRect/>
          </a:stretch>
        </p:blipFill>
        <p:spPr>
          <a:xfrm>
            <a:off x="10734607" y="779115"/>
            <a:ext cx="1305656" cy="1029164"/>
          </a:xfrm>
          <a:prstGeom prst="rect">
            <a:avLst/>
          </a:prstGeom>
        </p:spPr>
      </p:pic>
    </p:spTree>
    <p:extLst>
      <p:ext uri="{BB962C8B-B14F-4D97-AF65-F5344CB8AC3E}">
        <p14:creationId xmlns:p14="http://schemas.microsoft.com/office/powerpoint/2010/main" val="33313410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7AA62-5044-4A52-A166-127583A33EFD}"/>
              </a:ext>
            </a:extLst>
          </p:cNvPr>
          <p:cNvSpPr>
            <a:spLocks noGrp="1"/>
          </p:cNvSpPr>
          <p:nvPr>
            <p:ph type="title"/>
          </p:nvPr>
        </p:nvSpPr>
        <p:spPr/>
        <p:txBody>
          <a:bodyPr/>
          <a:lstStyle/>
          <a:p>
            <a:r>
              <a:rPr lang="en-US" dirty="0"/>
              <a:t>Part V: Growth of Macedon</a:t>
            </a:r>
          </a:p>
        </p:txBody>
      </p:sp>
      <p:sp>
        <p:nvSpPr>
          <p:cNvPr id="3" name="Content Placeholder 2">
            <a:extLst>
              <a:ext uri="{FF2B5EF4-FFF2-40B4-BE49-F238E27FC236}">
                <a16:creationId xmlns:a16="http://schemas.microsoft.com/office/drawing/2014/main" id="{4A0D7052-693E-4F7D-BF85-CA046A09EFE8}"/>
              </a:ext>
            </a:extLst>
          </p:cNvPr>
          <p:cNvSpPr>
            <a:spLocks noGrp="1"/>
          </p:cNvSpPr>
          <p:nvPr>
            <p:ph idx="1"/>
          </p:nvPr>
        </p:nvSpPr>
        <p:spPr>
          <a:xfrm>
            <a:off x="680321" y="2336873"/>
            <a:ext cx="6007081" cy="4132166"/>
          </a:xfrm>
        </p:spPr>
        <p:txBody>
          <a:bodyPr/>
          <a:lstStyle/>
          <a:p>
            <a:pPr marL="0" indent="0">
              <a:buNone/>
            </a:pPr>
            <a:r>
              <a:rPr lang="en-US" b="1" i="1" dirty="0">
                <a:solidFill>
                  <a:srgbClr val="FFFF00"/>
                </a:solidFill>
              </a:rPr>
              <a:t>Growth of Macedon</a:t>
            </a:r>
          </a:p>
          <a:p>
            <a:r>
              <a:rPr lang="en-US" dirty="0"/>
              <a:t>Amphipolis, </a:t>
            </a:r>
            <a:r>
              <a:rPr lang="en-US" dirty="0" err="1"/>
              <a:t>Potidea</a:t>
            </a:r>
            <a:r>
              <a:rPr lang="en-US" dirty="0"/>
              <a:t>, </a:t>
            </a:r>
            <a:r>
              <a:rPr lang="en-US" dirty="0" err="1"/>
              <a:t>Pynda</a:t>
            </a:r>
            <a:r>
              <a:rPr lang="en-US" dirty="0"/>
              <a:t> (356)</a:t>
            </a:r>
          </a:p>
          <a:p>
            <a:r>
              <a:rPr lang="en-US" dirty="0"/>
              <a:t>Thessaly (352 BCE)</a:t>
            </a:r>
          </a:p>
          <a:p>
            <a:r>
              <a:rPr lang="en-US" dirty="0"/>
              <a:t>Thrace and </a:t>
            </a:r>
            <a:r>
              <a:rPr lang="en-US" dirty="0" err="1"/>
              <a:t>Molossia</a:t>
            </a:r>
            <a:r>
              <a:rPr lang="en-US" dirty="0"/>
              <a:t> (343-342)</a:t>
            </a:r>
          </a:p>
          <a:p>
            <a:r>
              <a:rPr lang="en-US" dirty="0"/>
              <a:t>League of Corinth (338-337)</a:t>
            </a:r>
          </a:p>
          <a:p>
            <a:pPr lvl="1"/>
            <a:endParaRPr lang="en-US" dirty="0"/>
          </a:p>
          <a:p>
            <a:endParaRPr lang="en-US" dirty="0"/>
          </a:p>
        </p:txBody>
      </p:sp>
      <p:pic>
        <p:nvPicPr>
          <p:cNvPr id="7" name="Picture 6">
            <a:extLst>
              <a:ext uri="{FF2B5EF4-FFF2-40B4-BE49-F238E27FC236}">
                <a16:creationId xmlns:a16="http://schemas.microsoft.com/office/drawing/2014/main" id="{0AE79C6B-A168-462D-AEE0-5566465BD7E3}"/>
              </a:ext>
            </a:extLst>
          </p:cNvPr>
          <p:cNvPicPr>
            <a:picLocks noChangeAspect="1"/>
          </p:cNvPicPr>
          <p:nvPr/>
        </p:nvPicPr>
        <p:blipFill>
          <a:blip r:embed="rId2"/>
          <a:stretch>
            <a:fillRect/>
          </a:stretch>
        </p:blipFill>
        <p:spPr>
          <a:xfrm>
            <a:off x="10807453" y="753227"/>
            <a:ext cx="1207147" cy="1207147"/>
          </a:xfrm>
          <a:prstGeom prst="rect">
            <a:avLst/>
          </a:prstGeom>
        </p:spPr>
      </p:pic>
    </p:spTree>
    <p:extLst>
      <p:ext uri="{BB962C8B-B14F-4D97-AF65-F5344CB8AC3E}">
        <p14:creationId xmlns:p14="http://schemas.microsoft.com/office/powerpoint/2010/main" val="8078174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9C472-4A63-4270-9A05-F85DE1AFD8BB}"/>
              </a:ext>
            </a:extLst>
          </p:cNvPr>
          <p:cNvSpPr>
            <a:spLocks noGrp="1"/>
          </p:cNvSpPr>
          <p:nvPr>
            <p:ph type="title"/>
          </p:nvPr>
        </p:nvSpPr>
        <p:spPr/>
        <p:txBody>
          <a:bodyPr/>
          <a:lstStyle/>
          <a:p>
            <a:r>
              <a:rPr lang="en-US" dirty="0"/>
              <a:t>Part VI: The Collapse of Classical Greece (356-336 BCE)</a:t>
            </a:r>
          </a:p>
        </p:txBody>
      </p:sp>
      <p:sp>
        <p:nvSpPr>
          <p:cNvPr id="3" name="Content Placeholder 2">
            <a:extLst>
              <a:ext uri="{FF2B5EF4-FFF2-40B4-BE49-F238E27FC236}">
                <a16:creationId xmlns:a16="http://schemas.microsoft.com/office/drawing/2014/main" id="{67099A52-A3A4-4D91-94C3-95D51113CA59}"/>
              </a:ext>
            </a:extLst>
          </p:cNvPr>
          <p:cNvSpPr>
            <a:spLocks noGrp="1"/>
          </p:cNvSpPr>
          <p:nvPr>
            <p:ph idx="1"/>
          </p:nvPr>
        </p:nvSpPr>
        <p:spPr>
          <a:xfrm>
            <a:off x="680322" y="2336872"/>
            <a:ext cx="7058948" cy="4183197"/>
          </a:xfrm>
        </p:spPr>
        <p:txBody>
          <a:bodyPr>
            <a:normAutofit fontScale="92500" lnSpcReduction="20000"/>
          </a:bodyPr>
          <a:lstStyle/>
          <a:p>
            <a:pPr marL="0" indent="0">
              <a:buNone/>
            </a:pPr>
            <a:r>
              <a:rPr lang="en-US" b="1" i="1" dirty="0">
                <a:solidFill>
                  <a:srgbClr val="FFFF00"/>
                </a:solidFill>
              </a:rPr>
              <a:t>The Social War  (357-355 BCE)</a:t>
            </a:r>
          </a:p>
          <a:p>
            <a:r>
              <a:rPr lang="en-US" dirty="0"/>
              <a:t>357: (Twenty years after formation of Second Athenian League) Four member states of the Athenian League (Chios, Cos, Rhodes, Byzantium) overthrew their democratic governments and seceded. Athens launched a campaign to force their return.</a:t>
            </a:r>
          </a:p>
          <a:p>
            <a:r>
              <a:rPr lang="en-US" dirty="0"/>
              <a:t>In the confusion, Philip of Macedon captured Amphipolis, and its rich gold and silver mines. Ensured financial future of Macedon.</a:t>
            </a:r>
          </a:p>
          <a:p>
            <a:r>
              <a:rPr lang="en-US" dirty="0"/>
              <a:t>Athenians made little progress, lost several major naval battles. </a:t>
            </a:r>
          </a:p>
          <a:p>
            <a:r>
              <a:rPr lang="en-US" dirty="0"/>
              <a:t>Starved for money, the Athenian army in the Aegean helped (for pay) the Persian satrap </a:t>
            </a:r>
            <a:r>
              <a:rPr lang="en-US" dirty="0" err="1"/>
              <a:t>Artabazus</a:t>
            </a:r>
            <a:r>
              <a:rPr lang="en-US" dirty="0"/>
              <a:t> rebel against the King.</a:t>
            </a:r>
          </a:p>
        </p:txBody>
      </p:sp>
      <p:pic>
        <p:nvPicPr>
          <p:cNvPr id="4" name="Picture 3">
            <a:extLst>
              <a:ext uri="{FF2B5EF4-FFF2-40B4-BE49-F238E27FC236}">
                <a16:creationId xmlns:a16="http://schemas.microsoft.com/office/drawing/2014/main" id="{FFB97E55-C888-4772-955C-AAF34838A385}"/>
              </a:ext>
            </a:extLst>
          </p:cNvPr>
          <p:cNvPicPr>
            <a:picLocks noChangeAspect="1"/>
          </p:cNvPicPr>
          <p:nvPr/>
        </p:nvPicPr>
        <p:blipFill>
          <a:blip r:embed="rId2"/>
          <a:stretch>
            <a:fillRect/>
          </a:stretch>
        </p:blipFill>
        <p:spPr>
          <a:xfrm>
            <a:off x="10774017" y="708229"/>
            <a:ext cx="1229471" cy="1125937"/>
          </a:xfrm>
          <a:prstGeom prst="rect">
            <a:avLst/>
          </a:prstGeom>
        </p:spPr>
      </p:pic>
    </p:spTree>
    <p:extLst>
      <p:ext uri="{BB962C8B-B14F-4D97-AF65-F5344CB8AC3E}">
        <p14:creationId xmlns:p14="http://schemas.microsoft.com/office/powerpoint/2010/main" val="18004401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9C472-4A63-4270-9A05-F85DE1AFD8BB}"/>
              </a:ext>
            </a:extLst>
          </p:cNvPr>
          <p:cNvSpPr>
            <a:spLocks noGrp="1"/>
          </p:cNvSpPr>
          <p:nvPr>
            <p:ph type="title"/>
          </p:nvPr>
        </p:nvSpPr>
        <p:spPr/>
        <p:txBody>
          <a:bodyPr/>
          <a:lstStyle/>
          <a:p>
            <a:r>
              <a:rPr lang="en-US" dirty="0"/>
              <a:t>Part VI: The Collapse of Classical Greece (356-336 BCE)</a:t>
            </a:r>
          </a:p>
        </p:txBody>
      </p:sp>
      <p:sp>
        <p:nvSpPr>
          <p:cNvPr id="3" name="Content Placeholder 2">
            <a:extLst>
              <a:ext uri="{FF2B5EF4-FFF2-40B4-BE49-F238E27FC236}">
                <a16:creationId xmlns:a16="http://schemas.microsoft.com/office/drawing/2014/main" id="{67099A52-A3A4-4D91-94C3-95D51113CA59}"/>
              </a:ext>
            </a:extLst>
          </p:cNvPr>
          <p:cNvSpPr>
            <a:spLocks noGrp="1"/>
          </p:cNvSpPr>
          <p:nvPr>
            <p:ph idx="1"/>
          </p:nvPr>
        </p:nvSpPr>
        <p:spPr>
          <a:xfrm>
            <a:off x="680322" y="2336872"/>
            <a:ext cx="7721556" cy="4366591"/>
          </a:xfrm>
        </p:spPr>
        <p:txBody>
          <a:bodyPr>
            <a:normAutofit lnSpcReduction="10000"/>
          </a:bodyPr>
          <a:lstStyle/>
          <a:p>
            <a:pPr marL="0" indent="0">
              <a:buNone/>
            </a:pPr>
            <a:r>
              <a:rPr lang="en-US" b="1" i="1" dirty="0">
                <a:solidFill>
                  <a:srgbClr val="FFFF00"/>
                </a:solidFill>
              </a:rPr>
              <a:t>The Social War  (357-355 BCE)</a:t>
            </a:r>
          </a:p>
          <a:p>
            <a:r>
              <a:rPr lang="en-US" dirty="0"/>
              <a:t>356: The new Persian King Artaxerxes III (came to the throne in 358 BCE), requested Athens stop helping the rebels and withdraw completely from the Asian mainland. </a:t>
            </a:r>
          </a:p>
          <a:p>
            <a:r>
              <a:rPr lang="en-US" dirty="0"/>
              <a:t>355: Athens </a:t>
            </a:r>
            <a:r>
              <a:rPr lang="en-US" dirty="0" err="1"/>
              <a:t>agreeed</a:t>
            </a:r>
            <a:r>
              <a:rPr lang="en-US" dirty="0"/>
              <a:t> to Persian request and withdrew from Asia Minor. Also concluded peace with rebels. Abandoned war policy and any attempt to dominate Greek affairs as a solo power. </a:t>
            </a:r>
          </a:p>
          <a:p>
            <a:pPr lvl="1"/>
            <a:r>
              <a:rPr lang="en-US" dirty="0"/>
              <a:t>Took the treasure surplus amassed to finance the war and dedicated it to funding public entertainments.</a:t>
            </a:r>
          </a:p>
          <a:p>
            <a:r>
              <a:rPr lang="en-US" dirty="0"/>
              <a:t>Rebel satrap (</a:t>
            </a:r>
            <a:r>
              <a:rPr lang="en-US" dirty="0" err="1"/>
              <a:t>Artabazus</a:t>
            </a:r>
            <a:r>
              <a:rPr lang="en-US" dirty="0"/>
              <a:t>) fled to the court of Philip of Macedon.</a:t>
            </a:r>
          </a:p>
        </p:txBody>
      </p:sp>
      <p:pic>
        <p:nvPicPr>
          <p:cNvPr id="4" name="Picture 3">
            <a:extLst>
              <a:ext uri="{FF2B5EF4-FFF2-40B4-BE49-F238E27FC236}">
                <a16:creationId xmlns:a16="http://schemas.microsoft.com/office/drawing/2014/main" id="{FFB97E55-C888-4772-955C-AAF34838A385}"/>
              </a:ext>
            </a:extLst>
          </p:cNvPr>
          <p:cNvPicPr>
            <a:picLocks noChangeAspect="1"/>
          </p:cNvPicPr>
          <p:nvPr/>
        </p:nvPicPr>
        <p:blipFill>
          <a:blip r:embed="rId2"/>
          <a:stretch>
            <a:fillRect/>
          </a:stretch>
        </p:blipFill>
        <p:spPr>
          <a:xfrm>
            <a:off x="10774017" y="708229"/>
            <a:ext cx="1229471" cy="1125937"/>
          </a:xfrm>
          <a:prstGeom prst="rect">
            <a:avLst/>
          </a:prstGeom>
        </p:spPr>
      </p:pic>
    </p:spTree>
    <p:extLst>
      <p:ext uri="{BB962C8B-B14F-4D97-AF65-F5344CB8AC3E}">
        <p14:creationId xmlns:p14="http://schemas.microsoft.com/office/powerpoint/2010/main" val="9003444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9C472-4A63-4270-9A05-F85DE1AFD8BB}"/>
              </a:ext>
            </a:extLst>
          </p:cNvPr>
          <p:cNvSpPr>
            <a:spLocks noGrp="1"/>
          </p:cNvSpPr>
          <p:nvPr>
            <p:ph type="title"/>
          </p:nvPr>
        </p:nvSpPr>
        <p:spPr/>
        <p:txBody>
          <a:bodyPr/>
          <a:lstStyle/>
          <a:p>
            <a:r>
              <a:rPr lang="en-US" dirty="0"/>
              <a:t>Part VI: Third Sacred War (356-346)</a:t>
            </a:r>
          </a:p>
        </p:txBody>
      </p:sp>
      <p:sp>
        <p:nvSpPr>
          <p:cNvPr id="3" name="Content Placeholder 2">
            <a:extLst>
              <a:ext uri="{FF2B5EF4-FFF2-40B4-BE49-F238E27FC236}">
                <a16:creationId xmlns:a16="http://schemas.microsoft.com/office/drawing/2014/main" id="{67099A52-A3A4-4D91-94C3-95D51113CA59}"/>
              </a:ext>
            </a:extLst>
          </p:cNvPr>
          <p:cNvSpPr>
            <a:spLocks noGrp="1"/>
          </p:cNvSpPr>
          <p:nvPr>
            <p:ph idx="1"/>
          </p:nvPr>
        </p:nvSpPr>
        <p:spPr>
          <a:xfrm>
            <a:off x="680321" y="2336873"/>
            <a:ext cx="7005940" cy="4421736"/>
          </a:xfrm>
        </p:spPr>
        <p:txBody>
          <a:bodyPr>
            <a:normAutofit lnSpcReduction="10000"/>
          </a:bodyPr>
          <a:lstStyle/>
          <a:p>
            <a:pPr marL="0" indent="0">
              <a:buNone/>
            </a:pPr>
            <a:r>
              <a:rPr lang="en-US" b="1" i="1" dirty="0">
                <a:solidFill>
                  <a:srgbClr val="FFFF00"/>
                </a:solidFill>
              </a:rPr>
              <a:t>Delphic </a:t>
            </a:r>
            <a:r>
              <a:rPr lang="en-US" b="1" i="1" dirty="0" err="1">
                <a:solidFill>
                  <a:srgbClr val="FFFF00"/>
                </a:solidFill>
              </a:rPr>
              <a:t>Amphictyonic</a:t>
            </a:r>
            <a:r>
              <a:rPr lang="en-US" b="1" i="1" dirty="0">
                <a:solidFill>
                  <a:srgbClr val="FFFF00"/>
                </a:solidFill>
              </a:rPr>
              <a:t> League</a:t>
            </a:r>
          </a:p>
          <a:p>
            <a:r>
              <a:rPr lang="en-US" dirty="0"/>
              <a:t>Religious organization of several city-states to administer the shrine of the Oracle of Apollo at Delphi.</a:t>
            </a:r>
          </a:p>
          <a:p>
            <a:r>
              <a:rPr lang="en-US" dirty="0"/>
              <a:t>Council had religious authority and a power to levy fines against religious offenders.</a:t>
            </a:r>
          </a:p>
          <a:p>
            <a:r>
              <a:rPr lang="en-US" dirty="0"/>
              <a:t>357: Council imposed enormous fines on Phocis (the state where the shrine was located) and Sparta. Thebes was main instigator, vote was on political lines.</a:t>
            </a:r>
          </a:p>
          <a:p>
            <a:r>
              <a:rPr lang="en-US" dirty="0"/>
              <a:t>Phocis and Sparta refused to pay. Subsequent war involved much of Greece and eventually Macedon.</a:t>
            </a:r>
          </a:p>
          <a:p>
            <a:endParaRPr lang="en-US" dirty="0"/>
          </a:p>
        </p:txBody>
      </p:sp>
      <p:pic>
        <p:nvPicPr>
          <p:cNvPr id="4" name="Picture 3">
            <a:extLst>
              <a:ext uri="{FF2B5EF4-FFF2-40B4-BE49-F238E27FC236}">
                <a16:creationId xmlns:a16="http://schemas.microsoft.com/office/drawing/2014/main" id="{FFB97E55-C888-4772-955C-AAF34838A385}"/>
              </a:ext>
            </a:extLst>
          </p:cNvPr>
          <p:cNvPicPr>
            <a:picLocks noChangeAspect="1"/>
          </p:cNvPicPr>
          <p:nvPr/>
        </p:nvPicPr>
        <p:blipFill>
          <a:blip r:embed="rId2"/>
          <a:stretch>
            <a:fillRect/>
          </a:stretch>
        </p:blipFill>
        <p:spPr>
          <a:xfrm>
            <a:off x="10774017" y="708229"/>
            <a:ext cx="1229471" cy="1125937"/>
          </a:xfrm>
          <a:prstGeom prst="rect">
            <a:avLst/>
          </a:prstGeom>
        </p:spPr>
      </p:pic>
    </p:spTree>
    <p:extLst>
      <p:ext uri="{BB962C8B-B14F-4D97-AF65-F5344CB8AC3E}">
        <p14:creationId xmlns:p14="http://schemas.microsoft.com/office/powerpoint/2010/main" val="24961603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9C472-4A63-4270-9A05-F85DE1AFD8BB}"/>
              </a:ext>
            </a:extLst>
          </p:cNvPr>
          <p:cNvSpPr>
            <a:spLocks noGrp="1"/>
          </p:cNvSpPr>
          <p:nvPr>
            <p:ph type="title"/>
          </p:nvPr>
        </p:nvSpPr>
        <p:spPr/>
        <p:txBody>
          <a:bodyPr/>
          <a:lstStyle/>
          <a:p>
            <a:r>
              <a:rPr lang="en-US" dirty="0"/>
              <a:t>Part VI: Third Sacred War (356-346)</a:t>
            </a:r>
          </a:p>
        </p:txBody>
      </p:sp>
      <p:sp>
        <p:nvSpPr>
          <p:cNvPr id="3" name="Content Placeholder 2">
            <a:extLst>
              <a:ext uri="{FF2B5EF4-FFF2-40B4-BE49-F238E27FC236}">
                <a16:creationId xmlns:a16="http://schemas.microsoft.com/office/drawing/2014/main" id="{67099A52-A3A4-4D91-94C3-95D51113CA59}"/>
              </a:ext>
            </a:extLst>
          </p:cNvPr>
          <p:cNvSpPr>
            <a:spLocks noGrp="1"/>
          </p:cNvSpPr>
          <p:nvPr>
            <p:ph idx="1"/>
          </p:nvPr>
        </p:nvSpPr>
        <p:spPr>
          <a:xfrm>
            <a:off x="397565" y="2336872"/>
            <a:ext cx="7765774" cy="4332283"/>
          </a:xfrm>
        </p:spPr>
        <p:txBody>
          <a:bodyPr>
            <a:normAutofit fontScale="85000" lnSpcReduction="20000"/>
          </a:bodyPr>
          <a:lstStyle/>
          <a:p>
            <a:r>
              <a:rPr lang="en-US" dirty="0"/>
              <a:t>Sparta gave Phocis 15 talents of silver to hire 1,000 mercenaries. (A talent was about 52 pounds of silver, $14,676)</a:t>
            </a:r>
          </a:p>
          <a:p>
            <a:pPr lvl="1"/>
            <a:r>
              <a:rPr lang="en-US" dirty="0"/>
              <a:t>After over a hundred years of nearly continuous war, Greece was full of trained, experienced soldiers willing to fight for money.</a:t>
            </a:r>
          </a:p>
          <a:p>
            <a:r>
              <a:rPr lang="en-US" dirty="0"/>
              <a:t>Phocis used the mercenaries to immediately seize the shrine at Delphi, fortified it, and used the stored treasure to hire more. </a:t>
            </a:r>
          </a:p>
          <a:p>
            <a:r>
              <a:rPr lang="en-US" dirty="0"/>
              <a:t>Much fighting back and forth, but Phocis maintained a substantial army in the field for ten years using up the treasury. </a:t>
            </a:r>
          </a:p>
          <a:p>
            <a:pPr lvl="1"/>
            <a:r>
              <a:rPr lang="en-US" dirty="0"/>
              <a:t>For comparison, annual revenue of the Athenian Empire at the start of the Peloponnesian War was </a:t>
            </a:r>
            <a:r>
              <a:rPr lang="en-US" dirty="0">
                <a:solidFill>
                  <a:srgbClr val="FFFF00"/>
                </a:solidFill>
              </a:rPr>
              <a:t>600 talents</a:t>
            </a:r>
            <a:r>
              <a:rPr lang="en-US" dirty="0"/>
              <a:t>. </a:t>
            </a:r>
          </a:p>
          <a:p>
            <a:pPr lvl="1"/>
            <a:r>
              <a:rPr lang="en-US" dirty="0"/>
              <a:t>Total treasury expended by Phocis: about </a:t>
            </a:r>
            <a:r>
              <a:rPr lang="en-US" b="1" i="1" dirty="0">
                <a:solidFill>
                  <a:srgbClr val="FFFF00"/>
                </a:solidFill>
              </a:rPr>
              <a:t>10,000 talents (260 tons!)</a:t>
            </a:r>
            <a:endParaRPr lang="en-US" dirty="0"/>
          </a:p>
          <a:p>
            <a:r>
              <a:rPr lang="en-US" dirty="0"/>
              <a:t>Phocis finally defeated by Macedonian Army of Philip.</a:t>
            </a:r>
          </a:p>
          <a:p>
            <a:r>
              <a:rPr lang="en-US" dirty="0"/>
              <a:t>The war left everyone materially and morally bankrupt. Every pretense of reverence for the political, legal, and religious traditions of Greece had been sacrificed to political expediency or monetary greed. </a:t>
            </a:r>
          </a:p>
        </p:txBody>
      </p:sp>
      <p:pic>
        <p:nvPicPr>
          <p:cNvPr id="4" name="Picture 3">
            <a:extLst>
              <a:ext uri="{FF2B5EF4-FFF2-40B4-BE49-F238E27FC236}">
                <a16:creationId xmlns:a16="http://schemas.microsoft.com/office/drawing/2014/main" id="{FFB97E55-C888-4772-955C-AAF34838A385}"/>
              </a:ext>
            </a:extLst>
          </p:cNvPr>
          <p:cNvPicPr>
            <a:picLocks noChangeAspect="1"/>
          </p:cNvPicPr>
          <p:nvPr/>
        </p:nvPicPr>
        <p:blipFill>
          <a:blip r:embed="rId2"/>
          <a:stretch>
            <a:fillRect/>
          </a:stretch>
        </p:blipFill>
        <p:spPr>
          <a:xfrm>
            <a:off x="10774017" y="708229"/>
            <a:ext cx="1229471" cy="1125937"/>
          </a:xfrm>
          <a:prstGeom prst="rect">
            <a:avLst/>
          </a:prstGeom>
        </p:spPr>
      </p:pic>
    </p:spTree>
    <p:extLst>
      <p:ext uri="{BB962C8B-B14F-4D97-AF65-F5344CB8AC3E}">
        <p14:creationId xmlns:p14="http://schemas.microsoft.com/office/powerpoint/2010/main" val="4488036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9C472-4A63-4270-9A05-F85DE1AFD8BB}"/>
              </a:ext>
            </a:extLst>
          </p:cNvPr>
          <p:cNvSpPr>
            <a:spLocks noGrp="1"/>
          </p:cNvSpPr>
          <p:nvPr>
            <p:ph type="title"/>
          </p:nvPr>
        </p:nvSpPr>
        <p:spPr/>
        <p:txBody>
          <a:bodyPr/>
          <a:lstStyle/>
          <a:p>
            <a:r>
              <a:rPr lang="en-US" dirty="0"/>
              <a:t>Part VI: Philip’s Final Campaigns (342-338)</a:t>
            </a:r>
          </a:p>
        </p:txBody>
      </p:sp>
      <p:sp>
        <p:nvSpPr>
          <p:cNvPr id="3" name="Content Placeholder 2">
            <a:extLst>
              <a:ext uri="{FF2B5EF4-FFF2-40B4-BE49-F238E27FC236}">
                <a16:creationId xmlns:a16="http://schemas.microsoft.com/office/drawing/2014/main" id="{67099A52-A3A4-4D91-94C3-95D51113CA59}"/>
              </a:ext>
            </a:extLst>
          </p:cNvPr>
          <p:cNvSpPr>
            <a:spLocks noGrp="1"/>
          </p:cNvSpPr>
          <p:nvPr>
            <p:ph idx="1"/>
          </p:nvPr>
        </p:nvSpPr>
        <p:spPr>
          <a:xfrm>
            <a:off x="680321" y="2336873"/>
            <a:ext cx="6512049" cy="4220876"/>
          </a:xfrm>
        </p:spPr>
        <p:txBody>
          <a:bodyPr>
            <a:normAutofit/>
          </a:bodyPr>
          <a:lstStyle/>
          <a:p>
            <a:r>
              <a:rPr lang="en-US" dirty="0"/>
              <a:t>Quick Review</a:t>
            </a:r>
          </a:p>
          <a:p>
            <a:pPr lvl="1"/>
            <a:r>
              <a:rPr lang="en-US" dirty="0"/>
              <a:t>The Aegean Sea</a:t>
            </a:r>
          </a:p>
          <a:p>
            <a:pPr lvl="1"/>
            <a:r>
              <a:rPr lang="en-US" dirty="0"/>
              <a:t>The Athenian Grain Trade</a:t>
            </a:r>
          </a:p>
          <a:p>
            <a:endParaRPr lang="en-US" dirty="0"/>
          </a:p>
        </p:txBody>
      </p:sp>
      <p:pic>
        <p:nvPicPr>
          <p:cNvPr id="4" name="Picture 3">
            <a:extLst>
              <a:ext uri="{FF2B5EF4-FFF2-40B4-BE49-F238E27FC236}">
                <a16:creationId xmlns:a16="http://schemas.microsoft.com/office/drawing/2014/main" id="{FFB97E55-C888-4772-955C-AAF34838A385}"/>
              </a:ext>
            </a:extLst>
          </p:cNvPr>
          <p:cNvPicPr>
            <a:picLocks noChangeAspect="1"/>
          </p:cNvPicPr>
          <p:nvPr/>
        </p:nvPicPr>
        <p:blipFill>
          <a:blip r:embed="rId2"/>
          <a:stretch>
            <a:fillRect/>
          </a:stretch>
        </p:blipFill>
        <p:spPr>
          <a:xfrm>
            <a:off x="10774017" y="708229"/>
            <a:ext cx="1229471" cy="1125937"/>
          </a:xfrm>
          <a:prstGeom prst="rect">
            <a:avLst/>
          </a:prstGeom>
        </p:spPr>
      </p:pic>
    </p:spTree>
    <p:extLst>
      <p:ext uri="{BB962C8B-B14F-4D97-AF65-F5344CB8AC3E}">
        <p14:creationId xmlns:p14="http://schemas.microsoft.com/office/powerpoint/2010/main" val="6258077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9C472-4A63-4270-9A05-F85DE1AFD8BB}"/>
              </a:ext>
            </a:extLst>
          </p:cNvPr>
          <p:cNvSpPr>
            <a:spLocks noGrp="1"/>
          </p:cNvSpPr>
          <p:nvPr>
            <p:ph type="title"/>
          </p:nvPr>
        </p:nvSpPr>
        <p:spPr/>
        <p:txBody>
          <a:bodyPr/>
          <a:lstStyle/>
          <a:p>
            <a:r>
              <a:rPr lang="en-US" dirty="0"/>
              <a:t>Part VI: Philip’s Final Campaigns (342-338)</a:t>
            </a:r>
          </a:p>
        </p:txBody>
      </p:sp>
      <p:sp>
        <p:nvSpPr>
          <p:cNvPr id="3" name="Content Placeholder 2">
            <a:extLst>
              <a:ext uri="{FF2B5EF4-FFF2-40B4-BE49-F238E27FC236}">
                <a16:creationId xmlns:a16="http://schemas.microsoft.com/office/drawing/2014/main" id="{67099A52-A3A4-4D91-94C3-95D51113CA59}"/>
              </a:ext>
            </a:extLst>
          </p:cNvPr>
          <p:cNvSpPr>
            <a:spLocks noGrp="1"/>
          </p:cNvSpPr>
          <p:nvPr>
            <p:ph idx="1"/>
          </p:nvPr>
        </p:nvSpPr>
        <p:spPr>
          <a:xfrm>
            <a:off x="680322" y="2336873"/>
            <a:ext cx="4821576" cy="4220876"/>
          </a:xfrm>
        </p:spPr>
        <p:txBody>
          <a:bodyPr>
            <a:normAutofit/>
          </a:bodyPr>
          <a:lstStyle/>
          <a:p>
            <a:r>
              <a:rPr lang="en-US" dirty="0"/>
              <a:t>340-339: The Thracian Coast</a:t>
            </a:r>
          </a:p>
          <a:p>
            <a:pPr lvl="1"/>
            <a:r>
              <a:rPr lang="en-US" dirty="0" err="1"/>
              <a:t>Perinthus</a:t>
            </a:r>
            <a:r>
              <a:rPr lang="en-US" dirty="0"/>
              <a:t> and </a:t>
            </a:r>
            <a:r>
              <a:rPr lang="en-US" dirty="0" err="1"/>
              <a:t>Bizantium</a:t>
            </a:r>
            <a:r>
              <a:rPr lang="en-US" dirty="0"/>
              <a:t> attacked and besieged.</a:t>
            </a:r>
          </a:p>
          <a:p>
            <a:pPr lvl="1"/>
            <a:r>
              <a:rPr lang="en-US" dirty="0"/>
              <a:t>Persia sent mercenaries to help coastal cities.</a:t>
            </a:r>
          </a:p>
          <a:p>
            <a:pPr lvl="1"/>
            <a:r>
              <a:rPr lang="en-US" dirty="0"/>
              <a:t>Philip seized Athenian grain ships to feed army.</a:t>
            </a:r>
          </a:p>
          <a:p>
            <a:pPr lvl="1"/>
            <a:r>
              <a:rPr lang="en-US" dirty="0"/>
              <a:t>Athens joined Persia in fighting Philip.</a:t>
            </a:r>
          </a:p>
          <a:p>
            <a:pPr lvl="1"/>
            <a:r>
              <a:rPr lang="en-US" dirty="0"/>
              <a:t>Philip checked, but marched south on Athens</a:t>
            </a:r>
          </a:p>
          <a:p>
            <a:endParaRPr lang="en-US" dirty="0"/>
          </a:p>
        </p:txBody>
      </p:sp>
      <p:pic>
        <p:nvPicPr>
          <p:cNvPr id="4" name="Picture 3">
            <a:extLst>
              <a:ext uri="{FF2B5EF4-FFF2-40B4-BE49-F238E27FC236}">
                <a16:creationId xmlns:a16="http://schemas.microsoft.com/office/drawing/2014/main" id="{FFB97E55-C888-4772-955C-AAF34838A385}"/>
              </a:ext>
            </a:extLst>
          </p:cNvPr>
          <p:cNvPicPr>
            <a:picLocks noChangeAspect="1"/>
          </p:cNvPicPr>
          <p:nvPr/>
        </p:nvPicPr>
        <p:blipFill>
          <a:blip r:embed="rId2"/>
          <a:stretch>
            <a:fillRect/>
          </a:stretch>
        </p:blipFill>
        <p:spPr>
          <a:xfrm>
            <a:off x="10774017" y="708229"/>
            <a:ext cx="1229471" cy="1125937"/>
          </a:xfrm>
          <a:prstGeom prst="rect">
            <a:avLst/>
          </a:prstGeom>
        </p:spPr>
      </p:pic>
    </p:spTree>
    <p:extLst>
      <p:ext uri="{BB962C8B-B14F-4D97-AF65-F5344CB8AC3E}">
        <p14:creationId xmlns:p14="http://schemas.microsoft.com/office/powerpoint/2010/main" val="26135328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9C472-4A63-4270-9A05-F85DE1AFD8BB}"/>
              </a:ext>
            </a:extLst>
          </p:cNvPr>
          <p:cNvSpPr>
            <a:spLocks noGrp="1"/>
          </p:cNvSpPr>
          <p:nvPr>
            <p:ph type="title"/>
          </p:nvPr>
        </p:nvSpPr>
        <p:spPr/>
        <p:txBody>
          <a:bodyPr/>
          <a:lstStyle/>
          <a:p>
            <a:r>
              <a:rPr lang="en-US" dirty="0"/>
              <a:t>Part VI: Philip’s Final Campaigns (342-338)</a:t>
            </a:r>
          </a:p>
        </p:txBody>
      </p:sp>
      <p:sp>
        <p:nvSpPr>
          <p:cNvPr id="3" name="Content Placeholder 2">
            <a:extLst>
              <a:ext uri="{FF2B5EF4-FFF2-40B4-BE49-F238E27FC236}">
                <a16:creationId xmlns:a16="http://schemas.microsoft.com/office/drawing/2014/main" id="{67099A52-A3A4-4D91-94C3-95D51113CA59}"/>
              </a:ext>
            </a:extLst>
          </p:cNvPr>
          <p:cNvSpPr>
            <a:spLocks noGrp="1"/>
          </p:cNvSpPr>
          <p:nvPr>
            <p:ph idx="1"/>
          </p:nvPr>
        </p:nvSpPr>
        <p:spPr>
          <a:xfrm>
            <a:off x="680322" y="2336873"/>
            <a:ext cx="5952954" cy="4220876"/>
          </a:xfrm>
        </p:spPr>
        <p:txBody>
          <a:bodyPr>
            <a:normAutofit/>
          </a:bodyPr>
          <a:lstStyle/>
          <a:p>
            <a:r>
              <a:rPr lang="en-US" dirty="0"/>
              <a:t>338: The Chaeronea Campaign </a:t>
            </a:r>
          </a:p>
          <a:p>
            <a:pPr lvl="1"/>
            <a:r>
              <a:rPr lang="en-US" dirty="0"/>
              <a:t>Athenian ambassadors convinced Thebes to join Athens in resisting Macedon</a:t>
            </a:r>
          </a:p>
          <a:p>
            <a:pPr lvl="1"/>
            <a:r>
              <a:rPr lang="en-US" dirty="0"/>
              <a:t>Athenian orator </a:t>
            </a:r>
            <a:r>
              <a:rPr lang="en-US" dirty="0">
                <a:solidFill>
                  <a:srgbClr val="FFFF00"/>
                </a:solidFill>
              </a:rPr>
              <a:t>Demosthenes</a:t>
            </a:r>
            <a:r>
              <a:rPr lang="en-US" dirty="0"/>
              <a:t> major voice in favor of resisting Macedon. Why?</a:t>
            </a:r>
          </a:p>
          <a:p>
            <a:endParaRPr lang="en-US" dirty="0"/>
          </a:p>
        </p:txBody>
      </p:sp>
      <p:pic>
        <p:nvPicPr>
          <p:cNvPr id="4" name="Picture 3">
            <a:extLst>
              <a:ext uri="{FF2B5EF4-FFF2-40B4-BE49-F238E27FC236}">
                <a16:creationId xmlns:a16="http://schemas.microsoft.com/office/drawing/2014/main" id="{FFB97E55-C888-4772-955C-AAF34838A385}"/>
              </a:ext>
            </a:extLst>
          </p:cNvPr>
          <p:cNvPicPr>
            <a:picLocks noChangeAspect="1"/>
          </p:cNvPicPr>
          <p:nvPr/>
        </p:nvPicPr>
        <p:blipFill>
          <a:blip r:embed="rId2"/>
          <a:stretch>
            <a:fillRect/>
          </a:stretch>
        </p:blipFill>
        <p:spPr>
          <a:xfrm>
            <a:off x="10774017" y="708229"/>
            <a:ext cx="1229471" cy="1125937"/>
          </a:xfrm>
          <a:prstGeom prst="rect">
            <a:avLst/>
          </a:prstGeom>
        </p:spPr>
      </p:pic>
    </p:spTree>
    <p:extLst>
      <p:ext uri="{BB962C8B-B14F-4D97-AF65-F5344CB8AC3E}">
        <p14:creationId xmlns:p14="http://schemas.microsoft.com/office/powerpoint/2010/main" val="1392533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8A981-3A00-4D7D-B558-615450F0B074}"/>
              </a:ext>
            </a:extLst>
          </p:cNvPr>
          <p:cNvSpPr>
            <a:spLocks noGrp="1"/>
          </p:cNvSpPr>
          <p:nvPr>
            <p:ph type="title"/>
          </p:nvPr>
        </p:nvSpPr>
        <p:spPr/>
        <p:txBody>
          <a:bodyPr/>
          <a:lstStyle/>
          <a:p>
            <a:r>
              <a:rPr lang="en-US" dirty="0"/>
              <a:t>Part VI: Demosthenes (and everyone else)</a:t>
            </a:r>
          </a:p>
        </p:txBody>
      </p:sp>
      <p:pic>
        <p:nvPicPr>
          <p:cNvPr id="35" name="Picture 34">
            <a:extLst>
              <a:ext uri="{FF2B5EF4-FFF2-40B4-BE49-F238E27FC236}">
                <a16:creationId xmlns:a16="http://schemas.microsoft.com/office/drawing/2014/main" id="{7BEC2B39-A76F-477A-9C31-EF1F30BAB156}"/>
              </a:ext>
            </a:extLst>
          </p:cNvPr>
          <p:cNvPicPr>
            <a:picLocks noChangeAspect="1"/>
          </p:cNvPicPr>
          <p:nvPr/>
        </p:nvPicPr>
        <p:blipFill>
          <a:blip r:embed="rId2"/>
          <a:stretch>
            <a:fillRect/>
          </a:stretch>
        </p:blipFill>
        <p:spPr>
          <a:xfrm>
            <a:off x="7676724" y="5154326"/>
            <a:ext cx="1374511" cy="1312735"/>
          </a:xfrm>
          <a:prstGeom prst="rect">
            <a:avLst/>
          </a:prstGeom>
        </p:spPr>
      </p:pic>
      <p:pic>
        <p:nvPicPr>
          <p:cNvPr id="36" name="Picture 35">
            <a:extLst>
              <a:ext uri="{FF2B5EF4-FFF2-40B4-BE49-F238E27FC236}">
                <a16:creationId xmlns:a16="http://schemas.microsoft.com/office/drawing/2014/main" id="{3E313F6E-E166-43F6-9153-6BD0F25A1D25}"/>
              </a:ext>
            </a:extLst>
          </p:cNvPr>
          <p:cNvPicPr>
            <a:picLocks noChangeAspect="1"/>
          </p:cNvPicPr>
          <p:nvPr/>
        </p:nvPicPr>
        <p:blipFill>
          <a:blip r:embed="rId2"/>
          <a:stretch>
            <a:fillRect/>
          </a:stretch>
        </p:blipFill>
        <p:spPr>
          <a:xfrm>
            <a:off x="10148254" y="2603282"/>
            <a:ext cx="1374511" cy="1312735"/>
          </a:xfrm>
          <a:prstGeom prst="rect">
            <a:avLst/>
          </a:prstGeom>
        </p:spPr>
      </p:pic>
      <p:pic>
        <p:nvPicPr>
          <p:cNvPr id="37" name="Picture 36">
            <a:extLst>
              <a:ext uri="{FF2B5EF4-FFF2-40B4-BE49-F238E27FC236}">
                <a16:creationId xmlns:a16="http://schemas.microsoft.com/office/drawing/2014/main" id="{ED8EE2F7-8AA9-4BEF-A25C-E7AC0290D20F}"/>
              </a:ext>
            </a:extLst>
          </p:cNvPr>
          <p:cNvPicPr>
            <a:picLocks noChangeAspect="1"/>
          </p:cNvPicPr>
          <p:nvPr/>
        </p:nvPicPr>
        <p:blipFill>
          <a:blip r:embed="rId2"/>
          <a:stretch>
            <a:fillRect/>
          </a:stretch>
        </p:blipFill>
        <p:spPr>
          <a:xfrm>
            <a:off x="9300116" y="2837878"/>
            <a:ext cx="1374511" cy="1312735"/>
          </a:xfrm>
          <a:prstGeom prst="rect">
            <a:avLst/>
          </a:prstGeom>
        </p:spPr>
      </p:pic>
      <p:pic>
        <p:nvPicPr>
          <p:cNvPr id="38" name="Picture 37">
            <a:extLst>
              <a:ext uri="{FF2B5EF4-FFF2-40B4-BE49-F238E27FC236}">
                <a16:creationId xmlns:a16="http://schemas.microsoft.com/office/drawing/2014/main" id="{C10F4F64-192B-4BE8-BFEA-EC3474E2C74A}"/>
              </a:ext>
            </a:extLst>
          </p:cNvPr>
          <p:cNvPicPr>
            <a:picLocks noChangeAspect="1"/>
          </p:cNvPicPr>
          <p:nvPr/>
        </p:nvPicPr>
        <p:blipFill>
          <a:blip r:embed="rId2"/>
          <a:stretch>
            <a:fillRect/>
          </a:stretch>
        </p:blipFill>
        <p:spPr>
          <a:xfrm>
            <a:off x="9724185" y="3602514"/>
            <a:ext cx="1374511" cy="1312735"/>
          </a:xfrm>
          <a:prstGeom prst="rect">
            <a:avLst/>
          </a:prstGeom>
        </p:spPr>
      </p:pic>
      <p:pic>
        <p:nvPicPr>
          <p:cNvPr id="39" name="Picture 38">
            <a:extLst>
              <a:ext uri="{FF2B5EF4-FFF2-40B4-BE49-F238E27FC236}">
                <a16:creationId xmlns:a16="http://schemas.microsoft.com/office/drawing/2014/main" id="{15C137CA-E649-4B70-82FF-FEC5572C3406}"/>
              </a:ext>
            </a:extLst>
          </p:cNvPr>
          <p:cNvPicPr>
            <a:picLocks noChangeAspect="1"/>
          </p:cNvPicPr>
          <p:nvPr/>
        </p:nvPicPr>
        <p:blipFill>
          <a:blip r:embed="rId2"/>
          <a:stretch>
            <a:fillRect/>
          </a:stretch>
        </p:blipFill>
        <p:spPr>
          <a:xfrm>
            <a:off x="6874967" y="4657370"/>
            <a:ext cx="1374511" cy="1312735"/>
          </a:xfrm>
          <a:prstGeom prst="rect">
            <a:avLst/>
          </a:prstGeom>
        </p:spPr>
      </p:pic>
      <p:pic>
        <p:nvPicPr>
          <p:cNvPr id="40" name="Picture 39">
            <a:extLst>
              <a:ext uri="{FF2B5EF4-FFF2-40B4-BE49-F238E27FC236}">
                <a16:creationId xmlns:a16="http://schemas.microsoft.com/office/drawing/2014/main" id="{E240EEE3-0F7C-452D-BD81-FE1D3E1DA75D}"/>
              </a:ext>
            </a:extLst>
          </p:cNvPr>
          <p:cNvPicPr>
            <a:picLocks noChangeAspect="1"/>
          </p:cNvPicPr>
          <p:nvPr/>
        </p:nvPicPr>
        <p:blipFill>
          <a:blip r:embed="rId2"/>
          <a:stretch>
            <a:fillRect/>
          </a:stretch>
        </p:blipFill>
        <p:spPr>
          <a:xfrm>
            <a:off x="1216289" y="2444729"/>
            <a:ext cx="1374511" cy="1312735"/>
          </a:xfrm>
          <a:prstGeom prst="rect">
            <a:avLst/>
          </a:prstGeom>
        </p:spPr>
      </p:pic>
      <p:pic>
        <p:nvPicPr>
          <p:cNvPr id="41" name="Picture 40">
            <a:extLst>
              <a:ext uri="{FF2B5EF4-FFF2-40B4-BE49-F238E27FC236}">
                <a16:creationId xmlns:a16="http://schemas.microsoft.com/office/drawing/2014/main" id="{324B6B6A-03FB-4278-AEBF-86B5758234C2}"/>
              </a:ext>
            </a:extLst>
          </p:cNvPr>
          <p:cNvPicPr>
            <a:picLocks noChangeAspect="1"/>
          </p:cNvPicPr>
          <p:nvPr/>
        </p:nvPicPr>
        <p:blipFill>
          <a:blip r:embed="rId2"/>
          <a:stretch>
            <a:fillRect/>
          </a:stretch>
        </p:blipFill>
        <p:spPr>
          <a:xfrm>
            <a:off x="1772881" y="2946146"/>
            <a:ext cx="1374511" cy="1312735"/>
          </a:xfrm>
          <a:prstGeom prst="rect">
            <a:avLst/>
          </a:prstGeom>
        </p:spPr>
      </p:pic>
      <p:pic>
        <p:nvPicPr>
          <p:cNvPr id="42" name="Picture 41">
            <a:extLst>
              <a:ext uri="{FF2B5EF4-FFF2-40B4-BE49-F238E27FC236}">
                <a16:creationId xmlns:a16="http://schemas.microsoft.com/office/drawing/2014/main" id="{99C2985B-2FB8-407C-948F-716D9F5B4EF1}"/>
              </a:ext>
            </a:extLst>
          </p:cNvPr>
          <p:cNvPicPr>
            <a:picLocks noChangeAspect="1"/>
          </p:cNvPicPr>
          <p:nvPr/>
        </p:nvPicPr>
        <p:blipFill>
          <a:blip r:embed="rId2"/>
          <a:stretch>
            <a:fillRect/>
          </a:stretch>
        </p:blipFill>
        <p:spPr>
          <a:xfrm>
            <a:off x="741068" y="3556709"/>
            <a:ext cx="1374511" cy="1312735"/>
          </a:xfrm>
          <a:prstGeom prst="rect">
            <a:avLst/>
          </a:prstGeom>
        </p:spPr>
      </p:pic>
      <p:pic>
        <p:nvPicPr>
          <p:cNvPr id="43" name="Picture 42">
            <a:extLst>
              <a:ext uri="{FF2B5EF4-FFF2-40B4-BE49-F238E27FC236}">
                <a16:creationId xmlns:a16="http://schemas.microsoft.com/office/drawing/2014/main" id="{BCA7218C-B820-4078-8475-BB401AAAEA99}"/>
              </a:ext>
            </a:extLst>
          </p:cNvPr>
          <p:cNvPicPr>
            <a:picLocks noChangeAspect="1"/>
          </p:cNvPicPr>
          <p:nvPr/>
        </p:nvPicPr>
        <p:blipFill>
          <a:blip r:embed="rId2"/>
          <a:stretch>
            <a:fillRect/>
          </a:stretch>
        </p:blipFill>
        <p:spPr>
          <a:xfrm>
            <a:off x="1696153" y="4368027"/>
            <a:ext cx="1374511" cy="1312735"/>
          </a:xfrm>
          <a:prstGeom prst="rect">
            <a:avLst/>
          </a:prstGeom>
        </p:spPr>
      </p:pic>
      <p:pic>
        <p:nvPicPr>
          <p:cNvPr id="44" name="Picture 43">
            <a:extLst>
              <a:ext uri="{FF2B5EF4-FFF2-40B4-BE49-F238E27FC236}">
                <a16:creationId xmlns:a16="http://schemas.microsoft.com/office/drawing/2014/main" id="{A9A14E14-A1F0-4DF3-8267-732FF12690EF}"/>
              </a:ext>
            </a:extLst>
          </p:cNvPr>
          <p:cNvPicPr>
            <a:picLocks noChangeAspect="1"/>
          </p:cNvPicPr>
          <p:nvPr/>
        </p:nvPicPr>
        <p:blipFill>
          <a:blip r:embed="rId2"/>
          <a:stretch>
            <a:fillRect/>
          </a:stretch>
        </p:blipFill>
        <p:spPr>
          <a:xfrm>
            <a:off x="3598304" y="3101096"/>
            <a:ext cx="1374511" cy="1312735"/>
          </a:xfrm>
          <a:prstGeom prst="rect">
            <a:avLst/>
          </a:prstGeom>
        </p:spPr>
      </p:pic>
      <p:pic>
        <p:nvPicPr>
          <p:cNvPr id="45" name="Picture 44">
            <a:extLst>
              <a:ext uri="{FF2B5EF4-FFF2-40B4-BE49-F238E27FC236}">
                <a16:creationId xmlns:a16="http://schemas.microsoft.com/office/drawing/2014/main" id="{FB31E9E6-97B4-4348-8A27-8B4EBE22C677}"/>
              </a:ext>
            </a:extLst>
          </p:cNvPr>
          <p:cNvPicPr>
            <a:picLocks noChangeAspect="1"/>
          </p:cNvPicPr>
          <p:nvPr/>
        </p:nvPicPr>
        <p:blipFill>
          <a:blip r:embed="rId2"/>
          <a:stretch>
            <a:fillRect/>
          </a:stretch>
        </p:blipFill>
        <p:spPr>
          <a:xfrm>
            <a:off x="4067195" y="2243974"/>
            <a:ext cx="1374511" cy="1312735"/>
          </a:xfrm>
          <a:prstGeom prst="rect">
            <a:avLst/>
          </a:prstGeom>
        </p:spPr>
      </p:pic>
      <p:pic>
        <p:nvPicPr>
          <p:cNvPr id="46" name="Picture 45">
            <a:extLst>
              <a:ext uri="{FF2B5EF4-FFF2-40B4-BE49-F238E27FC236}">
                <a16:creationId xmlns:a16="http://schemas.microsoft.com/office/drawing/2014/main" id="{14FDB84B-5319-4B02-8DE6-3D2E432411DA}"/>
              </a:ext>
            </a:extLst>
          </p:cNvPr>
          <p:cNvPicPr>
            <a:picLocks noChangeAspect="1"/>
          </p:cNvPicPr>
          <p:nvPr/>
        </p:nvPicPr>
        <p:blipFill>
          <a:blip r:embed="rId2"/>
          <a:stretch>
            <a:fillRect/>
          </a:stretch>
        </p:blipFill>
        <p:spPr>
          <a:xfrm>
            <a:off x="4075847" y="3532928"/>
            <a:ext cx="1374511" cy="1312735"/>
          </a:xfrm>
          <a:prstGeom prst="rect">
            <a:avLst/>
          </a:prstGeom>
        </p:spPr>
      </p:pic>
      <p:pic>
        <p:nvPicPr>
          <p:cNvPr id="47" name="Picture 46">
            <a:extLst>
              <a:ext uri="{FF2B5EF4-FFF2-40B4-BE49-F238E27FC236}">
                <a16:creationId xmlns:a16="http://schemas.microsoft.com/office/drawing/2014/main" id="{8B811BDE-8D15-44B0-B9F3-EFFB77889CC0}"/>
              </a:ext>
            </a:extLst>
          </p:cNvPr>
          <p:cNvPicPr>
            <a:picLocks noChangeAspect="1"/>
          </p:cNvPicPr>
          <p:nvPr/>
        </p:nvPicPr>
        <p:blipFill>
          <a:blip r:embed="rId2"/>
          <a:stretch>
            <a:fillRect/>
          </a:stretch>
        </p:blipFill>
        <p:spPr>
          <a:xfrm>
            <a:off x="4779499" y="3032265"/>
            <a:ext cx="1374511" cy="1312735"/>
          </a:xfrm>
          <a:prstGeom prst="rect">
            <a:avLst/>
          </a:prstGeom>
        </p:spPr>
      </p:pic>
      <p:pic>
        <p:nvPicPr>
          <p:cNvPr id="48" name="Picture 47">
            <a:extLst>
              <a:ext uri="{FF2B5EF4-FFF2-40B4-BE49-F238E27FC236}">
                <a16:creationId xmlns:a16="http://schemas.microsoft.com/office/drawing/2014/main" id="{8776DAD9-95B4-4DAB-8DAF-8C17B1B880B8}"/>
              </a:ext>
            </a:extLst>
          </p:cNvPr>
          <p:cNvPicPr>
            <a:picLocks noChangeAspect="1"/>
          </p:cNvPicPr>
          <p:nvPr/>
        </p:nvPicPr>
        <p:blipFill>
          <a:blip r:embed="rId2"/>
          <a:stretch>
            <a:fillRect/>
          </a:stretch>
        </p:blipFill>
        <p:spPr>
          <a:xfrm>
            <a:off x="3388591" y="4689958"/>
            <a:ext cx="1374511" cy="1312735"/>
          </a:xfrm>
          <a:prstGeom prst="rect">
            <a:avLst/>
          </a:prstGeom>
        </p:spPr>
      </p:pic>
      <p:pic>
        <p:nvPicPr>
          <p:cNvPr id="49" name="Picture 48">
            <a:extLst>
              <a:ext uri="{FF2B5EF4-FFF2-40B4-BE49-F238E27FC236}">
                <a16:creationId xmlns:a16="http://schemas.microsoft.com/office/drawing/2014/main" id="{7228BE26-88AB-4E35-9DB5-5C52C05F2AF7}"/>
              </a:ext>
            </a:extLst>
          </p:cNvPr>
          <p:cNvPicPr>
            <a:picLocks noChangeAspect="1"/>
          </p:cNvPicPr>
          <p:nvPr/>
        </p:nvPicPr>
        <p:blipFill>
          <a:blip r:embed="rId2"/>
          <a:stretch>
            <a:fillRect/>
          </a:stretch>
        </p:blipFill>
        <p:spPr>
          <a:xfrm>
            <a:off x="7646021" y="4613193"/>
            <a:ext cx="1374511" cy="1312735"/>
          </a:xfrm>
          <a:prstGeom prst="rect">
            <a:avLst/>
          </a:prstGeom>
        </p:spPr>
      </p:pic>
      <p:pic>
        <p:nvPicPr>
          <p:cNvPr id="50" name="Picture 49">
            <a:extLst>
              <a:ext uri="{FF2B5EF4-FFF2-40B4-BE49-F238E27FC236}">
                <a16:creationId xmlns:a16="http://schemas.microsoft.com/office/drawing/2014/main" id="{C2D23FD5-D963-4426-8C55-E8044A035A51}"/>
              </a:ext>
            </a:extLst>
          </p:cNvPr>
          <p:cNvPicPr>
            <a:picLocks noChangeAspect="1"/>
          </p:cNvPicPr>
          <p:nvPr/>
        </p:nvPicPr>
        <p:blipFill>
          <a:blip r:embed="rId2"/>
          <a:stretch>
            <a:fillRect/>
          </a:stretch>
        </p:blipFill>
        <p:spPr>
          <a:xfrm>
            <a:off x="7087002" y="5346325"/>
            <a:ext cx="1374511" cy="1312735"/>
          </a:xfrm>
          <a:prstGeom prst="rect">
            <a:avLst/>
          </a:prstGeom>
        </p:spPr>
      </p:pic>
      <p:pic>
        <p:nvPicPr>
          <p:cNvPr id="51" name="Picture 50">
            <a:extLst>
              <a:ext uri="{FF2B5EF4-FFF2-40B4-BE49-F238E27FC236}">
                <a16:creationId xmlns:a16="http://schemas.microsoft.com/office/drawing/2014/main" id="{CC25A6C9-8E1F-437C-AF72-2ED0A0093CFE}"/>
              </a:ext>
            </a:extLst>
          </p:cNvPr>
          <p:cNvPicPr>
            <a:picLocks noChangeAspect="1"/>
          </p:cNvPicPr>
          <p:nvPr/>
        </p:nvPicPr>
        <p:blipFill>
          <a:blip r:embed="rId2"/>
          <a:stretch>
            <a:fillRect/>
          </a:stretch>
        </p:blipFill>
        <p:spPr>
          <a:xfrm>
            <a:off x="7872131" y="2548091"/>
            <a:ext cx="1374511" cy="1312735"/>
          </a:xfrm>
          <a:prstGeom prst="rect">
            <a:avLst/>
          </a:prstGeom>
        </p:spPr>
      </p:pic>
      <p:pic>
        <p:nvPicPr>
          <p:cNvPr id="52" name="Picture 51">
            <a:extLst>
              <a:ext uri="{FF2B5EF4-FFF2-40B4-BE49-F238E27FC236}">
                <a16:creationId xmlns:a16="http://schemas.microsoft.com/office/drawing/2014/main" id="{CD672E1C-430F-4988-A9E8-F845DBE2E476}"/>
              </a:ext>
            </a:extLst>
          </p:cNvPr>
          <p:cNvPicPr>
            <a:picLocks noChangeAspect="1"/>
          </p:cNvPicPr>
          <p:nvPr/>
        </p:nvPicPr>
        <p:blipFill>
          <a:blip r:embed="rId2"/>
          <a:stretch>
            <a:fillRect/>
          </a:stretch>
        </p:blipFill>
        <p:spPr>
          <a:xfrm>
            <a:off x="6814281" y="3188616"/>
            <a:ext cx="1374511" cy="1312735"/>
          </a:xfrm>
          <a:prstGeom prst="rect">
            <a:avLst/>
          </a:prstGeom>
        </p:spPr>
      </p:pic>
      <p:pic>
        <p:nvPicPr>
          <p:cNvPr id="53" name="Picture 52">
            <a:extLst>
              <a:ext uri="{FF2B5EF4-FFF2-40B4-BE49-F238E27FC236}">
                <a16:creationId xmlns:a16="http://schemas.microsoft.com/office/drawing/2014/main" id="{44B03E88-1163-457C-AFAE-1CF020E88377}"/>
              </a:ext>
            </a:extLst>
          </p:cNvPr>
          <p:cNvPicPr>
            <a:picLocks noChangeAspect="1"/>
          </p:cNvPicPr>
          <p:nvPr/>
        </p:nvPicPr>
        <p:blipFill>
          <a:blip r:embed="rId2"/>
          <a:stretch>
            <a:fillRect/>
          </a:stretch>
        </p:blipFill>
        <p:spPr>
          <a:xfrm>
            <a:off x="7131401" y="2377140"/>
            <a:ext cx="1374511" cy="1312735"/>
          </a:xfrm>
          <a:prstGeom prst="rect">
            <a:avLst/>
          </a:prstGeom>
        </p:spPr>
      </p:pic>
      <p:pic>
        <p:nvPicPr>
          <p:cNvPr id="54" name="Picture 53">
            <a:extLst>
              <a:ext uri="{FF2B5EF4-FFF2-40B4-BE49-F238E27FC236}">
                <a16:creationId xmlns:a16="http://schemas.microsoft.com/office/drawing/2014/main" id="{236CB757-F18F-410D-A0CF-A278926C0121}"/>
              </a:ext>
            </a:extLst>
          </p:cNvPr>
          <p:cNvPicPr>
            <a:picLocks noChangeAspect="1"/>
          </p:cNvPicPr>
          <p:nvPr/>
        </p:nvPicPr>
        <p:blipFill>
          <a:blip r:embed="rId2"/>
          <a:stretch>
            <a:fillRect/>
          </a:stretch>
        </p:blipFill>
        <p:spPr>
          <a:xfrm>
            <a:off x="7789245" y="3530463"/>
            <a:ext cx="1374511" cy="1312735"/>
          </a:xfrm>
          <a:prstGeom prst="rect">
            <a:avLst/>
          </a:prstGeom>
        </p:spPr>
      </p:pic>
      <p:pic>
        <p:nvPicPr>
          <p:cNvPr id="55" name="Picture 54">
            <a:extLst>
              <a:ext uri="{FF2B5EF4-FFF2-40B4-BE49-F238E27FC236}">
                <a16:creationId xmlns:a16="http://schemas.microsoft.com/office/drawing/2014/main" id="{1DF0017B-A597-4FD9-A303-970443D50CCA}"/>
              </a:ext>
            </a:extLst>
          </p:cNvPr>
          <p:cNvPicPr>
            <a:picLocks noChangeAspect="1"/>
          </p:cNvPicPr>
          <p:nvPr/>
        </p:nvPicPr>
        <p:blipFill>
          <a:blip r:embed="rId2"/>
          <a:stretch>
            <a:fillRect/>
          </a:stretch>
        </p:blipFill>
        <p:spPr>
          <a:xfrm>
            <a:off x="5334743" y="4501351"/>
            <a:ext cx="1374511" cy="1312735"/>
          </a:xfrm>
          <a:prstGeom prst="rect">
            <a:avLst/>
          </a:prstGeom>
        </p:spPr>
      </p:pic>
      <p:pic>
        <p:nvPicPr>
          <p:cNvPr id="56" name="Picture 55">
            <a:extLst>
              <a:ext uri="{FF2B5EF4-FFF2-40B4-BE49-F238E27FC236}">
                <a16:creationId xmlns:a16="http://schemas.microsoft.com/office/drawing/2014/main" id="{F73E54A0-74F3-4372-B949-397C1EF51352}"/>
              </a:ext>
            </a:extLst>
          </p:cNvPr>
          <p:cNvPicPr>
            <a:picLocks noChangeAspect="1"/>
          </p:cNvPicPr>
          <p:nvPr/>
        </p:nvPicPr>
        <p:blipFill>
          <a:blip r:embed="rId2"/>
          <a:stretch>
            <a:fillRect/>
          </a:stretch>
        </p:blipFill>
        <p:spPr>
          <a:xfrm>
            <a:off x="6052701" y="4607053"/>
            <a:ext cx="1374511" cy="1312735"/>
          </a:xfrm>
          <a:prstGeom prst="rect">
            <a:avLst/>
          </a:prstGeom>
        </p:spPr>
      </p:pic>
      <p:pic>
        <p:nvPicPr>
          <p:cNvPr id="57" name="Picture 56">
            <a:extLst>
              <a:ext uri="{FF2B5EF4-FFF2-40B4-BE49-F238E27FC236}">
                <a16:creationId xmlns:a16="http://schemas.microsoft.com/office/drawing/2014/main" id="{825D3543-BC09-4150-B53F-72E80FBCB916}"/>
              </a:ext>
            </a:extLst>
          </p:cNvPr>
          <p:cNvPicPr>
            <a:picLocks noChangeAspect="1"/>
          </p:cNvPicPr>
          <p:nvPr/>
        </p:nvPicPr>
        <p:blipFill>
          <a:blip r:embed="rId2"/>
          <a:stretch>
            <a:fillRect/>
          </a:stretch>
        </p:blipFill>
        <p:spPr>
          <a:xfrm>
            <a:off x="9071744" y="4898389"/>
            <a:ext cx="1374511" cy="1312735"/>
          </a:xfrm>
          <a:prstGeom prst="rect">
            <a:avLst/>
          </a:prstGeom>
        </p:spPr>
      </p:pic>
      <p:pic>
        <p:nvPicPr>
          <p:cNvPr id="58" name="Picture 57">
            <a:extLst>
              <a:ext uri="{FF2B5EF4-FFF2-40B4-BE49-F238E27FC236}">
                <a16:creationId xmlns:a16="http://schemas.microsoft.com/office/drawing/2014/main" id="{DD33207C-10F5-4744-94B6-B3AE205E1147}"/>
              </a:ext>
            </a:extLst>
          </p:cNvPr>
          <p:cNvPicPr>
            <a:picLocks noChangeAspect="1"/>
          </p:cNvPicPr>
          <p:nvPr/>
        </p:nvPicPr>
        <p:blipFill>
          <a:blip r:embed="rId2"/>
          <a:stretch>
            <a:fillRect/>
          </a:stretch>
        </p:blipFill>
        <p:spPr>
          <a:xfrm>
            <a:off x="5734732" y="2208052"/>
            <a:ext cx="1374511" cy="1312735"/>
          </a:xfrm>
          <a:prstGeom prst="rect">
            <a:avLst/>
          </a:prstGeom>
        </p:spPr>
      </p:pic>
      <p:pic>
        <p:nvPicPr>
          <p:cNvPr id="59" name="Picture 58">
            <a:extLst>
              <a:ext uri="{FF2B5EF4-FFF2-40B4-BE49-F238E27FC236}">
                <a16:creationId xmlns:a16="http://schemas.microsoft.com/office/drawing/2014/main" id="{CF86FB09-0179-4F4A-BC9A-13526C7C83A7}"/>
              </a:ext>
            </a:extLst>
          </p:cNvPr>
          <p:cNvPicPr>
            <a:picLocks noChangeAspect="1"/>
          </p:cNvPicPr>
          <p:nvPr/>
        </p:nvPicPr>
        <p:blipFill>
          <a:blip r:embed="rId2"/>
          <a:stretch>
            <a:fillRect/>
          </a:stretch>
        </p:blipFill>
        <p:spPr>
          <a:xfrm>
            <a:off x="1553077" y="5014971"/>
            <a:ext cx="1374511" cy="1312735"/>
          </a:xfrm>
          <a:prstGeom prst="rect">
            <a:avLst/>
          </a:prstGeom>
        </p:spPr>
      </p:pic>
      <p:pic>
        <p:nvPicPr>
          <p:cNvPr id="60" name="Picture 59">
            <a:extLst>
              <a:ext uri="{FF2B5EF4-FFF2-40B4-BE49-F238E27FC236}">
                <a16:creationId xmlns:a16="http://schemas.microsoft.com/office/drawing/2014/main" id="{A73A8B61-025A-4FFB-A1AA-ED3C71B61EE2}"/>
              </a:ext>
            </a:extLst>
          </p:cNvPr>
          <p:cNvPicPr>
            <a:picLocks noChangeAspect="1"/>
          </p:cNvPicPr>
          <p:nvPr/>
        </p:nvPicPr>
        <p:blipFill>
          <a:blip r:embed="rId2"/>
          <a:stretch>
            <a:fillRect/>
          </a:stretch>
        </p:blipFill>
        <p:spPr>
          <a:xfrm>
            <a:off x="320124" y="5154326"/>
            <a:ext cx="1374511" cy="1312735"/>
          </a:xfrm>
          <a:prstGeom prst="rect">
            <a:avLst/>
          </a:prstGeom>
        </p:spPr>
      </p:pic>
      <p:pic>
        <p:nvPicPr>
          <p:cNvPr id="30" name="Picture 29">
            <a:extLst>
              <a:ext uri="{FF2B5EF4-FFF2-40B4-BE49-F238E27FC236}">
                <a16:creationId xmlns:a16="http://schemas.microsoft.com/office/drawing/2014/main" id="{B032531C-7F1A-4167-A228-84820F62A9D8}"/>
              </a:ext>
            </a:extLst>
          </p:cNvPr>
          <p:cNvPicPr>
            <a:picLocks noChangeAspect="1"/>
          </p:cNvPicPr>
          <p:nvPr/>
        </p:nvPicPr>
        <p:blipFill>
          <a:blip r:embed="rId3"/>
          <a:stretch>
            <a:fillRect/>
          </a:stretch>
        </p:blipFill>
        <p:spPr>
          <a:xfrm>
            <a:off x="10774017" y="708229"/>
            <a:ext cx="1229471" cy="1125937"/>
          </a:xfrm>
          <a:prstGeom prst="rect">
            <a:avLst/>
          </a:prstGeom>
        </p:spPr>
      </p:pic>
    </p:spTree>
    <p:extLst>
      <p:ext uri="{BB962C8B-B14F-4D97-AF65-F5344CB8AC3E}">
        <p14:creationId xmlns:p14="http://schemas.microsoft.com/office/powerpoint/2010/main" val="40275926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9C472-4A63-4270-9A05-F85DE1AFD8BB}"/>
              </a:ext>
            </a:extLst>
          </p:cNvPr>
          <p:cNvSpPr>
            <a:spLocks noGrp="1"/>
          </p:cNvSpPr>
          <p:nvPr>
            <p:ph type="title"/>
          </p:nvPr>
        </p:nvSpPr>
        <p:spPr/>
        <p:txBody>
          <a:bodyPr/>
          <a:lstStyle/>
          <a:p>
            <a:r>
              <a:rPr lang="en-US" dirty="0"/>
              <a:t>Part VI: Battle of Chaeronea (338 BCE)</a:t>
            </a:r>
          </a:p>
        </p:txBody>
      </p:sp>
      <p:sp>
        <p:nvSpPr>
          <p:cNvPr id="3" name="Content Placeholder 2">
            <a:extLst>
              <a:ext uri="{FF2B5EF4-FFF2-40B4-BE49-F238E27FC236}">
                <a16:creationId xmlns:a16="http://schemas.microsoft.com/office/drawing/2014/main" id="{67099A52-A3A4-4D91-94C3-95D51113CA59}"/>
              </a:ext>
            </a:extLst>
          </p:cNvPr>
          <p:cNvSpPr>
            <a:spLocks noGrp="1"/>
          </p:cNvSpPr>
          <p:nvPr>
            <p:ph idx="1"/>
          </p:nvPr>
        </p:nvSpPr>
        <p:spPr>
          <a:xfrm>
            <a:off x="680322" y="2336873"/>
            <a:ext cx="5665888" cy="4251278"/>
          </a:xfrm>
        </p:spPr>
        <p:txBody>
          <a:bodyPr>
            <a:normAutofit fontScale="85000" lnSpcReduction="20000"/>
          </a:bodyPr>
          <a:lstStyle/>
          <a:p>
            <a:pPr marL="0" indent="0">
              <a:buNone/>
            </a:pPr>
            <a:r>
              <a:rPr lang="en-US" b="1" i="1" dirty="0">
                <a:solidFill>
                  <a:srgbClr val="FFFF00"/>
                </a:solidFill>
              </a:rPr>
              <a:t>Battle of Chaeronea 338 BCE</a:t>
            </a:r>
          </a:p>
          <a:p>
            <a:r>
              <a:rPr lang="en-US" dirty="0"/>
              <a:t>Macedonian Army (32,000)</a:t>
            </a:r>
          </a:p>
          <a:p>
            <a:pPr lvl="1"/>
            <a:r>
              <a:rPr lang="en-US" dirty="0"/>
              <a:t>18,000 </a:t>
            </a:r>
            <a:r>
              <a:rPr lang="en-US" i="1" dirty="0" err="1"/>
              <a:t>pezhetairoi</a:t>
            </a:r>
            <a:r>
              <a:rPr lang="en-US" dirty="0"/>
              <a:t> (pike infantry)</a:t>
            </a:r>
          </a:p>
          <a:p>
            <a:pPr lvl="1"/>
            <a:r>
              <a:rPr lang="en-US" dirty="0"/>
              <a:t>3,000 </a:t>
            </a:r>
            <a:r>
              <a:rPr lang="en-US" i="1" dirty="0" err="1"/>
              <a:t>hypaspists</a:t>
            </a:r>
            <a:r>
              <a:rPr lang="en-US" dirty="0"/>
              <a:t> *guard infantry)</a:t>
            </a:r>
          </a:p>
          <a:p>
            <a:pPr lvl="1"/>
            <a:r>
              <a:rPr lang="en-US" dirty="0"/>
              <a:t>5,000 allied infantry (</a:t>
            </a:r>
            <a:r>
              <a:rPr lang="en-US" dirty="0" err="1"/>
              <a:t>Thssalian</a:t>
            </a:r>
            <a:r>
              <a:rPr lang="en-US" dirty="0"/>
              <a:t>, </a:t>
            </a:r>
            <a:r>
              <a:rPr lang="en-US" dirty="0" err="1"/>
              <a:t>Phocian</a:t>
            </a:r>
            <a:r>
              <a:rPr lang="en-US" dirty="0"/>
              <a:t>)</a:t>
            </a:r>
          </a:p>
          <a:p>
            <a:pPr lvl="1"/>
            <a:r>
              <a:rPr lang="en-US" dirty="0"/>
              <a:t>4,000 </a:t>
            </a:r>
            <a:r>
              <a:rPr lang="en-US" dirty="0" err="1"/>
              <a:t>merenary</a:t>
            </a:r>
            <a:r>
              <a:rPr lang="en-US" dirty="0"/>
              <a:t> light infantry</a:t>
            </a:r>
          </a:p>
          <a:p>
            <a:pPr lvl="1"/>
            <a:r>
              <a:rPr lang="en-US" dirty="0"/>
              <a:t>1,000 </a:t>
            </a:r>
            <a:r>
              <a:rPr lang="en-US" i="1" dirty="0"/>
              <a:t>hetaerae</a:t>
            </a:r>
            <a:r>
              <a:rPr lang="en-US" dirty="0"/>
              <a:t> (heavy cavalry)</a:t>
            </a:r>
          </a:p>
          <a:p>
            <a:pPr lvl="1"/>
            <a:r>
              <a:rPr lang="en-US" dirty="0"/>
              <a:t>1,000 Thessalian cavalry</a:t>
            </a:r>
          </a:p>
          <a:p>
            <a:r>
              <a:rPr lang="en-US" dirty="0"/>
              <a:t>Greek Allied Army (30,000)</a:t>
            </a:r>
          </a:p>
          <a:p>
            <a:pPr lvl="1"/>
            <a:r>
              <a:rPr lang="en-US" dirty="0"/>
              <a:t>12,000 Boeotian (Theban) Hoplites</a:t>
            </a:r>
          </a:p>
          <a:p>
            <a:pPr lvl="1"/>
            <a:r>
              <a:rPr lang="en-US" dirty="0"/>
              <a:t>6-8,000 Athenian hoplites</a:t>
            </a:r>
          </a:p>
          <a:p>
            <a:pPr lvl="1"/>
            <a:r>
              <a:rPr lang="en-US" dirty="0"/>
              <a:t>10-12,000 other Allied hoplites (center)</a:t>
            </a:r>
          </a:p>
          <a:p>
            <a:r>
              <a:rPr lang="en-US" dirty="0"/>
              <a:t>Decisive Macedonian Victory</a:t>
            </a:r>
          </a:p>
          <a:p>
            <a:pPr lvl="1"/>
            <a:r>
              <a:rPr lang="en-US" dirty="0"/>
              <a:t>Greek army broken and scattered</a:t>
            </a:r>
          </a:p>
          <a:p>
            <a:pPr lvl="1"/>
            <a:r>
              <a:rPr lang="en-US" dirty="0"/>
              <a:t>2-3,000 dead, 5-10,000 prisoners</a:t>
            </a:r>
          </a:p>
          <a:p>
            <a:pPr lvl="1"/>
            <a:endParaRPr lang="en-US" dirty="0"/>
          </a:p>
          <a:p>
            <a:endParaRPr lang="en-US" dirty="0"/>
          </a:p>
        </p:txBody>
      </p:sp>
      <p:pic>
        <p:nvPicPr>
          <p:cNvPr id="4" name="Picture 3">
            <a:extLst>
              <a:ext uri="{FF2B5EF4-FFF2-40B4-BE49-F238E27FC236}">
                <a16:creationId xmlns:a16="http://schemas.microsoft.com/office/drawing/2014/main" id="{FFB97E55-C888-4772-955C-AAF34838A385}"/>
              </a:ext>
            </a:extLst>
          </p:cNvPr>
          <p:cNvPicPr>
            <a:picLocks noChangeAspect="1"/>
          </p:cNvPicPr>
          <p:nvPr/>
        </p:nvPicPr>
        <p:blipFill>
          <a:blip r:embed="rId2"/>
          <a:stretch>
            <a:fillRect/>
          </a:stretch>
        </p:blipFill>
        <p:spPr>
          <a:xfrm>
            <a:off x="10774017" y="708229"/>
            <a:ext cx="1229471" cy="1125937"/>
          </a:xfrm>
          <a:prstGeom prst="rect">
            <a:avLst/>
          </a:prstGeom>
        </p:spPr>
      </p:pic>
    </p:spTree>
    <p:extLst>
      <p:ext uri="{BB962C8B-B14F-4D97-AF65-F5344CB8AC3E}">
        <p14:creationId xmlns:p14="http://schemas.microsoft.com/office/powerpoint/2010/main" val="1537501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3E76-DD3B-480F-9869-5A7ED56D53F8}"/>
              </a:ext>
            </a:extLst>
          </p:cNvPr>
          <p:cNvSpPr>
            <a:spLocks noGrp="1"/>
          </p:cNvSpPr>
          <p:nvPr>
            <p:ph type="title"/>
          </p:nvPr>
        </p:nvSpPr>
        <p:spPr/>
        <p:txBody>
          <a:bodyPr/>
          <a:lstStyle/>
          <a:p>
            <a:r>
              <a:rPr lang="en-US" dirty="0"/>
              <a:t>Part I: Sources</a:t>
            </a:r>
          </a:p>
        </p:txBody>
      </p:sp>
      <p:sp>
        <p:nvSpPr>
          <p:cNvPr id="3" name="Content Placeholder 2">
            <a:extLst>
              <a:ext uri="{FF2B5EF4-FFF2-40B4-BE49-F238E27FC236}">
                <a16:creationId xmlns:a16="http://schemas.microsoft.com/office/drawing/2014/main" id="{01D2E459-D9B0-4242-86F2-C400265A27D9}"/>
              </a:ext>
            </a:extLst>
          </p:cNvPr>
          <p:cNvSpPr>
            <a:spLocks noGrp="1"/>
          </p:cNvSpPr>
          <p:nvPr>
            <p:ph idx="1"/>
          </p:nvPr>
        </p:nvSpPr>
        <p:spPr>
          <a:xfrm>
            <a:off x="680322" y="2336873"/>
            <a:ext cx="7270982" cy="4232194"/>
          </a:xfrm>
        </p:spPr>
        <p:txBody>
          <a:bodyPr>
            <a:normAutofit/>
          </a:bodyPr>
          <a:lstStyle/>
          <a:p>
            <a:pPr marL="0" indent="0" algn="ctr">
              <a:buNone/>
            </a:pPr>
            <a:r>
              <a:rPr lang="en-US" b="1" i="1" dirty="0">
                <a:solidFill>
                  <a:srgbClr val="FFFF00"/>
                </a:solidFill>
              </a:rPr>
              <a:t>Xenophon’s Major Historical Works</a:t>
            </a:r>
          </a:p>
          <a:p>
            <a:r>
              <a:rPr lang="en-US" b="1" i="1" dirty="0" err="1">
                <a:solidFill>
                  <a:srgbClr val="FFFF00"/>
                </a:solidFill>
              </a:rPr>
              <a:t>Hellenika</a:t>
            </a:r>
            <a:r>
              <a:rPr lang="en-US" b="1" i="1" dirty="0">
                <a:solidFill>
                  <a:srgbClr val="FFFF00"/>
                </a:solidFill>
              </a:rPr>
              <a:t>. </a:t>
            </a:r>
            <a:r>
              <a:rPr lang="en-US" dirty="0"/>
              <a:t>A history of Greece in the style of Thucydides, picking up where his </a:t>
            </a:r>
            <a:r>
              <a:rPr lang="en-US" dirty="0" err="1"/>
              <a:t>Hostory</a:t>
            </a:r>
            <a:r>
              <a:rPr lang="en-US" dirty="0"/>
              <a:t> of the Peloponnesian War left off (411 BCE) and ending in 362 BCE, not long before Xenophon’s death in 354.</a:t>
            </a:r>
          </a:p>
          <a:p>
            <a:r>
              <a:rPr lang="en-US" b="1" i="1" dirty="0">
                <a:solidFill>
                  <a:srgbClr val="FFFF00"/>
                </a:solidFill>
              </a:rPr>
              <a:t>Anabasis. </a:t>
            </a:r>
            <a:r>
              <a:rPr lang="en-US" dirty="0"/>
              <a:t>(The March Upcountry) Account of the revolt of Cyrus the Younger and the escape of “The Ten Thousand” from deep in Persia.</a:t>
            </a:r>
          </a:p>
          <a:p>
            <a:r>
              <a:rPr lang="en-US" b="1" i="1" dirty="0">
                <a:solidFill>
                  <a:srgbClr val="FFFF00"/>
                </a:solidFill>
              </a:rPr>
              <a:t>Agesilaus. </a:t>
            </a:r>
            <a:r>
              <a:rPr lang="en-US" dirty="0"/>
              <a:t>The life of the Spartan king Agesilaus II, including his campaign against Persia.</a:t>
            </a:r>
          </a:p>
        </p:txBody>
      </p:sp>
      <p:pic>
        <p:nvPicPr>
          <p:cNvPr id="4" name="Picture 3">
            <a:extLst>
              <a:ext uri="{FF2B5EF4-FFF2-40B4-BE49-F238E27FC236}">
                <a16:creationId xmlns:a16="http://schemas.microsoft.com/office/drawing/2014/main" id="{2ECB50AA-B8B6-4DA0-8B58-F43094637B79}"/>
              </a:ext>
            </a:extLst>
          </p:cNvPr>
          <p:cNvPicPr>
            <a:picLocks noChangeAspect="1"/>
          </p:cNvPicPr>
          <p:nvPr/>
        </p:nvPicPr>
        <p:blipFill>
          <a:blip r:embed="rId2"/>
          <a:stretch>
            <a:fillRect/>
          </a:stretch>
        </p:blipFill>
        <p:spPr>
          <a:xfrm>
            <a:off x="10734607" y="779115"/>
            <a:ext cx="1305656" cy="1029164"/>
          </a:xfrm>
          <a:prstGeom prst="rect">
            <a:avLst/>
          </a:prstGeom>
        </p:spPr>
      </p:pic>
    </p:spTree>
    <p:extLst>
      <p:ext uri="{BB962C8B-B14F-4D97-AF65-F5344CB8AC3E}">
        <p14:creationId xmlns:p14="http://schemas.microsoft.com/office/powerpoint/2010/main" val="19157206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9C472-4A63-4270-9A05-F85DE1AFD8BB}"/>
              </a:ext>
            </a:extLst>
          </p:cNvPr>
          <p:cNvSpPr>
            <a:spLocks noGrp="1"/>
          </p:cNvSpPr>
          <p:nvPr>
            <p:ph type="title"/>
          </p:nvPr>
        </p:nvSpPr>
        <p:spPr/>
        <p:txBody>
          <a:bodyPr/>
          <a:lstStyle/>
          <a:p>
            <a:r>
              <a:rPr lang="en-US" dirty="0"/>
              <a:t>Part VI: Aftermath (338-336 BCE)</a:t>
            </a:r>
          </a:p>
        </p:txBody>
      </p:sp>
      <p:sp>
        <p:nvSpPr>
          <p:cNvPr id="3" name="Content Placeholder 2">
            <a:extLst>
              <a:ext uri="{FF2B5EF4-FFF2-40B4-BE49-F238E27FC236}">
                <a16:creationId xmlns:a16="http://schemas.microsoft.com/office/drawing/2014/main" id="{67099A52-A3A4-4D91-94C3-95D51113CA59}"/>
              </a:ext>
            </a:extLst>
          </p:cNvPr>
          <p:cNvSpPr>
            <a:spLocks noGrp="1"/>
          </p:cNvSpPr>
          <p:nvPr>
            <p:ph idx="1"/>
          </p:nvPr>
        </p:nvSpPr>
        <p:spPr>
          <a:xfrm>
            <a:off x="543340" y="2336872"/>
            <a:ext cx="4984004" cy="4405121"/>
          </a:xfrm>
        </p:spPr>
        <p:txBody>
          <a:bodyPr>
            <a:normAutofit fontScale="85000" lnSpcReduction="20000"/>
          </a:bodyPr>
          <a:lstStyle/>
          <a:p>
            <a:r>
              <a:rPr lang="en-US" dirty="0"/>
              <a:t>338/337: League of Corinth (capitulation of Greece)</a:t>
            </a:r>
          </a:p>
          <a:p>
            <a:pPr lvl="1"/>
            <a:r>
              <a:rPr lang="en-US" dirty="0"/>
              <a:t>Formed for the sole purpose of launching a united invasion of Persia</a:t>
            </a:r>
          </a:p>
          <a:p>
            <a:pPr lvl="1"/>
            <a:r>
              <a:rPr lang="en-US" dirty="0"/>
              <a:t>Included all of Greece except Sparta and Crete (which remained neutral)</a:t>
            </a:r>
          </a:p>
          <a:p>
            <a:pPr lvl="1"/>
            <a:r>
              <a:rPr lang="en-US" dirty="0"/>
              <a:t>Philip elected </a:t>
            </a:r>
            <a:r>
              <a:rPr lang="en-US" b="1" i="1" dirty="0">
                <a:solidFill>
                  <a:srgbClr val="FFFF00"/>
                </a:solidFill>
              </a:rPr>
              <a:t>hegemon </a:t>
            </a:r>
            <a:r>
              <a:rPr lang="en-US" dirty="0"/>
              <a:t>(commander)</a:t>
            </a:r>
          </a:p>
          <a:p>
            <a:r>
              <a:rPr lang="en-US" dirty="0"/>
              <a:t>336: 10,000-man advanced guard sent to Asia Minor to secure Hellespont</a:t>
            </a:r>
          </a:p>
          <a:p>
            <a:r>
              <a:rPr lang="en-US" dirty="0"/>
              <a:t>Philip hosts lavish feasts and games to celebrate the marriage of his daughter. </a:t>
            </a:r>
          </a:p>
          <a:p>
            <a:pPr lvl="1"/>
            <a:r>
              <a:rPr lang="en-US" dirty="0"/>
              <a:t>To show how popular he is, he eschews all security. </a:t>
            </a:r>
            <a:r>
              <a:rPr lang="en-US" b="1" i="1" dirty="0">
                <a:solidFill>
                  <a:srgbClr val="FFFF00"/>
                </a:solidFill>
              </a:rPr>
              <a:t>(Hubris!)</a:t>
            </a:r>
          </a:p>
          <a:p>
            <a:r>
              <a:rPr lang="en-US" dirty="0"/>
              <a:t>Assassinated by a former lover. </a:t>
            </a:r>
            <a:r>
              <a:rPr lang="en-US" i="1" dirty="0">
                <a:solidFill>
                  <a:srgbClr val="FFFF00"/>
                </a:solidFill>
              </a:rPr>
              <a:t>(Nemesis!) </a:t>
            </a:r>
          </a:p>
          <a:p>
            <a:pPr lvl="1"/>
            <a:r>
              <a:rPr lang="en-US" dirty="0"/>
              <a:t>Assassin killed trying to escape, and before he could talk.</a:t>
            </a:r>
          </a:p>
          <a:p>
            <a:endParaRPr lang="en-US" dirty="0"/>
          </a:p>
        </p:txBody>
      </p:sp>
      <p:pic>
        <p:nvPicPr>
          <p:cNvPr id="7" name="Picture 6">
            <a:extLst>
              <a:ext uri="{FF2B5EF4-FFF2-40B4-BE49-F238E27FC236}">
                <a16:creationId xmlns:a16="http://schemas.microsoft.com/office/drawing/2014/main" id="{630F31CF-A2A8-4F6F-A1E2-8D9F9E727DCC}"/>
              </a:ext>
            </a:extLst>
          </p:cNvPr>
          <p:cNvPicPr>
            <a:picLocks noChangeAspect="1"/>
          </p:cNvPicPr>
          <p:nvPr/>
        </p:nvPicPr>
        <p:blipFill>
          <a:blip r:embed="rId2"/>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39920535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8EC09-8EC3-491A-9257-D4525249BF68}"/>
              </a:ext>
            </a:extLst>
          </p:cNvPr>
          <p:cNvSpPr>
            <a:spLocks noGrp="1"/>
          </p:cNvSpPr>
          <p:nvPr>
            <p:ph type="title"/>
          </p:nvPr>
        </p:nvSpPr>
        <p:spPr/>
        <p:txBody>
          <a:bodyPr/>
          <a:lstStyle/>
          <a:p>
            <a:pPr algn="ctr"/>
            <a:r>
              <a:rPr lang="en-US" dirty="0"/>
              <a:t>Greece and Persia</a:t>
            </a:r>
            <a:br>
              <a:rPr lang="en-US" dirty="0"/>
            </a:br>
            <a:r>
              <a:rPr lang="en-US" dirty="0"/>
              <a:t>The War that Created History</a:t>
            </a:r>
          </a:p>
        </p:txBody>
      </p:sp>
      <p:sp>
        <p:nvSpPr>
          <p:cNvPr id="3" name="Content Placeholder 2">
            <a:extLst>
              <a:ext uri="{FF2B5EF4-FFF2-40B4-BE49-F238E27FC236}">
                <a16:creationId xmlns:a16="http://schemas.microsoft.com/office/drawing/2014/main" id="{3C21121F-150F-433B-B75B-0131678E4C3F}"/>
              </a:ext>
            </a:extLst>
          </p:cNvPr>
          <p:cNvSpPr>
            <a:spLocks noGrp="1"/>
          </p:cNvSpPr>
          <p:nvPr>
            <p:ph idx="1"/>
          </p:nvPr>
        </p:nvSpPr>
        <p:spPr/>
        <p:txBody>
          <a:bodyPr>
            <a:normAutofit/>
          </a:bodyPr>
          <a:lstStyle/>
          <a:p>
            <a:endParaRPr lang="en-US" dirty="0"/>
          </a:p>
          <a:p>
            <a:endParaRPr lang="en-US" dirty="0"/>
          </a:p>
          <a:p>
            <a:pPr marL="0" indent="0" algn="ctr">
              <a:buNone/>
            </a:pPr>
            <a:r>
              <a:rPr lang="en-US" sz="4000" dirty="0"/>
              <a:t>Question Break</a:t>
            </a:r>
          </a:p>
        </p:txBody>
      </p:sp>
    </p:spTree>
    <p:extLst>
      <p:ext uri="{BB962C8B-B14F-4D97-AF65-F5344CB8AC3E}">
        <p14:creationId xmlns:p14="http://schemas.microsoft.com/office/powerpoint/2010/main" val="14576373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B6C8B-7D62-49DD-8961-AF5E7D5B6E54}"/>
              </a:ext>
            </a:extLst>
          </p:cNvPr>
          <p:cNvSpPr>
            <a:spLocks noGrp="1"/>
          </p:cNvSpPr>
          <p:nvPr>
            <p:ph type="title"/>
          </p:nvPr>
        </p:nvSpPr>
        <p:spPr/>
        <p:txBody>
          <a:bodyPr/>
          <a:lstStyle/>
          <a:p>
            <a:r>
              <a:rPr lang="en-US" dirty="0"/>
              <a:t>Next Week: (Week 8)  Alexander the Demon</a:t>
            </a:r>
          </a:p>
        </p:txBody>
      </p:sp>
      <p:sp>
        <p:nvSpPr>
          <p:cNvPr id="3" name="Content Placeholder 2">
            <a:extLst>
              <a:ext uri="{FF2B5EF4-FFF2-40B4-BE49-F238E27FC236}">
                <a16:creationId xmlns:a16="http://schemas.microsoft.com/office/drawing/2014/main" id="{800C63A7-2F65-4AEE-A8E4-5971302B995D}"/>
              </a:ext>
            </a:extLst>
          </p:cNvPr>
          <p:cNvSpPr>
            <a:spLocks noGrp="1"/>
          </p:cNvSpPr>
          <p:nvPr>
            <p:ph idx="1"/>
          </p:nvPr>
        </p:nvSpPr>
        <p:spPr>
          <a:xfrm>
            <a:off x="1365484" y="2170345"/>
            <a:ext cx="11396869" cy="1864066"/>
          </a:xfrm>
        </p:spPr>
        <p:txBody>
          <a:bodyPr/>
          <a:lstStyle/>
          <a:p>
            <a:pPr marL="0" indent="0">
              <a:buNone/>
            </a:pPr>
            <a:r>
              <a:rPr lang="en-US" dirty="0"/>
              <a:t>Alexander’s invasion and destruction of the Achaemenid Persian Empire</a:t>
            </a:r>
          </a:p>
        </p:txBody>
      </p:sp>
      <p:pic>
        <p:nvPicPr>
          <p:cNvPr id="6" name="Picture 5">
            <a:extLst>
              <a:ext uri="{FF2B5EF4-FFF2-40B4-BE49-F238E27FC236}">
                <a16:creationId xmlns:a16="http://schemas.microsoft.com/office/drawing/2014/main" id="{CE23F4B6-CC66-42E4-A469-002515DFBDE9}"/>
              </a:ext>
            </a:extLst>
          </p:cNvPr>
          <p:cNvPicPr>
            <a:picLocks noChangeAspect="1"/>
          </p:cNvPicPr>
          <p:nvPr/>
        </p:nvPicPr>
        <p:blipFill>
          <a:blip r:embed="rId2"/>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595508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3E76-DD3B-480F-9869-5A7ED56D53F8}"/>
              </a:ext>
            </a:extLst>
          </p:cNvPr>
          <p:cNvSpPr>
            <a:spLocks noGrp="1"/>
          </p:cNvSpPr>
          <p:nvPr>
            <p:ph type="title"/>
          </p:nvPr>
        </p:nvSpPr>
        <p:spPr/>
        <p:txBody>
          <a:bodyPr/>
          <a:lstStyle/>
          <a:p>
            <a:r>
              <a:rPr lang="en-US" dirty="0"/>
              <a:t>Part I: Sources</a:t>
            </a:r>
          </a:p>
        </p:txBody>
      </p:sp>
      <p:sp>
        <p:nvSpPr>
          <p:cNvPr id="3" name="Content Placeholder 2">
            <a:extLst>
              <a:ext uri="{FF2B5EF4-FFF2-40B4-BE49-F238E27FC236}">
                <a16:creationId xmlns:a16="http://schemas.microsoft.com/office/drawing/2014/main" id="{01D2E459-D9B0-4242-86F2-C400265A27D9}"/>
              </a:ext>
            </a:extLst>
          </p:cNvPr>
          <p:cNvSpPr>
            <a:spLocks noGrp="1"/>
          </p:cNvSpPr>
          <p:nvPr>
            <p:ph idx="1"/>
          </p:nvPr>
        </p:nvSpPr>
        <p:spPr>
          <a:xfrm>
            <a:off x="680322" y="2336873"/>
            <a:ext cx="6740895" cy="3599316"/>
          </a:xfrm>
        </p:spPr>
        <p:txBody>
          <a:bodyPr/>
          <a:lstStyle/>
          <a:p>
            <a:pPr marL="0" indent="0">
              <a:buNone/>
            </a:pPr>
            <a:r>
              <a:rPr lang="en-US" b="1" i="1" dirty="0">
                <a:solidFill>
                  <a:srgbClr val="FFFF00"/>
                </a:solidFill>
              </a:rPr>
              <a:t>Justin’s Epitome of the Philippic Histories of </a:t>
            </a:r>
            <a:r>
              <a:rPr lang="en-US" b="1" i="1" dirty="0" err="1">
                <a:solidFill>
                  <a:srgbClr val="FFFF00"/>
                </a:solidFill>
              </a:rPr>
              <a:t>Gnaeus</a:t>
            </a:r>
            <a:r>
              <a:rPr lang="en-US" b="1" i="1" dirty="0">
                <a:solidFill>
                  <a:srgbClr val="FFFF00"/>
                </a:solidFill>
              </a:rPr>
              <a:t> </a:t>
            </a:r>
            <a:r>
              <a:rPr lang="en-US" b="1" i="1" dirty="0" err="1">
                <a:solidFill>
                  <a:srgbClr val="FFFF00"/>
                </a:solidFill>
              </a:rPr>
              <a:t>Pompeius</a:t>
            </a:r>
            <a:r>
              <a:rPr lang="en-US" b="1" i="1" dirty="0">
                <a:solidFill>
                  <a:srgbClr val="FFFF00"/>
                </a:solidFill>
              </a:rPr>
              <a:t> </a:t>
            </a:r>
            <a:r>
              <a:rPr lang="en-US" b="1" i="1" dirty="0" err="1">
                <a:solidFill>
                  <a:srgbClr val="FFFF00"/>
                </a:solidFill>
              </a:rPr>
              <a:t>Trogus</a:t>
            </a:r>
            <a:endParaRPr lang="en-US" b="1" i="1" dirty="0">
              <a:solidFill>
                <a:srgbClr val="FFFF00"/>
              </a:solidFill>
            </a:endParaRPr>
          </a:p>
          <a:p>
            <a:r>
              <a:rPr lang="en-US" dirty="0" err="1"/>
              <a:t>Trogus</a:t>
            </a:r>
            <a:r>
              <a:rPr lang="en-US" dirty="0"/>
              <a:t> was a Roman historian  whose history concentrated on the rise of Macedon and the fate of its successor states. His history is lost but we have Justin’s lengthy and detailed summary of it.</a:t>
            </a:r>
          </a:p>
          <a:p>
            <a:r>
              <a:rPr lang="en-US" dirty="0"/>
              <a:t>Most of books V through X cover the events of this lecture.</a:t>
            </a:r>
          </a:p>
        </p:txBody>
      </p:sp>
      <p:pic>
        <p:nvPicPr>
          <p:cNvPr id="4" name="Picture 3">
            <a:extLst>
              <a:ext uri="{FF2B5EF4-FFF2-40B4-BE49-F238E27FC236}">
                <a16:creationId xmlns:a16="http://schemas.microsoft.com/office/drawing/2014/main" id="{2ECB50AA-B8B6-4DA0-8B58-F43094637B79}"/>
              </a:ext>
            </a:extLst>
          </p:cNvPr>
          <p:cNvPicPr>
            <a:picLocks noChangeAspect="1"/>
          </p:cNvPicPr>
          <p:nvPr/>
        </p:nvPicPr>
        <p:blipFill>
          <a:blip r:embed="rId2"/>
          <a:stretch>
            <a:fillRect/>
          </a:stretch>
        </p:blipFill>
        <p:spPr>
          <a:xfrm>
            <a:off x="10734607" y="779115"/>
            <a:ext cx="1305656" cy="1029164"/>
          </a:xfrm>
          <a:prstGeom prst="rect">
            <a:avLst/>
          </a:prstGeom>
        </p:spPr>
      </p:pic>
    </p:spTree>
    <p:extLst>
      <p:ext uri="{BB962C8B-B14F-4D97-AF65-F5344CB8AC3E}">
        <p14:creationId xmlns:p14="http://schemas.microsoft.com/office/powerpoint/2010/main" val="3983240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3E76-DD3B-480F-9869-5A7ED56D53F8}"/>
              </a:ext>
            </a:extLst>
          </p:cNvPr>
          <p:cNvSpPr>
            <a:spLocks noGrp="1"/>
          </p:cNvSpPr>
          <p:nvPr>
            <p:ph type="title"/>
          </p:nvPr>
        </p:nvSpPr>
        <p:spPr/>
        <p:txBody>
          <a:bodyPr/>
          <a:lstStyle/>
          <a:p>
            <a:r>
              <a:rPr lang="en-US" dirty="0"/>
              <a:t>Part I: Sources</a:t>
            </a:r>
          </a:p>
        </p:txBody>
      </p:sp>
      <p:sp>
        <p:nvSpPr>
          <p:cNvPr id="3" name="Content Placeholder 2">
            <a:extLst>
              <a:ext uri="{FF2B5EF4-FFF2-40B4-BE49-F238E27FC236}">
                <a16:creationId xmlns:a16="http://schemas.microsoft.com/office/drawing/2014/main" id="{01D2E459-D9B0-4242-86F2-C400265A27D9}"/>
              </a:ext>
            </a:extLst>
          </p:cNvPr>
          <p:cNvSpPr>
            <a:spLocks noGrp="1"/>
          </p:cNvSpPr>
          <p:nvPr>
            <p:ph idx="1"/>
          </p:nvPr>
        </p:nvSpPr>
        <p:spPr>
          <a:xfrm>
            <a:off x="318053" y="2336873"/>
            <a:ext cx="4607652" cy="3599316"/>
          </a:xfrm>
        </p:spPr>
        <p:txBody>
          <a:bodyPr/>
          <a:lstStyle/>
          <a:p>
            <a:r>
              <a:rPr lang="en-US" dirty="0"/>
              <a:t>Some Other Usual Suspects</a:t>
            </a:r>
          </a:p>
          <a:p>
            <a:pPr lvl="1"/>
            <a:r>
              <a:rPr lang="en-US" dirty="0" err="1"/>
              <a:t>Diodorus</a:t>
            </a:r>
            <a:r>
              <a:rPr lang="en-US" dirty="0"/>
              <a:t> of Sicily (Very Useful)</a:t>
            </a:r>
          </a:p>
          <a:p>
            <a:pPr lvl="1"/>
            <a:r>
              <a:rPr lang="en-US" dirty="0" err="1"/>
              <a:t>Ctesias</a:t>
            </a:r>
            <a:r>
              <a:rPr lang="en-US" dirty="0"/>
              <a:t> of Cnidus (Not So Much)</a:t>
            </a:r>
          </a:p>
        </p:txBody>
      </p:sp>
      <p:pic>
        <p:nvPicPr>
          <p:cNvPr id="4" name="Picture 3">
            <a:extLst>
              <a:ext uri="{FF2B5EF4-FFF2-40B4-BE49-F238E27FC236}">
                <a16:creationId xmlns:a16="http://schemas.microsoft.com/office/drawing/2014/main" id="{2ECB50AA-B8B6-4DA0-8B58-F43094637B79}"/>
              </a:ext>
            </a:extLst>
          </p:cNvPr>
          <p:cNvPicPr>
            <a:picLocks noChangeAspect="1"/>
          </p:cNvPicPr>
          <p:nvPr/>
        </p:nvPicPr>
        <p:blipFill>
          <a:blip r:embed="rId2"/>
          <a:stretch>
            <a:fillRect/>
          </a:stretch>
        </p:blipFill>
        <p:spPr>
          <a:xfrm>
            <a:off x="10734607" y="779115"/>
            <a:ext cx="1305656" cy="1029164"/>
          </a:xfrm>
          <a:prstGeom prst="rect">
            <a:avLst/>
          </a:prstGeom>
        </p:spPr>
      </p:pic>
    </p:spTree>
    <p:extLst>
      <p:ext uri="{BB962C8B-B14F-4D97-AF65-F5344CB8AC3E}">
        <p14:creationId xmlns:p14="http://schemas.microsoft.com/office/powerpoint/2010/main" val="3224111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578C5-6CCE-4F3B-B186-59B7AAAA6393}"/>
              </a:ext>
            </a:extLst>
          </p:cNvPr>
          <p:cNvSpPr>
            <a:spLocks noGrp="1"/>
          </p:cNvSpPr>
          <p:nvPr>
            <p:ph type="title"/>
          </p:nvPr>
        </p:nvSpPr>
        <p:spPr/>
        <p:txBody>
          <a:bodyPr/>
          <a:lstStyle/>
          <a:p>
            <a:r>
              <a:rPr lang="en-US" dirty="0"/>
              <a:t>Part II: The Decline of Sparta (403-386)</a:t>
            </a:r>
          </a:p>
        </p:txBody>
      </p:sp>
      <p:sp>
        <p:nvSpPr>
          <p:cNvPr id="3" name="Content Placeholder 2">
            <a:extLst>
              <a:ext uri="{FF2B5EF4-FFF2-40B4-BE49-F238E27FC236}">
                <a16:creationId xmlns:a16="http://schemas.microsoft.com/office/drawing/2014/main" id="{ABF2AED4-4029-47AF-836C-9174553BC4CF}"/>
              </a:ext>
            </a:extLst>
          </p:cNvPr>
          <p:cNvSpPr>
            <a:spLocks noGrp="1"/>
          </p:cNvSpPr>
          <p:nvPr>
            <p:ph idx="1"/>
          </p:nvPr>
        </p:nvSpPr>
        <p:spPr/>
        <p:txBody>
          <a:bodyPr>
            <a:normAutofit/>
          </a:bodyPr>
          <a:lstStyle/>
          <a:p>
            <a:r>
              <a:rPr lang="en-US" dirty="0"/>
              <a:t>405: Darius II “</a:t>
            </a:r>
            <a:r>
              <a:rPr lang="en-US" dirty="0" err="1"/>
              <a:t>Ochus</a:t>
            </a:r>
            <a:r>
              <a:rPr lang="en-US" dirty="0"/>
              <a:t>” died, succeeded by Artaxerxes II “The Mindful”</a:t>
            </a:r>
          </a:p>
          <a:p>
            <a:r>
              <a:rPr lang="en-US" dirty="0"/>
              <a:t>403: Athens overthrows the Thirty Tyrants </a:t>
            </a:r>
          </a:p>
          <a:p>
            <a:r>
              <a:rPr lang="en-US" dirty="0"/>
              <a:t>401: Revolt of Cyrus the Younger </a:t>
            </a:r>
          </a:p>
          <a:p>
            <a:r>
              <a:rPr lang="en-US" dirty="0"/>
              <a:t>400: Support Egyptian campaign against Phoenicia</a:t>
            </a:r>
            <a:endParaRPr lang="en-US" dirty="0">
              <a:solidFill>
                <a:srgbClr val="00B0F0"/>
              </a:solidFill>
            </a:endParaRPr>
          </a:p>
          <a:p>
            <a:r>
              <a:rPr lang="en-US" dirty="0"/>
              <a:t>396: Sparta turned on its erstwhile ally Persia </a:t>
            </a:r>
            <a:r>
              <a:rPr lang="en-US" b="1" i="1" dirty="0">
                <a:solidFill>
                  <a:srgbClr val="FFFF00"/>
                </a:solidFill>
              </a:rPr>
              <a:t>(Hubris)</a:t>
            </a:r>
          </a:p>
          <a:p>
            <a:r>
              <a:rPr lang="en-US" dirty="0"/>
              <a:t>395: Corinthian War, “The King’s Ten Thousand Archers” </a:t>
            </a:r>
            <a:r>
              <a:rPr lang="en-US" b="1" i="1" dirty="0">
                <a:solidFill>
                  <a:srgbClr val="FFFF00"/>
                </a:solidFill>
              </a:rPr>
              <a:t>(Nemesis)</a:t>
            </a:r>
          </a:p>
          <a:p>
            <a:r>
              <a:rPr lang="en-US" dirty="0"/>
              <a:t>386: “The King’s Peace” </a:t>
            </a:r>
          </a:p>
          <a:p>
            <a:endParaRPr lang="en-US" dirty="0"/>
          </a:p>
        </p:txBody>
      </p:sp>
      <p:pic>
        <p:nvPicPr>
          <p:cNvPr id="4" name="Picture 3">
            <a:extLst>
              <a:ext uri="{FF2B5EF4-FFF2-40B4-BE49-F238E27FC236}">
                <a16:creationId xmlns:a16="http://schemas.microsoft.com/office/drawing/2014/main" id="{F6153A7B-2ACE-490C-A778-673D7FE26244}"/>
              </a:ext>
            </a:extLst>
          </p:cNvPr>
          <p:cNvPicPr>
            <a:picLocks noChangeAspect="1"/>
          </p:cNvPicPr>
          <p:nvPr/>
        </p:nvPicPr>
        <p:blipFill>
          <a:blip r:embed="rId2"/>
          <a:stretch>
            <a:fillRect/>
          </a:stretch>
        </p:blipFill>
        <p:spPr>
          <a:xfrm>
            <a:off x="10393095" y="146513"/>
            <a:ext cx="2010939" cy="2298216"/>
          </a:xfrm>
          <a:prstGeom prst="rect">
            <a:avLst/>
          </a:prstGeom>
        </p:spPr>
      </p:pic>
    </p:spTree>
    <p:extLst>
      <p:ext uri="{BB962C8B-B14F-4D97-AF65-F5344CB8AC3E}">
        <p14:creationId xmlns:p14="http://schemas.microsoft.com/office/powerpoint/2010/main" val="3325637917"/>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9793</TotalTime>
  <Words>4671</Words>
  <Application>Microsoft Office PowerPoint</Application>
  <PresentationFormat>Widescreen</PresentationFormat>
  <Paragraphs>389</Paragraphs>
  <Slides>62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62</vt:i4>
      </vt:variant>
    </vt:vector>
  </HeadingPairs>
  <TitlesOfParts>
    <vt:vector size="65" baseType="lpstr">
      <vt:lpstr>Arial</vt:lpstr>
      <vt:lpstr>Trebuchet MS</vt:lpstr>
      <vt:lpstr>Berlin</vt:lpstr>
      <vt:lpstr>PowerPoint Presentation</vt:lpstr>
      <vt:lpstr>Greece and Persia The war that Created History</vt:lpstr>
      <vt:lpstr>Course Overview</vt:lpstr>
      <vt:lpstr>Fifty Years of War (403-336)</vt:lpstr>
      <vt:lpstr>Part I: Sources</vt:lpstr>
      <vt:lpstr>Part I: Sources</vt:lpstr>
      <vt:lpstr>Part I: Sources</vt:lpstr>
      <vt:lpstr>Part I: Sources</vt:lpstr>
      <vt:lpstr>Part II: The Decline of Sparta (403-386)</vt:lpstr>
      <vt:lpstr>Part II: The Decline of Sparta (403-386)</vt:lpstr>
      <vt:lpstr>II. Decline of Sparta – King Agesilaus II</vt:lpstr>
      <vt:lpstr>II. Decline of Sparta – Cyrus the Younger</vt:lpstr>
      <vt:lpstr>II. Decline of Sparta – Revolt of Cyrus</vt:lpstr>
      <vt:lpstr>II. Decline of Sparta – The Ten Thousand</vt:lpstr>
      <vt:lpstr>II. Decline of Sparta – The Ten Thousand</vt:lpstr>
      <vt:lpstr>II. Decline of Sparta – The Turn on Persia</vt:lpstr>
      <vt:lpstr>II. Decline of Sparta – Corinthian War</vt:lpstr>
      <vt:lpstr>II. Decline of Sparta – Ten Thousand Archers</vt:lpstr>
      <vt:lpstr>II. Decline of Sparta – Ten Thousand Archers</vt:lpstr>
      <vt:lpstr>II. Decline of Sparta – Stalemate</vt:lpstr>
      <vt:lpstr>II. Decline of Sparta – The King’s Peace</vt:lpstr>
      <vt:lpstr>II. Decline of Sparta – Athens Rising (again)</vt:lpstr>
      <vt:lpstr>Greece and Persia The War that Created History</vt:lpstr>
      <vt:lpstr>Part III: Theban Ascendancy (371-362)</vt:lpstr>
      <vt:lpstr>III: Theban Ascendancy – Leuctra 371 BCE</vt:lpstr>
      <vt:lpstr>III: Theban Ascendancy – Leuctra 371 BCE</vt:lpstr>
      <vt:lpstr>III: Theban Ascendancy – Mantinea 362 BCE</vt:lpstr>
      <vt:lpstr>III: Theban Ascendancy – Mantinea 362 BCE</vt:lpstr>
      <vt:lpstr>Part IV: Meanwhile . . . In Greek Society</vt:lpstr>
      <vt:lpstr>IV Meanwhile . . . Greek Religion</vt:lpstr>
      <vt:lpstr>IV Meanwhile . . . Drama</vt:lpstr>
      <vt:lpstr>IV Meanwhile . . . Art</vt:lpstr>
      <vt:lpstr>IV Meanwhile . . . Art</vt:lpstr>
      <vt:lpstr>IV Meanwhile . . . Philosophy  —Death of Socrates (399 BCE)</vt:lpstr>
      <vt:lpstr>IV Meanwhile . . . Philosophy  —The Original Academy</vt:lpstr>
      <vt:lpstr>IV Meanwhile . . . The Academy   on Women</vt:lpstr>
      <vt:lpstr>IV Meanwhile . . . The Academy   on Government</vt:lpstr>
      <vt:lpstr>IV Meanwhile . . . The Academy   on Xenophobia</vt:lpstr>
      <vt:lpstr>IV Meanwhile . . . Philosophy  —The Cynics</vt:lpstr>
      <vt:lpstr>IV Meanwhile . . . Philosophy  —The Cynics</vt:lpstr>
      <vt:lpstr>Greece and Persia The War that Created History</vt:lpstr>
      <vt:lpstr>Part V: Rise of Macedon (359-357)</vt:lpstr>
      <vt:lpstr>Part V: Rise of Macedon (359-357)</vt:lpstr>
      <vt:lpstr>Part V: Military Revolution</vt:lpstr>
      <vt:lpstr>Part V: Macedonian Cavalry</vt:lpstr>
      <vt:lpstr>Part V: Macedonian Allied Cavalry</vt:lpstr>
      <vt:lpstr>Part V: Macedonian Cavalry</vt:lpstr>
      <vt:lpstr>Part V: Macedonian Infantry</vt:lpstr>
      <vt:lpstr>Part V: Macedonian Guard Infantry</vt:lpstr>
      <vt:lpstr>Part V: Growth of Macedon</vt:lpstr>
      <vt:lpstr>Part VI: The Collapse of Classical Greece (356-336 BCE)</vt:lpstr>
      <vt:lpstr>Part VI: The Collapse of Classical Greece (356-336 BCE)</vt:lpstr>
      <vt:lpstr>Part VI: Third Sacred War (356-346)</vt:lpstr>
      <vt:lpstr>Part VI: Third Sacred War (356-346)</vt:lpstr>
      <vt:lpstr>Part VI: Philip’s Final Campaigns (342-338)</vt:lpstr>
      <vt:lpstr>Part VI: Philip’s Final Campaigns (342-338)</vt:lpstr>
      <vt:lpstr>Part VI: Philip’s Final Campaigns (342-338)</vt:lpstr>
      <vt:lpstr>Part VI: Demosthenes (and everyone else)</vt:lpstr>
      <vt:lpstr>Part VI: Battle of Chaeronea (338 BCE)</vt:lpstr>
      <vt:lpstr>Part VI: Aftermath (338-336 BCE)</vt:lpstr>
      <vt:lpstr>Greece and Persia The War that Created History</vt:lpstr>
      <vt:lpstr>Next Week: (Week 8)  Alexander the Demon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the Axis Win?</dc:title>
  <dc:creator>Jeffrey Nyquist</dc:creator>
  <cp:lastModifiedBy>Frank</cp:lastModifiedBy>
  <cp:revision>278</cp:revision>
  <dcterms:created xsi:type="dcterms:W3CDTF">2019-06-05T02:37:21Z</dcterms:created>
  <dcterms:modified xsi:type="dcterms:W3CDTF">2022-03-16T16:03:12Z</dcterms:modified>
</cp:coreProperties>
</file>