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82" r:id="rId2"/>
    <p:sldId id="256" r:id="rId3"/>
    <p:sldId id="299" r:id="rId4"/>
    <p:sldId id="310" r:id="rId5"/>
    <p:sldId id="324" r:id="rId6"/>
    <p:sldId id="328" r:id="rId7"/>
    <p:sldId id="329" r:id="rId8"/>
    <p:sldId id="330" r:id="rId9"/>
    <p:sldId id="331" r:id="rId10"/>
    <p:sldId id="332" r:id="rId11"/>
    <p:sldId id="333" r:id="rId12"/>
    <p:sldId id="337" r:id="rId13"/>
    <p:sldId id="338" r:id="rId14"/>
    <p:sldId id="341" r:id="rId15"/>
    <p:sldId id="339" r:id="rId16"/>
    <p:sldId id="391" r:id="rId17"/>
    <p:sldId id="340" r:id="rId18"/>
    <p:sldId id="386" r:id="rId19"/>
    <p:sldId id="387" r:id="rId20"/>
    <p:sldId id="414" r:id="rId21"/>
    <p:sldId id="317" r:id="rId22"/>
    <p:sldId id="413" r:id="rId23"/>
    <p:sldId id="320" r:id="rId24"/>
    <p:sldId id="318" r:id="rId25"/>
    <p:sldId id="393" r:id="rId26"/>
    <p:sldId id="389" r:id="rId27"/>
    <p:sldId id="392" r:id="rId28"/>
    <p:sldId id="313" r:id="rId29"/>
    <p:sldId id="388" r:id="rId30"/>
    <p:sldId id="383" r:id="rId31"/>
    <p:sldId id="384" r:id="rId32"/>
    <p:sldId id="334" r:id="rId33"/>
    <p:sldId id="385" r:id="rId34"/>
    <p:sldId id="335" r:id="rId35"/>
    <p:sldId id="325" r:id="rId36"/>
    <p:sldId id="345" r:id="rId37"/>
    <p:sldId id="314" r:id="rId38"/>
    <p:sldId id="405" r:id="rId39"/>
    <p:sldId id="401" r:id="rId40"/>
    <p:sldId id="394" r:id="rId41"/>
    <p:sldId id="402" r:id="rId42"/>
    <p:sldId id="395" r:id="rId43"/>
    <p:sldId id="403" r:id="rId44"/>
    <p:sldId id="404" r:id="rId45"/>
    <p:sldId id="406" r:id="rId46"/>
    <p:sldId id="416" r:id="rId47"/>
    <p:sldId id="315" r:id="rId48"/>
    <p:sldId id="407" r:id="rId49"/>
    <p:sldId id="409" r:id="rId50"/>
    <p:sldId id="408" r:id="rId51"/>
    <p:sldId id="400" r:id="rId52"/>
    <p:sldId id="323" r:id="rId53"/>
    <p:sldId id="410" r:id="rId54"/>
    <p:sldId id="396" r:id="rId55"/>
    <p:sldId id="321" r:id="rId56"/>
    <p:sldId id="412" r:id="rId57"/>
    <p:sldId id="322" r:id="rId58"/>
    <p:sldId id="336" r:id="rId59"/>
    <p:sldId id="398" r:id="rId60"/>
    <p:sldId id="397" r:id="rId61"/>
    <p:sldId id="411" r:id="rId62"/>
    <p:sldId id="354"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rey Nyquist" initials="J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2" d="100"/>
          <a:sy n="62" d="100"/>
        </p:scale>
        <p:origin x="9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3/9/2022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3/9/2022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3/9/2022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3/9/2022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3/9/2022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3/9/2022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3/9/2022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3/9/2022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3/9/2022</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3/9/2022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3/9/2022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3/9/2022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3/9/2022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3/9/2022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3/9/2022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3/9/2022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3/9/2022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3/9/2022</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925A3-0569-449D-BAFE-19BB6E12DEE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8CB9AA1-03D1-48D0-8DDA-F5DF810EE9B8}"/>
              </a:ext>
            </a:extLst>
          </p:cNvPr>
          <p:cNvSpPr>
            <a:spLocks noGrp="1"/>
          </p:cNvSpPr>
          <p:nvPr>
            <p:ph idx="1"/>
          </p:nvPr>
        </p:nvSpPr>
        <p:spPr>
          <a:xfrm>
            <a:off x="680321" y="2372140"/>
            <a:ext cx="11167122" cy="4121426"/>
          </a:xfrm>
        </p:spPr>
        <p:txBody>
          <a:bodyPr/>
          <a:lstStyle/>
          <a:p>
            <a:pPr marL="0" indent="0" algn="ctr">
              <a:buNone/>
            </a:pPr>
            <a:r>
              <a:rPr lang="en-US" sz="4400" i="1" dirty="0">
                <a:solidFill>
                  <a:srgbClr val="FFFF00"/>
                </a:solidFill>
              </a:rPr>
              <a:t>Hubris</a:t>
            </a:r>
          </a:p>
          <a:p>
            <a:pPr marL="0" indent="0" algn="ctr">
              <a:buNone/>
            </a:pPr>
            <a:r>
              <a:rPr lang="en-US" sz="3600" dirty="0"/>
              <a:t>Excessive pride or self-confidence</a:t>
            </a:r>
          </a:p>
          <a:p>
            <a:pPr marL="0" indent="0" algn="ctr">
              <a:buNone/>
            </a:pPr>
            <a:endParaRPr lang="en-US" sz="3600" dirty="0"/>
          </a:p>
          <a:p>
            <a:pPr marL="0" indent="0" algn="ctr">
              <a:buNone/>
            </a:pPr>
            <a:r>
              <a:rPr lang="en-US" sz="4400" i="1" dirty="0">
                <a:solidFill>
                  <a:srgbClr val="FFFF00"/>
                </a:solidFill>
              </a:rPr>
              <a:t>Nemesis</a:t>
            </a:r>
          </a:p>
          <a:p>
            <a:pPr marL="0" indent="0" algn="ctr">
              <a:buNone/>
            </a:pPr>
            <a:r>
              <a:rPr lang="en-US" sz="3600" dirty="0"/>
              <a:t>The inescapable agent of </a:t>
            </a:r>
          </a:p>
          <a:p>
            <a:pPr marL="0" indent="0" algn="ctr">
              <a:buNone/>
            </a:pPr>
            <a:r>
              <a:rPr lang="en-US" sz="3600" dirty="0"/>
              <a:t>someone’s or something’s downfall</a:t>
            </a:r>
          </a:p>
          <a:p>
            <a:endParaRPr lang="en-US" dirty="0"/>
          </a:p>
        </p:txBody>
      </p:sp>
    </p:spTree>
    <p:extLst>
      <p:ext uri="{BB962C8B-B14F-4D97-AF65-F5344CB8AC3E}">
        <p14:creationId xmlns:p14="http://schemas.microsoft.com/office/powerpoint/2010/main" val="994385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59227-1347-48BE-AAF5-40A49C6EAA2D}"/>
              </a:ext>
            </a:extLst>
          </p:cNvPr>
          <p:cNvSpPr>
            <a:spLocks noGrp="1"/>
          </p:cNvSpPr>
          <p:nvPr>
            <p:ph type="title"/>
          </p:nvPr>
        </p:nvSpPr>
        <p:spPr/>
        <p:txBody>
          <a:bodyPr/>
          <a:lstStyle/>
          <a:p>
            <a:r>
              <a:rPr lang="en-US" dirty="0"/>
              <a:t>Historical Sources—Elephantine Archive</a:t>
            </a:r>
          </a:p>
        </p:txBody>
      </p:sp>
      <p:sp>
        <p:nvSpPr>
          <p:cNvPr id="3" name="Content Placeholder 2">
            <a:extLst>
              <a:ext uri="{FF2B5EF4-FFF2-40B4-BE49-F238E27FC236}">
                <a16:creationId xmlns:a16="http://schemas.microsoft.com/office/drawing/2014/main" id="{2F98B2C4-35A2-493A-A950-29634558D9BB}"/>
              </a:ext>
            </a:extLst>
          </p:cNvPr>
          <p:cNvSpPr>
            <a:spLocks noGrp="1"/>
          </p:cNvSpPr>
          <p:nvPr>
            <p:ph idx="1"/>
          </p:nvPr>
        </p:nvSpPr>
        <p:spPr>
          <a:xfrm>
            <a:off x="680322" y="2336872"/>
            <a:ext cx="5018114" cy="4138325"/>
          </a:xfrm>
        </p:spPr>
        <p:txBody>
          <a:bodyPr/>
          <a:lstStyle/>
          <a:p>
            <a:r>
              <a:rPr lang="en-US" dirty="0"/>
              <a:t>Elephantine Fortress in Egypt</a:t>
            </a:r>
          </a:p>
          <a:p>
            <a:r>
              <a:rPr lang="en-US" dirty="0"/>
              <a:t>175 documents over the course of 1,000 years, many from the Achaemenid period. Mostly papyrus but some on leather.</a:t>
            </a:r>
          </a:p>
          <a:p>
            <a:r>
              <a:rPr lang="en-US" dirty="0"/>
              <a:t>Gives insight into military garrisons and what’s going on in Egypt at this time.</a:t>
            </a:r>
          </a:p>
        </p:txBody>
      </p:sp>
      <p:pic>
        <p:nvPicPr>
          <p:cNvPr id="7" name="Picture 6">
            <a:extLst>
              <a:ext uri="{FF2B5EF4-FFF2-40B4-BE49-F238E27FC236}">
                <a16:creationId xmlns:a16="http://schemas.microsoft.com/office/drawing/2014/main" id="{0A3E62E2-4F18-4AEB-AAC2-3323CEA2507C}"/>
              </a:ext>
            </a:extLst>
          </p:cNvPr>
          <p:cNvPicPr>
            <a:picLocks noChangeAspect="1"/>
          </p:cNvPicPr>
          <p:nvPr/>
        </p:nvPicPr>
        <p:blipFill>
          <a:blip r:embed="rId2"/>
          <a:stretch>
            <a:fillRect/>
          </a:stretch>
        </p:blipFill>
        <p:spPr>
          <a:xfrm>
            <a:off x="10734607" y="779115"/>
            <a:ext cx="1305656" cy="1029164"/>
          </a:xfrm>
          <a:prstGeom prst="rect">
            <a:avLst/>
          </a:prstGeom>
        </p:spPr>
      </p:pic>
    </p:spTree>
    <p:extLst>
      <p:ext uri="{BB962C8B-B14F-4D97-AF65-F5344CB8AC3E}">
        <p14:creationId xmlns:p14="http://schemas.microsoft.com/office/powerpoint/2010/main" val="1444930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59227-1347-48BE-AAF5-40A49C6EAA2D}"/>
              </a:ext>
            </a:extLst>
          </p:cNvPr>
          <p:cNvSpPr>
            <a:spLocks noGrp="1"/>
          </p:cNvSpPr>
          <p:nvPr>
            <p:ph type="title"/>
          </p:nvPr>
        </p:nvSpPr>
        <p:spPr/>
        <p:txBody>
          <a:bodyPr/>
          <a:lstStyle/>
          <a:p>
            <a:r>
              <a:rPr lang="en-US" dirty="0"/>
              <a:t>Historical Sources—</a:t>
            </a:r>
            <a:r>
              <a:rPr lang="en-US" b="1" i="1" dirty="0">
                <a:solidFill>
                  <a:srgbClr val="FFFF00"/>
                </a:solidFill>
              </a:rPr>
              <a:t>Which</a:t>
            </a:r>
            <a:r>
              <a:rPr lang="en-US" dirty="0"/>
              <a:t> Artaxerxes?</a:t>
            </a:r>
          </a:p>
        </p:txBody>
      </p:sp>
      <p:sp>
        <p:nvSpPr>
          <p:cNvPr id="3" name="Content Placeholder 2">
            <a:extLst>
              <a:ext uri="{FF2B5EF4-FFF2-40B4-BE49-F238E27FC236}">
                <a16:creationId xmlns:a16="http://schemas.microsoft.com/office/drawing/2014/main" id="{2F98B2C4-35A2-493A-A950-29634558D9BB}"/>
              </a:ext>
            </a:extLst>
          </p:cNvPr>
          <p:cNvSpPr>
            <a:spLocks noGrp="1"/>
          </p:cNvSpPr>
          <p:nvPr>
            <p:ph idx="1"/>
          </p:nvPr>
        </p:nvSpPr>
        <p:spPr>
          <a:xfrm>
            <a:off x="680321" y="2336872"/>
            <a:ext cx="7138461" cy="4395232"/>
          </a:xfrm>
        </p:spPr>
        <p:txBody>
          <a:bodyPr>
            <a:normAutofit fontScale="92500" lnSpcReduction="10000"/>
          </a:bodyPr>
          <a:lstStyle/>
          <a:p>
            <a:r>
              <a:rPr lang="en-US" dirty="0"/>
              <a:t>Monumental inscriptions, including inscriptions on privately-purchased statues and shrines, often allow dating of mentioned people and events. </a:t>
            </a:r>
            <a:r>
              <a:rPr lang="en-US" i="1" dirty="0"/>
              <a:t>But . . .</a:t>
            </a:r>
          </a:p>
          <a:p>
            <a:r>
              <a:rPr lang="en-US" dirty="0"/>
              <a:t>Artaxerxes I was the first </a:t>
            </a:r>
            <a:r>
              <a:rPr lang="en-US" dirty="0" err="1"/>
              <a:t>Achamaenid</a:t>
            </a:r>
            <a:r>
              <a:rPr lang="en-US" dirty="0"/>
              <a:t> king to give up his name and take a throne name, but all those after him did so, and several went with “Artaxerxes”.</a:t>
            </a:r>
          </a:p>
          <a:p>
            <a:r>
              <a:rPr lang="en-US" dirty="0"/>
              <a:t> The numbering system (Artaxerxes I, Artaxerxes II, etc.) is a modern invention. To their contemporaries, they were all simply “Artaxerxes.” </a:t>
            </a:r>
          </a:p>
          <a:p>
            <a:r>
              <a:rPr lang="en-US" dirty="0"/>
              <a:t>Since both Artaxerxes I and II reined a long time, and in close proximity, it’s difficult to precisely date an inscription from “the seventh year of the reign of Artaxerxes.”</a:t>
            </a:r>
          </a:p>
          <a:p>
            <a:pPr marL="0" indent="0">
              <a:buNone/>
            </a:pPr>
            <a:r>
              <a:rPr lang="en-US" dirty="0"/>
              <a:t>..</a:t>
            </a:r>
          </a:p>
        </p:txBody>
      </p:sp>
      <p:pic>
        <p:nvPicPr>
          <p:cNvPr id="8" name="Picture 7">
            <a:extLst>
              <a:ext uri="{FF2B5EF4-FFF2-40B4-BE49-F238E27FC236}">
                <a16:creationId xmlns:a16="http://schemas.microsoft.com/office/drawing/2014/main" id="{A5B0F3DE-BA7D-4625-9FEF-1526A966A511}"/>
              </a:ext>
            </a:extLst>
          </p:cNvPr>
          <p:cNvPicPr>
            <a:picLocks noChangeAspect="1"/>
          </p:cNvPicPr>
          <p:nvPr/>
        </p:nvPicPr>
        <p:blipFill>
          <a:blip r:embed="rId2"/>
          <a:stretch>
            <a:fillRect/>
          </a:stretch>
        </p:blipFill>
        <p:spPr>
          <a:xfrm>
            <a:off x="10734607" y="779115"/>
            <a:ext cx="1305656" cy="1029164"/>
          </a:xfrm>
          <a:prstGeom prst="rect">
            <a:avLst/>
          </a:prstGeom>
        </p:spPr>
      </p:pic>
    </p:spTree>
    <p:extLst>
      <p:ext uri="{BB962C8B-B14F-4D97-AF65-F5344CB8AC3E}">
        <p14:creationId xmlns:p14="http://schemas.microsoft.com/office/powerpoint/2010/main" val="382892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2EC34-9E3C-424F-B84B-6D54B2AFA6F2}"/>
              </a:ext>
            </a:extLst>
          </p:cNvPr>
          <p:cNvSpPr>
            <a:spLocks noGrp="1"/>
          </p:cNvSpPr>
          <p:nvPr>
            <p:ph type="title"/>
          </p:nvPr>
        </p:nvSpPr>
        <p:spPr/>
        <p:txBody>
          <a:bodyPr/>
          <a:lstStyle/>
          <a:p>
            <a:r>
              <a:rPr lang="en-US" dirty="0"/>
              <a:t>Meet the Spartans</a:t>
            </a:r>
          </a:p>
        </p:txBody>
      </p:sp>
      <p:sp>
        <p:nvSpPr>
          <p:cNvPr id="3" name="Content Placeholder 2">
            <a:extLst>
              <a:ext uri="{FF2B5EF4-FFF2-40B4-BE49-F238E27FC236}">
                <a16:creationId xmlns:a16="http://schemas.microsoft.com/office/drawing/2014/main" id="{97F9522C-DBF4-42EE-A1B9-EB4D13236487}"/>
              </a:ext>
            </a:extLst>
          </p:cNvPr>
          <p:cNvSpPr>
            <a:spLocks noGrp="1"/>
          </p:cNvSpPr>
          <p:nvPr>
            <p:ph idx="1"/>
          </p:nvPr>
        </p:nvSpPr>
        <p:spPr>
          <a:xfrm>
            <a:off x="273601" y="2120349"/>
            <a:ext cx="8035511" cy="4121426"/>
          </a:xfrm>
        </p:spPr>
        <p:txBody>
          <a:bodyPr>
            <a:normAutofit/>
          </a:bodyPr>
          <a:lstStyle/>
          <a:p>
            <a:r>
              <a:rPr lang="en-US" dirty="0"/>
              <a:t>Sparta the capital of Laconia</a:t>
            </a:r>
          </a:p>
          <a:p>
            <a:pPr lvl="1"/>
            <a:r>
              <a:rPr lang="en-US" dirty="0"/>
              <a:t>Spartans often called </a:t>
            </a:r>
            <a:r>
              <a:rPr lang="en-US" i="1" dirty="0" err="1"/>
              <a:t>Lacadaemonians</a:t>
            </a:r>
            <a:endParaRPr lang="en-US" i="1" dirty="0"/>
          </a:p>
          <a:p>
            <a:r>
              <a:rPr lang="en-US" dirty="0"/>
              <a:t>Rigid, militaristic and hierarchical society</a:t>
            </a:r>
          </a:p>
          <a:p>
            <a:pPr lvl="1"/>
            <a:r>
              <a:rPr lang="en-US" i="1" dirty="0" err="1">
                <a:solidFill>
                  <a:srgbClr val="FFFF00"/>
                </a:solidFill>
              </a:rPr>
              <a:t>Spartiatae</a:t>
            </a:r>
            <a:r>
              <a:rPr lang="en-US" i="1" dirty="0">
                <a:solidFill>
                  <a:srgbClr val="FFFF00"/>
                </a:solidFill>
              </a:rPr>
              <a:t> </a:t>
            </a:r>
            <a:r>
              <a:rPr lang="en-US" dirty="0"/>
              <a:t>(“Spartan peers”): Trained as warriors from youth, prohibited from following trades, lived communally with the other “peers”. Owned land but slaves farmed it.</a:t>
            </a:r>
          </a:p>
          <a:p>
            <a:pPr lvl="1"/>
            <a:r>
              <a:rPr lang="en-US" i="1" dirty="0" err="1">
                <a:solidFill>
                  <a:srgbClr val="FFFF00"/>
                </a:solidFill>
              </a:rPr>
              <a:t>Perioikoi</a:t>
            </a:r>
            <a:r>
              <a:rPr lang="en-US" dirty="0"/>
              <a:t> (“dwellers about”): Free, owned land, farmed, provided merchants and craftsmen. Communities self-governed but no role in State policy or laws.</a:t>
            </a:r>
          </a:p>
          <a:p>
            <a:pPr lvl="1"/>
            <a:r>
              <a:rPr lang="en-US" i="1" dirty="0">
                <a:solidFill>
                  <a:srgbClr val="FFFF00"/>
                </a:solidFill>
              </a:rPr>
              <a:t>Helots</a:t>
            </a:r>
            <a:r>
              <a:rPr lang="en-US" dirty="0"/>
              <a:t> (slaves): Original pre-Dorian Invasion inhabitants. Slaves with no legal rights. </a:t>
            </a:r>
          </a:p>
        </p:txBody>
      </p:sp>
      <p:pic>
        <p:nvPicPr>
          <p:cNvPr id="8" name="Picture 7">
            <a:extLst>
              <a:ext uri="{FF2B5EF4-FFF2-40B4-BE49-F238E27FC236}">
                <a16:creationId xmlns:a16="http://schemas.microsoft.com/office/drawing/2014/main" id="{17100B6E-D8D9-49A3-ACFA-54F3201B85E3}"/>
              </a:ext>
            </a:extLst>
          </p:cNvPr>
          <p:cNvPicPr>
            <a:picLocks noChangeAspect="1"/>
          </p:cNvPicPr>
          <p:nvPr/>
        </p:nvPicPr>
        <p:blipFill>
          <a:blip r:embed="rId2"/>
          <a:stretch>
            <a:fillRect/>
          </a:stretch>
        </p:blipFill>
        <p:spPr>
          <a:xfrm>
            <a:off x="10393095" y="146513"/>
            <a:ext cx="2010939" cy="2298216"/>
          </a:xfrm>
          <a:prstGeom prst="rect">
            <a:avLst/>
          </a:prstGeom>
        </p:spPr>
      </p:pic>
    </p:spTree>
    <p:extLst>
      <p:ext uri="{BB962C8B-B14F-4D97-AF65-F5344CB8AC3E}">
        <p14:creationId xmlns:p14="http://schemas.microsoft.com/office/powerpoint/2010/main" val="4253662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2EC34-9E3C-424F-B84B-6D54B2AFA6F2}"/>
              </a:ext>
            </a:extLst>
          </p:cNvPr>
          <p:cNvSpPr>
            <a:spLocks noGrp="1"/>
          </p:cNvSpPr>
          <p:nvPr>
            <p:ph type="title"/>
          </p:nvPr>
        </p:nvSpPr>
        <p:spPr/>
        <p:txBody>
          <a:bodyPr/>
          <a:lstStyle/>
          <a:p>
            <a:r>
              <a:rPr lang="en-US" dirty="0"/>
              <a:t>Meet the Spartans</a:t>
            </a:r>
          </a:p>
        </p:txBody>
      </p:sp>
      <p:sp>
        <p:nvSpPr>
          <p:cNvPr id="3" name="Content Placeholder 2">
            <a:extLst>
              <a:ext uri="{FF2B5EF4-FFF2-40B4-BE49-F238E27FC236}">
                <a16:creationId xmlns:a16="http://schemas.microsoft.com/office/drawing/2014/main" id="{97F9522C-DBF4-42EE-A1B9-EB4D13236487}"/>
              </a:ext>
            </a:extLst>
          </p:cNvPr>
          <p:cNvSpPr>
            <a:spLocks noGrp="1"/>
          </p:cNvSpPr>
          <p:nvPr>
            <p:ph idx="1"/>
          </p:nvPr>
        </p:nvSpPr>
        <p:spPr>
          <a:xfrm>
            <a:off x="503583" y="2186610"/>
            <a:ext cx="7871791" cy="4518990"/>
          </a:xfrm>
        </p:spPr>
        <p:txBody>
          <a:bodyPr>
            <a:normAutofit fontScale="92500" lnSpcReduction="20000"/>
          </a:bodyPr>
          <a:lstStyle/>
          <a:p>
            <a:r>
              <a:rPr lang="en-US" dirty="0"/>
              <a:t>At their peak, the best soldiers in Greece.</a:t>
            </a:r>
          </a:p>
          <a:p>
            <a:r>
              <a:rPr lang="en-US" dirty="0"/>
              <a:t>Never very numerous, however. </a:t>
            </a:r>
          </a:p>
          <a:p>
            <a:pPr marL="457200" lvl="1" indent="0">
              <a:buNone/>
            </a:pPr>
            <a:r>
              <a:rPr lang="en-US" dirty="0"/>
              <a:t>	(</a:t>
            </a:r>
            <a:r>
              <a:rPr lang="en-US" i="1" dirty="0"/>
              <a:t>very</a:t>
            </a:r>
            <a:r>
              <a:rPr lang="en-US" dirty="0"/>
              <a:t> rough estimates for the Classical Era)</a:t>
            </a:r>
          </a:p>
          <a:p>
            <a:pPr lvl="1"/>
            <a:r>
              <a:rPr lang="en-US" dirty="0"/>
              <a:t>6,000 </a:t>
            </a:r>
            <a:r>
              <a:rPr lang="en-US" i="1" dirty="0" err="1">
                <a:solidFill>
                  <a:srgbClr val="FFFF00"/>
                </a:solidFill>
              </a:rPr>
              <a:t>Spartiatae</a:t>
            </a:r>
            <a:r>
              <a:rPr lang="en-US" dirty="0"/>
              <a:t>, plus 15-20,000 dependents</a:t>
            </a:r>
          </a:p>
          <a:p>
            <a:pPr lvl="2"/>
            <a:r>
              <a:rPr lang="en-US" dirty="0"/>
              <a:t>This number steadily declined over time. 5,000 at Plataea.</a:t>
            </a:r>
          </a:p>
          <a:p>
            <a:pPr lvl="1"/>
            <a:r>
              <a:rPr lang="en-US" dirty="0"/>
              <a:t>10-15,000 adult male </a:t>
            </a:r>
            <a:r>
              <a:rPr lang="en-US" i="1" dirty="0" err="1">
                <a:solidFill>
                  <a:srgbClr val="FFFF00"/>
                </a:solidFill>
              </a:rPr>
              <a:t>Perioikoi</a:t>
            </a:r>
            <a:r>
              <a:rPr lang="en-US" dirty="0"/>
              <a:t>, plus 25-50,000 dependents</a:t>
            </a:r>
          </a:p>
          <a:p>
            <a:pPr lvl="2"/>
            <a:r>
              <a:rPr lang="en-US" dirty="0"/>
              <a:t>Hoplites not as capable as the </a:t>
            </a:r>
            <a:r>
              <a:rPr lang="en-US" i="1" dirty="0" err="1"/>
              <a:t>Spartiates</a:t>
            </a:r>
            <a:r>
              <a:rPr lang="en-US" dirty="0"/>
              <a:t>, but still pretty good.</a:t>
            </a:r>
          </a:p>
          <a:p>
            <a:pPr lvl="1"/>
            <a:r>
              <a:rPr lang="en-US" dirty="0"/>
              <a:t>40,000 adult male </a:t>
            </a:r>
            <a:r>
              <a:rPr lang="en-US" i="1" dirty="0">
                <a:solidFill>
                  <a:srgbClr val="FFFF00"/>
                </a:solidFill>
              </a:rPr>
              <a:t>Helots</a:t>
            </a:r>
            <a:r>
              <a:rPr lang="en-US" dirty="0"/>
              <a:t>, plus 100-150,000 dependents</a:t>
            </a:r>
          </a:p>
          <a:p>
            <a:pPr lvl="2"/>
            <a:r>
              <a:rPr lang="en-US" dirty="0"/>
              <a:t>(During large mobilizations, </a:t>
            </a:r>
            <a:r>
              <a:rPr lang="en-US" i="1" dirty="0" err="1"/>
              <a:t>Spartiatae</a:t>
            </a:r>
            <a:r>
              <a:rPr lang="en-US" dirty="0"/>
              <a:t> each took seven </a:t>
            </a:r>
            <a:r>
              <a:rPr lang="en-US" i="1" dirty="0"/>
              <a:t>Helots</a:t>
            </a:r>
            <a:r>
              <a:rPr lang="en-US" dirty="0"/>
              <a:t> with them, mostly to get them out of the country while the army was away.)</a:t>
            </a:r>
          </a:p>
          <a:p>
            <a:r>
              <a:rPr lang="en-US" dirty="0"/>
              <a:t>The army in the field almost always consisted of a mix of </a:t>
            </a:r>
            <a:r>
              <a:rPr lang="en-US" i="1" dirty="0" err="1"/>
              <a:t>Spartiatae</a:t>
            </a:r>
            <a:r>
              <a:rPr lang="en-US" dirty="0"/>
              <a:t> and </a:t>
            </a:r>
            <a:r>
              <a:rPr lang="en-US" i="1" dirty="0" err="1"/>
              <a:t>Perioikoi</a:t>
            </a:r>
            <a:r>
              <a:rPr lang="en-US" dirty="0"/>
              <a:t>. (50/50 at Plataea)</a:t>
            </a:r>
          </a:p>
          <a:p>
            <a:r>
              <a:rPr lang="en-US" dirty="0"/>
              <a:t>Sparta relied on bluff and diplomacy as much as possible. </a:t>
            </a:r>
          </a:p>
          <a:p>
            <a:pPr lvl="1"/>
            <a:r>
              <a:rPr lang="en-US" dirty="0"/>
              <a:t>Tried to avoid fighting repeated wars against the same state, so as not to “teach them the Spartan way of war.”</a:t>
            </a:r>
          </a:p>
        </p:txBody>
      </p:sp>
      <p:pic>
        <p:nvPicPr>
          <p:cNvPr id="6" name="Picture 5">
            <a:extLst>
              <a:ext uri="{FF2B5EF4-FFF2-40B4-BE49-F238E27FC236}">
                <a16:creationId xmlns:a16="http://schemas.microsoft.com/office/drawing/2014/main" id="{9721708D-DBF3-4F9B-BA87-CA02924902CE}"/>
              </a:ext>
            </a:extLst>
          </p:cNvPr>
          <p:cNvPicPr>
            <a:picLocks noChangeAspect="1"/>
          </p:cNvPicPr>
          <p:nvPr/>
        </p:nvPicPr>
        <p:blipFill>
          <a:blip r:embed="rId2"/>
          <a:stretch>
            <a:fillRect/>
          </a:stretch>
        </p:blipFill>
        <p:spPr>
          <a:xfrm>
            <a:off x="10393095" y="146513"/>
            <a:ext cx="2010939" cy="2298216"/>
          </a:xfrm>
          <a:prstGeom prst="rect">
            <a:avLst/>
          </a:prstGeom>
        </p:spPr>
      </p:pic>
    </p:spTree>
    <p:extLst>
      <p:ext uri="{BB962C8B-B14F-4D97-AF65-F5344CB8AC3E}">
        <p14:creationId xmlns:p14="http://schemas.microsoft.com/office/powerpoint/2010/main" val="533204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2EC34-9E3C-424F-B84B-6D54B2AFA6F2}"/>
              </a:ext>
            </a:extLst>
          </p:cNvPr>
          <p:cNvSpPr>
            <a:spLocks noGrp="1"/>
          </p:cNvSpPr>
          <p:nvPr>
            <p:ph type="title"/>
          </p:nvPr>
        </p:nvSpPr>
        <p:spPr/>
        <p:txBody>
          <a:bodyPr/>
          <a:lstStyle/>
          <a:p>
            <a:r>
              <a:rPr lang="en-US" dirty="0"/>
              <a:t>Meet the Spartans</a:t>
            </a:r>
          </a:p>
        </p:txBody>
      </p:sp>
      <p:sp>
        <p:nvSpPr>
          <p:cNvPr id="3" name="Content Placeholder 2">
            <a:extLst>
              <a:ext uri="{FF2B5EF4-FFF2-40B4-BE49-F238E27FC236}">
                <a16:creationId xmlns:a16="http://schemas.microsoft.com/office/drawing/2014/main" id="{97F9522C-DBF4-42EE-A1B9-EB4D13236487}"/>
              </a:ext>
            </a:extLst>
          </p:cNvPr>
          <p:cNvSpPr>
            <a:spLocks noGrp="1"/>
          </p:cNvSpPr>
          <p:nvPr>
            <p:ph idx="1"/>
          </p:nvPr>
        </p:nvSpPr>
        <p:spPr>
          <a:xfrm>
            <a:off x="437322" y="2444729"/>
            <a:ext cx="5734172" cy="4300628"/>
          </a:xfrm>
        </p:spPr>
        <p:txBody>
          <a:bodyPr>
            <a:normAutofit fontScale="77500" lnSpcReduction="20000"/>
          </a:bodyPr>
          <a:lstStyle/>
          <a:p>
            <a:pPr marL="0" indent="0">
              <a:buNone/>
            </a:pPr>
            <a:r>
              <a:rPr lang="en-US" b="1" i="1" dirty="0">
                <a:solidFill>
                  <a:srgbClr val="FFFF00"/>
                </a:solidFill>
              </a:rPr>
              <a:t>Government in the hands of the </a:t>
            </a:r>
            <a:r>
              <a:rPr lang="en-US" b="1" i="1" dirty="0" err="1">
                <a:solidFill>
                  <a:srgbClr val="FFFF00"/>
                </a:solidFill>
              </a:rPr>
              <a:t>Spartiates</a:t>
            </a:r>
            <a:endParaRPr lang="en-US" b="1" i="1" dirty="0">
              <a:solidFill>
                <a:srgbClr val="FFFF00"/>
              </a:solidFill>
            </a:endParaRPr>
          </a:p>
          <a:p>
            <a:r>
              <a:rPr lang="en-US" dirty="0"/>
              <a:t>Two hereditary </a:t>
            </a:r>
            <a:r>
              <a:rPr lang="en-US" i="1" dirty="0">
                <a:solidFill>
                  <a:srgbClr val="FFFF00"/>
                </a:solidFill>
              </a:rPr>
              <a:t>kings</a:t>
            </a:r>
            <a:r>
              <a:rPr lang="en-US" dirty="0"/>
              <a:t> led the army in wartime</a:t>
            </a:r>
          </a:p>
          <a:p>
            <a:r>
              <a:rPr lang="en-US" dirty="0"/>
              <a:t>Five </a:t>
            </a:r>
            <a:r>
              <a:rPr lang="en-US" i="1" dirty="0">
                <a:solidFill>
                  <a:srgbClr val="FFFF00"/>
                </a:solidFill>
              </a:rPr>
              <a:t>Ephors</a:t>
            </a:r>
            <a:r>
              <a:rPr lang="en-US" dirty="0"/>
              <a:t>, elected annually, senior </a:t>
            </a:r>
            <a:r>
              <a:rPr lang="en-US" dirty="0" err="1"/>
              <a:t>magisrates</a:t>
            </a:r>
            <a:r>
              <a:rPr lang="en-US" dirty="0"/>
              <a:t> and ran government on day-to-day basis.</a:t>
            </a:r>
          </a:p>
          <a:p>
            <a:r>
              <a:rPr lang="en-US" i="1" dirty="0" err="1">
                <a:solidFill>
                  <a:srgbClr val="FFFF00"/>
                </a:solidFill>
              </a:rPr>
              <a:t>Gerousai</a:t>
            </a:r>
            <a:r>
              <a:rPr lang="en-US" dirty="0"/>
              <a:t> consisted of 28 elders (over sixty) and the two kings. Introduced legislation to the Assembly.</a:t>
            </a:r>
          </a:p>
          <a:p>
            <a:r>
              <a:rPr lang="en-US" i="1" dirty="0" err="1">
                <a:solidFill>
                  <a:srgbClr val="FFFF00"/>
                </a:solidFill>
              </a:rPr>
              <a:t>Ekklesia</a:t>
            </a:r>
            <a:r>
              <a:rPr lang="en-US" i="1" dirty="0">
                <a:solidFill>
                  <a:srgbClr val="FFFF00"/>
                </a:solidFill>
              </a:rPr>
              <a:t> </a:t>
            </a:r>
            <a:r>
              <a:rPr lang="en-US" dirty="0"/>
              <a:t>(Assembly) of all male </a:t>
            </a:r>
            <a:r>
              <a:rPr lang="en-US" i="1" dirty="0" err="1"/>
              <a:t>Spartiates</a:t>
            </a:r>
            <a:r>
              <a:rPr lang="en-US" i="1" dirty="0"/>
              <a:t> </a:t>
            </a:r>
            <a:r>
              <a:rPr lang="en-US" dirty="0"/>
              <a:t>at least 30 years old. Accepted or rejected proposed laws, decided on peace and war, elected 5 </a:t>
            </a:r>
            <a:r>
              <a:rPr lang="en-US" i="1" dirty="0">
                <a:solidFill>
                  <a:srgbClr val="FFFF00"/>
                </a:solidFill>
              </a:rPr>
              <a:t>ephors, </a:t>
            </a:r>
            <a:r>
              <a:rPr lang="en-US" dirty="0"/>
              <a:t>decided questions of royal succession.</a:t>
            </a:r>
          </a:p>
          <a:p>
            <a:r>
              <a:rPr lang="en-US" dirty="0"/>
              <a:t>Despite democratic-seeming institutions, Sparta was an oligarchy, with the government entirely in the hands of about 2% of the population (the male </a:t>
            </a:r>
            <a:r>
              <a:rPr lang="en-US" i="1" dirty="0" err="1">
                <a:solidFill>
                  <a:srgbClr val="FFFF00"/>
                </a:solidFill>
              </a:rPr>
              <a:t>Spartiates</a:t>
            </a:r>
            <a:r>
              <a:rPr lang="en-US" dirty="0"/>
              <a:t>).</a:t>
            </a:r>
          </a:p>
        </p:txBody>
      </p:sp>
      <p:pic>
        <p:nvPicPr>
          <p:cNvPr id="8" name="Picture 7">
            <a:extLst>
              <a:ext uri="{FF2B5EF4-FFF2-40B4-BE49-F238E27FC236}">
                <a16:creationId xmlns:a16="http://schemas.microsoft.com/office/drawing/2014/main" id="{17100B6E-D8D9-49A3-ACFA-54F3201B85E3}"/>
              </a:ext>
            </a:extLst>
          </p:cNvPr>
          <p:cNvPicPr>
            <a:picLocks noChangeAspect="1"/>
          </p:cNvPicPr>
          <p:nvPr/>
        </p:nvPicPr>
        <p:blipFill>
          <a:blip r:embed="rId2"/>
          <a:stretch>
            <a:fillRect/>
          </a:stretch>
        </p:blipFill>
        <p:spPr>
          <a:xfrm>
            <a:off x="10393095" y="146513"/>
            <a:ext cx="2010939" cy="2298216"/>
          </a:xfrm>
          <a:prstGeom prst="rect">
            <a:avLst/>
          </a:prstGeom>
        </p:spPr>
      </p:pic>
    </p:spTree>
    <p:extLst>
      <p:ext uri="{BB962C8B-B14F-4D97-AF65-F5344CB8AC3E}">
        <p14:creationId xmlns:p14="http://schemas.microsoft.com/office/powerpoint/2010/main" val="2963478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2EC34-9E3C-424F-B84B-6D54B2AFA6F2}"/>
              </a:ext>
            </a:extLst>
          </p:cNvPr>
          <p:cNvSpPr>
            <a:spLocks noGrp="1"/>
          </p:cNvSpPr>
          <p:nvPr>
            <p:ph type="title"/>
          </p:nvPr>
        </p:nvSpPr>
        <p:spPr/>
        <p:txBody>
          <a:bodyPr/>
          <a:lstStyle/>
          <a:p>
            <a:r>
              <a:rPr lang="en-US" dirty="0"/>
              <a:t>Meet the Spartans</a:t>
            </a:r>
          </a:p>
        </p:txBody>
      </p:sp>
      <p:sp>
        <p:nvSpPr>
          <p:cNvPr id="3" name="Content Placeholder 2">
            <a:extLst>
              <a:ext uri="{FF2B5EF4-FFF2-40B4-BE49-F238E27FC236}">
                <a16:creationId xmlns:a16="http://schemas.microsoft.com/office/drawing/2014/main" id="{97F9522C-DBF4-42EE-A1B9-EB4D13236487}"/>
              </a:ext>
            </a:extLst>
          </p:cNvPr>
          <p:cNvSpPr>
            <a:spLocks noGrp="1"/>
          </p:cNvSpPr>
          <p:nvPr>
            <p:ph idx="1"/>
          </p:nvPr>
        </p:nvSpPr>
        <p:spPr>
          <a:xfrm>
            <a:off x="516835" y="2336873"/>
            <a:ext cx="8640417" cy="4130188"/>
          </a:xfrm>
        </p:spPr>
        <p:txBody>
          <a:bodyPr>
            <a:normAutofit fontScale="92500" lnSpcReduction="20000"/>
          </a:bodyPr>
          <a:lstStyle/>
          <a:p>
            <a:pPr marL="0" indent="0">
              <a:buNone/>
            </a:pPr>
            <a:r>
              <a:rPr lang="en-US" b="1" i="1" dirty="0">
                <a:solidFill>
                  <a:srgbClr val="FFFF00"/>
                </a:solidFill>
              </a:rPr>
              <a:t>Spartan Women</a:t>
            </a:r>
          </a:p>
          <a:p>
            <a:r>
              <a:rPr lang="en-US" dirty="0"/>
              <a:t>Only women in Greece educated at state expense. All of them were literate and numerate. Also participated in sports.</a:t>
            </a:r>
          </a:p>
          <a:p>
            <a:pPr lvl="1"/>
            <a:r>
              <a:rPr lang="en-US" dirty="0"/>
              <a:t>Plato commented favorably on their ability to discuss philosophy</a:t>
            </a:r>
          </a:p>
          <a:p>
            <a:r>
              <a:rPr lang="en-US" dirty="0"/>
              <a:t>Marriage not allowed until girls were in their late teens or early twenties </a:t>
            </a:r>
          </a:p>
          <a:p>
            <a:pPr lvl="1"/>
            <a:r>
              <a:rPr lang="en-US" dirty="0"/>
              <a:t>Unlike other Greek cities, where marriage was common for early teens</a:t>
            </a:r>
          </a:p>
          <a:p>
            <a:pPr lvl="1"/>
            <a:r>
              <a:rPr lang="en-US" dirty="0"/>
              <a:t>Avoided health complications from early adolescent pregnancies, resulted in a much longer life span. </a:t>
            </a:r>
          </a:p>
          <a:p>
            <a:r>
              <a:rPr lang="en-US" i="1" dirty="0" err="1"/>
              <a:t>Spartiatae</a:t>
            </a:r>
            <a:r>
              <a:rPr lang="en-US" dirty="0"/>
              <a:t> women controlled most estates and could inherit property directly. By the end of the Classical era, an estimated 35% of all Spartan land was owned exclusively by women.</a:t>
            </a:r>
          </a:p>
          <a:p>
            <a:r>
              <a:rPr lang="en-US" dirty="0"/>
              <a:t>Queen </a:t>
            </a:r>
            <a:r>
              <a:rPr lang="en-US" dirty="0" err="1"/>
              <a:t>Gorgo</a:t>
            </a:r>
            <a:r>
              <a:rPr lang="en-US" dirty="0"/>
              <a:t> was asked, “Why is it that only Spartan women can rule their men?”</a:t>
            </a:r>
          </a:p>
        </p:txBody>
      </p:sp>
      <p:pic>
        <p:nvPicPr>
          <p:cNvPr id="6" name="Picture 5">
            <a:extLst>
              <a:ext uri="{FF2B5EF4-FFF2-40B4-BE49-F238E27FC236}">
                <a16:creationId xmlns:a16="http://schemas.microsoft.com/office/drawing/2014/main" id="{275DDD94-944D-40D5-B352-59737BA360A1}"/>
              </a:ext>
            </a:extLst>
          </p:cNvPr>
          <p:cNvPicPr>
            <a:picLocks noChangeAspect="1"/>
          </p:cNvPicPr>
          <p:nvPr/>
        </p:nvPicPr>
        <p:blipFill>
          <a:blip r:embed="rId2"/>
          <a:stretch>
            <a:fillRect/>
          </a:stretch>
        </p:blipFill>
        <p:spPr>
          <a:xfrm>
            <a:off x="10393095" y="146513"/>
            <a:ext cx="2010939" cy="2298216"/>
          </a:xfrm>
          <a:prstGeom prst="rect">
            <a:avLst/>
          </a:prstGeom>
        </p:spPr>
      </p:pic>
    </p:spTree>
    <p:extLst>
      <p:ext uri="{BB962C8B-B14F-4D97-AF65-F5344CB8AC3E}">
        <p14:creationId xmlns:p14="http://schemas.microsoft.com/office/powerpoint/2010/main" val="655924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2EC34-9E3C-424F-B84B-6D54B2AFA6F2}"/>
              </a:ext>
            </a:extLst>
          </p:cNvPr>
          <p:cNvSpPr>
            <a:spLocks noGrp="1"/>
          </p:cNvSpPr>
          <p:nvPr>
            <p:ph type="title"/>
          </p:nvPr>
        </p:nvSpPr>
        <p:spPr/>
        <p:txBody>
          <a:bodyPr/>
          <a:lstStyle/>
          <a:p>
            <a:r>
              <a:rPr lang="en-US" dirty="0"/>
              <a:t>Meet the Spartans</a:t>
            </a:r>
          </a:p>
        </p:txBody>
      </p:sp>
      <p:sp>
        <p:nvSpPr>
          <p:cNvPr id="3" name="Content Placeholder 2">
            <a:extLst>
              <a:ext uri="{FF2B5EF4-FFF2-40B4-BE49-F238E27FC236}">
                <a16:creationId xmlns:a16="http://schemas.microsoft.com/office/drawing/2014/main" id="{97F9522C-DBF4-42EE-A1B9-EB4D13236487}"/>
              </a:ext>
            </a:extLst>
          </p:cNvPr>
          <p:cNvSpPr>
            <a:spLocks noGrp="1"/>
          </p:cNvSpPr>
          <p:nvPr>
            <p:ph idx="1"/>
          </p:nvPr>
        </p:nvSpPr>
        <p:spPr>
          <a:xfrm>
            <a:off x="1091610" y="2336873"/>
            <a:ext cx="6851373" cy="4521127"/>
          </a:xfrm>
        </p:spPr>
        <p:txBody>
          <a:bodyPr>
            <a:normAutofit/>
          </a:bodyPr>
          <a:lstStyle/>
          <a:p>
            <a:pPr marL="0" indent="0">
              <a:buNone/>
            </a:pPr>
            <a:endParaRPr lang="en-US" dirty="0"/>
          </a:p>
          <a:p>
            <a:pPr marL="0" indent="0">
              <a:buNone/>
            </a:pPr>
            <a:endParaRPr lang="en-US" dirty="0"/>
          </a:p>
          <a:p>
            <a:pPr marL="0" indent="0" algn="ctr">
              <a:buNone/>
            </a:pPr>
            <a:r>
              <a:rPr lang="en-US" sz="3600" dirty="0"/>
              <a:t>She answered, </a:t>
            </a:r>
          </a:p>
          <a:p>
            <a:pPr marL="0" indent="0" algn="ctr">
              <a:buNone/>
            </a:pPr>
            <a:r>
              <a:rPr lang="en-US" sz="3600" i="1" dirty="0">
                <a:solidFill>
                  <a:srgbClr val="FFFF00"/>
                </a:solidFill>
              </a:rPr>
              <a:t>“Because only Spartan women give birth to men.”</a:t>
            </a:r>
          </a:p>
          <a:p>
            <a:pPr marL="0" indent="0" algn="ctr">
              <a:buNone/>
            </a:pPr>
            <a:endParaRPr lang="en-US" sz="3600" i="1" dirty="0">
              <a:solidFill>
                <a:srgbClr val="FFFF00"/>
              </a:solidFill>
            </a:endParaRPr>
          </a:p>
          <a:p>
            <a:pPr marL="0" indent="0" algn="ctr">
              <a:buNone/>
            </a:pPr>
            <a:endParaRPr lang="en-US" sz="3600" i="1" dirty="0">
              <a:solidFill>
                <a:srgbClr val="FFFF00"/>
              </a:solidFill>
            </a:endParaRPr>
          </a:p>
          <a:p>
            <a:pPr marL="0" indent="0" algn="r">
              <a:buNone/>
            </a:pPr>
            <a:r>
              <a:rPr lang="en-US" sz="2000" dirty="0"/>
              <a:t>(Lena Heady as Queen </a:t>
            </a:r>
            <a:r>
              <a:rPr lang="en-US" sz="2000" dirty="0" err="1"/>
              <a:t>Gorgo</a:t>
            </a:r>
            <a:r>
              <a:rPr lang="en-US" sz="2000" dirty="0"/>
              <a:t> in “300”)</a:t>
            </a:r>
          </a:p>
        </p:txBody>
      </p:sp>
      <p:pic>
        <p:nvPicPr>
          <p:cNvPr id="6" name="Picture 5">
            <a:extLst>
              <a:ext uri="{FF2B5EF4-FFF2-40B4-BE49-F238E27FC236}">
                <a16:creationId xmlns:a16="http://schemas.microsoft.com/office/drawing/2014/main" id="{275DDD94-944D-40D5-B352-59737BA360A1}"/>
              </a:ext>
            </a:extLst>
          </p:cNvPr>
          <p:cNvPicPr>
            <a:picLocks noChangeAspect="1"/>
          </p:cNvPicPr>
          <p:nvPr/>
        </p:nvPicPr>
        <p:blipFill>
          <a:blip r:embed="rId2"/>
          <a:stretch>
            <a:fillRect/>
          </a:stretch>
        </p:blipFill>
        <p:spPr>
          <a:xfrm>
            <a:off x="10393095" y="146513"/>
            <a:ext cx="2010939" cy="2298216"/>
          </a:xfrm>
          <a:prstGeom prst="rect">
            <a:avLst/>
          </a:prstGeom>
        </p:spPr>
      </p:pic>
    </p:spTree>
    <p:extLst>
      <p:ext uri="{BB962C8B-B14F-4D97-AF65-F5344CB8AC3E}">
        <p14:creationId xmlns:p14="http://schemas.microsoft.com/office/powerpoint/2010/main" val="3224082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2EC34-9E3C-424F-B84B-6D54B2AFA6F2}"/>
              </a:ext>
            </a:extLst>
          </p:cNvPr>
          <p:cNvSpPr>
            <a:spLocks noGrp="1"/>
          </p:cNvSpPr>
          <p:nvPr>
            <p:ph type="title"/>
          </p:nvPr>
        </p:nvSpPr>
        <p:spPr/>
        <p:txBody>
          <a:bodyPr/>
          <a:lstStyle/>
          <a:p>
            <a:r>
              <a:rPr lang="en-US" dirty="0"/>
              <a:t>Meet the Spartans</a:t>
            </a:r>
          </a:p>
        </p:txBody>
      </p:sp>
      <p:sp>
        <p:nvSpPr>
          <p:cNvPr id="3" name="Content Placeholder 2">
            <a:extLst>
              <a:ext uri="{FF2B5EF4-FFF2-40B4-BE49-F238E27FC236}">
                <a16:creationId xmlns:a16="http://schemas.microsoft.com/office/drawing/2014/main" id="{97F9522C-DBF4-42EE-A1B9-EB4D13236487}"/>
              </a:ext>
            </a:extLst>
          </p:cNvPr>
          <p:cNvSpPr>
            <a:spLocks noGrp="1"/>
          </p:cNvSpPr>
          <p:nvPr>
            <p:ph idx="1"/>
          </p:nvPr>
        </p:nvSpPr>
        <p:spPr>
          <a:xfrm>
            <a:off x="450574" y="2173357"/>
            <a:ext cx="7276077" cy="4572000"/>
          </a:xfrm>
        </p:spPr>
        <p:txBody>
          <a:bodyPr>
            <a:normAutofit fontScale="85000" lnSpcReduction="20000"/>
          </a:bodyPr>
          <a:lstStyle/>
          <a:p>
            <a:pPr marL="0" indent="0">
              <a:buNone/>
            </a:pPr>
            <a:r>
              <a:rPr lang="en-US" b="1" i="1" dirty="0">
                <a:solidFill>
                  <a:srgbClr val="FFFF00"/>
                </a:solidFill>
              </a:rPr>
              <a:t>The Core Problem: Fewer and Fewer Spartans</a:t>
            </a:r>
          </a:p>
          <a:p>
            <a:r>
              <a:rPr lang="en-US" dirty="0"/>
              <a:t>War casualties and late marriage meant </a:t>
            </a:r>
            <a:r>
              <a:rPr lang="en-US" i="1" dirty="0" err="1"/>
              <a:t>Spartiatae</a:t>
            </a:r>
            <a:r>
              <a:rPr lang="en-US" dirty="0"/>
              <a:t> sometimes died without a male heir</a:t>
            </a:r>
          </a:p>
          <a:p>
            <a:r>
              <a:rPr lang="en-US" dirty="0"/>
              <a:t>Increased commercialism undermined farm income, reduced some of the </a:t>
            </a:r>
            <a:r>
              <a:rPr lang="en-US" i="1" dirty="0" err="1"/>
              <a:t>Spartiates</a:t>
            </a:r>
            <a:r>
              <a:rPr lang="en-US" dirty="0"/>
              <a:t> class to poverty</a:t>
            </a:r>
          </a:p>
          <a:p>
            <a:pPr lvl="1"/>
            <a:r>
              <a:rPr lang="en-US" dirty="0"/>
              <a:t>If could not pay mess dues, removed from citizen roles, became legal equivalent of </a:t>
            </a:r>
            <a:r>
              <a:rPr lang="en-US" i="1" dirty="0" err="1"/>
              <a:t>perioikoi</a:t>
            </a:r>
            <a:endParaRPr lang="en-US" i="1" dirty="0"/>
          </a:p>
          <a:p>
            <a:r>
              <a:rPr lang="en-US" dirty="0"/>
              <a:t>No legal way to create new </a:t>
            </a:r>
            <a:r>
              <a:rPr lang="en-US" i="1" dirty="0" err="1"/>
              <a:t>Spartiatae</a:t>
            </a:r>
            <a:endParaRPr lang="en-US" dirty="0"/>
          </a:p>
          <a:p>
            <a:pPr lvl="1"/>
            <a:r>
              <a:rPr lang="en-US" dirty="0"/>
              <a:t>Late in the period, emergencies forced the State to free some Helots to fight as warriors and elevate some free non-citizens to citizenship</a:t>
            </a:r>
          </a:p>
          <a:p>
            <a:pPr lvl="1"/>
            <a:r>
              <a:rPr lang="en-US" dirty="0"/>
              <a:t>Proposals for structural changes to the society to permanently increase the citizen rolls usually resulted in execution</a:t>
            </a:r>
          </a:p>
          <a:p>
            <a:r>
              <a:rPr lang="en-US" dirty="0"/>
              <a:t>By the end of the Classical Period, Sparta was reduced to a second-rate power. The number of </a:t>
            </a:r>
            <a:r>
              <a:rPr lang="en-US" i="1" dirty="0" err="1"/>
              <a:t>Spartiatae</a:t>
            </a:r>
            <a:r>
              <a:rPr lang="en-US" dirty="0"/>
              <a:t> had dropped to about 2,500 and the Spartan Army had lost its reputation for invincibility.</a:t>
            </a:r>
          </a:p>
          <a:p>
            <a:r>
              <a:rPr lang="en-US" dirty="0"/>
              <a:t>But that came later.</a:t>
            </a:r>
          </a:p>
        </p:txBody>
      </p:sp>
      <p:pic>
        <p:nvPicPr>
          <p:cNvPr id="6" name="Picture 5">
            <a:extLst>
              <a:ext uri="{FF2B5EF4-FFF2-40B4-BE49-F238E27FC236}">
                <a16:creationId xmlns:a16="http://schemas.microsoft.com/office/drawing/2014/main" id="{9721708D-DBF3-4F9B-BA87-CA02924902CE}"/>
              </a:ext>
            </a:extLst>
          </p:cNvPr>
          <p:cNvPicPr>
            <a:picLocks noChangeAspect="1"/>
          </p:cNvPicPr>
          <p:nvPr/>
        </p:nvPicPr>
        <p:blipFill>
          <a:blip r:embed="rId2"/>
          <a:stretch>
            <a:fillRect/>
          </a:stretch>
        </p:blipFill>
        <p:spPr>
          <a:xfrm>
            <a:off x="10393095" y="146513"/>
            <a:ext cx="2010939" cy="2298216"/>
          </a:xfrm>
          <a:prstGeom prst="rect">
            <a:avLst/>
          </a:prstGeom>
        </p:spPr>
      </p:pic>
    </p:spTree>
    <p:extLst>
      <p:ext uri="{BB962C8B-B14F-4D97-AF65-F5344CB8AC3E}">
        <p14:creationId xmlns:p14="http://schemas.microsoft.com/office/powerpoint/2010/main" val="1335980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2EC34-9E3C-424F-B84B-6D54B2AFA6F2}"/>
              </a:ext>
            </a:extLst>
          </p:cNvPr>
          <p:cNvSpPr>
            <a:spLocks noGrp="1"/>
          </p:cNvSpPr>
          <p:nvPr>
            <p:ph type="title"/>
          </p:nvPr>
        </p:nvSpPr>
        <p:spPr/>
        <p:txBody>
          <a:bodyPr/>
          <a:lstStyle/>
          <a:p>
            <a:r>
              <a:rPr lang="en-US" dirty="0"/>
              <a:t>Meet the Spartans . . . And Their Friends</a:t>
            </a:r>
          </a:p>
        </p:txBody>
      </p:sp>
      <p:sp>
        <p:nvSpPr>
          <p:cNvPr id="3" name="Content Placeholder 2">
            <a:extLst>
              <a:ext uri="{FF2B5EF4-FFF2-40B4-BE49-F238E27FC236}">
                <a16:creationId xmlns:a16="http://schemas.microsoft.com/office/drawing/2014/main" id="{97F9522C-DBF4-42EE-A1B9-EB4D13236487}"/>
              </a:ext>
            </a:extLst>
          </p:cNvPr>
          <p:cNvSpPr>
            <a:spLocks noGrp="1"/>
          </p:cNvSpPr>
          <p:nvPr>
            <p:ph idx="1"/>
          </p:nvPr>
        </p:nvSpPr>
        <p:spPr>
          <a:xfrm>
            <a:off x="450575" y="2173357"/>
            <a:ext cx="6328908" cy="4572000"/>
          </a:xfrm>
        </p:spPr>
        <p:txBody>
          <a:bodyPr>
            <a:normAutofit/>
          </a:bodyPr>
          <a:lstStyle/>
          <a:p>
            <a:pPr marL="0" indent="0">
              <a:buNone/>
            </a:pPr>
            <a:r>
              <a:rPr lang="en-US" b="1" i="1" dirty="0">
                <a:solidFill>
                  <a:srgbClr val="FFFF00"/>
                </a:solidFill>
              </a:rPr>
              <a:t>The Peloponnesian League</a:t>
            </a:r>
          </a:p>
          <a:p>
            <a:r>
              <a:rPr lang="en-US" dirty="0"/>
              <a:t>The formal name for “The Spartans and their Allies”</a:t>
            </a:r>
          </a:p>
          <a:p>
            <a:r>
              <a:rPr lang="en-US" dirty="0"/>
              <a:t>After several Spartan wars with Argos, most cities in the Peloponnesus (except Argos and Achaea) joined the Spartan alliance.</a:t>
            </a:r>
          </a:p>
          <a:p>
            <a:r>
              <a:rPr lang="en-US" dirty="0"/>
              <a:t>No formal or permanent institutions of the League. Network of bilateral alliances which required states to send troops to assist the Spartans wage war.</a:t>
            </a:r>
          </a:p>
          <a:p>
            <a:pPr marL="0" indent="0">
              <a:buNone/>
            </a:pPr>
            <a:r>
              <a:rPr lang="en-US" dirty="0"/>
              <a:t>..</a:t>
            </a:r>
          </a:p>
        </p:txBody>
      </p:sp>
      <p:pic>
        <p:nvPicPr>
          <p:cNvPr id="6" name="Picture 5">
            <a:extLst>
              <a:ext uri="{FF2B5EF4-FFF2-40B4-BE49-F238E27FC236}">
                <a16:creationId xmlns:a16="http://schemas.microsoft.com/office/drawing/2014/main" id="{9721708D-DBF3-4F9B-BA87-CA02924902CE}"/>
              </a:ext>
            </a:extLst>
          </p:cNvPr>
          <p:cNvPicPr>
            <a:picLocks noChangeAspect="1"/>
          </p:cNvPicPr>
          <p:nvPr/>
        </p:nvPicPr>
        <p:blipFill>
          <a:blip r:embed="rId2"/>
          <a:stretch>
            <a:fillRect/>
          </a:stretch>
        </p:blipFill>
        <p:spPr>
          <a:xfrm>
            <a:off x="10393095" y="146513"/>
            <a:ext cx="2010939" cy="2298216"/>
          </a:xfrm>
          <a:prstGeom prst="rect">
            <a:avLst/>
          </a:prstGeom>
        </p:spPr>
      </p:pic>
    </p:spTree>
    <p:extLst>
      <p:ext uri="{BB962C8B-B14F-4D97-AF65-F5344CB8AC3E}">
        <p14:creationId xmlns:p14="http://schemas.microsoft.com/office/powerpoint/2010/main" val="3395582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5C7B6-ADF6-4BE4-9BDD-69A19DB20722}"/>
              </a:ext>
            </a:extLst>
          </p:cNvPr>
          <p:cNvSpPr>
            <a:spLocks noGrp="1"/>
          </p:cNvSpPr>
          <p:nvPr>
            <p:ph type="title"/>
          </p:nvPr>
        </p:nvSpPr>
        <p:spPr/>
        <p:txBody>
          <a:bodyPr/>
          <a:lstStyle/>
          <a:p>
            <a:r>
              <a:rPr lang="en-US" dirty="0"/>
              <a:t>And the Athenian Alliance—Delian League</a:t>
            </a:r>
          </a:p>
        </p:txBody>
      </p:sp>
      <p:sp>
        <p:nvSpPr>
          <p:cNvPr id="3" name="Content Placeholder 2">
            <a:extLst>
              <a:ext uri="{FF2B5EF4-FFF2-40B4-BE49-F238E27FC236}">
                <a16:creationId xmlns:a16="http://schemas.microsoft.com/office/drawing/2014/main" id="{F1ABB871-F4D3-4A22-BBD7-6D5FB88ADC09}"/>
              </a:ext>
            </a:extLst>
          </p:cNvPr>
          <p:cNvSpPr>
            <a:spLocks noGrp="1"/>
          </p:cNvSpPr>
          <p:nvPr>
            <p:ph idx="1"/>
          </p:nvPr>
        </p:nvSpPr>
        <p:spPr>
          <a:xfrm>
            <a:off x="680321" y="2336872"/>
            <a:ext cx="5415679" cy="4395231"/>
          </a:xfrm>
        </p:spPr>
        <p:txBody>
          <a:bodyPr>
            <a:normAutofit fontScale="85000" lnSpcReduction="20000"/>
          </a:bodyPr>
          <a:lstStyle/>
          <a:p>
            <a:r>
              <a:rPr lang="en-US" dirty="0"/>
              <a:t>Formed 478 BCE in the wake of the defeat of Xerxes’ invasion army.</a:t>
            </a:r>
          </a:p>
          <a:p>
            <a:r>
              <a:rPr lang="en-US" dirty="0"/>
              <a:t>Considered a means of further punishing the Persians by the members, but formally was against “all enemies.”</a:t>
            </a:r>
          </a:p>
          <a:p>
            <a:r>
              <a:rPr lang="en-US" dirty="0"/>
              <a:t>Members contributed ships or tribute. First Greek alliance to assess cash tribute. </a:t>
            </a:r>
          </a:p>
          <a:p>
            <a:r>
              <a:rPr lang="en-US" dirty="0"/>
              <a:t>Local self-rule but Athenian war leadership, supported by cash tribute: clearly inspired by Darius’s organization of Persian Empire.</a:t>
            </a:r>
          </a:p>
          <a:p>
            <a:r>
              <a:rPr lang="en-US" dirty="0"/>
              <a:t>By the start of the Peloponnesian Wars, the League was commonly called “The Athenian Empire.”</a:t>
            </a:r>
          </a:p>
          <a:p>
            <a:r>
              <a:rPr lang="en-US" dirty="0"/>
              <a:t>In modern terms, Athens was “mirror imaging” its principal opponent.</a:t>
            </a:r>
          </a:p>
          <a:p>
            <a:pPr marL="0" indent="0">
              <a:buNone/>
            </a:pPr>
            <a:r>
              <a:rPr lang="en-US" dirty="0"/>
              <a:t>..</a:t>
            </a:r>
          </a:p>
          <a:p>
            <a:pPr marL="0" indent="0">
              <a:buNone/>
            </a:pPr>
            <a:endParaRPr lang="en-US" dirty="0"/>
          </a:p>
        </p:txBody>
      </p:sp>
      <p:pic>
        <p:nvPicPr>
          <p:cNvPr id="6" name="Picture 5">
            <a:extLst>
              <a:ext uri="{FF2B5EF4-FFF2-40B4-BE49-F238E27FC236}">
                <a16:creationId xmlns:a16="http://schemas.microsoft.com/office/drawing/2014/main" id="{E421F508-5825-4CFB-8D60-A02A0612B7A1}"/>
              </a:ext>
            </a:extLst>
          </p:cNvPr>
          <p:cNvPicPr>
            <a:picLocks noChangeAspect="1"/>
          </p:cNvPicPr>
          <p:nvPr/>
        </p:nvPicPr>
        <p:blipFill>
          <a:blip r:embed="rId2"/>
          <a:stretch>
            <a:fillRect/>
          </a:stretch>
        </p:blipFill>
        <p:spPr>
          <a:xfrm>
            <a:off x="10835818" y="710601"/>
            <a:ext cx="1166191" cy="1166191"/>
          </a:xfrm>
          <a:prstGeom prst="rect">
            <a:avLst/>
          </a:prstGeom>
        </p:spPr>
      </p:pic>
    </p:spTree>
    <p:extLst>
      <p:ext uri="{BB962C8B-B14F-4D97-AF65-F5344CB8AC3E}">
        <p14:creationId xmlns:p14="http://schemas.microsoft.com/office/powerpoint/2010/main" val="2214659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8301-40D8-413B-9014-402A8EDD7A27}"/>
              </a:ext>
            </a:extLst>
          </p:cNvPr>
          <p:cNvSpPr>
            <a:spLocks noGrp="1"/>
          </p:cNvSpPr>
          <p:nvPr>
            <p:ph type="ctrTitle"/>
          </p:nvPr>
        </p:nvSpPr>
        <p:spPr/>
        <p:txBody>
          <a:bodyPr/>
          <a:lstStyle/>
          <a:p>
            <a:pPr algn="ctr"/>
            <a:r>
              <a:rPr lang="en-US" dirty="0"/>
              <a:t>Greece and Persia</a:t>
            </a:r>
            <a:br>
              <a:rPr lang="en-US" dirty="0"/>
            </a:br>
            <a:r>
              <a:rPr lang="en-US" sz="3600" dirty="0"/>
              <a:t>The war that Created History</a:t>
            </a:r>
          </a:p>
        </p:txBody>
      </p:sp>
      <p:sp>
        <p:nvSpPr>
          <p:cNvPr id="3" name="Subtitle 2">
            <a:extLst>
              <a:ext uri="{FF2B5EF4-FFF2-40B4-BE49-F238E27FC236}">
                <a16:creationId xmlns:a16="http://schemas.microsoft.com/office/drawing/2014/main" id="{C854FA09-96DD-4680-A501-5876DF53BA89}"/>
              </a:ext>
            </a:extLst>
          </p:cNvPr>
          <p:cNvSpPr>
            <a:spLocks noGrp="1"/>
          </p:cNvSpPr>
          <p:nvPr>
            <p:ph type="subTitle" idx="1"/>
          </p:nvPr>
        </p:nvSpPr>
        <p:spPr>
          <a:xfrm>
            <a:off x="680322" y="4611757"/>
            <a:ext cx="9855156" cy="2148300"/>
          </a:xfrm>
        </p:spPr>
        <p:txBody>
          <a:bodyPr>
            <a:normAutofit fontScale="92500" lnSpcReduction="20000"/>
          </a:bodyPr>
          <a:lstStyle/>
          <a:p>
            <a:pPr algn="ctr"/>
            <a:r>
              <a:rPr lang="en-US" sz="4000" i="1"/>
              <a:t>OLLI Spring 2022</a:t>
            </a:r>
            <a:endParaRPr lang="en-US" sz="4000" i="1" dirty="0"/>
          </a:p>
          <a:p>
            <a:pPr algn="ctr"/>
            <a:r>
              <a:rPr lang="en-US" sz="4000" i="1" dirty="0"/>
              <a:t>Week 6: </a:t>
            </a:r>
            <a:r>
              <a:rPr lang="en-US" sz="4000" b="1" i="1" dirty="0">
                <a:solidFill>
                  <a:srgbClr val="FFFF00"/>
                </a:solidFill>
              </a:rPr>
              <a:t>The Victors Fall Out</a:t>
            </a:r>
          </a:p>
          <a:p>
            <a:pPr algn="ctr"/>
            <a:r>
              <a:rPr lang="en-US" sz="4000" i="1" dirty="0"/>
              <a:t>or . . .</a:t>
            </a:r>
          </a:p>
          <a:p>
            <a:pPr algn="ctr"/>
            <a:r>
              <a:rPr lang="en-US" sz="4000" b="1" i="1" dirty="0">
                <a:solidFill>
                  <a:srgbClr val="FFFF00"/>
                </a:solidFill>
              </a:rPr>
              <a:t>Hubris and Nemesis</a:t>
            </a:r>
          </a:p>
        </p:txBody>
      </p:sp>
      <p:pic>
        <p:nvPicPr>
          <p:cNvPr id="9" name="Picture 8">
            <a:extLst>
              <a:ext uri="{FF2B5EF4-FFF2-40B4-BE49-F238E27FC236}">
                <a16:creationId xmlns:a16="http://schemas.microsoft.com/office/drawing/2014/main" id="{9D1E3A24-04BC-40B7-BE29-A0669D72D2FA}"/>
              </a:ext>
            </a:extLst>
          </p:cNvPr>
          <p:cNvPicPr>
            <a:picLocks noChangeAspect="1"/>
          </p:cNvPicPr>
          <p:nvPr/>
        </p:nvPicPr>
        <p:blipFill>
          <a:blip r:embed="rId2"/>
          <a:stretch>
            <a:fillRect/>
          </a:stretch>
        </p:blipFill>
        <p:spPr>
          <a:xfrm>
            <a:off x="0" y="0"/>
            <a:ext cx="4943061" cy="2582749"/>
          </a:xfrm>
          <a:prstGeom prst="rect">
            <a:avLst/>
          </a:prstGeom>
        </p:spPr>
      </p:pic>
      <p:pic>
        <p:nvPicPr>
          <p:cNvPr id="6" name="Picture 5">
            <a:extLst>
              <a:ext uri="{FF2B5EF4-FFF2-40B4-BE49-F238E27FC236}">
                <a16:creationId xmlns:a16="http://schemas.microsoft.com/office/drawing/2014/main" id="{B0113F4E-2366-46A8-A695-C3BDA5999B7C}"/>
              </a:ext>
            </a:extLst>
          </p:cNvPr>
          <p:cNvPicPr>
            <a:picLocks noChangeAspect="1"/>
          </p:cNvPicPr>
          <p:nvPr/>
        </p:nvPicPr>
        <p:blipFill>
          <a:blip r:embed="rId3"/>
          <a:stretch>
            <a:fillRect/>
          </a:stretch>
        </p:blipFill>
        <p:spPr>
          <a:xfrm>
            <a:off x="10775260" y="2888531"/>
            <a:ext cx="1217958" cy="1080938"/>
          </a:xfrm>
          <a:prstGeom prst="rect">
            <a:avLst/>
          </a:prstGeom>
        </p:spPr>
      </p:pic>
      <p:pic>
        <p:nvPicPr>
          <p:cNvPr id="7" name="Picture 6">
            <a:extLst>
              <a:ext uri="{FF2B5EF4-FFF2-40B4-BE49-F238E27FC236}">
                <a16:creationId xmlns:a16="http://schemas.microsoft.com/office/drawing/2014/main" id="{5F408845-DF8F-4327-BE77-64660807C292}"/>
              </a:ext>
            </a:extLst>
          </p:cNvPr>
          <p:cNvPicPr>
            <a:picLocks noChangeAspect="1"/>
          </p:cNvPicPr>
          <p:nvPr/>
        </p:nvPicPr>
        <p:blipFill>
          <a:blip r:embed="rId4"/>
          <a:stretch>
            <a:fillRect/>
          </a:stretch>
        </p:blipFill>
        <p:spPr>
          <a:xfrm>
            <a:off x="9303026" y="2955975"/>
            <a:ext cx="1352964" cy="938957"/>
          </a:xfrm>
          <a:prstGeom prst="rect">
            <a:avLst/>
          </a:prstGeom>
        </p:spPr>
      </p:pic>
    </p:spTree>
    <p:extLst>
      <p:ext uri="{BB962C8B-B14F-4D97-AF65-F5344CB8AC3E}">
        <p14:creationId xmlns:p14="http://schemas.microsoft.com/office/powerpoint/2010/main" val="1622879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8EC09-8EC3-491A-9257-D4525249BF68}"/>
              </a:ext>
            </a:extLst>
          </p:cNvPr>
          <p:cNvSpPr>
            <a:spLocks noGrp="1"/>
          </p:cNvSpPr>
          <p:nvPr>
            <p:ph type="title"/>
          </p:nvPr>
        </p:nvSpPr>
        <p:spPr/>
        <p:txBody>
          <a:bodyPr/>
          <a:lstStyle/>
          <a:p>
            <a:pPr algn="ctr"/>
            <a:r>
              <a:rPr lang="en-US" dirty="0"/>
              <a:t>Greece and Persia</a:t>
            </a:r>
            <a:br>
              <a:rPr lang="en-US" dirty="0"/>
            </a:br>
            <a:r>
              <a:rPr lang="en-US" dirty="0"/>
              <a:t>The War that Created History</a:t>
            </a:r>
          </a:p>
        </p:txBody>
      </p:sp>
      <p:sp>
        <p:nvSpPr>
          <p:cNvPr id="3" name="Content Placeholder 2">
            <a:extLst>
              <a:ext uri="{FF2B5EF4-FFF2-40B4-BE49-F238E27FC236}">
                <a16:creationId xmlns:a16="http://schemas.microsoft.com/office/drawing/2014/main" id="{3C21121F-150F-433B-B75B-0131678E4C3F}"/>
              </a:ext>
            </a:extLst>
          </p:cNvPr>
          <p:cNvSpPr>
            <a:spLocks noGrp="1"/>
          </p:cNvSpPr>
          <p:nvPr>
            <p:ph idx="1"/>
          </p:nvPr>
        </p:nvSpPr>
        <p:spPr/>
        <p:txBody>
          <a:bodyPr>
            <a:normAutofit/>
          </a:bodyPr>
          <a:lstStyle/>
          <a:p>
            <a:endParaRPr lang="en-US" dirty="0"/>
          </a:p>
          <a:p>
            <a:endParaRPr lang="en-US" dirty="0"/>
          </a:p>
          <a:p>
            <a:pPr marL="0" indent="0" algn="ctr">
              <a:buNone/>
            </a:pPr>
            <a:r>
              <a:rPr lang="en-US" sz="4000" dirty="0"/>
              <a:t>Questions?</a:t>
            </a:r>
          </a:p>
        </p:txBody>
      </p:sp>
    </p:spTree>
    <p:extLst>
      <p:ext uri="{BB962C8B-B14F-4D97-AF65-F5344CB8AC3E}">
        <p14:creationId xmlns:p14="http://schemas.microsoft.com/office/powerpoint/2010/main" val="3789619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0910-3BED-4AAB-B18B-67D186290653}"/>
              </a:ext>
            </a:extLst>
          </p:cNvPr>
          <p:cNvSpPr>
            <a:spLocks noGrp="1"/>
          </p:cNvSpPr>
          <p:nvPr>
            <p:ph type="title"/>
          </p:nvPr>
        </p:nvSpPr>
        <p:spPr/>
        <p:txBody>
          <a:bodyPr/>
          <a:lstStyle/>
          <a:p>
            <a:r>
              <a:rPr lang="en-US" dirty="0" err="1"/>
              <a:t>Pentecontaetia</a:t>
            </a:r>
            <a:r>
              <a:rPr lang="en-US" dirty="0"/>
              <a:t> (480-431 BCE)</a:t>
            </a:r>
          </a:p>
        </p:txBody>
      </p:sp>
      <p:sp>
        <p:nvSpPr>
          <p:cNvPr id="3" name="Content Placeholder 2">
            <a:extLst>
              <a:ext uri="{FF2B5EF4-FFF2-40B4-BE49-F238E27FC236}">
                <a16:creationId xmlns:a16="http://schemas.microsoft.com/office/drawing/2014/main" id="{17894AE1-F748-4E66-8723-D2572B7A3022}"/>
              </a:ext>
            </a:extLst>
          </p:cNvPr>
          <p:cNvSpPr>
            <a:spLocks noGrp="1"/>
          </p:cNvSpPr>
          <p:nvPr>
            <p:ph idx="1"/>
          </p:nvPr>
        </p:nvSpPr>
        <p:spPr>
          <a:xfrm>
            <a:off x="680321" y="2151342"/>
            <a:ext cx="9613861" cy="4521127"/>
          </a:xfrm>
        </p:spPr>
        <p:txBody>
          <a:bodyPr>
            <a:normAutofit fontScale="92500" lnSpcReduction="20000"/>
          </a:bodyPr>
          <a:lstStyle/>
          <a:p>
            <a:r>
              <a:rPr lang="en-US" dirty="0"/>
              <a:t>Timeline (Part 1)</a:t>
            </a:r>
          </a:p>
          <a:p>
            <a:pPr lvl="1"/>
            <a:r>
              <a:rPr lang="en-US" dirty="0"/>
              <a:t>479: Began rebuilding Athens</a:t>
            </a:r>
          </a:p>
          <a:p>
            <a:pPr lvl="1"/>
            <a:r>
              <a:rPr lang="en-US" dirty="0"/>
              <a:t>478: Formation of Delian League</a:t>
            </a:r>
          </a:p>
          <a:p>
            <a:pPr lvl="1"/>
            <a:r>
              <a:rPr lang="en-US" dirty="0"/>
              <a:t>469: Battle of the </a:t>
            </a:r>
            <a:r>
              <a:rPr lang="en-US" dirty="0" err="1"/>
              <a:t>Eurymedon</a:t>
            </a:r>
            <a:endParaRPr lang="en-US" dirty="0"/>
          </a:p>
          <a:p>
            <a:pPr lvl="1"/>
            <a:r>
              <a:rPr lang="en-US" dirty="0"/>
              <a:t>468: Revolt of Naxos from Delian League</a:t>
            </a:r>
          </a:p>
          <a:p>
            <a:pPr lvl="1"/>
            <a:r>
              <a:rPr lang="en-US" b="1" i="1" dirty="0"/>
              <a:t>465: Xerxes assassinated, succeeded by Artaxerxes I</a:t>
            </a:r>
          </a:p>
          <a:p>
            <a:pPr lvl="1"/>
            <a:r>
              <a:rPr lang="en-US" dirty="0"/>
              <a:t>465: Revolt of Thasos from Delian League</a:t>
            </a:r>
          </a:p>
          <a:p>
            <a:pPr lvl="2"/>
            <a:r>
              <a:rPr lang="en-US" dirty="0">
                <a:solidFill>
                  <a:srgbClr val="FFFF00"/>
                </a:solidFill>
              </a:rPr>
              <a:t>Earthquake and helot rebellion occupies Sparta</a:t>
            </a:r>
          </a:p>
          <a:p>
            <a:pPr lvl="1"/>
            <a:r>
              <a:rPr lang="en-US" dirty="0">
                <a:solidFill>
                  <a:srgbClr val="FFFF00"/>
                </a:solidFill>
              </a:rPr>
              <a:t>461: Athenian assistance refused by Sparta</a:t>
            </a:r>
          </a:p>
          <a:p>
            <a:pPr lvl="2"/>
            <a:r>
              <a:rPr lang="en-US" dirty="0">
                <a:solidFill>
                  <a:srgbClr val="FFFF00"/>
                </a:solidFill>
              </a:rPr>
              <a:t>Rise of Pericles in Athens</a:t>
            </a:r>
          </a:p>
          <a:p>
            <a:pPr lvl="1"/>
            <a:r>
              <a:rPr lang="en-US" dirty="0"/>
              <a:t>460: Athens aids Egyptian revolt (disaster, lost 250 ships, 50,000 men)</a:t>
            </a:r>
          </a:p>
          <a:p>
            <a:pPr lvl="1"/>
            <a:r>
              <a:rPr lang="en-US" dirty="0">
                <a:solidFill>
                  <a:srgbClr val="FFFF00"/>
                </a:solidFill>
              </a:rPr>
              <a:t>459: Beginning of First Peloponnesian War (lasts until 445 BCE)</a:t>
            </a:r>
          </a:p>
          <a:p>
            <a:pPr lvl="1"/>
            <a:r>
              <a:rPr lang="en-US" dirty="0">
                <a:solidFill>
                  <a:srgbClr val="FFFF00"/>
                </a:solidFill>
              </a:rPr>
              <a:t>458: Athens constructs “Long Walls”</a:t>
            </a:r>
          </a:p>
          <a:p>
            <a:pPr lvl="1"/>
            <a:r>
              <a:rPr lang="en-US" dirty="0">
                <a:solidFill>
                  <a:srgbClr val="FFFF00"/>
                </a:solidFill>
              </a:rPr>
              <a:t>458-456: Fighting between Athens and Sparta in Boeotia</a:t>
            </a:r>
          </a:p>
          <a:p>
            <a:pPr lvl="1"/>
            <a:r>
              <a:rPr lang="en-US" dirty="0"/>
              <a:t>450: Battle of Cypriote Salamis</a:t>
            </a:r>
          </a:p>
          <a:p>
            <a:pPr lvl="1"/>
            <a:r>
              <a:rPr lang="en-US" dirty="0"/>
              <a:t>449: Peace of </a:t>
            </a:r>
            <a:r>
              <a:rPr lang="en-US" dirty="0" err="1"/>
              <a:t>Callias</a:t>
            </a:r>
            <a:r>
              <a:rPr lang="en-US" dirty="0"/>
              <a:t> ends Persian War</a:t>
            </a:r>
          </a:p>
          <a:p>
            <a:pPr lvl="1"/>
            <a:endParaRPr lang="en-US" b="1" dirty="0"/>
          </a:p>
          <a:p>
            <a:pPr marL="457200" lvl="1" indent="0">
              <a:buNone/>
            </a:pPr>
            <a:endParaRPr lang="en-US" dirty="0"/>
          </a:p>
        </p:txBody>
      </p:sp>
      <p:pic>
        <p:nvPicPr>
          <p:cNvPr id="5" name="Picture 4">
            <a:extLst>
              <a:ext uri="{FF2B5EF4-FFF2-40B4-BE49-F238E27FC236}">
                <a16:creationId xmlns:a16="http://schemas.microsoft.com/office/drawing/2014/main" id="{43FBC5B4-126F-4EA4-B577-5EB5196D5E07}"/>
              </a:ext>
            </a:extLst>
          </p:cNvPr>
          <p:cNvPicPr>
            <a:picLocks noChangeAspect="1"/>
          </p:cNvPicPr>
          <p:nvPr/>
        </p:nvPicPr>
        <p:blipFill>
          <a:blip r:embed="rId2"/>
          <a:stretch>
            <a:fillRect/>
          </a:stretch>
        </p:blipFill>
        <p:spPr>
          <a:xfrm>
            <a:off x="10828843" y="733538"/>
            <a:ext cx="1100628" cy="1100628"/>
          </a:xfrm>
          <a:prstGeom prst="rect">
            <a:avLst/>
          </a:prstGeom>
        </p:spPr>
      </p:pic>
    </p:spTree>
    <p:extLst>
      <p:ext uri="{BB962C8B-B14F-4D97-AF65-F5344CB8AC3E}">
        <p14:creationId xmlns:p14="http://schemas.microsoft.com/office/powerpoint/2010/main" val="2182062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9FF21-C75C-46CC-AFFC-F5827398C739}"/>
              </a:ext>
            </a:extLst>
          </p:cNvPr>
          <p:cNvSpPr>
            <a:spLocks noGrp="1"/>
          </p:cNvSpPr>
          <p:nvPr>
            <p:ph type="title"/>
          </p:nvPr>
        </p:nvSpPr>
        <p:spPr/>
        <p:txBody>
          <a:bodyPr/>
          <a:lstStyle/>
          <a:p>
            <a:r>
              <a:rPr lang="en-US" dirty="0"/>
              <a:t>The Age of Pericles (461-429 BCE)</a:t>
            </a:r>
          </a:p>
        </p:txBody>
      </p:sp>
      <p:sp>
        <p:nvSpPr>
          <p:cNvPr id="3" name="Content Placeholder 2">
            <a:extLst>
              <a:ext uri="{FF2B5EF4-FFF2-40B4-BE49-F238E27FC236}">
                <a16:creationId xmlns:a16="http://schemas.microsoft.com/office/drawing/2014/main" id="{7D469762-BCE4-43E8-8B5E-4369403908DB}"/>
              </a:ext>
            </a:extLst>
          </p:cNvPr>
          <p:cNvSpPr>
            <a:spLocks noGrp="1"/>
          </p:cNvSpPr>
          <p:nvPr>
            <p:ph idx="1"/>
          </p:nvPr>
        </p:nvSpPr>
        <p:spPr>
          <a:xfrm>
            <a:off x="680322" y="2336872"/>
            <a:ext cx="8861244" cy="4302465"/>
          </a:xfrm>
        </p:spPr>
        <p:txBody>
          <a:bodyPr>
            <a:normAutofit lnSpcReduction="10000"/>
          </a:bodyPr>
          <a:lstStyle/>
          <a:p>
            <a:r>
              <a:rPr lang="en-US" dirty="0"/>
              <a:t>Eloquent orator and successful Athenian politician.</a:t>
            </a:r>
          </a:p>
          <a:p>
            <a:r>
              <a:rPr lang="en-US" dirty="0"/>
              <a:t>Aristocratic credentials but championed the popular party.</a:t>
            </a:r>
          </a:p>
          <a:p>
            <a:r>
              <a:rPr lang="en-US" dirty="0"/>
              <a:t>Use the revenues of the Delian League to enrich Athens and its citizens. Oversaw massive rebuilding effort which included the Parthenon and most of the new Acropolis.</a:t>
            </a:r>
          </a:p>
          <a:p>
            <a:r>
              <a:rPr lang="en-US" dirty="0"/>
              <a:t>Made Athens the Greek epicenter of the arts and learning.</a:t>
            </a:r>
          </a:p>
          <a:p>
            <a:r>
              <a:rPr lang="en-US" dirty="0"/>
              <a:t>Transitioned Delian League to Athenian Empire, and unashamedly called on the Athenian people to act as an imperial power. </a:t>
            </a:r>
            <a:r>
              <a:rPr lang="en-US" i="1" dirty="0">
                <a:solidFill>
                  <a:srgbClr val="FFFF00"/>
                </a:solidFill>
              </a:rPr>
              <a:t>Might makes right.</a:t>
            </a:r>
          </a:p>
          <a:p>
            <a:r>
              <a:rPr lang="en-US" dirty="0"/>
              <a:t>Was simultaneously the architect of the Athenian Golden Age and the embodiment of Athenian </a:t>
            </a:r>
            <a:r>
              <a:rPr lang="en-US" i="1" dirty="0">
                <a:solidFill>
                  <a:srgbClr val="FFFF00"/>
                </a:solidFill>
              </a:rPr>
              <a:t>Hubris.</a:t>
            </a:r>
          </a:p>
          <a:p>
            <a:endParaRPr lang="en-US" dirty="0"/>
          </a:p>
          <a:p>
            <a:endParaRPr lang="en-US" dirty="0"/>
          </a:p>
        </p:txBody>
      </p:sp>
      <p:pic>
        <p:nvPicPr>
          <p:cNvPr id="6" name="Picture 5">
            <a:extLst>
              <a:ext uri="{FF2B5EF4-FFF2-40B4-BE49-F238E27FC236}">
                <a16:creationId xmlns:a16="http://schemas.microsoft.com/office/drawing/2014/main" id="{4E55CF21-D7F9-48D0-B902-1471010EC939}"/>
              </a:ext>
            </a:extLst>
          </p:cNvPr>
          <p:cNvPicPr>
            <a:picLocks noChangeAspect="1"/>
          </p:cNvPicPr>
          <p:nvPr/>
        </p:nvPicPr>
        <p:blipFill>
          <a:blip r:embed="rId2"/>
          <a:stretch>
            <a:fillRect/>
          </a:stretch>
        </p:blipFill>
        <p:spPr>
          <a:xfrm>
            <a:off x="10835818" y="710601"/>
            <a:ext cx="1166191" cy="1166191"/>
          </a:xfrm>
          <a:prstGeom prst="rect">
            <a:avLst/>
          </a:prstGeom>
        </p:spPr>
      </p:pic>
    </p:spTree>
    <p:extLst>
      <p:ext uri="{BB962C8B-B14F-4D97-AF65-F5344CB8AC3E}">
        <p14:creationId xmlns:p14="http://schemas.microsoft.com/office/powerpoint/2010/main" val="1725761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61476-2824-44C4-9180-5D966BBC76B9}"/>
              </a:ext>
            </a:extLst>
          </p:cNvPr>
          <p:cNvSpPr>
            <a:spLocks noGrp="1"/>
          </p:cNvSpPr>
          <p:nvPr>
            <p:ph type="title"/>
          </p:nvPr>
        </p:nvSpPr>
        <p:spPr/>
        <p:txBody>
          <a:bodyPr/>
          <a:lstStyle/>
          <a:p>
            <a:r>
              <a:rPr lang="en-US" dirty="0"/>
              <a:t>Athens’ Long Walls</a:t>
            </a:r>
          </a:p>
        </p:txBody>
      </p:sp>
      <p:sp>
        <p:nvSpPr>
          <p:cNvPr id="3" name="Content Placeholder 2">
            <a:extLst>
              <a:ext uri="{FF2B5EF4-FFF2-40B4-BE49-F238E27FC236}">
                <a16:creationId xmlns:a16="http://schemas.microsoft.com/office/drawing/2014/main" id="{70916D72-5BBA-485F-85DA-4DBC2A862090}"/>
              </a:ext>
            </a:extLst>
          </p:cNvPr>
          <p:cNvSpPr>
            <a:spLocks noGrp="1"/>
          </p:cNvSpPr>
          <p:nvPr>
            <p:ph idx="1"/>
          </p:nvPr>
        </p:nvSpPr>
        <p:spPr>
          <a:xfrm>
            <a:off x="680322" y="2336872"/>
            <a:ext cx="5110878" cy="4090431"/>
          </a:xfrm>
        </p:spPr>
        <p:txBody>
          <a:bodyPr/>
          <a:lstStyle/>
          <a:p>
            <a:r>
              <a:rPr lang="en-US" dirty="0"/>
              <a:t>Linked Athens city to ports of Piraeus and </a:t>
            </a:r>
            <a:r>
              <a:rPr lang="en-US" dirty="0" err="1"/>
              <a:t>Phaleron</a:t>
            </a:r>
            <a:endParaRPr lang="en-US" dirty="0"/>
          </a:p>
          <a:p>
            <a:r>
              <a:rPr lang="en-US" dirty="0"/>
              <a:t>Enabled Athens to withstand a land siege, so long as it controlled the seas.</a:t>
            </a:r>
          </a:p>
          <a:p>
            <a:r>
              <a:rPr lang="en-US" dirty="0"/>
              <a:t>Clearly intended to enable Athens to fight a war against Sparta, and Sparta understood that immediately.</a:t>
            </a:r>
          </a:p>
        </p:txBody>
      </p:sp>
      <p:pic>
        <p:nvPicPr>
          <p:cNvPr id="5" name="Picture 4">
            <a:extLst>
              <a:ext uri="{FF2B5EF4-FFF2-40B4-BE49-F238E27FC236}">
                <a16:creationId xmlns:a16="http://schemas.microsoft.com/office/drawing/2014/main" id="{03E76F39-6E5D-45C4-B1B6-0003124A60A6}"/>
              </a:ext>
            </a:extLst>
          </p:cNvPr>
          <p:cNvPicPr>
            <a:picLocks noChangeAspect="1"/>
          </p:cNvPicPr>
          <p:nvPr/>
        </p:nvPicPr>
        <p:blipFill>
          <a:blip r:embed="rId2"/>
          <a:stretch>
            <a:fillRect/>
          </a:stretch>
        </p:blipFill>
        <p:spPr>
          <a:xfrm>
            <a:off x="10801764" y="753228"/>
            <a:ext cx="1217958" cy="1080938"/>
          </a:xfrm>
          <a:prstGeom prst="rect">
            <a:avLst/>
          </a:prstGeom>
        </p:spPr>
      </p:pic>
    </p:spTree>
    <p:extLst>
      <p:ext uri="{BB962C8B-B14F-4D97-AF65-F5344CB8AC3E}">
        <p14:creationId xmlns:p14="http://schemas.microsoft.com/office/powerpoint/2010/main" val="4026134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0910-3BED-4AAB-B18B-67D186290653}"/>
              </a:ext>
            </a:extLst>
          </p:cNvPr>
          <p:cNvSpPr>
            <a:spLocks noGrp="1"/>
          </p:cNvSpPr>
          <p:nvPr>
            <p:ph type="title"/>
          </p:nvPr>
        </p:nvSpPr>
        <p:spPr/>
        <p:txBody>
          <a:bodyPr/>
          <a:lstStyle/>
          <a:p>
            <a:r>
              <a:rPr lang="en-US" dirty="0" err="1"/>
              <a:t>Pentecontaetia</a:t>
            </a:r>
            <a:r>
              <a:rPr lang="en-US" dirty="0"/>
              <a:t> (480-431 BCE)</a:t>
            </a:r>
          </a:p>
        </p:txBody>
      </p:sp>
      <p:sp>
        <p:nvSpPr>
          <p:cNvPr id="3" name="Content Placeholder 2">
            <a:extLst>
              <a:ext uri="{FF2B5EF4-FFF2-40B4-BE49-F238E27FC236}">
                <a16:creationId xmlns:a16="http://schemas.microsoft.com/office/drawing/2014/main" id="{17894AE1-F748-4E66-8723-D2572B7A3022}"/>
              </a:ext>
            </a:extLst>
          </p:cNvPr>
          <p:cNvSpPr>
            <a:spLocks noGrp="1"/>
          </p:cNvSpPr>
          <p:nvPr>
            <p:ph idx="1"/>
          </p:nvPr>
        </p:nvSpPr>
        <p:spPr>
          <a:xfrm>
            <a:off x="680321" y="2217603"/>
            <a:ext cx="9613861" cy="4521127"/>
          </a:xfrm>
        </p:spPr>
        <p:txBody>
          <a:bodyPr>
            <a:normAutofit/>
          </a:bodyPr>
          <a:lstStyle/>
          <a:p>
            <a:r>
              <a:rPr lang="en-US" dirty="0"/>
              <a:t>Timeline (Continued)</a:t>
            </a:r>
          </a:p>
          <a:p>
            <a:pPr lvl="1"/>
            <a:r>
              <a:rPr lang="en-US" dirty="0"/>
              <a:t>446: Spartan invasion of Attica, </a:t>
            </a:r>
          </a:p>
          <a:p>
            <a:pPr lvl="1"/>
            <a:r>
              <a:rPr lang="en-US" dirty="0"/>
              <a:t>445: Athens and Sparta agree to “Thirty Year Truce”</a:t>
            </a:r>
          </a:p>
          <a:p>
            <a:pPr marL="914400" lvl="2" indent="0">
              <a:buNone/>
            </a:pPr>
            <a:r>
              <a:rPr lang="en-US" i="1" dirty="0"/>
              <a:t>(Nehemiah begins mission to Jerusalem)</a:t>
            </a:r>
          </a:p>
          <a:p>
            <a:pPr lvl="1"/>
            <a:r>
              <a:rPr lang="en-US" dirty="0"/>
              <a:t>441: Revolt in Samos</a:t>
            </a:r>
          </a:p>
          <a:p>
            <a:pPr lvl="1"/>
            <a:r>
              <a:rPr lang="en-US" dirty="0"/>
              <a:t>432: Revolt in Potidaea, backed by Spartans, Corinthians, Macedonians. Athens besieges city (eventually victorious in 430)</a:t>
            </a:r>
          </a:p>
          <a:p>
            <a:pPr lvl="1"/>
            <a:r>
              <a:rPr lang="en-US" dirty="0"/>
              <a:t>432: Megarian Decree--Athens passed law refusing to allow Megara to use Athenian markets and harbors.  Megarians demand repeal of decree. Sparta backs Megara. Athens refuses </a:t>
            </a:r>
          </a:p>
          <a:p>
            <a:pPr lvl="1"/>
            <a:r>
              <a:rPr lang="en-US" dirty="0"/>
              <a:t>431: War with Peloponnesian League headed by Sparta (</a:t>
            </a:r>
            <a:r>
              <a:rPr lang="en-US" dirty="0" err="1"/>
              <a:t>Archidamian</a:t>
            </a:r>
            <a:r>
              <a:rPr lang="en-US" dirty="0"/>
              <a:t> War)</a:t>
            </a:r>
          </a:p>
          <a:p>
            <a:pPr lvl="1"/>
            <a:r>
              <a:rPr lang="en-US" i="1" dirty="0"/>
              <a:t>430: (approximately) Torah compiled by Ezra in </a:t>
            </a:r>
            <a:r>
              <a:rPr lang="en-US" i="1" dirty="0" err="1"/>
              <a:t>Jersualem</a:t>
            </a:r>
            <a:endParaRPr lang="en-US" i="1" dirty="0"/>
          </a:p>
        </p:txBody>
      </p:sp>
      <p:pic>
        <p:nvPicPr>
          <p:cNvPr id="5" name="Picture 4">
            <a:extLst>
              <a:ext uri="{FF2B5EF4-FFF2-40B4-BE49-F238E27FC236}">
                <a16:creationId xmlns:a16="http://schemas.microsoft.com/office/drawing/2014/main" id="{38379015-3D91-47C0-AC65-ACB888912407}"/>
              </a:ext>
            </a:extLst>
          </p:cNvPr>
          <p:cNvPicPr>
            <a:picLocks noChangeAspect="1"/>
          </p:cNvPicPr>
          <p:nvPr/>
        </p:nvPicPr>
        <p:blipFill>
          <a:blip r:embed="rId2"/>
          <a:stretch>
            <a:fillRect/>
          </a:stretch>
        </p:blipFill>
        <p:spPr>
          <a:xfrm>
            <a:off x="10828843" y="733538"/>
            <a:ext cx="1100628" cy="1100628"/>
          </a:xfrm>
          <a:prstGeom prst="rect">
            <a:avLst/>
          </a:prstGeom>
        </p:spPr>
      </p:pic>
    </p:spTree>
    <p:extLst>
      <p:ext uri="{BB962C8B-B14F-4D97-AF65-F5344CB8AC3E}">
        <p14:creationId xmlns:p14="http://schemas.microsoft.com/office/powerpoint/2010/main" val="2935660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EC82-9F16-4672-A91E-FB43F07A1ED2}"/>
              </a:ext>
            </a:extLst>
          </p:cNvPr>
          <p:cNvSpPr>
            <a:spLocks noGrp="1"/>
          </p:cNvSpPr>
          <p:nvPr>
            <p:ph type="title"/>
          </p:nvPr>
        </p:nvSpPr>
        <p:spPr/>
        <p:txBody>
          <a:bodyPr/>
          <a:lstStyle/>
          <a:p>
            <a:r>
              <a:rPr lang="en-US" dirty="0"/>
              <a:t>Meanwhile in Persia (480-431 BCE)</a:t>
            </a:r>
          </a:p>
        </p:txBody>
      </p:sp>
      <p:sp>
        <p:nvSpPr>
          <p:cNvPr id="3" name="Content Placeholder 2">
            <a:extLst>
              <a:ext uri="{FF2B5EF4-FFF2-40B4-BE49-F238E27FC236}">
                <a16:creationId xmlns:a16="http://schemas.microsoft.com/office/drawing/2014/main" id="{11CC9FFA-8AD9-419E-AE62-1115FD5AFA9E}"/>
              </a:ext>
            </a:extLst>
          </p:cNvPr>
          <p:cNvSpPr>
            <a:spLocks noGrp="1"/>
          </p:cNvSpPr>
          <p:nvPr>
            <p:ph idx="1"/>
          </p:nvPr>
        </p:nvSpPr>
        <p:spPr>
          <a:xfrm>
            <a:off x="680322" y="2336873"/>
            <a:ext cx="7509522" cy="4408484"/>
          </a:xfrm>
        </p:spPr>
        <p:txBody>
          <a:bodyPr>
            <a:normAutofit fontScale="77500" lnSpcReduction="20000"/>
          </a:bodyPr>
          <a:lstStyle/>
          <a:p>
            <a:r>
              <a:rPr lang="en-US" dirty="0"/>
              <a:t>465: Xerxes assassinated, succeeded by </a:t>
            </a:r>
            <a:r>
              <a:rPr lang="en-US" dirty="0">
                <a:solidFill>
                  <a:srgbClr val="FFFF00"/>
                </a:solidFill>
              </a:rPr>
              <a:t>Artaxerxes I</a:t>
            </a:r>
          </a:p>
          <a:p>
            <a:r>
              <a:rPr lang="en-US" dirty="0"/>
              <a:t>460-454: Egyptian revolt in Nile Delta, ends with defeat of Athenian expedition, execution of rebel leader. </a:t>
            </a:r>
          </a:p>
          <a:p>
            <a:r>
              <a:rPr lang="en-US" dirty="0"/>
              <a:t>Begins a forty-year period of peace, calm, and prosperity in Persia.</a:t>
            </a:r>
          </a:p>
          <a:p>
            <a:r>
              <a:rPr lang="en-US" dirty="0"/>
              <a:t>458: </a:t>
            </a:r>
            <a:r>
              <a:rPr lang="en-US" dirty="0">
                <a:solidFill>
                  <a:srgbClr val="FFFF00"/>
                </a:solidFill>
              </a:rPr>
              <a:t>Ezra</a:t>
            </a:r>
            <a:r>
              <a:rPr lang="en-US" dirty="0"/>
              <a:t> (a scribe versed in the Law of Moses) begins mission to Jerusalem</a:t>
            </a:r>
          </a:p>
          <a:p>
            <a:pPr lvl="1"/>
            <a:r>
              <a:rPr lang="en-US" dirty="0"/>
              <a:t>Sent to rebuild temple and conduct lavish sacrifices</a:t>
            </a:r>
          </a:p>
          <a:p>
            <a:pPr lvl="1"/>
            <a:r>
              <a:rPr lang="en-US" dirty="0"/>
              <a:t>Appoint magistrates and administer justice. Laws of Moses placed under protection of the king.</a:t>
            </a:r>
          </a:p>
          <a:p>
            <a:pPr lvl="1"/>
            <a:r>
              <a:rPr lang="en-US" dirty="0"/>
              <a:t>May begin compiling Torah at about this time</a:t>
            </a:r>
          </a:p>
          <a:p>
            <a:r>
              <a:rPr lang="en-US" dirty="0"/>
              <a:t>445: </a:t>
            </a:r>
            <a:r>
              <a:rPr lang="en-US" dirty="0">
                <a:solidFill>
                  <a:srgbClr val="FFFF00"/>
                </a:solidFill>
              </a:rPr>
              <a:t>Nehemiah</a:t>
            </a:r>
            <a:r>
              <a:rPr lang="en-US" dirty="0"/>
              <a:t> begins mission to Jerusalem</a:t>
            </a:r>
          </a:p>
          <a:p>
            <a:pPr lvl="1"/>
            <a:r>
              <a:rPr lang="en-US" dirty="0"/>
              <a:t>Rebuild city walls and temple walls, secure the city defenses, insure public order</a:t>
            </a:r>
          </a:p>
          <a:p>
            <a:r>
              <a:rPr lang="en-US" dirty="0"/>
              <a:t>430: Nehemiah returns to Jerusalem to strengthen political and social order, regularize tribute payments</a:t>
            </a:r>
          </a:p>
          <a:p>
            <a:pPr lvl="1"/>
            <a:r>
              <a:rPr lang="en-US" dirty="0"/>
              <a:t>Torah compiled by Ezra in Jerusalem about the same time</a:t>
            </a:r>
          </a:p>
          <a:p>
            <a:pPr marL="457200" lvl="1" indent="0">
              <a:buNone/>
            </a:pPr>
            <a:endParaRPr lang="en-US" dirty="0"/>
          </a:p>
          <a:p>
            <a:endParaRPr lang="en-US" b="1" i="1" dirty="0"/>
          </a:p>
          <a:p>
            <a:endParaRPr lang="en-US" dirty="0"/>
          </a:p>
        </p:txBody>
      </p:sp>
      <p:pic>
        <p:nvPicPr>
          <p:cNvPr id="4" name="Picture 3">
            <a:extLst>
              <a:ext uri="{FF2B5EF4-FFF2-40B4-BE49-F238E27FC236}">
                <a16:creationId xmlns:a16="http://schemas.microsoft.com/office/drawing/2014/main" id="{2A341940-9E43-413D-88DB-BD490918D4C8}"/>
              </a:ext>
            </a:extLst>
          </p:cNvPr>
          <p:cNvPicPr>
            <a:picLocks noChangeAspect="1"/>
          </p:cNvPicPr>
          <p:nvPr/>
        </p:nvPicPr>
        <p:blipFill>
          <a:blip r:embed="rId2"/>
          <a:stretch>
            <a:fillRect/>
          </a:stretch>
        </p:blipFill>
        <p:spPr>
          <a:xfrm>
            <a:off x="10790139" y="753228"/>
            <a:ext cx="1081052" cy="1081052"/>
          </a:xfrm>
          <a:prstGeom prst="rect">
            <a:avLst/>
          </a:prstGeom>
        </p:spPr>
      </p:pic>
    </p:spTree>
    <p:extLst>
      <p:ext uri="{BB962C8B-B14F-4D97-AF65-F5344CB8AC3E}">
        <p14:creationId xmlns:p14="http://schemas.microsoft.com/office/powerpoint/2010/main" val="1183475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The </a:t>
            </a:r>
            <a:r>
              <a:rPr lang="en-US" dirty="0" err="1"/>
              <a:t>Archidamion</a:t>
            </a:r>
            <a:r>
              <a:rPr lang="en-US" dirty="0"/>
              <a:t> War (431-421 BCE)</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477080" y="2336873"/>
            <a:ext cx="2782956" cy="4156692"/>
          </a:xfrm>
        </p:spPr>
        <p:txBody>
          <a:bodyPr>
            <a:normAutofit/>
          </a:bodyPr>
          <a:lstStyle/>
          <a:p>
            <a:r>
              <a:rPr lang="en-US" dirty="0"/>
              <a:t>Named for Spartan King </a:t>
            </a:r>
            <a:r>
              <a:rPr lang="en-US" dirty="0" err="1"/>
              <a:t>Archidamus</a:t>
            </a:r>
            <a:r>
              <a:rPr lang="en-US" dirty="0"/>
              <a:t> II</a:t>
            </a:r>
          </a:p>
          <a:p>
            <a:r>
              <a:rPr lang="en-US" dirty="0"/>
              <a:t>Spartan reaction to Athens’ attempt to break the economies of Megara and Corinth, Sparta’s two larges allies.</a:t>
            </a:r>
          </a:p>
          <a:p>
            <a:pPr lvl="1"/>
            <a:endParaRPr lang="en-US" dirty="0"/>
          </a:p>
        </p:txBody>
      </p:sp>
      <p:pic>
        <p:nvPicPr>
          <p:cNvPr id="12" name="Picture 11">
            <a:extLst>
              <a:ext uri="{FF2B5EF4-FFF2-40B4-BE49-F238E27FC236}">
                <a16:creationId xmlns:a16="http://schemas.microsoft.com/office/drawing/2014/main" id="{D2839CF5-5AE2-412C-80FF-EDBEA0D552B2}"/>
              </a:ext>
            </a:extLst>
          </p:cNvPr>
          <p:cNvPicPr>
            <a:picLocks noChangeAspect="1"/>
          </p:cNvPicPr>
          <p:nvPr/>
        </p:nvPicPr>
        <p:blipFill>
          <a:blip r:embed="rId2"/>
          <a:stretch>
            <a:fillRect/>
          </a:stretch>
        </p:blipFill>
        <p:spPr>
          <a:xfrm>
            <a:off x="10774017" y="708229"/>
            <a:ext cx="1229471" cy="1125937"/>
          </a:xfrm>
          <a:prstGeom prst="rect">
            <a:avLst/>
          </a:prstGeom>
        </p:spPr>
      </p:pic>
    </p:spTree>
    <p:extLst>
      <p:ext uri="{BB962C8B-B14F-4D97-AF65-F5344CB8AC3E}">
        <p14:creationId xmlns:p14="http://schemas.microsoft.com/office/powerpoint/2010/main" val="254783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3CD61-F38C-4141-A074-D2D09C108309}"/>
              </a:ext>
            </a:extLst>
          </p:cNvPr>
          <p:cNvSpPr>
            <a:spLocks noGrp="1"/>
          </p:cNvSpPr>
          <p:nvPr>
            <p:ph type="title"/>
          </p:nvPr>
        </p:nvSpPr>
        <p:spPr/>
        <p:txBody>
          <a:bodyPr/>
          <a:lstStyle/>
          <a:p>
            <a:r>
              <a:rPr lang="en-US" dirty="0"/>
              <a:t>The </a:t>
            </a:r>
            <a:r>
              <a:rPr lang="en-US" dirty="0" err="1"/>
              <a:t>Archidamion</a:t>
            </a:r>
            <a:r>
              <a:rPr lang="en-US" dirty="0"/>
              <a:t> War (431-421 BCE)</a:t>
            </a:r>
          </a:p>
        </p:txBody>
      </p:sp>
      <p:sp>
        <p:nvSpPr>
          <p:cNvPr id="3" name="Content Placeholder 2">
            <a:extLst>
              <a:ext uri="{FF2B5EF4-FFF2-40B4-BE49-F238E27FC236}">
                <a16:creationId xmlns:a16="http://schemas.microsoft.com/office/drawing/2014/main" id="{3EB0C28E-AE97-45F6-92E8-657CBDF45596}"/>
              </a:ext>
            </a:extLst>
          </p:cNvPr>
          <p:cNvSpPr>
            <a:spLocks noGrp="1"/>
          </p:cNvSpPr>
          <p:nvPr>
            <p:ph idx="1"/>
          </p:nvPr>
        </p:nvSpPr>
        <p:spPr>
          <a:xfrm>
            <a:off x="680321" y="2336873"/>
            <a:ext cx="5408613" cy="3599316"/>
          </a:xfrm>
        </p:spPr>
        <p:txBody>
          <a:bodyPr/>
          <a:lstStyle/>
          <a:p>
            <a:pPr marL="0" indent="0">
              <a:buNone/>
            </a:pPr>
            <a:r>
              <a:rPr lang="en-US" b="1" i="1" dirty="0">
                <a:solidFill>
                  <a:srgbClr val="FFFF00"/>
                </a:solidFill>
              </a:rPr>
              <a:t>The Alliances at the Start of War</a:t>
            </a:r>
          </a:p>
          <a:p>
            <a:pPr lvl="1"/>
            <a:r>
              <a:rPr lang="en-US" dirty="0"/>
              <a:t>Delian League: Pink</a:t>
            </a:r>
          </a:p>
          <a:p>
            <a:pPr lvl="1"/>
            <a:r>
              <a:rPr lang="en-US" dirty="0"/>
              <a:t>Peloponnesian League: Green</a:t>
            </a:r>
          </a:p>
          <a:p>
            <a:pPr lvl="1"/>
            <a:r>
              <a:rPr lang="en-US" dirty="0"/>
              <a:t>Neutral: Gray</a:t>
            </a:r>
          </a:p>
        </p:txBody>
      </p:sp>
      <p:pic>
        <p:nvPicPr>
          <p:cNvPr id="4" name="Picture 3">
            <a:extLst>
              <a:ext uri="{FF2B5EF4-FFF2-40B4-BE49-F238E27FC236}">
                <a16:creationId xmlns:a16="http://schemas.microsoft.com/office/drawing/2014/main" id="{3342B251-97DA-4CFB-9D8D-23F79D107E7F}"/>
              </a:ext>
            </a:extLst>
          </p:cNvPr>
          <p:cNvPicPr>
            <a:picLocks noChangeAspect="1"/>
          </p:cNvPicPr>
          <p:nvPr/>
        </p:nvPicPr>
        <p:blipFill>
          <a:blip r:embed="rId2"/>
          <a:stretch>
            <a:fillRect/>
          </a:stretch>
        </p:blipFill>
        <p:spPr>
          <a:xfrm>
            <a:off x="10774017" y="708229"/>
            <a:ext cx="1229471" cy="1125937"/>
          </a:xfrm>
          <a:prstGeom prst="rect">
            <a:avLst/>
          </a:prstGeom>
        </p:spPr>
      </p:pic>
      <p:pic>
        <p:nvPicPr>
          <p:cNvPr id="8" name="Picture 7">
            <a:extLst>
              <a:ext uri="{FF2B5EF4-FFF2-40B4-BE49-F238E27FC236}">
                <a16:creationId xmlns:a16="http://schemas.microsoft.com/office/drawing/2014/main" id="{0C88BE98-86FB-4871-97F7-591481AAD035}"/>
              </a:ext>
            </a:extLst>
          </p:cNvPr>
          <p:cNvPicPr>
            <a:picLocks noChangeAspect="1"/>
          </p:cNvPicPr>
          <p:nvPr/>
        </p:nvPicPr>
        <p:blipFill>
          <a:blip r:embed="rId3"/>
          <a:stretch>
            <a:fillRect/>
          </a:stretch>
        </p:blipFill>
        <p:spPr>
          <a:xfrm>
            <a:off x="6400800" y="2336873"/>
            <a:ext cx="5408613" cy="4288184"/>
          </a:xfrm>
          <a:prstGeom prst="rect">
            <a:avLst/>
          </a:prstGeom>
        </p:spPr>
      </p:pic>
    </p:spTree>
    <p:extLst>
      <p:ext uri="{BB962C8B-B14F-4D97-AF65-F5344CB8AC3E}">
        <p14:creationId xmlns:p14="http://schemas.microsoft.com/office/powerpoint/2010/main" val="2806700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The </a:t>
            </a:r>
            <a:r>
              <a:rPr lang="en-US" dirty="0" err="1"/>
              <a:t>Archidamion</a:t>
            </a:r>
            <a:r>
              <a:rPr lang="en-US" dirty="0"/>
              <a:t> War (431-421 BCE)</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477079" y="2336873"/>
            <a:ext cx="7673008" cy="4156692"/>
          </a:xfrm>
        </p:spPr>
        <p:txBody>
          <a:bodyPr>
            <a:normAutofit fontScale="92500" lnSpcReduction="10000"/>
          </a:bodyPr>
          <a:lstStyle/>
          <a:p>
            <a:r>
              <a:rPr lang="en-US" dirty="0"/>
              <a:t>Sparta had no fleet but relied on that of Corinth. If Corinthian power broken, Sparta defenseless against seaborne attack.</a:t>
            </a:r>
          </a:p>
          <a:p>
            <a:r>
              <a:rPr lang="en-US" dirty="0"/>
              <a:t>Sparta asked Athens to repeal the </a:t>
            </a:r>
            <a:r>
              <a:rPr lang="en-US" dirty="0" err="1"/>
              <a:t>Megaran</a:t>
            </a:r>
            <a:r>
              <a:rPr lang="en-US" dirty="0"/>
              <a:t> Decree. </a:t>
            </a:r>
          </a:p>
          <a:p>
            <a:r>
              <a:rPr lang="en-US" sz="2600" b="1" i="1" dirty="0">
                <a:solidFill>
                  <a:srgbClr val="FFFF00"/>
                </a:solidFill>
              </a:rPr>
              <a:t>Hubris: </a:t>
            </a:r>
            <a:r>
              <a:rPr lang="en-US" dirty="0"/>
              <a:t>Athens answered that to do so would be to give Sparta the power to dictate to Athens.</a:t>
            </a:r>
          </a:p>
          <a:p>
            <a:pPr lvl="1"/>
            <a:r>
              <a:rPr lang="en-US" dirty="0"/>
              <a:t>Translation: </a:t>
            </a:r>
            <a:r>
              <a:rPr lang="en-US" i="1" dirty="0"/>
              <a:t>“You’re not the boss of me!”</a:t>
            </a:r>
          </a:p>
          <a:p>
            <a:r>
              <a:rPr lang="en-US" dirty="0"/>
              <a:t>Sparta and its allies declared war. (431)</a:t>
            </a:r>
          </a:p>
          <a:p>
            <a:r>
              <a:rPr lang="en-US" sz="2600" b="1" i="1" dirty="0">
                <a:solidFill>
                  <a:srgbClr val="FFFF00"/>
                </a:solidFill>
              </a:rPr>
              <a:t>Nemesis: </a:t>
            </a:r>
            <a:r>
              <a:rPr lang="en-US" dirty="0"/>
              <a:t>Spartan army invaded and immediately overran most of Attica. The Athenian rural population displaced into the walled city of Athens. Overcrowding soon led to disease, and then </a:t>
            </a:r>
            <a:r>
              <a:rPr lang="en-US" b="1" i="1" dirty="0">
                <a:solidFill>
                  <a:srgbClr val="FFFF00"/>
                </a:solidFill>
              </a:rPr>
              <a:t>the plague.</a:t>
            </a:r>
          </a:p>
          <a:p>
            <a:pPr lvl="1"/>
            <a:endParaRPr lang="en-US" dirty="0"/>
          </a:p>
        </p:txBody>
      </p:sp>
      <p:pic>
        <p:nvPicPr>
          <p:cNvPr id="12" name="Picture 11">
            <a:extLst>
              <a:ext uri="{FF2B5EF4-FFF2-40B4-BE49-F238E27FC236}">
                <a16:creationId xmlns:a16="http://schemas.microsoft.com/office/drawing/2014/main" id="{D2839CF5-5AE2-412C-80FF-EDBEA0D552B2}"/>
              </a:ext>
            </a:extLst>
          </p:cNvPr>
          <p:cNvPicPr>
            <a:picLocks noChangeAspect="1"/>
          </p:cNvPicPr>
          <p:nvPr/>
        </p:nvPicPr>
        <p:blipFill>
          <a:blip r:embed="rId2"/>
          <a:stretch>
            <a:fillRect/>
          </a:stretch>
        </p:blipFill>
        <p:spPr>
          <a:xfrm>
            <a:off x="10774017" y="708229"/>
            <a:ext cx="1229471" cy="1125937"/>
          </a:xfrm>
          <a:prstGeom prst="rect">
            <a:avLst/>
          </a:prstGeom>
        </p:spPr>
      </p:pic>
    </p:spTree>
    <p:extLst>
      <p:ext uri="{BB962C8B-B14F-4D97-AF65-F5344CB8AC3E}">
        <p14:creationId xmlns:p14="http://schemas.microsoft.com/office/powerpoint/2010/main" val="2267337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The Athenian Plague (430-429 BCE))</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477079" y="2336873"/>
            <a:ext cx="5574705" cy="4156692"/>
          </a:xfrm>
        </p:spPr>
        <p:txBody>
          <a:bodyPr>
            <a:normAutofit/>
          </a:bodyPr>
          <a:lstStyle/>
          <a:p>
            <a:r>
              <a:rPr lang="en-US" dirty="0"/>
              <a:t>Athenian Plague (430-429)</a:t>
            </a:r>
          </a:p>
          <a:p>
            <a:pPr lvl="1"/>
            <a:r>
              <a:rPr lang="en-US" dirty="0"/>
              <a:t>Came by sea simultaneously throughout the Aegean, but not as virulently as in Athens</a:t>
            </a:r>
          </a:p>
          <a:p>
            <a:pPr lvl="1"/>
            <a:r>
              <a:rPr lang="en-US" dirty="0"/>
              <a:t>Documented symptoms fit a number of diseases, but no one disease has all of them</a:t>
            </a:r>
          </a:p>
          <a:p>
            <a:pPr lvl="1"/>
            <a:r>
              <a:rPr lang="en-US" dirty="0"/>
              <a:t>Current thinking leans toward a near-simultaneous outbreak of three diseases: </a:t>
            </a:r>
            <a:r>
              <a:rPr lang="en-US" b="1" dirty="0">
                <a:solidFill>
                  <a:srgbClr val="FFFF00"/>
                </a:solidFill>
              </a:rPr>
              <a:t>typhoid</a:t>
            </a:r>
            <a:r>
              <a:rPr lang="en-US" b="1" dirty="0"/>
              <a:t>, </a:t>
            </a:r>
            <a:r>
              <a:rPr lang="en-US" b="1" dirty="0">
                <a:solidFill>
                  <a:srgbClr val="FFFF00"/>
                </a:solidFill>
              </a:rPr>
              <a:t>typhus</a:t>
            </a:r>
            <a:r>
              <a:rPr lang="en-US" dirty="0"/>
              <a:t>, and some form of </a:t>
            </a:r>
            <a:r>
              <a:rPr lang="en-US" b="1" dirty="0">
                <a:solidFill>
                  <a:srgbClr val="FFFF00"/>
                </a:solidFill>
              </a:rPr>
              <a:t>viral hemorrhagic fever</a:t>
            </a:r>
            <a:r>
              <a:rPr lang="en-US" dirty="0"/>
              <a:t>.</a:t>
            </a:r>
          </a:p>
          <a:p>
            <a:pPr lvl="1"/>
            <a:endParaRPr lang="en-US" dirty="0"/>
          </a:p>
        </p:txBody>
      </p:sp>
      <p:pic>
        <p:nvPicPr>
          <p:cNvPr id="12" name="Picture 11">
            <a:extLst>
              <a:ext uri="{FF2B5EF4-FFF2-40B4-BE49-F238E27FC236}">
                <a16:creationId xmlns:a16="http://schemas.microsoft.com/office/drawing/2014/main" id="{D2839CF5-5AE2-412C-80FF-EDBEA0D552B2}"/>
              </a:ext>
            </a:extLst>
          </p:cNvPr>
          <p:cNvPicPr>
            <a:picLocks noChangeAspect="1"/>
          </p:cNvPicPr>
          <p:nvPr/>
        </p:nvPicPr>
        <p:blipFill>
          <a:blip r:embed="rId2"/>
          <a:stretch>
            <a:fillRect/>
          </a:stretch>
        </p:blipFill>
        <p:spPr>
          <a:xfrm>
            <a:off x="10774017" y="708229"/>
            <a:ext cx="1229471" cy="1125937"/>
          </a:xfrm>
          <a:prstGeom prst="rect">
            <a:avLst/>
          </a:prstGeom>
        </p:spPr>
      </p:pic>
    </p:spTree>
    <p:extLst>
      <p:ext uri="{BB962C8B-B14F-4D97-AF65-F5344CB8AC3E}">
        <p14:creationId xmlns:p14="http://schemas.microsoft.com/office/powerpoint/2010/main" val="3801502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BAEB3-FE88-44B6-BFBC-023B28C83066}"/>
              </a:ext>
            </a:extLst>
          </p:cNvPr>
          <p:cNvSpPr>
            <a:spLocks noGrp="1"/>
          </p:cNvSpPr>
          <p:nvPr>
            <p:ph type="title"/>
          </p:nvPr>
        </p:nvSpPr>
        <p:spPr/>
        <p:txBody>
          <a:bodyPr/>
          <a:lstStyle/>
          <a:p>
            <a:r>
              <a:rPr lang="en-US" dirty="0"/>
              <a:t>Course Overview</a:t>
            </a:r>
          </a:p>
        </p:txBody>
      </p:sp>
      <p:sp>
        <p:nvSpPr>
          <p:cNvPr id="3" name="Content Placeholder 2">
            <a:extLst>
              <a:ext uri="{FF2B5EF4-FFF2-40B4-BE49-F238E27FC236}">
                <a16:creationId xmlns:a16="http://schemas.microsoft.com/office/drawing/2014/main" id="{B1BC269E-B094-44EA-8536-54E28531F17C}"/>
              </a:ext>
            </a:extLst>
          </p:cNvPr>
          <p:cNvSpPr>
            <a:spLocks noGrp="1"/>
          </p:cNvSpPr>
          <p:nvPr>
            <p:ph idx="1"/>
          </p:nvPr>
        </p:nvSpPr>
        <p:spPr>
          <a:xfrm>
            <a:off x="680321" y="2336873"/>
            <a:ext cx="11180375" cy="3997666"/>
          </a:xfrm>
        </p:spPr>
        <p:txBody>
          <a:bodyPr>
            <a:normAutofit/>
          </a:bodyPr>
          <a:lstStyle/>
          <a:p>
            <a:r>
              <a:rPr lang="en-US" dirty="0"/>
              <a:t>Week 1: </a:t>
            </a:r>
            <a:r>
              <a:rPr lang="en-US" b="1" i="1" dirty="0">
                <a:solidFill>
                  <a:srgbClr val="FFFF00"/>
                </a:solidFill>
              </a:rPr>
              <a:t>The Story</a:t>
            </a:r>
            <a:r>
              <a:rPr lang="en-US" i="1" dirty="0"/>
              <a:t>, </a:t>
            </a:r>
            <a:r>
              <a:rPr lang="en-US" dirty="0"/>
              <a:t>and its sources</a:t>
            </a:r>
          </a:p>
          <a:p>
            <a:r>
              <a:rPr lang="en-US" dirty="0"/>
              <a:t>Week 2: </a:t>
            </a:r>
            <a:r>
              <a:rPr lang="en-US" b="1" i="1" dirty="0">
                <a:solidFill>
                  <a:srgbClr val="FFFF00"/>
                </a:solidFill>
              </a:rPr>
              <a:t>The Greeks</a:t>
            </a:r>
            <a:r>
              <a:rPr lang="en-US" dirty="0"/>
              <a:t>—Who they were and why we should care</a:t>
            </a:r>
          </a:p>
          <a:p>
            <a:r>
              <a:rPr lang="en-US" dirty="0"/>
              <a:t>Week 3: </a:t>
            </a:r>
            <a:r>
              <a:rPr lang="en-US" b="1" i="1" dirty="0">
                <a:solidFill>
                  <a:srgbClr val="FFFF00"/>
                </a:solidFill>
              </a:rPr>
              <a:t>The Persians</a:t>
            </a:r>
            <a:r>
              <a:rPr lang="en-US" dirty="0"/>
              <a:t>—Who were they, and </a:t>
            </a:r>
            <a:r>
              <a:rPr lang="en-US" i="1" dirty="0"/>
              <a:t>should</a:t>
            </a:r>
            <a:r>
              <a:rPr lang="en-US" dirty="0"/>
              <a:t> we care?</a:t>
            </a:r>
          </a:p>
          <a:p>
            <a:r>
              <a:rPr lang="en-US" dirty="0"/>
              <a:t>Week 4: </a:t>
            </a:r>
            <a:r>
              <a:rPr lang="en-US" b="1" i="1" dirty="0">
                <a:solidFill>
                  <a:srgbClr val="FFFF00"/>
                </a:solidFill>
              </a:rPr>
              <a:t>When the Mede Came</a:t>
            </a:r>
            <a:r>
              <a:rPr lang="en-US" dirty="0"/>
              <a:t>—From Cyrus to Darius</a:t>
            </a:r>
          </a:p>
          <a:p>
            <a:r>
              <a:rPr lang="en-US" dirty="0"/>
              <a:t>Week 5: </a:t>
            </a:r>
            <a:r>
              <a:rPr lang="en-US" b="1" i="1" dirty="0">
                <a:solidFill>
                  <a:srgbClr val="FFFF00"/>
                </a:solidFill>
              </a:rPr>
              <a:t>The Great Invasion</a:t>
            </a:r>
            <a:r>
              <a:rPr lang="en-US" dirty="0"/>
              <a:t>—The Stunning Greek Victory</a:t>
            </a:r>
          </a:p>
          <a:p>
            <a:r>
              <a:rPr lang="en-US" sz="2800" u="sng" dirty="0"/>
              <a:t>Week 6: </a:t>
            </a:r>
            <a:r>
              <a:rPr lang="en-US" sz="2800" b="1" i="1" u="sng" dirty="0">
                <a:solidFill>
                  <a:srgbClr val="FFFF00"/>
                </a:solidFill>
              </a:rPr>
              <a:t>The Victors Fall Out</a:t>
            </a:r>
            <a:r>
              <a:rPr lang="en-US" sz="2800" u="sng" dirty="0"/>
              <a:t>—The Peloponnesian Wars</a:t>
            </a:r>
          </a:p>
          <a:p>
            <a:r>
              <a:rPr lang="en-US" dirty="0"/>
              <a:t>Week 7: </a:t>
            </a:r>
            <a:r>
              <a:rPr lang="en-US" b="1" i="1" dirty="0">
                <a:solidFill>
                  <a:srgbClr val="FFFF00"/>
                </a:solidFill>
              </a:rPr>
              <a:t>The King’s “Peace”</a:t>
            </a:r>
            <a:r>
              <a:rPr lang="en-US" dirty="0"/>
              <a:t>—Fifty Years of War</a:t>
            </a:r>
          </a:p>
          <a:p>
            <a:r>
              <a:rPr lang="en-US" dirty="0"/>
              <a:t>Week 8: </a:t>
            </a:r>
            <a:r>
              <a:rPr lang="en-US" b="1" i="1" dirty="0">
                <a:solidFill>
                  <a:srgbClr val="FFFF00"/>
                </a:solidFill>
              </a:rPr>
              <a:t>Alexander the Demon</a:t>
            </a:r>
            <a:r>
              <a:rPr lang="en-US" dirty="0"/>
              <a:t>—Destruction of an Empire</a:t>
            </a:r>
          </a:p>
        </p:txBody>
      </p:sp>
      <p:pic>
        <p:nvPicPr>
          <p:cNvPr id="7" name="Picture 6">
            <a:extLst>
              <a:ext uri="{FF2B5EF4-FFF2-40B4-BE49-F238E27FC236}">
                <a16:creationId xmlns:a16="http://schemas.microsoft.com/office/drawing/2014/main" id="{2DEC0EDF-94A7-478B-A53E-4D97D04BE194}"/>
              </a:ext>
            </a:extLst>
          </p:cNvPr>
          <p:cNvPicPr>
            <a:picLocks noChangeAspect="1"/>
          </p:cNvPicPr>
          <p:nvPr/>
        </p:nvPicPr>
        <p:blipFill>
          <a:blip r:embed="rId2"/>
          <a:stretch>
            <a:fillRect/>
          </a:stretch>
        </p:blipFill>
        <p:spPr>
          <a:xfrm>
            <a:off x="10188536" y="649356"/>
            <a:ext cx="2447607" cy="1278875"/>
          </a:xfrm>
          <a:prstGeom prst="rect">
            <a:avLst/>
          </a:prstGeom>
        </p:spPr>
      </p:pic>
    </p:spTree>
    <p:extLst>
      <p:ext uri="{BB962C8B-B14F-4D97-AF65-F5344CB8AC3E}">
        <p14:creationId xmlns:p14="http://schemas.microsoft.com/office/powerpoint/2010/main" val="3098758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The Athenian Plague (430-429 BCE)</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477079" y="2336873"/>
            <a:ext cx="5574705" cy="4156692"/>
          </a:xfrm>
        </p:spPr>
        <p:txBody>
          <a:bodyPr>
            <a:normAutofit/>
          </a:bodyPr>
          <a:lstStyle/>
          <a:p>
            <a:pPr marL="0" indent="0">
              <a:buNone/>
            </a:pPr>
            <a:r>
              <a:rPr lang="en-US" b="1" i="1" dirty="0">
                <a:solidFill>
                  <a:srgbClr val="FFFF00"/>
                </a:solidFill>
              </a:rPr>
              <a:t>Physical toll of the Plague</a:t>
            </a:r>
          </a:p>
          <a:p>
            <a:r>
              <a:rPr lang="en-US" dirty="0"/>
              <a:t>30,000 male citizens (soldiers and sailors died), including </a:t>
            </a:r>
            <a:r>
              <a:rPr lang="en-US" dirty="0">
                <a:solidFill>
                  <a:srgbClr val="FFFF00"/>
                </a:solidFill>
              </a:rPr>
              <a:t>Pericles</a:t>
            </a:r>
          </a:p>
          <a:p>
            <a:r>
              <a:rPr lang="en-US" dirty="0"/>
              <a:t>About 1/3 of total population of Attica died, at least 100,000</a:t>
            </a:r>
          </a:p>
          <a:p>
            <a:pPr lvl="1"/>
            <a:endParaRPr lang="en-US" dirty="0"/>
          </a:p>
          <a:p>
            <a:pPr lvl="1"/>
            <a:endParaRPr lang="en-US" dirty="0"/>
          </a:p>
        </p:txBody>
      </p:sp>
      <p:pic>
        <p:nvPicPr>
          <p:cNvPr id="12" name="Picture 11">
            <a:extLst>
              <a:ext uri="{FF2B5EF4-FFF2-40B4-BE49-F238E27FC236}">
                <a16:creationId xmlns:a16="http://schemas.microsoft.com/office/drawing/2014/main" id="{D2839CF5-5AE2-412C-80FF-EDBEA0D552B2}"/>
              </a:ext>
            </a:extLst>
          </p:cNvPr>
          <p:cNvPicPr>
            <a:picLocks noChangeAspect="1"/>
          </p:cNvPicPr>
          <p:nvPr/>
        </p:nvPicPr>
        <p:blipFill>
          <a:blip r:embed="rId2"/>
          <a:stretch>
            <a:fillRect/>
          </a:stretch>
        </p:blipFill>
        <p:spPr>
          <a:xfrm>
            <a:off x="10774017" y="708229"/>
            <a:ext cx="1229471" cy="1125937"/>
          </a:xfrm>
          <a:prstGeom prst="rect">
            <a:avLst/>
          </a:prstGeom>
        </p:spPr>
      </p:pic>
    </p:spTree>
    <p:extLst>
      <p:ext uri="{BB962C8B-B14F-4D97-AF65-F5344CB8AC3E}">
        <p14:creationId xmlns:p14="http://schemas.microsoft.com/office/powerpoint/2010/main" val="3287540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The Athenian Plague (430-429 BCE)</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477079" y="2336873"/>
            <a:ext cx="5574705" cy="4156692"/>
          </a:xfrm>
        </p:spPr>
        <p:txBody>
          <a:bodyPr>
            <a:normAutofit fontScale="92500" lnSpcReduction="20000"/>
          </a:bodyPr>
          <a:lstStyle/>
          <a:p>
            <a:pPr marL="0" indent="0">
              <a:buNone/>
            </a:pPr>
            <a:r>
              <a:rPr lang="en-US" sz="2600" b="1" i="1" dirty="0">
                <a:solidFill>
                  <a:srgbClr val="FFFF00"/>
                </a:solidFill>
              </a:rPr>
              <a:t>Psychological Impact of the Plague</a:t>
            </a:r>
          </a:p>
          <a:p>
            <a:pPr marL="457200" lvl="1" indent="0">
              <a:buNone/>
            </a:pPr>
            <a:r>
              <a:rPr lang="en-US" dirty="0"/>
              <a:t>“The catastrophe was so overwhelming that men, not knowing what would happen next to them, became indifferent to every rule of religion or law.”— </a:t>
            </a:r>
            <a:r>
              <a:rPr lang="en-US" i="1" dirty="0"/>
              <a:t>Thucydides, </a:t>
            </a:r>
            <a:endParaRPr lang="en-US" dirty="0"/>
          </a:p>
          <a:p>
            <a:r>
              <a:rPr lang="en-US" dirty="0">
                <a:solidFill>
                  <a:srgbClr val="FFFF00"/>
                </a:solidFill>
              </a:rPr>
              <a:t>Religious doubt (transactional nature)</a:t>
            </a:r>
          </a:p>
          <a:p>
            <a:pPr lvl="1"/>
            <a:r>
              <a:rPr lang="en-US" dirty="0"/>
              <a:t>Why were the pious and the impious swept away with the same scythe?</a:t>
            </a:r>
          </a:p>
          <a:p>
            <a:r>
              <a:rPr lang="en-US" dirty="0">
                <a:solidFill>
                  <a:srgbClr val="FFFF00"/>
                </a:solidFill>
              </a:rPr>
              <a:t>Contempt for the law</a:t>
            </a:r>
          </a:p>
          <a:p>
            <a:pPr lvl="1"/>
            <a:r>
              <a:rPr lang="en-US" dirty="0"/>
              <a:t>Already under a death sentence, so what can the law do?</a:t>
            </a:r>
          </a:p>
          <a:p>
            <a:r>
              <a:rPr lang="en-US" dirty="0">
                <a:solidFill>
                  <a:srgbClr val="FFFF00"/>
                </a:solidFill>
              </a:rPr>
              <a:t>Abandonment of responsibility</a:t>
            </a:r>
          </a:p>
          <a:p>
            <a:pPr lvl="1"/>
            <a:r>
              <a:rPr lang="en-US" dirty="0"/>
              <a:t>Disease was highly contagious, especially by physical contact. Sick abandoned without care, dead thrown into mass graves without funerals. </a:t>
            </a:r>
          </a:p>
          <a:p>
            <a:pPr lvl="1"/>
            <a:endParaRPr lang="en-US" dirty="0"/>
          </a:p>
          <a:p>
            <a:pPr lvl="1"/>
            <a:endParaRPr lang="en-US" dirty="0"/>
          </a:p>
        </p:txBody>
      </p:sp>
      <p:pic>
        <p:nvPicPr>
          <p:cNvPr id="12" name="Picture 11">
            <a:extLst>
              <a:ext uri="{FF2B5EF4-FFF2-40B4-BE49-F238E27FC236}">
                <a16:creationId xmlns:a16="http://schemas.microsoft.com/office/drawing/2014/main" id="{D2839CF5-5AE2-412C-80FF-EDBEA0D552B2}"/>
              </a:ext>
            </a:extLst>
          </p:cNvPr>
          <p:cNvPicPr>
            <a:picLocks noChangeAspect="1"/>
          </p:cNvPicPr>
          <p:nvPr/>
        </p:nvPicPr>
        <p:blipFill>
          <a:blip r:embed="rId2"/>
          <a:stretch>
            <a:fillRect/>
          </a:stretch>
        </p:blipFill>
        <p:spPr>
          <a:xfrm>
            <a:off x="10774017" y="708229"/>
            <a:ext cx="1229471" cy="1125937"/>
          </a:xfrm>
          <a:prstGeom prst="rect">
            <a:avLst/>
          </a:prstGeom>
        </p:spPr>
      </p:pic>
    </p:spTree>
    <p:extLst>
      <p:ext uri="{BB962C8B-B14F-4D97-AF65-F5344CB8AC3E}">
        <p14:creationId xmlns:p14="http://schemas.microsoft.com/office/powerpoint/2010/main" val="1889572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The </a:t>
            </a:r>
            <a:r>
              <a:rPr lang="en-US" dirty="0" err="1"/>
              <a:t>Archidamion</a:t>
            </a:r>
            <a:r>
              <a:rPr lang="en-US" dirty="0"/>
              <a:t> War (431-421 BCE)</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680322" y="2336873"/>
            <a:ext cx="5364480" cy="4156692"/>
          </a:xfrm>
        </p:spPr>
        <p:txBody>
          <a:bodyPr>
            <a:normAutofit fontScale="92500"/>
          </a:bodyPr>
          <a:lstStyle/>
          <a:p>
            <a:r>
              <a:rPr lang="en-US" dirty="0"/>
              <a:t>Somehow, Athens endured through the plague and continued to fight the war.</a:t>
            </a:r>
          </a:p>
          <a:p>
            <a:r>
              <a:rPr lang="en-US" dirty="0"/>
              <a:t>Only the resources of the Delian League allow them to survive.</a:t>
            </a:r>
          </a:p>
          <a:p>
            <a:r>
              <a:rPr lang="en-US" dirty="0"/>
              <a:t>Terribly weakened by the plague, Athens could not directly oppose the Peloponnesian League’s armies. </a:t>
            </a:r>
          </a:p>
          <a:p>
            <a:r>
              <a:rPr lang="en-US" dirty="0"/>
              <a:t>Instead, in 429 BCE began a policy of aggressive raids along Spartan frontiers, mostly using the fleet to land raiding parties on the coasts and offshore islands.</a:t>
            </a:r>
          </a:p>
          <a:p>
            <a:pPr lvl="1"/>
            <a:endParaRPr lang="en-US" dirty="0"/>
          </a:p>
        </p:txBody>
      </p:sp>
      <p:pic>
        <p:nvPicPr>
          <p:cNvPr id="12" name="Picture 11">
            <a:extLst>
              <a:ext uri="{FF2B5EF4-FFF2-40B4-BE49-F238E27FC236}">
                <a16:creationId xmlns:a16="http://schemas.microsoft.com/office/drawing/2014/main" id="{D2839CF5-5AE2-412C-80FF-EDBEA0D552B2}"/>
              </a:ext>
            </a:extLst>
          </p:cNvPr>
          <p:cNvPicPr>
            <a:picLocks noChangeAspect="1"/>
          </p:cNvPicPr>
          <p:nvPr/>
        </p:nvPicPr>
        <p:blipFill>
          <a:blip r:embed="rId2"/>
          <a:stretch>
            <a:fillRect/>
          </a:stretch>
        </p:blipFill>
        <p:spPr>
          <a:xfrm>
            <a:off x="10774017" y="708229"/>
            <a:ext cx="1229471" cy="1125937"/>
          </a:xfrm>
          <a:prstGeom prst="rect">
            <a:avLst/>
          </a:prstGeom>
        </p:spPr>
      </p:pic>
    </p:spTree>
    <p:extLst>
      <p:ext uri="{BB962C8B-B14F-4D97-AF65-F5344CB8AC3E}">
        <p14:creationId xmlns:p14="http://schemas.microsoft.com/office/powerpoint/2010/main" val="1270573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The </a:t>
            </a:r>
            <a:r>
              <a:rPr lang="en-US" dirty="0" err="1"/>
              <a:t>Archidamion</a:t>
            </a:r>
            <a:r>
              <a:rPr lang="en-US" dirty="0"/>
              <a:t> War (431-421 BCE)</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680322" y="2336873"/>
            <a:ext cx="5044618" cy="4156692"/>
          </a:xfrm>
        </p:spPr>
        <p:txBody>
          <a:bodyPr>
            <a:normAutofit fontScale="85000" lnSpcReduction="10000"/>
          </a:bodyPr>
          <a:lstStyle/>
          <a:p>
            <a:pPr marL="0" indent="0">
              <a:buNone/>
            </a:pPr>
            <a:r>
              <a:rPr lang="en-US" b="1" i="1" dirty="0">
                <a:solidFill>
                  <a:srgbClr val="FFFF00"/>
                </a:solidFill>
              </a:rPr>
              <a:t>Battle of </a:t>
            </a:r>
            <a:r>
              <a:rPr lang="en-US" b="1" i="1" dirty="0" err="1">
                <a:solidFill>
                  <a:srgbClr val="FFFF00"/>
                </a:solidFill>
              </a:rPr>
              <a:t>Sphacteria</a:t>
            </a:r>
            <a:r>
              <a:rPr lang="en-US" b="1" i="1" dirty="0">
                <a:solidFill>
                  <a:srgbClr val="FFFF00"/>
                </a:solidFill>
              </a:rPr>
              <a:t> 425 BCE</a:t>
            </a:r>
          </a:p>
          <a:p>
            <a:r>
              <a:rPr lang="en-US" dirty="0"/>
              <a:t>Athenians trapped a unit of 400 Spartan hoplites on the island of </a:t>
            </a:r>
            <a:r>
              <a:rPr lang="en-US" dirty="0" err="1"/>
              <a:t>Sphacteria</a:t>
            </a:r>
            <a:endParaRPr lang="en-US" dirty="0"/>
          </a:p>
          <a:p>
            <a:pPr lvl="1"/>
            <a:r>
              <a:rPr lang="en-US" dirty="0"/>
              <a:t>Outnumbered Spartans cornered on island and harassed by light missile troops. Survivors surrendered</a:t>
            </a:r>
          </a:p>
          <a:p>
            <a:pPr lvl="1"/>
            <a:r>
              <a:rPr lang="en-US" dirty="0"/>
              <a:t>292 prisoners, of which 120 were </a:t>
            </a:r>
            <a:r>
              <a:rPr lang="en-US" i="1" dirty="0" err="1">
                <a:solidFill>
                  <a:srgbClr val="FFFF00"/>
                </a:solidFill>
              </a:rPr>
              <a:t>Spartiates</a:t>
            </a:r>
            <a:endParaRPr lang="en-US" i="1" dirty="0">
              <a:solidFill>
                <a:srgbClr val="FFFF00"/>
              </a:solidFill>
            </a:endParaRPr>
          </a:p>
          <a:p>
            <a:r>
              <a:rPr lang="en-US" dirty="0"/>
              <a:t>Turned the war’s tide in Athens’ favor. Athens promised to execute prisoners if Sparta again invaded Attica. </a:t>
            </a:r>
          </a:p>
          <a:p>
            <a:r>
              <a:rPr lang="en-US" dirty="0"/>
              <a:t>Sparta did </a:t>
            </a:r>
            <a:r>
              <a:rPr lang="en-US" b="1" i="1" dirty="0">
                <a:solidFill>
                  <a:srgbClr val="FFFF00"/>
                </a:solidFill>
              </a:rPr>
              <a:t>not</a:t>
            </a:r>
            <a:r>
              <a:rPr lang="en-US" dirty="0"/>
              <a:t> invade that year. First time since the start of the war Athenian farmers could tend their land.</a:t>
            </a:r>
          </a:p>
          <a:p>
            <a:pPr lvl="1"/>
            <a:endParaRPr lang="en-US" dirty="0"/>
          </a:p>
        </p:txBody>
      </p:sp>
      <p:pic>
        <p:nvPicPr>
          <p:cNvPr id="12" name="Picture 11">
            <a:extLst>
              <a:ext uri="{FF2B5EF4-FFF2-40B4-BE49-F238E27FC236}">
                <a16:creationId xmlns:a16="http://schemas.microsoft.com/office/drawing/2014/main" id="{D2839CF5-5AE2-412C-80FF-EDBEA0D552B2}"/>
              </a:ext>
            </a:extLst>
          </p:cNvPr>
          <p:cNvPicPr>
            <a:picLocks noChangeAspect="1"/>
          </p:cNvPicPr>
          <p:nvPr/>
        </p:nvPicPr>
        <p:blipFill>
          <a:blip r:embed="rId2"/>
          <a:stretch>
            <a:fillRect/>
          </a:stretch>
        </p:blipFill>
        <p:spPr>
          <a:xfrm>
            <a:off x="10774017" y="708229"/>
            <a:ext cx="1229471" cy="1125937"/>
          </a:xfrm>
          <a:prstGeom prst="rect">
            <a:avLst/>
          </a:prstGeom>
        </p:spPr>
      </p:pic>
    </p:spTree>
    <p:extLst>
      <p:ext uri="{BB962C8B-B14F-4D97-AF65-F5344CB8AC3E}">
        <p14:creationId xmlns:p14="http://schemas.microsoft.com/office/powerpoint/2010/main" val="3284139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The </a:t>
            </a:r>
            <a:r>
              <a:rPr lang="en-US" dirty="0" err="1"/>
              <a:t>Archidamion</a:t>
            </a:r>
            <a:r>
              <a:rPr lang="en-US" dirty="0"/>
              <a:t> War (431-421 BCE)</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680322" y="2336873"/>
            <a:ext cx="6303574" cy="4156692"/>
          </a:xfrm>
        </p:spPr>
        <p:txBody>
          <a:bodyPr>
            <a:normAutofit fontScale="92500" lnSpcReduction="20000"/>
          </a:bodyPr>
          <a:lstStyle/>
          <a:p>
            <a:r>
              <a:rPr lang="en-US" dirty="0"/>
              <a:t>One year later (424 BCE) Spartans captured Amphipolis in Thrace, source of much Athenian silver, essential to prosecuting war. </a:t>
            </a:r>
          </a:p>
          <a:p>
            <a:r>
              <a:rPr lang="en-US" dirty="0"/>
              <a:t>Athenians tried to recapture it in 422 BCE, failed.</a:t>
            </a:r>
          </a:p>
          <a:p>
            <a:r>
              <a:rPr lang="en-US" dirty="0">
                <a:solidFill>
                  <a:srgbClr val="FFFF00"/>
                </a:solidFill>
              </a:rPr>
              <a:t>Peace of Nicias </a:t>
            </a:r>
            <a:r>
              <a:rPr lang="en-US" dirty="0"/>
              <a:t>(421 BCE). Athenians traded Spartan prisoners for return of Amphipolis. Both sides agree to a “Fifty Year Peace.”</a:t>
            </a:r>
          </a:p>
          <a:p>
            <a:r>
              <a:rPr lang="en-US" dirty="0"/>
              <a:t>Terms of peace favorable to Athens, but violated immediately when Amphipolis not returned. Both sides now treated this period as a short truce, not a true peace.</a:t>
            </a:r>
          </a:p>
          <a:p>
            <a:r>
              <a:rPr lang="en-US" dirty="0"/>
              <a:t>By 418 Athens and Sparta were again briefly at war in Peloponnesus over Mantinea.</a:t>
            </a:r>
          </a:p>
        </p:txBody>
      </p:sp>
      <p:pic>
        <p:nvPicPr>
          <p:cNvPr id="12" name="Picture 11">
            <a:extLst>
              <a:ext uri="{FF2B5EF4-FFF2-40B4-BE49-F238E27FC236}">
                <a16:creationId xmlns:a16="http://schemas.microsoft.com/office/drawing/2014/main" id="{D2839CF5-5AE2-412C-80FF-EDBEA0D552B2}"/>
              </a:ext>
            </a:extLst>
          </p:cNvPr>
          <p:cNvPicPr>
            <a:picLocks noChangeAspect="1"/>
          </p:cNvPicPr>
          <p:nvPr/>
        </p:nvPicPr>
        <p:blipFill>
          <a:blip r:embed="rId2"/>
          <a:stretch>
            <a:fillRect/>
          </a:stretch>
        </p:blipFill>
        <p:spPr>
          <a:xfrm>
            <a:off x="10774017" y="708229"/>
            <a:ext cx="1229471" cy="1125937"/>
          </a:xfrm>
          <a:prstGeom prst="rect">
            <a:avLst/>
          </a:prstGeom>
        </p:spPr>
      </p:pic>
    </p:spTree>
    <p:extLst>
      <p:ext uri="{BB962C8B-B14F-4D97-AF65-F5344CB8AC3E}">
        <p14:creationId xmlns:p14="http://schemas.microsoft.com/office/powerpoint/2010/main" val="945971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0910-3BED-4AAB-B18B-67D186290653}"/>
              </a:ext>
            </a:extLst>
          </p:cNvPr>
          <p:cNvSpPr>
            <a:spLocks noGrp="1"/>
          </p:cNvSpPr>
          <p:nvPr>
            <p:ph type="title"/>
          </p:nvPr>
        </p:nvSpPr>
        <p:spPr/>
        <p:txBody>
          <a:bodyPr/>
          <a:lstStyle/>
          <a:p>
            <a:r>
              <a:rPr lang="en-US" dirty="0"/>
              <a:t>Meanwhile in Persia (431-421 BCE)</a:t>
            </a:r>
          </a:p>
        </p:txBody>
      </p:sp>
      <p:sp>
        <p:nvSpPr>
          <p:cNvPr id="3" name="Content Placeholder 2">
            <a:extLst>
              <a:ext uri="{FF2B5EF4-FFF2-40B4-BE49-F238E27FC236}">
                <a16:creationId xmlns:a16="http://schemas.microsoft.com/office/drawing/2014/main" id="{17894AE1-F748-4E66-8723-D2572B7A3022}"/>
              </a:ext>
            </a:extLst>
          </p:cNvPr>
          <p:cNvSpPr>
            <a:spLocks noGrp="1"/>
          </p:cNvSpPr>
          <p:nvPr>
            <p:ph idx="1"/>
          </p:nvPr>
        </p:nvSpPr>
        <p:spPr>
          <a:xfrm>
            <a:off x="680322" y="2217603"/>
            <a:ext cx="7310740" cy="4521127"/>
          </a:xfrm>
        </p:spPr>
        <p:txBody>
          <a:bodyPr>
            <a:normAutofit/>
          </a:bodyPr>
          <a:lstStyle/>
          <a:p>
            <a:r>
              <a:rPr lang="en-US" dirty="0"/>
              <a:t>431-424: Calm</a:t>
            </a:r>
          </a:p>
          <a:p>
            <a:r>
              <a:rPr lang="en-US" dirty="0"/>
              <a:t>424 Artaxerxes I died, brief period of civil war (about six months in 424-3)</a:t>
            </a:r>
          </a:p>
          <a:p>
            <a:r>
              <a:rPr lang="en-US" dirty="0"/>
              <a:t>423 Darius II “</a:t>
            </a:r>
            <a:r>
              <a:rPr lang="en-US" dirty="0" err="1"/>
              <a:t>Ochus</a:t>
            </a:r>
            <a:r>
              <a:rPr lang="en-US" dirty="0"/>
              <a:t>” secured throne</a:t>
            </a:r>
          </a:p>
          <a:p>
            <a:pPr lvl="1"/>
            <a:r>
              <a:rPr lang="en-US" dirty="0"/>
              <a:t>Given name was </a:t>
            </a:r>
            <a:r>
              <a:rPr lang="en-US" dirty="0" err="1"/>
              <a:t>Ochus</a:t>
            </a:r>
            <a:r>
              <a:rPr lang="en-US" dirty="0"/>
              <a:t>, but took Darius as a throne name</a:t>
            </a:r>
          </a:p>
          <a:p>
            <a:pPr lvl="1"/>
            <a:r>
              <a:rPr lang="en-US" dirty="0"/>
              <a:t>Illegitimate son of Artaxerxes (i.e. son by concubine, not wife)</a:t>
            </a:r>
          </a:p>
          <a:p>
            <a:r>
              <a:rPr lang="en-US" dirty="0"/>
              <a:t>Brief revolt in Asia Minor, quickly put down by the new king.</a:t>
            </a:r>
          </a:p>
          <a:p>
            <a:r>
              <a:rPr lang="en-US" dirty="0"/>
              <a:t>Other than that, fairly peaceful decade</a:t>
            </a:r>
          </a:p>
        </p:txBody>
      </p:sp>
      <p:pic>
        <p:nvPicPr>
          <p:cNvPr id="6" name="Picture 5">
            <a:extLst>
              <a:ext uri="{FF2B5EF4-FFF2-40B4-BE49-F238E27FC236}">
                <a16:creationId xmlns:a16="http://schemas.microsoft.com/office/drawing/2014/main" id="{A37B67AE-2B52-49D2-A87C-C50E8EBE9070}"/>
              </a:ext>
            </a:extLst>
          </p:cNvPr>
          <p:cNvPicPr>
            <a:picLocks noChangeAspect="1"/>
          </p:cNvPicPr>
          <p:nvPr/>
        </p:nvPicPr>
        <p:blipFill>
          <a:blip r:embed="rId2"/>
          <a:stretch>
            <a:fillRect/>
          </a:stretch>
        </p:blipFill>
        <p:spPr>
          <a:xfrm>
            <a:off x="10790139" y="753228"/>
            <a:ext cx="1081052" cy="1081052"/>
          </a:xfrm>
          <a:prstGeom prst="rect">
            <a:avLst/>
          </a:prstGeom>
        </p:spPr>
      </p:pic>
    </p:spTree>
    <p:extLst>
      <p:ext uri="{BB962C8B-B14F-4D97-AF65-F5344CB8AC3E}">
        <p14:creationId xmlns:p14="http://schemas.microsoft.com/office/powerpoint/2010/main" val="3173345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8EC09-8EC3-491A-9257-D4525249BF68}"/>
              </a:ext>
            </a:extLst>
          </p:cNvPr>
          <p:cNvSpPr>
            <a:spLocks noGrp="1"/>
          </p:cNvSpPr>
          <p:nvPr>
            <p:ph type="title"/>
          </p:nvPr>
        </p:nvSpPr>
        <p:spPr/>
        <p:txBody>
          <a:bodyPr/>
          <a:lstStyle/>
          <a:p>
            <a:pPr algn="ctr"/>
            <a:r>
              <a:rPr lang="en-US" dirty="0"/>
              <a:t>Greece and Persia</a:t>
            </a:r>
            <a:br>
              <a:rPr lang="en-US" dirty="0"/>
            </a:br>
            <a:r>
              <a:rPr lang="en-US" dirty="0"/>
              <a:t>The War that Created History</a:t>
            </a:r>
          </a:p>
        </p:txBody>
      </p:sp>
      <p:sp>
        <p:nvSpPr>
          <p:cNvPr id="3" name="Content Placeholder 2">
            <a:extLst>
              <a:ext uri="{FF2B5EF4-FFF2-40B4-BE49-F238E27FC236}">
                <a16:creationId xmlns:a16="http://schemas.microsoft.com/office/drawing/2014/main" id="{3C21121F-150F-433B-B75B-0131678E4C3F}"/>
              </a:ext>
            </a:extLst>
          </p:cNvPr>
          <p:cNvSpPr>
            <a:spLocks noGrp="1"/>
          </p:cNvSpPr>
          <p:nvPr>
            <p:ph idx="1"/>
          </p:nvPr>
        </p:nvSpPr>
        <p:spPr/>
        <p:txBody>
          <a:bodyPr>
            <a:normAutofit lnSpcReduction="10000"/>
          </a:bodyPr>
          <a:lstStyle/>
          <a:p>
            <a:pPr marL="0" indent="0" algn="ctr">
              <a:buNone/>
            </a:pPr>
            <a:r>
              <a:rPr lang="en-US" u="sng" dirty="0"/>
              <a:t>Still to come</a:t>
            </a:r>
          </a:p>
          <a:p>
            <a:pPr marL="0" indent="0" algn="ctr">
              <a:buNone/>
            </a:pPr>
            <a:r>
              <a:rPr lang="en-US" dirty="0"/>
              <a:t>Athenian expedition to Syracuse (in Sicily) (415-13 BCE)</a:t>
            </a:r>
          </a:p>
          <a:p>
            <a:pPr marL="0" indent="0" algn="ctr">
              <a:buNone/>
            </a:pPr>
            <a:r>
              <a:rPr lang="en-US" dirty="0"/>
              <a:t>“The Second War” (413-404 BCE) </a:t>
            </a:r>
            <a:r>
              <a:rPr lang="en-US" i="1" dirty="0"/>
              <a:t>(Peloponnesian War Part 2)</a:t>
            </a:r>
            <a:endParaRPr lang="en-US" dirty="0"/>
          </a:p>
          <a:p>
            <a:pPr marL="0" indent="0" algn="ctr">
              <a:buNone/>
            </a:pPr>
            <a:r>
              <a:rPr lang="en-US" i="1" dirty="0"/>
              <a:t>Excursus: </a:t>
            </a:r>
            <a:r>
              <a:rPr lang="en-US" dirty="0"/>
              <a:t>The Strange Career of Alcibiades</a:t>
            </a:r>
          </a:p>
          <a:p>
            <a:pPr marL="0" indent="0" algn="ctr">
              <a:buNone/>
            </a:pPr>
            <a:r>
              <a:rPr lang="en-US" dirty="0"/>
              <a:t>Meanwhile . . . </a:t>
            </a:r>
            <a:r>
              <a:rPr lang="en-US" i="1" dirty="0"/>
              <a:t>Changes in Philosophy, Drama, Religion</a:t>
            </a:r>
          </a:p>
          <a:p>
            <a:endParaRPr lang="en-US" dirty="0"/>
          </a:p>
          <a:p>
            <a:endParaRPr lang="en-US" dirty="0"/>
          </a:p>
          <a:p>
            <a:pPr marL="0" indent="0" algn="ctr">
              <a:buNone/>
            </a:pPr>
            <a:r>
              <a:rPr lang="en-US" sz="4000" dirty="0"/>
              <a:t>Question Break</a:t>
            </a:r>
          </a:p>
        </p:txBody>
      </p:sp>
    </p:spTree>
    <p:extLst>
      <p:ext uri="{BB962C8B-B14F-4D97-AF65-F5344CB8AC3E}">
        <p14:creationId xmlns:p14="http://schemas.microsoft.com/office/powerpoint/2010/main" val="29667540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The Sicilian Expedition (415-13 BCE)</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503583" y="2336873"/>
            <a:ext cx="5777947" cy="4156692"/>
          </a:xfrm>
        </p:spPr>
        <p:txBody>
          <a:bodyPr>
            <a:normAutofit/>
          </a:bodyPr>
          <a:lstStyle/>
          <a:p>
            <a:pPr marL="0" indent="0">
              <a:buNone/>
            </a:pPr>
            <a:r>
              <a:rPr lang="en-US" b="1" i="1" dirty="0">
                <a:solidFill>
                  <a:srgbClr val="FFFF00"/>
                </a:solidFill>
              </a:rPr>
              <a:t>Why Syracuse?</a:t>
            </a:r>
          </a:p>
          <a:p>
            <a:r>
              <a:rPr lang="en-US" dirty="0"/>
              <a:t>The most populous, prosperous, and powerful Greek </a:t>
            </a:r>
            <a:r>
              <a:rPr lang="en-US" i="1" dirty="0"/>
              <a:t>polis</a:t>
            </a:r>
            <a:r>
              <a:rPr lang="en-US" dirty="0"/>
              <a:t> outside of Greece, and </a:t>
            </a:r>
            <a:r>
              <a:rPr lang="en-US" dirty="0">
                <a:solidFill>
                  <a:srgbClr val="FFFF00"/>
                </a:solidFill>
              </a:rPr>
              <a:t>friendly to Sparta.</a:t>
            </a:r>
          </a:p>
          <a:p>
            <a:r>
              <a:rPr lang="en-US" dirty="0"/>
              <a:t>Segesta, an Athenian ally requested help in resisting Syracusan aggression (and offered to pay for the war).</a:t>
            </a:r>
          </a:p>
          <a:p>
            <a:r>
              <a:rPr lang="en-US" sz="2800" b="1" i="1" dirty="0">
                <a:solidFill>
                  <a:srgbClr val="FFFF00"/>
                </a:solidFill>
              </a:rPr>
              <a:t>Hubris: </a:t>
            </a:r>
            <a:r>
              <a:rPr lang="en-US" dirty="0"/>
              <a:t>But an important additional reason was that Syracuse was </a:t>
            </a:r>
            <a:r>
              <a:rPr lang="en-US" b="1" i="1" dirty="0">
                <a:solidFill>
                  <a:srgbClr val="FFFF00"/>
                </a:solidFill>
              </a:rPr>
              <a:t>rich</a:t>
            </a:r>
            <a:r>
              <a:rPr lang="en-US" dirty="0"/>
              <a:t>. Athens had grown used to taking by force whatever they desired.</a:t>
            </a:r>
          </a:p>
          <a:p>
            <a:pPr marL="457200" lvl="1" indent="0">
              <a:buNone/>
            </a:pPr>
            <a:endParaRPr lang="en-US" dirty="0"/>
          </a:p>
        </p:txBody>
      </p:sp>
      <p:pic>
        <p:nvPicPr>
          <p:cNvPr id="6" name="Picture 5">
            <a:extLst>
              <a:ext uri="{FF2B5EF4-FFF2-40B4-BE49-F238E27FC236}">
                <a16:creationId xmlns:a16="http://schemas.microsoft.com/office/drawing/2014/main" id="{88346B59-09D7-432C-814D-0B9D1A1A03A8}"/>
              </a:ext>
            </a:extLst>
          </p:cNvPr>
          <p:cNvPicPr>
            <a:picLocks noChangeAspect="1"/>
          </p:cNvPicPr>
          <p:nvPr/>
        </p:nvPicPr>
        <p:blipFill>
          <a:blip r:embed="rId2"/>
          <a:stretch>
            <a:fillRect/>
          </a:stretch>
        </p:blipFill>
        <p:spPr>
          <a:xfrm>
            <a:off x="10774017" y="708229"/>
            <a:ext cx="1229471" cy="1125937"/>
          </a:xfrm>
          <a:prstGeom prst="rect">
            <a:avLst/>
          </a:prstGeom>
        </p:spPr>
      </p:pic>
    </p:spTree>
    <p:extLst>
      <p:ext uri="{BB962C8B-B14F-4D97-AF65-F5344CB8AC3E}">
        <p14:creationId xmlns:p14="http://schemas.microsoft.com/office/powerpoint/2010/main" val="1827650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The Sicilian Expedition (415-13 BCE)</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680321" y="2336873"/>
            <a:ext cx="5415679" cy="4156692"/>
          </a:xfrm>
        </p:spPr>
        <p:txBody>
          <a:bodyPr>
            <a:normAutofit/>
          </a:bodyPr>
          <a:lstStyle/>
          <a:p>
            <a:r>
              <a:rPr lang="en-US" dirty="0"/>
              <a:t>Expedition Strength</a:t>
            </a:r>
          </a:p>
          <a:p>
            <a:pPr lvl="1"/>
            <a:r>
              <a:rPr lang="en-US" dirty="0"/>
              <a:t>5,100 hoplites (2,200 Athenian)</a:t>
            </a:r>
          </a:p>
          <a:p>
            <a:pPr lvl="1"/>
            <a:r>
              <a:rPr lang="en-US" dirty="0"/>
              <a:t>1,300 light troops</a:t>
            </a:r>
          </a:p>
          <a:p>
            <a:pPr lvl="1"/>
            <a:r>
              <a:rPr lang="en-US" dirty="0"/>
              <a:t>26,000 sailors (</a:t>
            </a:r>
            <a:r>
              <a:rPr lang="en-US" dirty="0" err="1"/>
              <a:t>apprx</a:t>
            </a:r>
            <a:r>
              <a:rPr lang="en-US" dirty="0"/>
              <a:t>.)</a:t>
            </a:r>
          </a:p>
          <a:p>
            <a:pPr lvl="2"/>
            <a:r>
              <a:rPr lang="en-US" dirty="0"/>
              <a:t>134 triremes (100 Athenian)</a:t>
            </a:r>
          </a:p>
          <a:p>
            <a:pPr lvl="2"/>
            <a:r>
              <a:rPr lang="en-US" dirty="0"/>
              <a:t>130 supply ships and transports</a:t>
            </a:r>
          </a:p>
          <a:p>
            <a:pPr marL="457200" lvl="1" indent="0">
              <a:buNone/>
            </a:pPr>
            <a:endParaRPr lang="en-US" dirty="0"/>
          </a:p>
        </p:txBody>
      </p:sp>
      <p:pic>
        <p:nvPicPr>
          <p:cNvPr id="6" name="Picture 5">
            <a:extLst>
              <a:ext uri="{FF2B5EF4-FFF2-40B4-BE49-F238E27FC236}">
                <a16:creationId xmlns:a16="http://schemas.microsoft.com/office/drawing/2014/main" id="{88346B59-09D7-432C-814D-0B9D1A1A03A8}"/>
              </a:ext>
            </a:extLst>
          </p:cNvPr>
          <p:cNvPicPr>
            <a:picLocks noChangeAspect="1"/>
          </p:cNvPicPr>
          <p:nvPr/>
        </p:nvPicPr>
        <p:blipFill>
          <a:blip r:embed="rId2"/>
          <a:stretch>
            <a:fillRect/>
          </a:stretch>
        </p:blipFill>
        <p:spPr>
          <a:xfrm>
            <a:off x="10774017" y="708229"/>
            <a:ext cx="1229471" cy="1125937"/>
          </a:xfrm>
          <a:prstGeom prst="rect">
            <a:avLst/>
          </a:prstGeom>
        </p:spPr>
      </p:pic>
    </p:spTree>
    <p:extLst>
      <p:ext uri="{BB962C8B-B14F-4D97-AF65-F5344CB8AC3E}">
        <p14:creationId xmlns:p14="http://schemas.microsoft.com/office/powerpoint/2010/main" val="3265607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The Sicilian Expedition (415-13 BCE)</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680321" y="2108144"/>
            <a:ext cx="7005940" cy="4572055"/>
          </a:xfrm>
        </p:spPr>
        <p:txBody>
          <a:bodyPr>
            <a:normAutofit fontScale="92500" lnSpcReduction="20000"/>
          </a:bodyPr>
          <a:lstStyle/>
          <a:p>
            <a:pPr marL="0" indent="0">
              <a:buNone/>
            </a:pPr>
            <a:r>
              <a:rPr lang="en-US" b="1" i="1" dirty="0">
                <a:solidFill>
                  <a:srgbClr val="FFFF00"/>
                </a:solidFill>
              </a:rPr>
              <a:t>Leaders of the Athenian Expedition</a:t>
            </a:r>
          </a:p>
          <a:p>
            <a:r>
              <a:rPr lang="en-US" dirty="0"/>
              <a:t>Alcibiades</a:t>
            </a:r>
          </a:p>
          <a:p>
            <a:pPr lvl="1"/>
            <a:r>
              <a:rPr lang="en-US" dirty="0"/>
              <a:t>Young rising aristocrat, advocate of war with Sparta. </a:t>
            </a:r>
          </a:p>
          <a:p>
            <a:pPr lvl="1"/>
            <a:r>
              <a:rPr lang="en-US" dirty="0"/>
              <a:t>Advocated careful strategy in Sicily of first gathering allies, then attacking Syracuse. </a:t>
            </a:r>
          </a:p>
          <a:p>
            <a:r>
              <a:rPr lang="en-US" dirty="0"/>
              <a:t>Nicias</a:t>
            </a:r>
          </a:p>
          <a:p>
            <a:pPr lvl="1"/>
            <a:r>
              <a:rPr lang="en-US" dirty="0"/>
              <a:t>Opposed Sicilian expedition. Elected general against his wishes, perhaps as a moderating influence. </a:t>
            </a:r>
          </a:p>
          <a:p>
            <a:pPr lvl="1"/>
            <a:r>
              <a:rPr lang="en-US" dirty="0"/>
              <a:t>Advocated very limited expedition to settle Segesta’s immediate problems, then return home.</a:t>
            </a:r>
          </a:p>
          <a:p>
            <a:r>
              <a:rPr lang="en-US" dirty="0" err="1"/>
              <a:t>Lamachus</a:t>
            </a:r>
            <a:endParaRPr lang="en-US" dirty="0"/>
          </a:p>
          <a:p>
            <a:pPr lvl="1"/>
            <a:r>
              <a:rPr lang="en-US" dirty="0"/>
              <a:t>Experienced and courageous general, but poor and not from the aristocracy. Limited his influence.</a:t>
            </a:r>
          </a:p>
          <a:p>
            <a:pPr lvl="1"/>
            <a:r>
              <a:rPr lang="en-US" dirty="0"/>
              <a:t>Advocated immediate all-out attack on Syracuse before they had time to prepare their defenses. Broke the three-way standoff by supporting Alcibiades’ strategy.</a:t>
            </a:r>
          </a:p>
          <a:p>
            <a:endParaRPr lang="en-US" dirty="0"/>
          </a:p>
          <a:p>
            <a:pPr marL="457200" lvl="1" indent="0">
              <a:buNone/>
            </a:pPr>
            <a:endParaRPr lang="en-US" dirty="0"/>
          </a:p>
        </p:txBody>
      </p:sp>
      <p:pic>
        <p:nvPicPr>
          <p:cNvPr id="6" name="Picture 5">
            <a:extLst>
              <a:ext uri="{FF2B5EF4-FFF2-40B4-BE49-F238E27FC236}">
                <a16:creationId xmlns:a16="http://schemas.microsoft.com/office/drawing/2014/main" id="{88346B59-09D7-432C-814D-0B9D1A1A03A8}"/>
              </a:ext>
            </a:extLst>
          </p:cNvPr>
          <p:cNvPicPr>
            <a:picLocks noChangeAspect="1"/>
          </p:cNvPicPr>
          <p:nvPr/>
        </p:nvPicPr>
        <p:blipFill>
          <a:blip r:embed="rId2"/>
          <a:stretch>
            <a:fillRect/>
          </a:stretch>
        </p:blipFill>
        <p:spPr>
          <a:xfrm>
            <a:off x="10774017" y="708229"/>
            <a:ext cx="1229471" cy="1125937"/>
          </a:xfrm>
          <a:prstGeom prst="rect">
            <a:avLst/>
          </a:prstGeom>
        </p:spPr>
      </p:pic>
    </p:spTree>
    <p:extLst>
      <p:ext uri="{BB962C8B-B14F-4D97-AF65-F5344CB8AC3E}">
        <p14:creationId xmlns:p14="http://schemas.microsoft.com/office/powerpoint/2010/main" val="2650382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The Victors Fall Out</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521295" y="2257360"/>
            <a:ext cx="10941835" cy="4328970"/>
          </a:xfrm>
        </p:spPr>
        <p:txBody>
          <a:bodyPr>
            <a:normAutofit/>
          </a:bodyPr>
          <a:lstStyle/>
          <a:p>
            <a:r>
              <a:rPr lang="en-US" dirty="0"/>
              <a:t>Historical Sources</a:t>
            </a:r>
          </a:p>
          <a:p>
            <a:r>
              <a:rPr lang="en-US" dirty="0"/>
              <a:t>Meet the Spartans</a:t>
            </a:r>
          </a:p>
          <a:p>
            <a:r>
              <a:rPr lang="en-US" i="1" dirty="0" err="1"/>
              <a:t>Pentecontaetia</a:t>
            </a:r>
            <a:r>
              <a:rPr lang="en-US" dirty="0"/>
              <a:t>, Golden Age of Greece: Fifty Years of Peace (480-431 BCE)</a:t>
            </a:r>
          </a:p>
          <a:p>
            <a:r>
              <a:rPr lang="en-US" dirty="0" err="1"/>
              <a:t>Archidaemion</a:t>
            </a:r>
            <a:r>
              <a:rPr lang="en-US" dirty="0"/>
              <a:t> War (431-421 BCE) </a:t>
            </a:r>
            <a:r>
              <a:rPr lang="en-US" i="1" dirty="0"/>
              <a:t>(Peloponnesian War Part 1)</a:t>
            </a:r>
          </a:p>
          <a:p>
            <a:r>
              <a:rPr lang="en-US" dirty="0"/>
              <a:t>Athenian expedition to Syracuse (in Sicily) (415-13 BCE)</a:t>
            </a:r>
          </a:p>
          <a:p>
            <a:r>
              <a:rPr lang="en-US" dirty="0"/>
              <a:t>“The Second War” (413-404 BCE) </a:t>
            </a:r>
            <a:r>
              <a:rPr lang="en-US" i="1" dirty="0"/>
              <a:t>(Peloponnesian War Part 2)</a:t>
            </a:r>
            <a:endParaRPr lang="en-US" dirty="0"/>
          </a:p>
          <a:p>
            <a:r>
              <a:rPr lang="en-US" i="1" dirty="0"/>
              <a:t>Excursus: </a:t>
            </a:r>
            <a:r>
              <a:rPr lang="en-US" dirty="0"/>
              <a:t>The Strange Career of Alcibiades</a:t>
            </a:r>
          </a:p>
          <a:p>
            <a:r>
              <a:rPr lang="en-US" dirty="0"/>
              <a:t>Meanwhile . . . </a:t>
            </a:r>
            <a:r>
              <a:rPr lang="en-US" i="1" dirty="0"/>
              <a:t>Changes in Philosophy, Drama, Religion</a:t>
            </a:r>
          </a:p>
          <a:p>
            <a:pPr lvl="1"/>
            <a:endParaRPr lang="en-US" dirty="0"/>
          </a:p>
        </p:txBody>
      </p:sp>
      <p:pic>
        <p:nvPicPr>
          <p:cNvPr id="6" name="Picture 5">
            <a:extLst>
              <a:ext uri="{FF2B5EF4-FFF2-40B4-BE49-F238E27FC236}">
                <a16:creationId xmlns:a16="http://schemas.microsoft.com/office/drawing/2014/main" id="{5D9F8944-1369-4219-8BEA-C98A813394B9}"/>
              </a:ext>
            </a:extLst>
          </p:cNvPr>
          <p:cNvPicPr>
            <a:picLocks noChangeAspect="1"/>
          </p:cNvPicPr>
          <p:nvPr/>
        </p:nvPicPr>
        <p:blipFill>
          <a:blip r:embed="rId2"/>
          <a:stretch>
            <a:fillRect/>
          </a:stretch>
        </p:blipFill>
        <p:spPr>
          <a:xfrm>
            <a:off x="10774017" y="708229"/>
            <a:ext cx="1229471" cy="1125937"/>
          </a:xfrm>
          <a:prstGeom prst="rect">
            <a:avLst/>
          </a:prstGeom>
        </p:spPr>
      </p:pic>
    </p:spTree>
    <p:extLst>
      <p:ext uri="{BB962C8B-B14F-4D97-AF65-F5344CB8AC3E}">
        <p14:creationId xmlns:p14="http://schemas.microsoft.com/office/powerpoint/2010/main" val="336565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The Expedition to Syracuse (415 BCE)</a:t>
            </a:r>
          </a:p>
        </p:txBody>
      </p:sp>
      <p:pic>
        <p:nvPicPr>
          <p:cNvPr id="6" name="Picture 5">
            <a:extLst>
              <a:ext uri="{FF2B5EF4-FFF2-40B4-BE49-F238E27FC236}">
                <a16:creationId xmlns:a16="http://schemas.microsoft.com/office/drawing/2014/main" id="{88346B59-09D7-432C-814D-0B9D1A1A03A8}"/>
              </a:ext>
            </a:extLst>
          </p:cNvPr>
          <p:cNvPicPr>
            <a:picLocks noChangeAspect="1"/>
          </p:cNvPicPr>
          <p:nvPr/>
        </p:nvPicPr>
        <p:blipFill>
          <a:blip r:embed="rId2"/>
          <a:stretch>
            <a:fillRect/>
          </a:stretch>
        </p:blipFill>
        <p:spPr>
          <a:xfrm>
            <a:off x="10774017" y="708229"/>
            <a:ext cx="1229471" cy="1125937"/>
          </a:xfrm>
          <a:prstGeom prst="rect">
            <a:avLst/>
          </a:prstGeom>
        </p:spPr>
      </p:pic>
      <p:sp>
        <p:nvSpPr>
          <p:cNvPr id="9" name="Content Placeholder 8">
            <a:extLst>
              <a:ext uri="{FF2B5EF4-FFF2-40B4-BE49-F238E27FC236}">
                <a16:creationId xmlns:a16="http://schemas.microsoft.com/office/drawing/2014/main" id="{AB8AF716-C4E4-4CBE-8332-77AD38D1BBFF}"/>
              </a:ext>
            </a:extLst>
          </p:cNvPr>
          <p:cNvSpPr>
            <a:spLocks noGrp="1"/>
          </p:cNvSpPr>
          <p:nvPr>
            <p:ph idx="1"/>
          </p:nvPr>
        </p:nvSpPr>
        <p:spPr>
          <a:xfrm>
            <a:off x="494791" y="2332383"/>
            <a:ext cx="11034600" cy="887896"/>
          </a:xfrm>
        </p:spPr>
        <p:txBody>
          <a:bodyPr/>
          <a:lstStyle/>
          <a:p>
            <a:r>
              <a:rPr lang="en-US" dirty="0"/>
              <a:t>Alcibiades recalled while </a:t>
            </a:r>
            <a:r>
              <a:rPr lang="en-US" i="1" dirty="0" err="1"/>
              <a:t>en</a:t>
            </a:r>
            <a:r>
              <a:rPr lang="en-US" i="1" dirty="0"/>
              <a:t> route </a:t>
            </a:r>
            <a:r>
              <a:rPr lang="en-US" dirty="0"/>
              <a:t>to Sicily to stand trial for sacrilege. </a:t>
            </a:r>
            <a:r>
              <a:rPr lang="en-US" dirty="0" err="1"/>
              <a:t>Lamachus</a:t>
            </a:r>
            <a:r>
              <a:rPr lang="en-US" dirty="0"/>
              <a:t> left in overall command, but committed to Alcibiades’ strategy.</a:t>
            </a:r>
          </a:p>
        </p:txBody>
      </p:sp>
      <p:sp>
        <p:nvSpPr>
          <p:cNvPr id="10" name="Content Placeholder 2">
            <a:extLst>
              <a:ext uri="{FF2B5EF4-FFF2-40B4-BE49-F238E27FC236}">
                <a16:creationId xmlns:a16="http://schemas.microsoft.com/office/drawing/2014/main" id="{0C0C7F76-F983-4D59-9601-B2CDE1542135}"/>
              </a:ext>
            </a:extLst>
          </p:cNvPr>
          <p:cNvSpPr txBox="1">
            <a:spLocks/>
          </p:cNvSpPr>
          <p:nvPr/>
        </p:nvSpPr>
        <p:spPr>
          <a:xfrm>
            <a:off x="4399721" y="3220280"/>
            <a:ext cx="7462879" cy="344556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dirty="0"/>
              <a:t>Athenians failed to find other allies in Italy or Sicily, and Segesta could not pay for the war after all.</a:t>
            </a:r>
          </a:p>
          <a:p>
            <a:r>
              <a:rPr lang="en-US" dirty="0"/>
              <a:t>After some initial maneuvering around Catania, the Athenians re-boarded their ships and sailed directly into Syracuse harbor.</a:t>
            </a:r>
          </a:p>
          <a:p>
            <a:r>
              <a:rPr lang="en-US" dirty="0"/>
              <a:t>Athenians won battle fought outside wall of Syracuse, but bulk of Syracuse army retreated into the walled city. Athenians returned to Catania to spend the winter. </a:t>
            </a:r>
          </a:p>
          <a:p>
            <a:r>
              <a:rPr lang="en-US" dirty="0"/>
              <a:t>Wrote home for reinforcements and cash.</a:t>
            </a:r>
          </a:p>
          <a:p>
            <a:pPr lvl="1"/>
            <a:endParaRPr lang="en-US" dirty="0"/>
          </a:p>
          <a:p>
            <a:pPr marL="457200" lvl="1" indent="0">
              <a:buFont typeface="Arial" panose="020B0604020202020204" pitchFamily="34" charset="0"/>
              <a:buNone/>
            </a:pPr>
            <a:endParaRPr lang="en-US" dirty="0"/>
          </a:p>
        </p:txBody>
      </p:sp>
    </p:spTree>
    <p:extLst>
      <p:ext uri="{BB962C8B-B14F-4D97-AF65-F5344CB8AC3E}">
        <p14:creationId xmlns:p14="http://schemas.microsoft.com/office/powerpoint/2010/main" val="3925055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The Expedition to Syracuse (414 BCE)</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680321" y="2336873"/>
            <a:ext cx="6515609" cy="4156692"/>
          </a:xfrm>
        </p:spPr>
        <p:txBody>
          <a:bodyPr>
            <a:normAutofit fontScale="85000" lnSpcReduction="10000"/>
          </a:bodyPr>
          <a:lstStyle/>
          <a:p>
            <a:r>
              <a:rPr lang="en-US" dirty="0"/>
              <a:t>Over the winter, both sides tried to gain more allies. Mostly unsuccessful, but Sparta promised to send Syracuse help.</a:t>
            </a:r>
          </a:p>
          <a:p>
            <a:r>
              <a:rPr lang="en-US" dirty="0"/>
              <a:t>In the Spring reinforcements of cavalry and cash arrived from Athens. Athenians returned to Syracuse in the spring 414 BCE, landed in harbor, and began siege works around Syracuse. Syracuse built counter walls and in confused fighting </a:t>
            </a:r>
            <a:r>
              <a:rPr lang="en-US" dirty="0" err="1"/>
              <a:t>Lamachus</a:t>
            </a:r>
            <a:r>
              <a:rPr lang="en-US" dirty="0"/>
              <a:t> died. Nicias then in sole command.</a:t>
            </a:r>
          </a:p>
          <a:p>
            <a:r>
              <a:rPr lang="en-US" dirty="0"/>
              <a:t>Spartan general </a:t>
            </a:r>
            <a:r>
              <a:rPr lang="en-US" dirty="0" err="1"/>
              <a:t>Gylippus</a:t>
            </a:r>
            <a:r>
              <a:rPr lang="en-US" dirty="0"/>
              <a:t> arrived with about 3,000 fresh troops, drove Athenians back, and completed counter wall. </a:t>
            </a:r>
          </a:p>
          <a:p>
            <a:r>
              <a:rPr lang="en-US" dirty="0"/>
              <a:t>Nicias, never enthusiastic and now ill as well, advocated abandoning the expedition and withdrawing.</a:t>
            </a:r>
          </a:p>
          <a:p>
            <a:pPr marL="457200" lvl="1" indent="0">
              <a:buNone/>
            </a:pPr>
            <a:endParaRPr lang="en-US" dirty="0"/>
          </a:p>
        </p:txBody>
      </p:sp>
      <p:pic>
        <p:nvPicPr>
          <p:cNvPr id="6" name="Picture 5">
            <a:extLst>
              <a:ext uri="{FF2B5EF4-FFF2-40B4-BE49-F238E27FC236}">
                <a16:creationId xmlns:a16="http://schemas.microsoft.com/office/drawing/2014/main" id="{88346B59-09D7-432C-814D-0B9D1A1A03A8}"/>
              </a:ext>
            </a:extLst>
          </p:cNvPr>
          <p:cNvPicPr>
            <a:picLocks noChangeAspect="1"/>
          </p:cNvPicPr>
          <p:nvPr/>
        </p:nvPicPr>
        <p:blipFill>
          <a:blip r:embed="rId2"/>
          <a:stretch>
            <a:fillRect/>
          </a:stretch>
        </p:blipFill>
        <p:spPr>
          <a:xfrm>
            <a:off x="10774017" y="708229"/>
            <a:ext cx="1229471" cy="1125937"/>
          </a:xfrm>
          <a:prstGeom prst="rect">
            <a:avLst/>
          </a:prstGeom>
        </p:spPr>
      </p:pic>
    </p:spTree>
    <p:extLst>
      <p:ext uri="{BB962C8B-B14F-4D97-AF65-F5344CB8AC3E}">
        <p14:creationId xmlns:p14="http://schemas.microsoft.com/office/powerpoint/2010/main" val="3304909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The Expedition to Syracuse (413 BCE)</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494886" y="2186608"/>
            <a:ext cx="5601114" cy="4480891"/>
          </a:xfrm>
        </p:spPr>
        <p:txBody>
          <a:bodyPr>
            <a:normAutofit fontScale="92500" lnSpcReduction="20000"/>
          </a:bodyPr>
          <a:lstStyle/>
          <a:p>
            <a:r>
              <a:rPr lang="en-US" sz="2600" b="1" i="1" dirty="0">
                <a:solidFill>
                  <a:srgbClr val="FFFF00"/>
                </a:solidFill>
              </a:rPr>
              <a:t>Hubris: </a:t>
            </a:r>
            <a:r>
              <a:rPr lang="en-US" dirty="0"/>
              <a:t>Withdrawal was unacceptable, because it would mean loss of prestige.</a:t>
            </a:r>
          </a:p>
          <a:p>
            <a:r>
              <a:rPr lang="en-US" dirty="0"/>
              <a:t>Instead, the next year Athens sent reinforcements under the general Demosthenes.</a:t>
            </a:r>
          </a:p>
          <a:p>
            <a:r>
              <a:rPr lang="en-US" dirty="0"/>
              <a:t>Reinforcements</a:t>
            </a:r>
          </a:p>
          <a:p>
            <a:pPr lvl="1"/>
            <a:r>
              <a:rPr lang="en-US" dirty="0"/>
              <a:t>5,000 hoplites</a:t>
            </a:r>
          </a:p>
          <a:p>
            <a:pPr lvl="1"/>
            <a:r>
              <a:rPr lang="en-US" dirty="0"/>
              <a:t>3,000 light troops</a:t>
            </a:r>
          </a:p>
          <a:p>
            <a:pPr lvl="1"/>
            <a:r>
              <a:rPr lang="en-US" dirty="0"/>
              <a:t>73 triremes (15,000 sailors)</a:t>
            </a:r>
          </a:p>
          <a:p>
            <a:r>
              <a:rPr lang="en-US" dirty="0"/>
              <a:t>Immediate Athenian attack resulted in Athenian defeat and heavy losses. </a:t>
            </a:r>
          </a:p>
          <a:p>
            <a:r>
              <a:rPr lang="en-US" dirty="0"/>
              <a:t>Overcrowding in Athenian camp (located in marshy lowlands) soon caused outbreak of disease.</a:t>
            </a:r>
          </a:p>
          <a:p>
            <a:r>
              <a:rPr lang="en-US" dirty="0"/>
              <a:t>So . . . time to go home, right? Right!</a:t>
            </a:r>
          </a:p>
        </p:txBody>
      </p:sp>
      <p:pic>
        <p:nvPicPr>
          <p:cNvPr id="6" name="Picture 5">
            <a:extLst>
              <a:ext uri="{FF2B5EF4-FFF2-40B4-BE49-F238E27FC236}">
                <a16:creationId xmlns:a16="http://schemas.microsoft.com/office/drawing/2014/main" id="{88346B59-09D7-432C-814D-0B9D1A1A03A8}"/>
              </a:ext>
            </a:extLst>
          </p:cNvPr>
          <p:cNvPicPr>
            <a:picLocks noChangeAspect="1"/>
          </p:cNvPicPr>
          <p:nvPr/>
        </p:nvPicPr>
        <p:blipFill>
          <a:blip r:embed="rId2"/>
          <a:stretch>
            <a:fillRect/>
          </a:stretch>
        </p:blipFill>
        <p:spPr>
          <a:xfrm>
            <a:off x="10774017" y="708229"/>
            <a:ext cx="1229471" cy="1125937"/>
          </a:xfrm>
          <a:prstGeom prst="rect">
            <a:avLst/>
          </a:prstGeom>
        </p:spPr>
      </p:pic>
    </p:spTree>
    <p:extLst>
      <p:ext uri="{BB962C8B-B14F-4D97-AF65-F5344CB8AC3E}">
        <p14:creationId xmlns:p14="http://schemas.microsoft.com/office/powerpoint/2010/main" val="24372927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The Expedition to Syracuse (413 BCE)</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7243129" y="2343389"/>
            <a:ext cx="4395262" cy="4156692"/>
          </a:xfrm>
        </p:spPr>
        <p:txBody>
          <a:bodyPr>
            <a:normAutofit/>
          </a:bodyPr>
          <a:lstStyle/>
          <a:p>
            <a:pPr marL="0" indent="0">
              <a:buNone/>
            </a:pPr>
            <a:r>
              <a:rPr lang="en-US" dirty="0"/>
              <a:t>But as the Athenians prepared to withdraw, Syracusan fleet attacked and destroyed Athenian fleet.</a:t>
            </a:r>
          </a:p>
          <a:p>
            <a:pPr marL="457200" lvl="1" indent="0">
              <a:buNone/>
            </a:pPr>
            <a:endParaRPr lang="en-US" dirty="0"/>
          </a:p>
        </p:txBody>
      </p:sp>
      <p:pic>
        <p:nvPicPr>
          <p:cNvPr id="6" name="Picture 5">
            <a:extLst>
              <a:ext uri="{FF2B5EF4-FFF2-40B4-BE49-F238E27FC236}">
                <a16:creationId xmlns:a16="http://schemas.microsoft.com/office/drawing/2014/main" id="{88346B59-09D7-432C-814D-0B9D1A1A03A8}"/>
              </a:ext>
            </a:extLst>
          </p:cNvPr>
          <p:cNvPicPr>
            <a:picLocks noChangeAspect="1"/>
          </p:cNvPicPr>
          <p:nvPr/>
        </p:nvPicPr>
        <p:blipFill>
          <a:blip r:embed="rId2"/>
          <a:stretch>
            <a:fillRect/>
          </a:stretch>
        </p:blipFill>
        <p:spPr>
          <a:xfrm>
            <a:off x="10774017" y="708229"/>
            <a:ext cx="1229471" cy="1125937"/>
          </a:xfrm>
          <a:prstGeom prst="rect">
            <a:avLst/>
          </a:prstGeom>
        </p:spPr>
      </p:pic>
    </p:spTree>
    <p:extLst>
      <p:ext uri="{BB962C8B-B14F-4D97-AF65-F5344CB8AC3E}">
        <p14:creationId xmlns:p14="http://schemas.microsoft.com/office/powerpoint/2010/main" val="26156301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The Expedition to Syracuse (413 BCE)</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371061" y="2336873"/>
            <a:ext cx="4346713" cy="4156692"/>
          </a:xfrm>
        </p:spPr>
        <p:txBody>
          <a:bodyPr>
            <a:normAutofit/>
          </a:bodyPr>
          <a:lstStyle/>
          <a:p>
            <a:r>
              <a:rPr lang="en-US" dirty="0"/>
              <a:t>Athenians tried to withdraw overland but ambushed in narrow defiles. Retreat turned into a rout, most were cut down.</a:t>
            </a:r>
          </a:p>
          <a:p>
            <a:r>
              <a:rPr lang="en-US" dirty="0"/>
              <a:t>Only about 7,000 survivors were taken prisoner. Nicias and Demosthenes were both killed after they surrendered.</a:t>
            </a:r>
          </a:p>
          <a:p>
            <a:endParaRPr lang="en-US" dirty="0"/>
          </a:p>
          <a:p>
            <a:pPr marL="457200" lvl="1" indent="0">
              <a:buNone/>
            </a:pPr>
            <a:endParaRPr lang="en-US" dirty="0"/>
          </a:p>
        </p:txBody>
      </p:sp>
      <p:pic>
        <p:nvPicPr>
          <p:cNvPr id="6" name="Picture 5">
            <a:extLst>
              <a:ext uri="{FF2B5EF4-FFF2-40B4-BE49-F238E27FC236}">
                <a16:creationId xmlns:a16="http://schemas.microsoft.com/office/drawing/2014/main" id="{88346B59-09D7-432C-814D-0B9D1A1A03A8}"/>
              </a:ext>
            </a:extLst>
          </p:cNvPr>
          <p:cNvPicPr>
            <a:picLocks noChangeAspect="1"/>
          </p:cNvPicPr>
          <p:nvPr/>
        </p:nvPicPr>
        <p:blipFill>
          <a:blip r:embed="rId2"/>
          <a:stretch>
            <a:fillRect/>
          </a:stretch>
        </p:blipFill>
        <p:spPr>
          <a:xfrm>
            <a:off x="10774017" y="708229"/>
            <a:ext cx="1229471" cy="1125937"/>
          </a:xfrm>
          <a:prstGeom prst="rect">
            <a:avLst/>
          </a:prstGeom>
        </p:spPr>
      </p:pic>
    </p:spTree>
    <p:extLst>
      <p:ext uri="{BB962C8B-B14F-4D97-AF65-F5344CB8AC3E}">
        <p14:creationId xmlns:p14="http://schemas.microsoft.com/office/powerpoint/2010/main" val="18153336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The Expedition to Syracuse (413 BCE)</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371061" y="2199860"/>
            <a:ext cx="6308035" cy="4492487"/>
          </a:xfrm>
        </p:spPr>
        <p:txBody>
          <a:bodyPr>
            <a:normAutofit fontScale="77500" lnSpcReduction="20000"/>
          </a:bodyPr>
          <a:lstStyle/>
          <a:p>
            <a:pPr marL="0" indent="0">
              <a:buNone/>
            </a:pPr>
            <a:r>
              <a:rPr lang="en-US" sz="3300" b="1" i="1" dirty="0">
                <a:solidFill>
                  <a:srgbClr val="FFFF00"/>
                </a:solidFill>
              </a:rPr>
              <a:t>NEMESIS</a:t>
            </a:r>
          </a:p>
          <a:p>
            <a:r>
              <a:rPr lang="en-US" dirty="0"/>
              <a:t>The prisoners were sent to work in the quarries, and many of them died there.</a:t>
            </a:r>
          </a:p>
          <a:p>
            <a:pPr lvl="1"/>
            <a:r>
              <a:rPr lang="en-US" dirty="0"/>
              <a:t>The </a:t>
            </a:r>
            <a:r>
              <a:rPr lang="en-US" dirty="0" err="1"/>
              <a:t>playwrite</a:t>
            </a:r>
            <a:r>
              <a:rPr lang="en-US" dirty="0"/>
              <a:t> Euripides was very popular in Syracuse, so any Athenians who could recite passages of his plays from memory were spared. </a:t>
            </a:r>
          </a:p>
          <a:p>
            <a:r>
              <a:rPr lang="en-US" dirty="0"/>
              <a:t>The final cost to the Delian League: over </a:t>
            </a:r>
            <a:r>
              <a:rPr lang="en-US" dirty="0">
                <a:solidFill>
                  <a:srgbClr val="FFFF00"/>
                </a:solidFill>
              </a:rPr>
              <a:t>50,000 men </a:t>
            </a:r>
            <a:r>
              <a:rPr lang="en-US" dirty="0"/>
              <a:t>(at least half of them Athenians). Coming on top of losses from the plague, Athens never fully recovered.</a:t>
            </a:r>
          </a:p>
          <a:p>
            <a:pPr lvl="1"/>
            <a:r>
              <a:rPr lang="en-US" dirty="0"/>
              <a:t>Two years later the total number of Athenian male citizens of </a:t>
            </a:r>
            <a:r>
              <a:rPr lang="en-US" i="1" dirty="0"/>
              <a:t>zeugitai</a:t>
            </a:r>
            <a:r>
              <a:rPr lang="en-US" dirty="0"/>
              <a:t> (hoplite) class or higher was only 5,000.</a:t>
            </a:r>
          </a:p>
          <a:p>
            <a:r>
              <a:rPr lang="en-US" b="1" dirty="0">
                <a:solidFill>
                  <a:srgbClr val="FFFF00"/>
                </a:solidFill>
              </a:rPr>
              <a:t>And now Sparta resumed all-out war.</a:t>
            </a:r>
          </a:p>
          <a:p>
            <a:pPr marL="0" indent="0" algn="ctr">
              <a:buNone/>
            </a:pPr>
            <a:r>
              <a:rPr lang="en-US" dirty="0"/>
              <a:t>"</a:t>
            </a:r>
            <a:r>
              <a:rPr lang="en-US" i="1" dirty="0"/>
              <a:t>This was the greatest Hellenic victory of any in this war, or, in my opinion, in Hellenic history; at once most glorious to the victors, and most calamitous to the conquered" </a:t>
            </a:r>
          </a:p>
          <a:p>
            <a:pPr marL="0" indent="0">
              <a:buNone/>
            </a:pPr>
            <a:r>
              <a:rPr lang="en-US" dirty="0"/>
              <a:t>			-Thucydides</a:t>
            </a:r>
          </a:p>
          <a:p>
            <a:pPr marL="457200" lvl="1" indent="0">
              <a:buNone/>
            </a:pPr>
            <a:endParaRPr lang="en-US" dirty="0"/>
          </a:p>
        </p:txBody>
      </p:sp>
      <p:pic>
        <p:nvPicPr>
          <p:cNvPr id="6" name="Picture 5">
            <a:extLst>
              <a:ext uri="{FF2B5EF4-FFF2-40B4-BE49-F238E27FC236}">
                <a16:creationId xmlns:a16="http://schemas.microsoft.com/office/drawing/2014/main" id="{88346B59-09D7-432C-814D-0B9D1A1A03A8}"/>
              </a:ext>
            </a:extLst>
          </p:cNvPr>
          <p:cNvPicPr>
            <a:picLocks noChangeAspect="1"/>
          </p:cNvPicPr>
          <p:nvPr/>
        </p:nvPicPr>
        <p:blipFill>
          <a:blip r:embed="rId2"/>
          <a:stretch>
            <a:fillRect/>
          </a:stretch>
        </p:blipFill>
        <p:spPr>
          <a:xfrm>
            <a:off x="10774017" y="708229"/>
            <a:ext cx="1229471" cy="1125937"/>
          </a:xfrm>
          <a:prstGeom prst="rect">
            <a:avLst/>
          </a:prstGeom>
        </p:spPr>
      </p:pic>
    </p:spTree>
    <p:extLst>
      <p:ext uri="{BB962C8B-B14F-4D97-AF65-F5344CB8AC3E}">
        <p14:creationId xmlns:p14="http://schemas.microsoft.com/office/powerpoint/2010/main" val="22200254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8EC09-8EC3-491A-9257-D4525249BF68}"/>
              </a:ext>
            </a:extLst>
          </p:cNvPr>
          <p:cNvSpPr>
            <a:spLocks noGrp="1"/>
          </p:cNvSpPr>
          <p:nvPr>
            <p:ph type="title"/>
          </p:nvPr>
        </p:nvSpPr>
        <p:spPr/>
        <p:txBody>
          <a:bodyPr/>
          <a:lstStyle/>
          <a:p>
            <a:pPr algn="ctr"/>
            <a:r>
              <a:rPr lang="en-US" dirty="0"/>
              <a:t>Greece and Persia</a:t>
            </a:r>
            <a:br>
              <a:rPr lang="en-US" dirty="0"/>
            </a:br>
            <a:r>
              <a:rPr lang="en-US" dirty="0"/>
              <a:t>The War that Created History</a:t>
            </a:r>
          </a:p>
        </p:txBody>
      </p:sp>
      <p:sp>
        <p:nvSpPr>
          <p:cNvPr id="3" name="Content Placeholder 2">
            <a:extLst>
              <a:ext uri="{FF2B5EF4-FFF2-40B4-BE49-F238E27FC236}">
                <a16:creationId xmlns:a16="http://schemas.microsoft.com/office/drawing/2014/main" id="{3C21121F-150F-433B-B75B-0131678E4C3F}"/>
              </a:ext>
            </a:extLst>
          </p:cNvPr>
          <p:cNvSpPr>
            <a:spLocks noGrp="1"/>
          </p:cNvSpPr>
          <p:nvPr>
            <p:ph idx="1"/>
          </p:nvPr>
        </p:nvSpPr>
        <p:spPr/>
        <p:txBody>
          <a:bodyPr>
            <a:normAutofit/>
          </a:bodyPr>
          <a:lstStyle/>
          <a:p>
            <a:endParaRPr lang="en-US" dirty="0"/>
          </a:p>
          <a:p>
            <a:endParaRPr lang="en-US" dirty="0"/>
          </a:p>
          <a:p>
            <a:pPr marL="0" indent="0" algn="ctr">
              <a:buNone/>
            </a:pPr>
            <a:r>
              <a:rPr lang="en-US" sz="4000" dirty="0"/>
              <a:t>Questions?</a:t>
            </a:r>
          </a:p>
        </p:txBody>
      </p:sp>
    </p:spTree>
    <p:extLst>
      <p:ext uri="{BB962C8B-B14F-4D97-AF65-F5344CB8AC3E}">
        <p14:creationId xmlns:p14="http://schemas.microsoft.com/office/powerpoint/2010/main" val="21453393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The “Second” War (413-404 BCE)</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680321" y="2336873"/>
            <a:ext cx="9613861" cy="4156692"/>
          </a:xfrm>
        </p:spPr>
        <p:txBody>
          <a:bodyPr>
            <a:normAutofit/>
          </a:bodyPr>
          <a:lstStyle/>
          <a:p>
            <a:pPr marL="0" indent="0">
              <a:buNone/>
            </a:pPr>
            <a:r>
              <a:rPr lang="en-US" dirty="0"/>
              <a:t>“The Second War,” </a:t>
            </a:r>
            <a:r>
              <a:rPr lang="en-US" dirty="0" err="1"/>
              <a:t>Decelean</a:t>
            </a:r>
            <a:r>
              <a:rPr lang="en-US" dirty="0"/>
              <a:t> War, or the Ionian War (or </a:t>
            </a:r>
            <a:r>
              <a:rPr lang="en-US" b="1" i="1" dirty="0">
                <a:solidFill>
                  <a:srgbClr val="FFFF00"/>
                </a:solidFill>
              </a:rPr>
              <a:t>Everything Goes to Hell</a:t>
            </a:r>
            <a:r>
              <a:rPr lang="en-US" dirty="0"/>
              <a:t>)</a:t>
            </a:r>
          </a:p>
          <a:p>
            <a:r>
              <a:rPr lang="en-US" dirty="0"/>
              <a:t>413 BCE: Sparta invaded Attica, captured </a:t>
            </a:r>
            <a:r>
              <a:rPr lang="en-US" dirty="0" err="1"/>
              <a:t>Decelean</a:t>
            </a:r>
            <a:r>
              <a:rPr lang="en-US" dirty="0"/>
              <a:t> (an Attic town) and fortified it. Enabled them to blockade Athens year-round. </a:t>
            </a:r>
          </a:p>
          <a:p>
            <a:pPr lvl="1"/>
            <a:r>
              <a:rPr lang="en-US" dirty="0"/>
              <a:t>Also in 413, Chios (Ionian Greek island member of the Delian League) revolted from Athens. When Sparta reinforced them, the revolt spread to Miletus on the Asian mainland, the largest city in Ionian Greece.</a:t>
            </a:r>
          </a:p>
          <a:p>
            <a:r>
              <a:rPr lang="en-US" dirty="0"/>
              <a:t>412 BCE: Sparta negotiated treaty with Darius II of Persia. Persia would pay for the Spartan fleet in return for a free hand in Asia Minor.</a:t>
            </a:r>
          </a:p>
          <a:p>
            <a:pPr lvl="1"/>
            <a:r>
              <a:rPr lang="en-US" dirty="0"/>
              <a:t>Also in 412, City of Cnidus in Caria defected from Athens directly to Persia.</a:t>
            </a:r>
          </a:p>
          <a:p>
            <a:pPr lvl="1"/>
            <a:endParaRPr lang="en-US" dirty="0"/>
          </a:p>
          <a:p>
            <a:pPr lvl="1"/>
            <a:endParaRPr lang="en-US" dirty="0"/>
          </a:p>
          <a:p>
            <a:pPr lvl="1"/>
            <a:endParaRPr lang="en-US" dirty="0"/>
          </a:p>
        </p:txBody>
      </p:sp>
      <p:pic>
        <p:nvPicPr>
          <p:cNvPr id="6" name="Picture 5">
            <a:extLst>
              <a:ext uri="{FF2B5EF4-FFF2-40B4-BE49-F238E27FC236}">
                <a16:creationId xmlns:a16="http://schemas.microsoft.com/office/drawing/2014/main" id="{5246DFED-150F-4430-B4F2-70D601D9739D}"/>
              </a:ext>
            </a:extLst>
          </p:cNvPr>
          <p:cNvPicPr>
            <a:picLocks noChangeAspect="1"/>
          </p:cNvPicPr>
          <p:nvPr/>
        </p:nvPicPr>
        <p:blipFill>
          <a:blip r:embed="rId2"/>
          <a:stretch>
            <a:fillRect/>
          </a:stretch>
        </p:blipFill>
        <p:spPr>
          <a:xfrm>
            <a:off x="10774017" y="708229"/>
            <a:ext cx="1229471" cy="1125937"/>
          </a:xfrm>
          <a:prstGeom prst="rect">
            <a:avLst/>
          </a:prstGeom>
        </p:spPr>
      </p:pic>
    </p:spTree>
    <p:extLst>
      <p:ext uri="{BB962C8B-B14F-4D97-AF65-F5344CB8AC3E}">
        <p14:creationId xmlns:p14="http://schemas.microsoft.com/office/powerpoint/2010/main" val="10718870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The “Second” War (413-404 BCE)—The Coup</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468287" y="2389882"/>
            <a:ext cx="6634879" cy="4169944"/>
          </a:xfrm>
        </p:spPr>
        <p:txBody>
          <a:bodyPr>
            <a:normAutofit fontScale="92500" lnSpcReduction="10000"/>
          </a:bodyPr>
          <a:lstStyle/>
          <a:p>
            <a:r>
              <a:rPr lang="en-US" dirty="0"/>
              <a:t>Enormous losses, strategic reverses, and crushing financial problems produce widespread dissatisfaction with Athenian government.</a:t>
            </a:r>
          </a:p>
          <a:p>
            <a:r>
              <a:rPr lang="en-US" dirty="0"/>
              <a:t>Secret groups of anti-democratic aristocrats and followers formed secret clubs called </a:t>
            </a:r>
            <a:r>
              <a:rPr lang="en-US" i="1" dirty="0" err="1"/>
              <a:t>hetairai</a:t>
            </a:r>
            <a:r>
              <a:rPr lang="en-US" dirty="0"/>
              <a:t> (companions)</a:t>
            </a:r>
          </a:p>
          <a:p>
            <a:r>
              <a:rPr lang="en-US" dirty="0"/>
              <a:t>411 BCE: Coup in Athens replaced democracy with oligarchy. Placed power in the hands of “The 400,” representing the richest of the aristocracy. </a:t>
            </a:r>
          </a:p>
          <a:p>
            <a:r>
              <a:rPr lang="en-US" i="1" dirty="0" err="1"/>
              <a:t>Hetairai</a:t>
            </a:r>
            <a:r>
              <a:rPr lang="en-US" dirty="0"/>
              <a:t> came at night, murdered the leaders of the popular party and anyone who spoke against The 400. Populace cowed into acceptance.</a:t>
            </a:r>
          </a:p>
          <a:p>
            <a:endParaRPr lang="en-US" dirty="0"/>
          </a:p>
          <a:p>
            <a:pPr lvl="1"/>
            <a:endParaRPr lang="en-US" dirty="0"/>
          </a:p>
          <a:p>
            <a:pPr lvl="1"/>
            <a:endParaRPr lang="en-US" dirty="0"/>
          </a:p>
          <a:p>
            <a:pPr lvl="1"/>
            <a:endParaRPr lang="en-US" dirty="0"/>
          </a:p>
        </p:txBody>
      </p:sp>
      <p:pic>
        <p:nvPicPr>
          <p:cNvPr id="6" name="Picture 5">
            <a:extLst>
              <a:ext uri="{FF2B5EF4-FFF2-40B4-BE49-F238E27FC236}">
                <a16:creationId xmlns:a16="http://schemas.microsoft.com/office/drawing/2014/main" id="{5246DFED-150F-4430-B4F2-70D601D9739D}"/>
              </a:ext>
            </a:extLst>
          </p:cNvPr>
          <p:cNvPicPr>
            <a:picLocks noChangeAspect="1"/>
          </p:cNvPicPr>
          <p:nvPr/>
        </p:nvPicPr>
        <p:blipFill>
          <a:blip r:embed="rId2"/>
          <a:stretch>
            <a:fillRect/>
          </a:stretch>
        </p:blipFill>
        <p:spPr>
          <a:xfrm>
            <a:off x="10774017" y="708229"/>
            <a:ext cx="1229471" cy="1125937"/>
          </a:xfrm>
          <a:prstGeom prst="rect">
            <a:avLst/>
          </a:prstGeom>
        </p:spPr>
      </p:pic>
    </p:spTree>
    <p:extLst>
      <p:ext uri="{BB962C8B-B14F-4D97-AF65-F5344CB8AC3E}">
        <p14:creationId xmlns:p14="http://schemas.microsoft.com/office/powerpoint/2010/main" val="34328624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The “Second” War (413-404 BCE)—The Coup</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556591" y="2336873"/>
            <a:ext cx="8401879" cy="4156692"/>
          </a:xfrm>
        </p:spPr>
        <p:txBody>
          <a:bodyPr>
            <a:normAutofit fontScale="92500"/>
          </a:bodyPr>
          <a:lstStyle/>
          <a:p>
            <a:r>
              <a:rPr lang="en-US" dirty="0"/>
              <a:t>Response to the Coup</a:t>
            </a:r>
          </a:p>
          <a:p>
            <a:pPr lvl="1"/>
            <a:r>
              <a:rPr lang="en-US" dirty="0"/>
              <a:t>Cities along Hellespont revolted, threatening grain supply from the Black Sea.</a:t>
            </a:r>
          </a:p>
          <a:p>
            <a:pPr lvl="1"/>
            <a:r>
              <a:rPr lang="en-US" dirty="0"/>
              <a:t>Spartans landed an army on Euboea, where Athens had moved its herds of cattle. </a:t>
            </a:r>
          </a:p>
          <a:p>
            <a:pPr lvl="1"/>
            <a:r>
              <a:rPr lang="en-US" dirty="0"/>
              <a:t>Athenian Navy (at Samos in Asia) proclaimed itself “</a:t>
            </a:r>
            <a:r>
              <a:rPr lang="en-US" i="1" dirty="0"/>
              <a:t>the demos.</a:t>
            </a:r>
            <a:r>
              <a:rPr lang="en-US" dirty="0"/>
              <a:t>” Said they had not revolted from the government, the government revolted from them. Elected pro-democracy </a:t>
            </a:r>
            <a:r>
              <a:rPr lang="en-US" dirty="0">
                <a:solidFill>
                  <a:srgbClr val="FFFF00"/>
                </a:solidFill>
              </a:rPr>
              <a:t>Thrasybulus</a:t>
            </a:r>
            <a:r>
              <a:rPr lang="en-US" dirty="0"/>
              <a:t> their admiral. </a:t>
            </a:r>
            <a:r>
              <a:rPr lang="en-US" dirty="0">
                <a:solidFill>
                  <a:srgbClr val="FFFF00"/>
                </a:solidFill>
                <a:sym typeface="Wingdings" panose="05000000000000000000" pitchFamily="2" charset="2"/>
              </a:rPr>
              <a:t></a:t>
            </a:r>
            <a:endParaRPr lang="en-US" dirty="0">
              <a:solidFill>
                <a:srgbClr val="FFFF00"/>
              </a:solidFill>
            </a:endParaRPr>
          </a:p>
          <a:p>
            <a:r>
              <a:rPr lang="en-US" dirty="0"/>
              <a:t>Original oligarchy collapsed, replaced by “moderate” oligarchy, “The 5000” (meaning every citizen of hoplite status or higher).</a:t>
            </a:r>
          </a:p>
          <a:p>
            <a:r>
              <a:rPr lang="en-US" dirty="0"/>
              <a:t>Within a year democracy back in power, but Athenian confidence in the durability of democracy badly shaken.</a:t>
            </a:r>
          </a:p>
          <a:p>
            <a:pPr lvl="1"/>
            <a:endParaRPr lang="en-US" dirty="0"/>
          </a:p>
          <a:p>
            <a:pPr lvl="1"/>
            <a:endParaRPr lang="en-US" dirty="0"/>
          </a:p>
          <a:p>
            <a:pPr lvl="1"/>
            <a:endParaRPr lang="en-US" dirty="0"/>
          </a:p>
        </p:txBody>
      </p:sp>
      <p:pic>
        <p:nvPicPr>
          <p:cNvPr id="6" name="Picture 5">
            <a:extLst>
              <a:ext uri="{FF2B5EF4-FFF2-40B4-BE49-F238E27FC236}">
                <a16:creationId xmlns:a16="http://schemas.microsoft.com/office/drawing/2014/main" id="{5246DFED-150F-4430-B4F2-70D601D9739D}"/>
              </a:ext>
            </a:extLst>
          </p:cNvPr>
          <p:cNvPicPr>
            <a:picLocks noChangeAspect="1"/>
          </p:cNvPicPr>
          <p:nvPr/>
        </p:nvPicPr>
        <p:blipFill>
          <a:blip r:embed="rId2"/>
          <a:stretch>
            <a:fillRect/>
          </a:stretch>
        </p:blipFill>
        <p:spPr>
          <a:xfrm>
            <a:off x="10774017" y="708229"/>
            <a:ext cx="1229471" cy="1125937"/>
          </a:xfrm>
          <a:prstGeom prst="rect">
            <a:avLst/>
          </a:prstGeom>
        </p:spPr>
      </p:pic>
    </p:spTree>
    <p:extLst>
      <p:ext uri="{BB962C8B-B14F-4D97-AF65-F5344CB8AC3E}">
        <p14:creationId xmlns:p14="http://schemas.microsoft.com/office/powerpoint/2010/main" val="616461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59227-1347-48BE-AAF5-40A49C6EAA2D}"/>
              </a:ext>
            </a:extLst>
          </p:cNvPr>
          <p:cNvSpPr>
            <a:spLocks noGrp="1"/>
          </p:cNvSpPr>
          <p:nvPr>
            <p:ph type="title"/>
          </p:nvPr>
        </p:nvSpPr>
        <p:spPr/>
        <p:txBody>
          <a:bodyPr/>
          <a:lstStyle/>
          <a:p>
            <a:r>
              <a:rPr lang="en-US" dirty="0"/>
              <a:t>Historical Sources--Thucydides</a:t>
            </a:r>
          </a:p>
        </p:txBody>
      </p:sp>
      <p:sp>
        <p:nvSpPr>
          <p:cNvPr id="3" name="Content Placeholder 2">
            <a:extLst>
              <a:ext uri="{FF2B5EF4-FFF2-40B4-BE49-F238E27FC236}">
                <a16:creationId xmlns:a16="http://schemas.microsoft.com/office/drawing/2014/main" id="{2F98B2C4-35A2-493A-A950-29634558D9BB}"/>
              </a:ext>
            </a:extLst>
          </p:cNvPr>
          <p:cNvSpPr>
            <a:spLocks noGrp="1"/>
          </p:cNvSpPr>
          <p:nvPr>
            <p:ph idx="1"/>
          </p:nvPr>
        </p:nvSpPr>
        <p:spPr>
          <a:xfrm>
            <a:off x="680322" y="2336873"/>
            <a:ext cx="8423922" cy="4169944"/>
          </a:xfrm>
        </p:spPr>
        <p:txBody>
          <a:bodyPr>
            <a:normAutofit/>
          </a:bodyPr>
          <a:lstStyle/>
          <a:p>
            <a:r>
              <a:rPr lang="en-US" dirty="0"/>
              <a:t>Athenian aristocrat, statesman, general, and historian</a:t>
            </a:r>
          </a:p>
          <a:p>
            <a:r>
              <a:rPr lang="en-US" dirty="0"/>
              <a:t>Relieved of his command after the Athenian defeat at Amphipolis (424 BCE), which led to the end of the </a:t>
            </a:r>
            <a:r>
              <a:rPr lang="en-US" dirty="0" err="1"/>
              <a:t>Archidaemion</a:t>
            </a:r>
            <a:r>
              <a:rPr lang="en-US" dirty="0"/>
              <a:t> War</a:t>
            </a:r>
          </a:p>
          <a:p>
            <a:r>
              <a:rPr lang="en-US" dirty="0"/>
              <a:t>Later wrote </a:t>
            </a:r>
            <a:r>
              <a:rPr lang="en-US" b="1" i="1" dirty="0"/>
              <a:t>History of The Peloponnesian War, </a:t>
            </a:r>
            <a:r>
              <a:rPr lang="en-US" dirty="0"/>
              <a:t>perhaps in part to explain his role in it. But there is no obvious self-justification and in general historians give him high marks for objectivity.</a:t>
            </a:r>
          </a:p>
          <a:p>
            <a:r>
              <a:rPr lang="en-US" dirty="0"/>
              <a:t>Our single most detailed and reliable source on this period, although it limits its coverage to the Greek war.</a:t>
            </a:r>
          </a:p>
        </p:txBody>
      </p:sp>
      <p:pic>
        <p:nvPicPr>
          <p:cNvPr id="7" name="Picture 6">
            <a:extLst>
              <a:ext uri="{FF2B5EF4-FFF2-40B4-BE49-F238E27FC236}">
                <a16:creationId xmlns:a16="http://schemas.microsoft.com/office/drawing/2014/main" id="{16A05145-5B5D-4F9E-B98D-700E4733ED14}"/>
              </a:ext>
            </a:extLst>
          </p:cNvPr>
          <p:cNvPicPr>
            <a:picLocks noChangeAspect="1"/>
          </p:cNvPicPr>
          <p:nvPr/>
        </p:nvPicPr>
        <p:blipFill>
          <a:blip r:embed="rId2"/>
          <a:stretch>
            <a:fillRect/>
          </a:stretch>
        </p:blipFill>
        <p:spPr>
          <a:xfrm>
            <a:off x="10734607" y="779115"/>
            <a:ext cx="1305656" cy="1029164"/>
          </a:xfrm>
          <a:prstGeom prst="rect">
            <a:avLst/>
          </a:prstGeom>
        </p:spPr>
      </p:pic>
    </p:spTree>
    <p:extLst>
      <p:ext uri="{BB962C8B-B14F-4D97-AF65-F5344CB8AC3E}">
        <p14:creationId xmlns:p14="http://schemas.microsoft.com/office/powerpoint/2010/main" val="1077875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dirty="0"/>
              <a:t>The “Second” War (413-404 BCE)</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680321" y="2336873"/>
            <a:ext cx="9613861" cy="4156692"/>
          </a:xfrm>
        </p:spPr>
        <p:txBody>
          <a:bodyPr>
            <a:normAutofit fontScale="92500" lnSpcReduction="10000"/>
          </a:bodyPr>
          <a:lstStyle/>
          <a:p>
            <a:r>
              <a:rPr lang="en-US" sz="2600" b="1" i="1" dirty="0">
                <a:solidFill>
                  <a:srgbClr val="FFFF00"/>
                </a:solidFill>
              </a:rPr>
              <a:t>Hubris: </a:t>
            </a:r>
            <a:r>
              <a:rPr lang="en-US" dirty="0"/>
              <a:t>410 BCE Athens won a major naval battle at Cyzicus (in the Hellespont), destroying the Spartan fleet (which was actually a Corinthian and Syracusan fleet). Sparta offered peace. Athens refused. </a:t>
            </a:r>
            <a:r>
              <a:rPr lang="en-US" b="1" i="1" dirty="0"/>
              <a:t>(“Why quit while we’re ahead?”)</a:t>
            </a:r>
          </a:p>
          <a:p>
            <a:r>
              <a:rPr lang="en-US" sz="2600" b="1" i="1" dirty="0">
                <a:solidFill>
                  <a:srgbClr val="FFFF00"/>
                </a:solidFill>
              </a:rPr>
              <a:t>More Hubris: </a:t>
            </a:r>
            <a:r>
              <a:rPr lang="en-US" dirty="0"/>
              <a:t>406 BCE Athens won another major naval battle. Sparta again offered peace. Athens again refused. </a:t>
            </a:r>
            <a:r>
              <a:rPr lang="en-US" b="1" i="1" dirty="0"/>
              <a:t>(“We’ve really got them on the ropes now!”) </a:t>
            </a:r>
            <a:r>
              <a:rPr lang="en-US" dirty="0"/>
              <a:t>Sparta began building a new fleet with Persian gold.</a:t>
            </a:r>
          </a:p>
          <a:p>
            <a:r>
              <a:rPr lang="en-US" dirty="0"/>
              <a:t>405 BCE Athenian Fleet destroyed by Spartan fleet. Spartans began close siege of Athens.</a:t>
            </a:r>
            <a:endParaRPr lang="en-US" i="1" dirty="0">
              <a:solidFill>
                <a:srgbClr val="FFFF00"/>
              </a:solidFill>
            </a:endParaRPr>
          </a:p>
          <a:p>
            <a:r>
              <a:rPr lang="en-US" sz="2600" b="1" i="1" dirty="0">
                <a:solidFill>
                  <a:srgbClr val="FFFF00"/>
                </a:solidFill>
              </a:rPr>
              <a:t>Nemesis: </a:t>
            </a:r>
            <a:r>
              <a:rPr lang="en-US" dirty="0"/>
              <a:t>404 BCE: Athens capitulated, ended Peloponnesian War. Athenian democracy overturned and replaced with the </a:t>
            </a:r>
            <a:r>
              <a:rPr lang="en-US" dirty="0">
                <a:solidFill>
                  <a:srgbClr val="FFFF00"/>
                </a:solidFill>
              </a:rPr>
              <a:t>30 Tyrants</a:t>
            </a:r>
            <a:r>
              <a:rPr lang="en-US" dirty="0"/>
              <a:t>, hand-picked by Sparta. They began a rein of terror which in a short period of time killed 5% of Athens’ population.</a:t>
            </a:r>
          </a:p>
          <a:p>
            <a:pPr marL="457200" lvl="1" indent="0">
              <a:buNone/>
            </a:pPr>
            <a:endParaRPr lang="en-US" dirty="0"/>
          </a:p>
          <a:p>
            <a:pPr lvl="1"/>
            <a:endParaRPr lang="en-US" dirty="0"/>
          </a:p>
          <a:p>
            <a:pPr lvl="1"/>
            <a:endParaRPr lang="en-US" dirty="0"/>
          </a:p>
          <a:p>
            <a:pPr lvl="1"/>
            <a:endParaRPr lang="en-US" dirty="0"/>
          </a:p>
        </p:txBody>
      </p:sp>
      <p:pic>
        <p:nvPicPr>
          <p:cNvPr id="6" name="Picture 5">
            <a:extLst>
              <a:ext uri="{FF2B5EF4-FFF2-40B4-BE49-F238E27FC236}">
                <a16:creationId xmlns:a16="http://schemas.microsoft.com/office/drawing/2014/main" id="{5246DFED-150F-4430-B4F2-70D601D9739D}"/>
              </a:ext>
            </a:extLst>
          </p:cNvPr>
          <p:cNvPicPr>
            <a:picLocks noChangeAspect="1"/>
          </p:cNvPicPr>
          <p:nvPr/>
        </p:nvPicPr>
        <p:blipFill>
          <a:blip r:embed="rId2"/>
          <a:stretch>
            <a:fillRect/>
          </a:stretch>
        </p:blipFill>
        <p:spPr>
          <a:xfrm>
            <a:off x="10774017" y="708229"/>
            <a:ext cx="1229471" cy="1125937"/>
          </a:xfrm>
          <a:prstGeom prst="rect">
            <a:avLst/>
          </a:prstGeom>
        </p:spPr>
      </p:pic>
    </p:spTree>
    <p:extLst>
      <p:ext uri="{BB962C8B-B14F-4D97-AF65-F5344CB8AC3E}">
        <p14:creationId xmlns:p14="http://schemas.microsoft.com/office/powerpoint/2010/main" val="368876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5405A-627B-4601-8AB0-C9450AABDDA7}"/>
              </a:ext>
            </a:extLst>
          </p:cNvPr>
          <p:cNvSpPr>
            <a:spLocks noGrp="1"/>
          </p:cNvSpPr>
          <p:nvPr>
            <p:ph type="title"/>
          </p:nvPr>
        </p:nvSpPr>
        <p:spPr/>
        <p:txBody>
          <a:bodyPr/>
          <a:lstStyle/>
          <a:p>
            <a:r>
              <a:rPr lang="en-US" dirty="0"/>
              <a:t>A Final Comment on Hubris</a:t>
            </a:r>
          </a:p>
        </p:txBody>
      </p:sp>
      <p:sp>
        <p:nvSpPr>
          <p:cNvPr id="7" name="Content Placeholder 6">
            <a:extLst>
              <a:ext uri="{FF2B5EF4-FFF2-40B4-BE49-F238E27FC236}">
                <a16:creationId xmlns:a16="http://schemas.microsoft.com/office/drawing/2014/main" id="{351172F1-A718-491B-95A2-5F362882949F}"/>
              </a:ext>
            </a:extLst>
          </p:cNvPr>
          <p:cNvSpPr>
            <a:spLocks noGrp="1"/>
          </p:cNvSpPr>
          <p:nvPr>
            <p:ph idx="1"/>
          </p:nvPr>
        </p:nvSpPr>
        <p:spPr>
          <a:xfrm>
            <a:off x="680322" y="2336872"/>
            <a:ext cx="6409592" cy="4439477"/>
          </a:xfrm>
        </p:spPr>
        <p:txBody>
          <a:bodyPr>
            <a:normAutofit lnSpcReduction="10000"/>
          </a:bodyPr>
          <a:lstStyle/>
          <a:p>
            <a:r>
              <a:rPr lang="en-US" sz="4000" dirty="0"/>
              <a:t>“Success should always call for showing greater Kindness, Generosity, and Justice; only people lost in the darkness treat it as an occasion for greater greed.”</a:t>
            </a:r>
          </a:p>
          <a:p>
            <a:pPr marL="0" indent="0">
              <a:buNone/>
            </a:pPr>
            <a:r>
              <a:rPr lang="en-US" sz="4000" dirty="0"/>
              <a:t>		--Cyrus the Great</a:t>
            </a:r>
          </a:p>
        </p:txBody>
      </p:sp>
      <p:pic>
        <p:nvPicPr>
          <p:cNvPr id="5" name="Picture 4">
            <a:extLst>
              <a:ext uri="{FF2B5EF4-FFF2-40B4-BE49-F238E27FC236}">
                <a16:creationId xmlns:a16="http://schemas.microsoft.com/office/drawing/2014/main" id="{9E53648F-30BA-4EB6-89D4-F443274B474B}"/>
              </a:ext>
            </a:extLst>
          </p:cNvPr>
          <p:cNvPicPr>
            <a:picLocks noChangeAspect="1"/>
          </p:cNvPicPr>
          <p:nvPr/>
        </p:nvPicPr>
        <p:blipFill>
          <a:blip r:embed="rId2"/>
          <a:stretch>
            <a:fillRect/>
          </a:stretch>
        </p:blipFill>
        <p:spPr>
          <a:xfrm>
            <a:off x="10790139" y="753228"/>
            <a:ext cx="1081052" cy="1081052"/>
          </a:xfrm>
          <a:prstGeom prst="rect">
            <a:avLst/>
          </a:prstGeom>
        </p:spPr>
      </p:pic>
    </p:spTree>
    <p:extLst>
      <p:ext uri="{BB962C8B-B14F-4D97-AF65-F5344CB8AC3E}">
        <p14:creationId xmlns:p14="http://schemas.microsoft.com/office/powerpoint/2010/main" val="13377359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i="1" dirty="0"/>
              <a:t>Excursus: </a:t>
            </a:r>
            <a:r>
              <a:rPr lang="en-US" dirty="0"/>
              <a:t>The Strange Career of Alcibiades</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680322" y="2336873"/>
            <a:ext cx="5163888" cy="4156692"/>
          </a:xfrm>
        </p:spPr>
        <p:txBody>
          <a:bodyPr>
            <a:normAutofit fontScale="92500" lnSpcReduction="10000"/>
          </a:bodyPr>
          <a:lstStyle/>
          <a:p>
            <a:r>
              <a:rPr lang="en-US" dirty="0"/>
              <a:t>Wealthy, handsome, intelligent, charming, and eloquent aristocrat. Student and lover of Socrates (who once saved his life in battle). Leading advocate of Syracuse expedition.</a:t>
            </a:r>
          </a:p>
          <a:p>
            <a:r>
              <a:rPr lang="en-US" dirty="0"/>
              <a:t>When charged with sacrilege, fled to Sparta (Athens’ bitter enemy) and gave them military advice in return for sanctuary.</a:t>
            </a:r>
          </a:p>
          <a:p>
            <a:r>
              <a:rPr lang="en-US" dirty="0"/>
              <a:t>Left Sparta after seducing and impregnating the Spartan queen (while her husband was away) but helped Spartans reinforce the anti-Athenian rebels on Samos. </a:t>
            </a:r>
          </a:p>
          <a:p>
            <a:endParaRPr lang="en-US" dirty="0"/>
          </a:p>
          <a:p>
            <a:endParaRPr lang="en-US" dirty="0"/>
          </a:p>
          <a:p>
            <a:pPr lvl="1"/>
            <a:endParaRPr lang="en-US" dirty="0"/>
          </a:p>
        </p:txBody>
      </p:sp>
      <p:pic>
        <p:nvPicPr>
          <p:cNvPr id="8" name="Picture 7">
            <a:extLst>
              <a:ext uri="{FF2B5EF4-FFF2-40B4-BE49-F238E27FC236}">
                <a16:creationId xmlns:a16="http://schemas.microsoft.com/office/drawing/2014/main" id="{C52316D0-4305-4D71-A644-76353A8367AD}"/>
              </a:ext>
            </a:extLst>
          </p:cNvPr>
          <p:cNvPicPr>
            <a:picLocks noChangeAspect="1"/>
          </p:cNvPicPr>
          <p:nvPr/>
        </p:nvPicPr>
        <p:blipFill>
          <a:blip r:embed="rId2"/>
          <a:stretch>
            <a:fillRect/>
          </a:stretch>
        </p:blipFill>
        <p:spPr>
          <a:xfrm>
            <a:off x="10785530" y="753228"/>
            <a:ext cx="1217958" cy="1080938"/>
          </a:xfrm>
          <a:prstGeom prst="rect">
            <a:avLst/>
          </a:prstGeom>
        </p:spPr>
      </p:pic>
    </p:spTree>
    <p:extLst>
      <p:ext uri="{BB962C8B-B14F-4D97-AF65-F5344CB8AC3E}">
        <p14:creationId xmlns:p14="http://schemas.microsoft.com/office/powerpoint/2010/main" val="13317500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C1AD-F187-4D3E-B277-E95E35EDB7FA}"/>
              </a:ext>
            </a:extLst>
          </p:cNvPr>
          <p:cNvSpPr>
            <a:spLocks noGrp="1"/>
          </p:cNvSpPr>
          <p:nvPr>
            <p:ph type="title"/>
          </p:nvPr>
        </p:nvSpPr>
        <p:spPr/>
        <p:txBody>
          <a:bodyPr/>
          <a:lstStyle/>
          <a:p>
            <a:r>
              <a:rPr lang="en-US" i="1" dirty="0"/>
              <a:t>Excursus: </a:t>
            </a:r>
            <a:r>
              <a:rPr lang="en-US" dirty="0"/>
              <a:t>The Strange Career of Alcibiades</a:t>
            </a:r>
          </a:p>
        </p:txBody>
      </p:sp>
      <p:sp>
        <p:nvSpPr>
          <p:cNvPr id="3" name="Content Placeholder 2">
            <a:extLst>
              <a:ext uri="{FF2B5EF4-FFF2-40B4-BE49-F238E27FC236}">
                <a16:creationId xmlns:a16="http://schemas.microsoft.com/office/drawing/2014/main" id="{B8ED5742-48E0-4340-A7FF-50A968291663}"/>
              </a:ext>
            </a:extLst>
          </p:cNvPr>
          <p:cNvSpPr>
            <a:spLocks noGrp="1"/>
          </p:cNvSpPr>
          <p:nvPr>
            <p:ph idx="1"/>
          </p:nvPr>
        </p:nvSpPr>
        <p:spPr>
          <a:xfrm>
            <a:off x="680321" y="2336873"/>
            <a:ext cx="8039609" cy="4156692"/>
          </a:xfrm>
        </p:spPr>
        <p:txBody>
          <a:bodyPr>
            <a:normAutofit fontScale="92500" lnSpcReduction="20000"/>
          </a:bodyPr>
          <a:lstStyle/>
          <a:p>
            <a:r>
              <a:rPr lang="en-US" dirty="0"/>
              <a:t>Defected to Persia, then offered Athens an alliance with Persia if they would pardon him and get rid of democracy. (No deal.)</a:t>
            </a:r>
          </a:p>
          <a:p>
            <a:r>
              <a:rPr lang="en-US" dirty="0"/>
              <a:t>Later pardoned and elected admiral, played a heroic part in the Athenian naval victory at Cyzicus, returned to a hero’s welcome in Athens, and elected supreme land and sea commander.</a:t>
            </a:r>
          </a:p>
          <a:p>
            <a:r>
              <a:rPr lang="en-US" dirty="0"/>
              <a:t>Defeated in next campaign, stripped of offices and again fled to Persia.</a:t>
            </a:r>
          </a:p>
          <a:p>
            <a:r>
              <a:rPr lang="en-US" dirty="0"/>
              <a:t>Murdered in Persia, either by satrap trying to keep him from contacting the king, or by angry male relatives of a local woman he seduced. (Take your pick.)</a:t>
            </a:r>
          </a:p>
          <a:p>
            <a:r>
              <a:rPr lang="en-US" dirty="0"/>
              <a:t>So . . . misunderstood charismatic genius, or narcissistic sociopath? </a:t>
            </a:r>
          </a:p>
          <a:p>
            <a:endParaRPr lang="en-US" dirty="0"/>
          </a:p>
          <a:p>
            <a:pPr lvl="1"/>
            <a:endParaRPr lang="en-US" dirty="0"/>
          </a:p>
        </p:txBody>
      </p:sp>
      <p:pic>
        <p:nvPicPr>
          <p:cNvPr id="8" name="Picture 7">
            <a:extLst>
              <a:ext uri="{FF2B5EF4-FFF2-40B4-BE49-F238E27FC236}">
                <a16:creationId xmlns:a16="http://schemas.microsoft.com/office/drawing/2014/main" id="{C02A5179-55FB-462B-9A93-271B1818E322}"/>
              </a:ext>
            </a:extLst>
          </p:cNvPr>
          <p:cNvPicPr>
            <a:picLocks noChangeAspect="1"/>
          </p:cNvPicPr>
          <p:nvPr/>
        </p:nvPicPr>
        <p:blipFill>
          <a:blip r:embed="rId2"/>
          <a:stretch>
            <a:fillRect/>
          </a:stretch>
        </p:blipFill>
        <p:spPr>
          <a:xfrm>
            <a:off x="10785530" y="753228"/>
            <a:ext cx="1217958" cy="1080938"/>
          </a:xfrm>
          <a:prstGeom prst="rect">
            <a:avLst/>
          </a:prstGeom>
        </p:spPr>
      </p:pic>
    </p:spTree>
    <p:extLst>
      <p:ext uri="{BB962C8B-B14F-4D97-AF65-F5344CB8AC3E}">
        <p14:creationId xmlns:p14="http://schemas.microsoft.com/office/powerpoint/2010/main" val="11761790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0910-3BED-4AAB-B18B-67D186290653}"/>
              </a:ext>
            </a:extLst>
          </p:cNvPr>
          <p:cNvSpPr>
            <a:spLocks noGrp="1"/>
          </p:cNvSpPr>
          <p:nvPr>
            <p:ph type="title"/>
          </p:nvPr>
        </p:nvSpPr>
        <p:spPr/>
        <p:txBody>
          <a:bodyPr/>
          <a:lstStyle/>
          <a:p>
            <a:r>
              <a:rPr lang="en-US" dirty="0"/>
              <a:t>Meanwhile in Persia (421-404 BCE)</a:t>
            </a:r>
          </a:p>
        </p:txBody>
      </p:sp>
      <p:sp>
        <p:nvSpPr>
          <p:cNvPr id="3" name="Content Placeholder 2">
            <a:extLst>
              <a:ext uri="{FF2B5EF4-FFF2-40B4-BE49-F238E27FC236}">
                <a16:creationId xmlns:a16="http://schemas.microsoft.com/office/drawing/2014/main" id="{17894AE1-F748-4E66-8723-D2572B7A3022}"/>
              </a:ext>
            </a:extLst>
          </p:cNvPr>
          <p:cNvSpPr>
            <a:spLocks noGrp="1"/>
          </p:cNvSpPr>
          <p:nvPr>
            <p:ph idx="1"/>
          </p:nvPr>
        </p:nvSpPr>
        <p:spPr>
          <a:xfrm>
            <a:off x="680321" y="2217603"/>
            <a:ext cx="7642043" cy="4521127"/>
          </a:xfrm>
        </p:spPr>
        <p:txBody>
          <a:bodyPr>
            <a:normAutofit/>
          </a:bodyPr>
          <a:lstStyle/>
          <a:p>
            <a:r>
              <a:rPr lang="en-US" dirty="0"/>
              <a:t>411 revolt in Egypt by </a:t>
            </a:r>
            <a:r>
              <a:rPr lang="en-US" dirty="0" err="1"/>
              <a:t>Amyrtaeus</a:t>
            </a:r>
            <a:r>
              <a:rPr lang="en-US" dirty="0"/>
              <a:t>. Contained in western Nile Delta and peaceful settlement negotiated.</a:t>
            </a:r>
          </a:p>
          <a:p>
            <a:r>
              <a:rPr lang="en-US" dirty="0"/>
              <a:t>408 Darius II decided to ally with Sparta and continue the war with Athens. Sent son </a:t>
            </a:r>
            <a:r>
              <a:rPr lang="en-US" dirty="0">
                <a:solidFill>
                  <a:srgbClr val="FFFF00"/>
                </a:solidFill>
              </a:rPr>
              <a:t>Cyrus</a:t>
            </a:r>
            <a:r>
              <a:rPr lang="en-US" dirty="0"/>
              <a:t> to Asia Minor as satrap and ambassador</a:t>
            </a:r>
          </a:p>
          <a:p>
            <a:r>
              <a:rPr lang="en-US" dirty="0"/>
              <a:t>405 Darius II died, succeeded by </a:t>
            </a:r>
            <a:r>
              <a:rPr lang="en-US" dirty="0">
                <a:solidFill>
                  <a:srgbClr val="FFFF00"/>
                </a:solidFill>
              </a:rPr>
              <a:t>Artaxerxes II </a:t>
            </a:r>
            <a:r>
              <a:rPr lang="en-US" dirty="0">
                <a:solidFill>
                  <a:srgbClr val="FFFF00"/>
                </a:solidFill>
                <a:sym typeface="Wingdings" panose="05000000000000000000" pitchFamily="2" charset="2"/>
              </a:rPr>
              <a:t> </a:t>
            </a:r>
            <a:r>
              <a:rPr lang="en-US" dirty="0"/>
              <a:t>“The Mindful” (</a:t>
            </a:r>
            <a:r>
              <a:rPr lang="en-US" i="1" dirty="0" err="1"/>
              <a:t>Mnemon</a:t>
            </a:r>
            <a:r>
              <a:rPr lang="en-US" dirty="0"/>
              <a:t> in Greek, </a:t>
            </a:r>
            <a:r>
              <a:rPr lang="en-US" i="1" dirty="0" err="1"/>
              <a:t>Abiataka</a:t>
            </a:r>
            <a:r>
              <a:rPr lang="en-US" i="1" dirty="0"/>
              <a:t> </a:t>
            </a:r>
            <a:r>
              <a:rPr lang="en-US" dirty="0"/>
              <a:t>in Persian)</a:t>
            </a:r>
          </a:p>
          <a:p>
            <a:r>
              <a:rPr lang="en-US" dirty="0"/>
              <a:t>404 renewed revolt in Egypt by </a:t>
            </a:r>
            <a:r>
              <a:rPr lang="en-US" dirty="0" err="1"/>
              <a:t>Amyrtaeus</a:t>
            </a:r>
            <a:r>
              <a:rPr lang="en-US" dirty="0"/>
              <a:t> gained Egyptian independence for the next 60 years </a:t>
            </a:r>
          </a:p>
          <a:p>
            <a:pPr lvl="1"/>
            <a:r>
              <a:rPr lang="en-US" dirty="0"/>
              <a:t>Last period of Egyptian self-rule until modern times</a:t>
            </a:r>
          </a:p>
        </p:txBody>
      </p:sp>
      <p:pic>
        <p:nvPicPr>
          <p:cNvPr id="6" name="Picture 5">
            <a:extLst>
              <a:ext uri="{FF2B5EF4-FFF2-40B4-BE49-F238E27FC236}">
                <a16:creationId xmlns:a16="http://schemas.microsoft.com/office/drawing/2014/main" id="{A37B67AE-2B52-49D2-A87C-C50E8EBE9070}"/>
              </a:ext>
            </a:extLst>
          </p:cNvPr>
          <p:cNvPicPr>
            <a:picLocks noChangeAspect="1"/>
          </p:cNvPicPr>
          <p:nvPr/>
        </p:nvPicPr>
        <p:blipFill>
          <a:blip r:embed="rId2"/>
          <a:stretch>
            <a:fillRect/>
          </a:stretch>
        </p:blipFill>
        <p:spPr>
          <a:xfrm>
            <a:off x="10790139" y="753228"/>
            <a:ext cx="1081052" cy="1081052"/>
          </a:xfrm>
          <a:prstGeom prst="rect">
            <a:avLst/>
          </a:prstGeom>
        </p:spPr>
      </p:pic>
    </p:spTree>
    <p:extLst>
      <p:ext uri="{BB962C8B-B14F-4D97-AF65-F5344CB8AC3E}">
        <p14:creationId xmlns:p14="http://schemas.microsoft.com/office/powerpoint/2010/main" val="29850837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80E96-3E4B-4089-AF72-5CDDF667A99A}"/>
              </a:ext>
            </a:extLst>
          </p:cNvPr>
          <p:cNvSpPr>
            <a:spLocks noGrp="1"/>
          </p:cNvSpPr>
          <p:nvPr>
            <p:ph type="title"/>
          </p:nvPr>
        </p:nvSpPr>
        <p:spPr/>
        <p:txBody>
          <a:bodyPr/>
          <a:lstStyle/>
          <a:p>
            <a:r>
              <a:rPr lang="en-US" dirty="0"/>
              <a:t>Meanwhile, in Philosophy . . .</a:t>
            </a:r>
          </a:p>
        </p:txBody>
      </p:sp>
      <p:sp>
        <p:nvSpPr>
          <p:cNvPr id="3" name="Content Placeholder 2">
            <a:extLst>
              <a:ext uri="{FF2B5EF4-FFF2-40B4-BE49-F238E27FC236}">
                <a16:creationId xmlns:a16="http://schemas.microsoft.com/office/drawing/2014/main" id="{99C4A102-C743-4DB2-B29F-718D831DEDDA}"/>
              </a:ext>
            </a:extLst>
          </p:cNvPr>
          <p:cNvSpPr>
            <a:spLocks noGrp="1"/>
          </p:cNvSpPr>
          <p:nvPr>
            <p:ph idx="1"/>
          </p:nvPr>
        </p:nvSpPr>
        <p:spPr>
          <a:xfrm>
            <a:off x="680321" y="2336873"/>
            <a:ext cx="7496269" cy="4169944"/>
          </a:xfrm>
        </p:spPr>
        <p:txBody>
          <a:bodyPr>
            <a:normAutofit/>
          </a:bodyPr>
          <a:lstStyle/>
          <a:p>
            <a:r>
              <a:rPr lang="en-US" dirty="0">
                <a:solidFill>
                  <a:srgbClr val="FFFF00"/>
                </a:solidFill>
              </a:rPr>
              <a:t>Socrates: </a:t>
            </a:r>
            <a:r>
              <a:rPr lang="en-US" dirty="0"/>
              <a:t>The first great western philosopher whose wisdom still reaches us across the millennia. Arguably the first of the “moral” philosophers, concerned not at all with the natural world, but only the inner, ethical world of man. </a:t>
            </a:r>
          </a:p>
          <a:p>
            <a:r>
              <a:rPr lang="en-US" dirty="0"/>
              <a:t>Philosophy becoming recognizable as philosophy in the modern sense: examination of personal and societal values—how to live a good life.</a:t>
            </a:r>
          </a:p>
          <a:p>
            <a:r>
              <a:rPr lang="en-US" dirty="0"/>
              <a:t>Greeks universally considered Socrates an ugly man. (They wouldn’t have thought much of Santa Claus.)</a:t>
            </a:r>
          </a:p>
        </p:txBody>
      </p:sp>
      <p:pic>
        <p:nvPicPr>
          <p:cNvPr id="4" name="Content Placeholder 5">
            <a:extLst>
              <a:ext uri="{FF2B5EF4-FFF2-40B4-BE49-F238E27FC236}">
                <a16:creationId xmlns:a16="http://schemas.microsoft.com/office/drawing/2014/main" id="{C5B69423-13EF-4439-B9B1-2CED367D8767}"/>
              </a:ext>
            </a:extLst>
          </p:cNvPr>
          <p:cNvPicPr>
            <a:picLocks noChangeAspect="1"/>
          </p:cNvPicPr>
          <p:nvPr/>
        </p:nvPicPr>
        <p:blipFill>
          <a:blip r:embed="rId2"/>
          <a:stretch>
            <a:fillRect/>
          </a:stretch>
        </p:blipFill>
        <p:spPr>
          <a:xfrm>
            <a:off x="10856523" y="659801"/>
            <a:ext cx="1124781" cy="1174365"/>
          </a:xfrm>
          <a:prstGeom prst="rect">
            <a:avLst/>
          </a:prstGeom>
        </p:spPr>
      </p:pic>
    </p:spTree>
    <p:extLst>
      <p:ext uri="{BB962C8B-B14F-4D97-AF65-F5344CB8AC3E}">
        <p14:creationId xmlns:p14="http://schemas.microsoft.com/office/powerpoint/2010/main" val="1322252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80E96-3E4B-4089-AF72-5CDDF667A99A}"/>
              </a:ext>
            </a:extLst>
          </p:cNvPr>
          <p:cNvSpPr>
            <a:spLocks noGrp="1"/>
          </p:cNvSpPr>
          <p:nvPr>
            <p:ph type="title"/>
          </p:nvPr>
        </p:nvSpPr>
        <p:spPr/>
        <p:txBody>
          <a:bodyPr/>
          <a:lstStyle/>
          <a:p>
            <a:r>
              <a:rPr lang="en-US" dirty="0"/>
              <a:t>Meanwhile, in Philosophy . . .</a:t>
            </a:r>
          </a:p>
        </p:txBody>
      </p:sp>
      <p:sp>
        <p:nvSpPr>
          <p:cNvPr id="3" name="Content Placeholder 2">
            <a:extLst>
              <a:ext uri="{FF2B5EF4-FFF2-40B4-BE49-F238E27FC236}">
                <a16:creationId xmlns:a16="http://schemas.microsoft.com/office/drawing/2014/main" id="{99C4A102-C743-4DB2-B29F-718D831DEDDA}"/>
              </a:ext>
            </a:extLst>
          </p:cNvPr>
          <p:cNvSpPr>
            <a:spLocks noGrp="1"/>
          </p:cNvSpPr>
          <p:nvPr>
            <p:ph idx="1"/>
          </p:nvPr>
        </p:nvSpPr>
        <p:spPr>
          <a:xfrm>
            <a:off x="680322" y="2336873"/>
            <a:ext cx="6157800" cy="4169944"/>
          </a:xfrm>
        </p:spPr>
        <p:txBody>
          <a:bodyPr>
            <a:normAutofit fontScale="92500" lnSpcReduction="20000"/>
          </a:bodyPr>
          <a:lstStyle/>
          <a:p>
            <a:r>
              <a:rPr lang="en-US" dirty="0"/>
              <a:t>Of humble origin (son of a stone mason and a midwife), but also anti-democratic, and spent much of his time currying favor from aristocrats (such as </a:t>
            </a:r>
            <a:r>
              <a:rPr lang="en-US" dirty="0">
                <a:solidFill>
                  <a:srgbClr val="FFFF00"/>
                </a:solidFill>
              </a:rPr>
              <a:t>Alcibiades</a:t>
            </a:r>
            <a:r>
              <a:rPr lang="en-US" dirty="0"/>
              <a:t>). Was never harmed or threatened in any of the oligarchist purges. </a:t>
            </a:r>
          </a:p>
          <a:p>
            <a:r>
              <a:rPr lang="en-US" dirty="0"/>
              <a:t>Saved Alcibiades’ life, Battle of Potidaea.</a:t>
            </a:r>
            <a:r>
              <a:rPr lang="en-US" dirty="0">
                <a:solidFill>
                  <a:srgbClr val="FFFF00"/>
                </a:solidFill>
                <a:sym typeface="Wingdings" panose="05000000000000000000" pitchFamily="2" charset="2"/>
              </a:rPr>
              <a:t></a:t>
            </a:r>
            <a:endParaRPr lang="en-US" dirty="0">
              <a:solidFill>
                <a:srgbClr val="FFFF00"/>
              </a:solidFill>
            </a:endParaRPr>
          </a:p>
          <a:p>
            <a:r>
              <a:rPr lang="en-US" dirty="0"/>
              <a:t>Since he wrote nothing, we know his thoughts only from those who wrote about him, principally </a:t>
            </a:r>
            <a:r>
              <a:rPr lang="en-US" dirty="0">
                <a:solidFill>
                  <a:srgbClr val="FFFF00"/>
                </a:solidFill>
              </a:rPr>
              <a:t>Plato</a:t>
            </a:r>
            <a:r>
              <a:rPr lang="en-US" dirty="0"/>
              <a:t>. But as Plato was obsessed with the notion of “ideal types,” it’s likely he idealized Socrates, remaking him as the perfect philosopher.</a:t>
            </a:r>
          </a:p>
          <a:p>
            <a:r>
              <a:rPr lang="en-US" dirty="0">
                <a:solidFill>
                  <a:srgbClr val="FFFF00"/>
                </a:solidFill>
              </a:rPr>
              <a:t>Xenophon, </a:t>
            </a:r>
            <a:r>
              <a:rPr lang="en-US" dirty="0"/>
              <a:t>another of his students, paints him as earthier and much more likeable.</a:t>
            </a:r>
          </a:p>
        </p:txBody>
      </p:sp>
      <p:pic>
        <p:nvPicPr>
          <p:cNvPr id="4" name="Content Placeholder 5">
            <a:extLst>
              <a:ext uri="{FF2B5EF4-FFF2-40B4-BE49-F238E27FC236}">
                <a16:creationId xmlns:a16="http://schemas.microsoft.com/office/drawing/2014/main" id="{C5B69423-13EF-4439-B9B1-2CED367D8767}"/>
              </a:ext>
            </a:extLst>
          </p:cNvPr>
          <p:cNvPicPr>
            <a:picLocks noChangeAspect="1"/>
          </p:cNvPicPr>
          <p:nvPr/>
        </p:nvPicPr>
        <p:blipFill>
          <a:blip r:embed="rId2"/>
          <a:stretch>
            <a:fillRect/>
          </a:stretch>
        </p:blipFill>
        <p:spPr>
          <a:xfrm>
            <a:off x="10856523" y="659801"/>
            <a:ext cx="1124781" cy="1174365"/>
          </a:xfrm>
          <a:prstGeom prst="rect">
            <a:avLst/>
          </a:prstGeom>
        </p:spPr>
      </p:pic>
    </p:spTree>
    <p:extLst>
      <p:ext uri="{BB962C8B-B14F-4D97-AF65-F5344CB8AC3E}">
        <p14:creationId xmlns:p14="http://schemas.microsoft.com/office/powerpoint/2010/main" val="25801527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2E9A3-896B-45A0-A367-94FDA092E08E}"/>
              </a:ext>
            </a:extLst>
          </p:cNvPr>
          <p:cNvSpPr>
            <a:spLocks noGrp="1"/>
          </p:cNvSpPr>
          <p:nvPr>
            <p:ph type="title"/>
          </p:nvPr>
        </p:nvSpPr>
        <p:spPr/>
        <p:txBody>
          <a:bodyPr/>
          <a:lstStyle/>
          <a:p>
            <a:r>
              <a:rPr lang="en-US" dirty="0"/>
              <a:t>Drama</a:t>
            </a:r>
          </a:p>
        </p:txBody>
      </p:sp>
      <p:sp>
        <p:nvSpPr>
          <p:cNvPr id="3" name="Content Placeholder 2">
            <a:extLst>
              <a:ext uri="{FF2B5EF4-FFF2-40B4-BE49-F238E27FC236}">
                <a16:creationId xmlns:a16="http://schemas.microsoft.com/office/drawing/2014/main" id="{0CD2339B-B45F-4B61-A116-90EDBDDA5214}"/>
              </a:ext>
            </a:extLst>
          </p:cNvPr>
          <p:cNvSpPr>
            <a:spLocks noGrp="1"/>
          </p:cNvSpPr>
          <p:nvPr>
            <p:ph idx="1"/>
          </p:nvPr>
        </p:nvSpPr>
        <p:spPr>
          <a:xfrm>
            <a:off x="680322" y="2336872"/>
            <a:ext cx="7350495" cy="4381979"/>
          </a:xfrm>
        </p:spPr>
        <p:txBody>
          <a:bodyPr>
            <a:normAutofit lnSpcReduction="10000"/>
          </a:bodyPr>
          <a:lstStyle/>
          <a:p>
            <a:r>
              <a:rPr lang="en-US" dirty="0"/>
              <a:t>Sophocles added third actor to tragedy and employed changeable painted scenery.</a:t>
            </a:r>
          </a:p>
          <a:p>
            <a:r>
              <a:rPr lang="en-US" dirty="0"/>
              <a:t>Plays in this period became darker in theme and began asking more troubling questions. </a:t>
            </a:r>
          </a:p>
          <a:p>
            <a:r>
              <a:rPr lang="en-US" i="1" dirty="0"/>
              <a:t>Oedipus the King </a:t>
            </a:r>
            <a:r>
              <a:rPr lang="en-US" dirty="0"/>
              <a:t>(Sophocles) dealt (in part) with a Theban plague and its effect on Oedipus, echoing the effects of the Athenian plague.</a:t>
            </a:r>
          </a:p>
          <a:p>
            <a:r>
              <a:rPr lang="en-US" dirty="0"/>
              <a:t>While plays by Sophocles and Euripides in this period made frequent references to disease and poison, the word </a:t>
            </a:r>
            <a:r>
              <a:rPr lang="en-US" i="1" dirty="0" err="1">
                <a:solidFill>
                  <a:srgbClr val="FFFF00"/>
                </a:solidFill>
              </a:rPr>
              <a:t>loimos</a:t>
            </a:r>
            <a:r>
              <a:rPr lang="en-US" dirty="0"/>
              <a:t> (plague) disappeared entirely from the vocabulary of tragedies, as if the word itself had become “inauspicious.”</a:t>
            </a:r>
          </a:p>
          <a:p>
            <a:endParaRPr lang="en-US" dirty="0"/>
          </a:p>
        </p:txBody>
      </p:sp>
      <p:pic>
        <p:nvPicPr>
          <p:cNvPr id="4" name="Content Placeholder 4">
            <a:extLst>
              <a:ext uri="{FF2B5EF4-FFF2-40B4-BE49-F238E27FC236}">
                <a16:creationId xmlns:a16="http://schemas.microsoft.com/office/drawing/2014/main" id="{5D623125-A5C2-4FA0-8217-205E7D558B6E}"/>
              </a:ext>
            </a:extLst>
          </p:cNvPr>
          <p:cNvPicPr>
            <a:picLocks noChangeAspect="1"/>
          </p:cNvPicPr>
          <p:nvPr/>
        </p:nvPicPr>
        <p:blipFill>
          <a:blip r:embed="rId2"/>
          <a:stretch>
            <a:fillRect/>
          </a:stretch>
        </p:blipFill>
        <p:spPr>
          <a:xfrm>
            <a:off x="10644110" y="753228"/>
            <a:ext cx="1441251" cy="1080938"/>
          </a:xfrm>
          <a:prstGeom prst="rect">
            <a:avLst/>
          </a:prstGeom>
        </p:spPr>
      </p:pic>
    </p:spTree>
    <p:extLst>
      <p:ext uri="{BB962C8B-B14F-4D97-AF65-F5344CB8AC3E}">
        <p14:creationId xmlns:p14="http://schemas.microsoft.com/office/powerpoint/2010/main" val="10907410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41BBC-B1FC-40E2-BF19-7AB318CC2E2D}"/>
              </a:ext>
            </a:extLst>
          </p:cNvPr>
          <p:cNvSpPr>
            <a:spLocks noGrp="1"/>
          </p:cNvSpPr>
          <p:nvPr>
            <p:ph type="title"/>
          </p:nvPr>
        </p:nvSpPr>
        <p:spPr/>
        <p:txBody>
          <a:bodyPr/>
          <a:lstStyle/>
          <a:p>
            <a:r>
              <a:rPr lang="en-US" dirty="0"/>
              <a:t>Religion</a:t>
            </a:r>
          </a:p>
        </p:txBody>
      </p:sp>
      <p:sp>
        <p:nvSpPr>
          <p:cNvPr id="3" name="Content Placeholder 2">
            <a:extLst>
              <a:ext uri="{FF2B5EF4-FFF2-40B4-BE49-F238E27FC236}">
                <a16:creationId xmlns:a16="http://schemas.microsoft.com/office/drawing/2014/main" id="{4D5C9A50-F8B4-4AB7-BE72-244BD36E6577}"/>
              </a:ext>
            </a:extLst>
          </p:cNvPr>
          <p:cNvSpPr>
            <a:spLocks noGrp="1"/>
          </p:cNvSpPr>
          <p:nvPr>
            <p:ph idx="1"/>
          </p:nvPr>
        </p:nvSpPr>
        <p:spPr>
          <a:xfrm>
            <a:off x="680322" y="2336872"/>
            <a:ext cx="8172130" cy="4249457"/>
          </a:xfrm>
        </p:spPr>
        <p:txBody>
          <a:bodyPr>
            <a:normAutofit fontScale="92500" lnSpcReduction="10000"/>
          </a:bodyPr>
          <a:lstStyle/>
          <a:p>
            <a:r>
              <a:rPr lang="en-US" dirty="0"/>
              <a:t>Stark contrast between Zoroastrianism (</a:t>
            </a:r>
            <a:r>
              <a:rPr lang="en-US" dirty="0">
                <a:solidFill>
                  <a:srgbClr val="FFFF00"/>
                </a:solidFill>
              </a:rPr>
              <a:t>spiritualism</a:t>
            </a:r>
            <a:r>
              <a:rPr lang="en-US" dirty="0"/>
              <a:t>) and the religion of Greece (</a:t>
            </a:r>
            <a:r>
              <a:rPr lang="en-US" dirty="0">
                <a:solidFill>
                  <a:srgbClr val="FFFF00"/>
                </a:solidFill>
              </a:rPr>
              <a:t>materialism</a:t>
            </a:r>
            <a:r>
              <a:rPr lang="en-US" dirty="0"/>
              <a:t>) becoming clearer.</a:t>
            </a:r>
          </a:p>
          <a:p>
            <a:pPr lvl="1"/>
            <a:r>
              <a:rPr lang="en-US" dirty="0"/>
              <a:t>Growing emphasis in Zoroastrianism of the primacy, and possible exclusivity, of </a:t>
            </a:r>
            <a:r>
              <a:rPr lang="en-US" dirty="0">
                <a:solidFill>
                  <a:srgbClr val="FFFF00"/>
                </a:solidFill>
              </a:rPr>
              <a:t>Ahura Mazda </a:t>
            </a:r>
            <a:r>
              <a:rPr lang="en-US" dirty="0"/>
              <a:t>as creator god.</a:t>
            </a:r>
          </a:p>
          <a:p>
            <a:pPr lvl="1"/>
            <a:r>
              <a:rPr lang="en-US" dirty="0"/>
              <a:t>Purpose of life is to live authentically; live the </a:t>
            </a:r>
            <a:r>
              <a:rPr lang="en-US" dirty="0">
                <a:solidFill>
                  <a:srgbClr val="FFFF00"/>
                </a:solidFill>
              </a:rPr>
              <a:t>Truth</a:t>
            </a:r>
            <a:r>
              <a:rPr lang="en-US" dirty="0"/>
              <a:t> and reject the Lie.</a:t>
            </a:r>
          </a:p>
          <a:p>
            <a:pPr lvl="1"/>
            <a:r>
              <a:rPr lang="en-US" dirty="0"/>
              <a:t>People have </a:t>
            </a:r>
            <a:r>
              <a:rPr lang="en-US" dirty="0">
                <a:solidFill>
                  <a:srgbClr val="FFFF00"/>
                </a:solidFill>
              </a:rPr>
              <a:t>Free Will </a:t>
            </a:r>
            <a:r>
              <a:rPr lang="en-US" dirty="0"/>
              <a:t>and choose their own life path</a:t>
            </a:r>
          </a:p>
          <a:p>
            <a:pPr lvl="1"/>
            <a:r>
              <a:rPr lang="en-US" dirty="0"/>
              <a:t>Body is mortal, </a:t>
            </a:r>
            <a:r>
              <a:rPr lang="en-US" dirty="0">
                <a:solidFill>
                  <a:srgbClr val="FFFF00"/>
                </a:solidFill>
              </a:rPr>
              <a:t>soul immortal</a:t>
            </a:r>
            <a:r>
              <a:rPr lang="en-US" dirty="0"/>
              <a:t>. The ultimate reward for virtue (and punishment for evil) comes in life everlasting.</a:t>
            </a:r>
          </a:p>
          <a:p>
            <a:r>
              <a:rPr lang="en-US" dirty="0"/>
              <a:t>Transactional materialistic “covenant” of Greek religion severely shaken by the Athenian Plague and growing evidence that piety or impiety in this world did not seem to have a noticeable effect on material outcomes.</a:t>
            </a:r>
          </a:p>
          <a:p>
            <a:pPr lvl="1"/>
            <a:r>
              <a:rPr lang="en-US" dirty="0"/>
              <a:t>Growing sense that if people want their lives to </a:t>
            </a:r>
            <a:r>
              <a:rPr lang="en-US" b="1" i="1" dirty="0"/>
              <a:t>be</a:t>
            </a:r>
            <a:r>
              <a:rPr lang="en-US" dirty="0"/>
              <a:t> better, they have to </a:t>
            </a:r>
            <a:r>
              <a:rPr lang="en-US" b="1" i="1" dirty="0"/>
              <a:t>make</a:t>
            </a:r>
            <a:r>
              <a:rPr lang="en-US" dirty="0"/>
              <a:t> them better </a:t>
            </a:r>
            <a:r>
              <a:rPr lang="en-US" b="1" i="1" dirty="0">
                <a:solidFill>
                  <a:srgbClr val="FFFF00"/>
                </a:solidFill>
              </a:rPr>
              <a:t>themselves</a:t>
            </a:r>
            <a:r>
              <a:rPr lang="en-US" dirty="0"/>
              <a:t>, not rely on the gods.</a:t>
            </a:r>
          </a:p>
        </p:txBody>
      </p:sp>
      <p:pic>
        <p:nvPicPr>
          <p:cNvPr id="7" name="Picture 6">
            <a:extLst>
              <a:ext uri="{FF2B5EF4-FFF2-40B4-BE49-F238E27FC236}">
                <a16:creationId xmlns:a16="http://schemas.microsoft.com/office/drawing/2014/main" id="{44DA671D-1895-4498-9F03-A9D4C972797A}"/>
              </a:ext>
            </a:extLst>
          </p:cNvPr>
          <p:cNvPicPr>
            <a:picLocks noChangeAspect="1"/>
          </p:cNvPicPr>
          <p:nvPr/>
        </p:nvPicPr>
        <p:blipFill>
          <a:blip r:embed="rId2"/>
          <a:stretch>
            <a:fillRect/>
          </a:stretch>
        </p:blipFill>
        <p:spPr>
          <a:xfrm>
            <a:off x="10670216" y="882638"/>
            <a:ext cx="1420010" cy="760632"/>
          </a:xfrm>
          <a:prstGeom prst="rect">
            <a:avLst/>
          </a:prstGeom>
        </p:spPr>
      </p:pic>
    </p:spTree>
    <p:extLst>
      <p:ext uri="{BB962C8B-B14F-4D97-AF65-F5344CB8AC3E}">
        <p14:creationId xmlns:p14="http://schemas.microsoft.com/office/powerpoint/2010/main" val="17186946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41BBC-B1FC-40E2-BF19-7AB318CC2E2D}"/>
              </a:ext>
            </a:extLst>
          </p:cNvPr>
          <p:cNvSpPr>
            <a:spLocks noGrp="1"/>
          </p:cNvSpPr>
          <p:nvPr>
            <p:ph type="title"/>
          </p:nvPr>
        </p:nvSpPr>
        <p:spPr/>
        <p:txBody>
          <a:bodyPr/>
          <a:lstStyle/>
          <a:p>
            <a:r>
              <a:rPr lang="en-US" dirty="0"/>
              <a:t>Religion</a:t>
            </a:r>
          </a:p>
        </p:txBody>
      </p:sp>
      <p:sp>
        <p:nvSpPr>
          <p:cNvPr id="3" name="Content Placeholder 2">
            <a:extLst>
              <a:ext uri="{FF2B5EF4-FFF2-40B4-BE49-F238E27FC236}">
                <a16:creationId xmlns:a16="http://schemas.microsoft.com/office/drawing/2014/main" id="{4D5C9A50-F8B4-4AB7-BE72-244BD36E6577}"/>
              </a:ext>
            </a:extLst>
          </p:cNvPr>
          <p:cNvSpPr>
            <a:spLocks noGrp="1"/>
          </p:cNvSpPr>
          <p:nvPr>
            <p:ph idx="1"/>
          </p:nvPr>
        </p:nvSpPr>
        <p:spPr>
          <a:xfrm>
            <a:off x="680322" y="2336872"/>
            <a:ext cx="5110878" cy="4249457"/>
          </a:xfrm>
        </p:spPr>
        <p:txBody>
          <a:bodyPr>
            <a:normAutofit/>
          </a:bodyPr>
          <a:lstStyle/>
          <a:p>
            <a:r>
              <a:rPr lang="en-US" dirty="0"/>
              <a:t>Increasing consideration in Greek philosophy of the notion that there may only be </a:t>
            </a:r>
            <a:r>
              <a:rPr lang="en-US" i="1" dirty="0">
                <a:solidFill>
                  <a:srgbClr val="FFFF00"/>
                </a:solidFill>
              </a:rPr>
              <a:t>one god</a:t>
            </a:r>
            <a:r>
              <a:rPr lang="en-US" dirty="0"/>
              <a:t>, and that the road to a happy life might be the road of virtue instead of material gain. </a:t>
            </a:r>
          </a:p>
          <a:p>
            <a:r>
              <a:rPr lang="en-US" dirty="0"/>
              <a:t>Origin of </a:t>
            </a:r>
            <a:r>
              <a:rPr lang="en-US" b="1" i="1" dirty="0">
                <a:solidFill>
                  <a:srgbClr val="FFFF00"/>
                </a:solidFill>
              </a:rPr>
              <a:t>Virtue Ethics</a:t>
            </a:r>
            <a:r>
              <a:rPr lang="en-US" dirty="0"/>
              <a:t>. (see philosophy above, but beginning to touch on religion as well.)</a:t>
            </a:r>
          </a:p>
        </p:txBody>
      </p:sp>
      <p:pic>
        <p:nvPicPr>
          <p:cNvPr id="8" name="Picture 7">
            <a:extLst>
              <a:ext uri="{FF2B5EF4-FFF2-40B4-BE49-F238E27FC236}">
                <a16:creationId xmlns:a16="http://schemas.microsoft.com/office/drawing/2014/main" id="{D83730B6-AB80-45BB-8665-210FA44100E4}"/>
              </a:ext>
            </a:extLst>
          </p:cNvPr>
          <p:cNvPicPr>
            <a:picLocks noChangeAspect="1"/>
          </p:cNvPicPr>
          <p:nvPr/>
        </p:nvPicPr>
        <p:blipFill>
          <a:blip r:embed="rId2"/>
          <a:stretch>
            <a:fillRect/>
          </a:stretch>
        </p:blipFill>
        <p:spPr>
          <a:xfrm>
            <a:off x="11016298" y="657620"/>
            <a:ext cx="842827" cy="1282563"/>
          </a:xfrm>
          <a:prstGeom prst="rect">
            <a:avLst/>
          </a:prstGeom>
        </p:spPr>
      </p:pic>
    </p:spTree>
    <p:extLst>
      <p:ext uri="{BB962C8B-B14F-4D97-AF65-F5344CB8AC3E}">
        <p14:creationId xmlns:p14="http://schemas.microsoft.com/office/powerpoint/2010/main" val="3322059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59227-1347-48BE-AAF5-40A49C6EAA2D}"/>
              </a:ext>
            </a:extLst>
          </p:cNvPr>
          <p:cNvSpPr>
            <a:spLocks noGrp="1"/>
          </p:cNvSpPr>
          <p:nvPr>
            <p:ph type="title"/>
          </p:nvPr>
        </p:nvSpPr>
        <p:spPr/>
        <p:txBody>
          <a:bodyPr/>
          <a:lstStyle/>
          <a:p>
            <a:r>
              <a:rPr lang="en-US" dirty="0"/>
              <a:t>Historical Sources—</a:t>
            </a:r>
            <a:r>
              <a:rPr lang="en-US" dirty="0" err="1"/>
              <a:t>Diodorus</a:t>
            </a:r>
            <a:r>
              <a:rPr lang="en-US" dirty="0"/>
              <a:t> of Sicily</a:t>
            </a:r>
          </a:p>
        </p:txBody>
      </p:sp>
      <p:sp>
        <p:nvSpPr>
          <p:cNvPr id="3" name="Content Placeholder 2">
            <a:extLst>
              <a:ext uri="{FF2B5EF4-FFF2-40B4-BE49-F238E27FC236}">
                <a16:creationId xmlns:a16="http://schemas.microsoft.com/office/drawing/2014/main" id="{2F98B2C4-35A2-493A-A950-29634558D9BB}"/>
              </a:ext>
            </a:extLst>
          </p:cNvPr>
          <p:cNvSpPr>
            <a:spLocks noGrp="1"/>
          </p:cNvSpPr>
          <p:nvPr>
            <p:ph idx="1"/>
          </p:nvPr>
        </p:nvSpPr>
        <p:spPr>
          <a:xfrm>
            <a:off x="680322" y="2336872"/>
            <a:ext cx="8052862" cy="4204043"/>
          </a:xfrm>
        </p:spPr>
        <p:txBody>
          <a:bodyPr>
            <a:normAutofit fontScale="92500" lnSpcReduction="10000"/>
          </a:bodyPr>
          <a:lstStyle/>
          <a:p>
            <a:r>
              <a:rPr lang="en-US" dirty="0"/>
              <a:t>Lived about 400 years after the events covered here.</a:t>
            </a:r>
          </a:p>
          <a:p>
            <a:r>
              <a:rPr lang="en-US" dirty="0"/>
              <a:t> His </a:t>
            </a:r>
            <a:r>
              <a:rPr lang="en-US" b="1" i="1" dirty="0"/>
              <a:t>Library of History </a:t>
            </a:r>
            <a:r>
              <a:rPr lang="en-US" dirty="0"/>
              <a:t>was a 40-volume history of the Greek and Western Asian world from the times of Egypt and Assyria forward. It was compiled from, and is a summary of, a variety of other sources, most of which have not survived. </a:t>
            </a:r>
          </a:p>
          <a:p>
            <a:r>
              <a:rPr lang="en-US" dirty="0"/>
              <a:t>About 20 volumes of </a:t>
            </a:r>
            <a:r>
              <a:rPr lang="en-US" dirty="0" err="1"/>
              <a:t>Diodorus</a:t>
            </a:r>
            <a:r>
              <a:rPr lang="en-US" dirty="0"/>
              <a:t> survive, including Books 11, 12, and 13 which cover this period.</a:t>
            </a:r>
          </a:p>
          <a:p>
            <a:r>
              <a:rPr lang="en-US" dirty="0"/>
              <a:t>It covers a broader canvass than does Thucydides (but also spends a great deal of ink on the history of Sicily).</a:t>
            </a:r>
          </a:p>
          <a:p>
            <a:r>
              <a:rPr lang="en-US" dirty="0"/>
              <a:t>Historians often discounted </a:t>
            </a:r>
            <a:r>
              <a:rPr lang="en-US" dirty="0" err="1"/>
              <a:t>Diodorus</a:t>
            </a:r>
            <a:r>
              <a:rPr lang="en-US" dirty="0"/>
              <a:t> as he challenged many aspects of the “accepted” story, but some are now reevaluating him more favorably.</a:t>
            </a:r>
          </a:p>
        </p:txBody>
      </p:sp>
      <p:pic>
        <p:nvPicPr>
          <p:cNvPr id="7" name="Picture 6">
            <a:extLst>
              <a:ext uri="{FF2B5EF4-FFF2-40B4-BE49-F238E27FC236}">
                <a16:creationId xmlns:a16="http://schemas.microsoft.com/office/drawing/2014/main" id="{5EA2AF5C-D414-4AF3-B528-50355E606868}"/>
              </a:ext>
            </a:extLst>
          </p:cNvPr>
          <p:cNvPicPr>
            <a:picLocks noChangeAspect="1"/>
          </p:cNvPicPr>
          <p:nvPr/>
        </p:nvPicPr>
        <p:blipFill>
          <a:blip r:embed="rId2"/>
          <a:stretch>
            <a:fillRect/>
          </a:stretch>
        </p:blipFill>
        <p:spPr>
          <a:xfrm>
            <a:off x="10734607" y="779115"/>
            <a:ext cx="1305656" cy="1029164"/>
          </a:xfrm>
          <a:prstGeom prst="rect">
            <a:avLst/>
          </a:prstGeom>
        </p:spPr>
      </p:pic>
    </p:spTree>
    <p:extLst>
      <p:ext uri="{BB962C8B-B14F-4D97-AF65-F5344CB8AC3E}">
        <p14:creationId xmlns:p14="http://schemas.microsoft.com/office/powerpoint/2010/main" val="27653577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41BBC-B1FC-40E2-BF19-7AB318CC2E2D}"/>
              </a:ext>
            </a:extLst>
          </p:cNvPr>
          <p:cNvSpPr>
            <a:spLocks noGrp="1"/>
          </p:cNvSpPr>
          <p:nvPr>
            <p:ph type="title"/>
          </p:nvPr>
        </p:nvSpPr>
        <p:spPr/>
        <p:txBody>
          <a:bodyPr/>
          <a:lstStyle/>
          <a:p>
            <a:r>
              <a:rPr lang="en-US" dirty="0"/>
              <a:t>Religion</a:t>
            </a:r>
          </a:p>
        </p:txBody>
      </p:sp>
      <p:sp>
        <p:nvSpPr>
          <p:cNvPr id="3" name="Content Placeholder 2">
            <a:extLst>
              <a:ext uri="{FF2B5EF4-FFF2-40B4-BE49-F238E27FC236}">
                <a16:creationId xmlns:a16="http://schemas.microsoft.com/office/drawing/2014/main" id="{4D5C9A50-F8B4-4AB7-BE72-244BD36E6577}"/>
              </a:ext>
            </a:extLst>
          </p:cNvPr>
          <p:cNvSpPr>
            <a:spLocks noGrp="1"/>
          </p:cNvSpPr>
          <p:nvPr>
            <p:ph idx="1"/>
          </p:nvPr>
        </p:nvSpPr>
        <p:spPr>
          <a:xfrm>
            <a:off x="530087" y="2336872"/>
            <a:ext cx="9613861" cy="4249457"/>
          </a:xfrm>
        </p:spPr>
        <p:txBody>
          <a:bodyPr>
            <a:normAutofit lnSpcReduction="10000"/>
          </a:bodyPr>
          <a:lstStyle/>
          <a:p>
            <a:r>
              <a:rPr lang="en-US" dirty="0"/>
              <a:t>Torah most likely compiled in the period following the reestablishment of the Temple, traditionally by Ezra between 445 and 430 BCE. (Scholarly consensus is between 450 and 350 BCE)</a:t>
            </a:r>
          </a:p>
          <a:p>
            <a:r>
              <a:rPr lang="en-US" dirty="0"/>
              <a:t>Compilation and editing influenced by Zoroastrianism.</a:t>
            </a:r>
          </a:p>
          <a:p>
            <a:pPr marL="0" indent="0">
              <a:buNone/>
            </a:pPr>
            <a:r>
              <a:rPr lang="en-US" dirty="0"/>
              <a:t>	“Most scholars, Jewish as well as non-Jewish, are of the opinion that Judaism was strongly influenced by Zoroastrianism in views relating to </a:t>
            </a:r>
            <a:r>
              <a:rPr lang="en-US" dirty="0">
                <a:solidFill>
                  <a:srgbClr val="FFFF00"/>
                </a:solidFill>
              </a:rPr>
              <a:t>angelology</a:t>
            </a:r>
            <a:r>
              <a:rPr lang="en-US" dirty="0"/>
              <a:t> and </a:t>
            </a:r>
            <a:r>
              <a:rPr lang="en-US" dirty="0">
                <a:solidFill>
                  <a:srgbClr val="FFFF00"/>
                </a:solidFill>
              </a:rPr>
              <a:t>demonology</a:t>
            </a:r>
            <a:r>
              <a:rPr lang="en-US" dirty="0"/>
              <a:t>, and probably also in the doctrine of the </a:t>
            </a:r>
            <a:r>
              <a:rPr lang="en-US" dirty="0">
                <a:solidFill>
                  <a:srgbClr val="FFFF00"/>
                </a:solidFill>
              </a:rPr>
              <a:t>resurrection</a:t>
            </a:r>
            <a:r>
              <a:rPr lang="en-US" dirty="0"/>
              <a:t>, as well as in </a:t>
            </a:r>
            <a:r>
              <a:rPr lang="en-US" dirty="0">
                <a:solidFill>
                  <a:srgbClr val="FFFF00"/>
                </a:solidFill>
              </a:rPr>
              <a:t>eschatological ideas </a:t>
            </a:r>
            <a:r>
              <a:rPr lang="en-US" dirty="0"/>
              <a:t>in general, and also that the </a:t>
            </a:r>
            <a:r>
              <a:rPr lang="en-US" dirty="0">
                <a:solidFill>
                  <a:srgbClr val="FFFF00"/>
                </a:solidFill>
              </a:rPr>
              <a:t>monotheistic</a:t>
            </a:r>
            <a:r>
              <a:rPr lang="en-US" dirty="0"/>
              <a:t> conception of </a:t>
            </a:r>
            <a:r>
              <a:rPr lang="en-US" dirty="0" err="1"/>
              <a:t>Yhwh</a:t>
            </a:r>
            <a:r>
              <a:rPr lang="en-US" dirty="0"/>
              <a:t> may have been quickened and strengthened by being opposed to the dualism or quasi-monotheism of the Persians."</a:t>
            </a:r>
          </a:p>
          <a:p>
            <a:pPr marL="457200" lvl="1" indent="0">
              <a:buNone/>
            </a:pPr>
            <a:r>
              <a:rPr lang="en-US" dirty="0"/>
              <a:t>--Kaufmann Kohler &amp; A. V. W. Jackson, The Jewish Encyclopedia, 1904</a:t>
            </a:r>
          </a:p>
          <a:p>
            <a:pPr marL="457200" lvl="1" indent="0">
              <a:buNone/>
            </a:pPr>
            <a:endParaRPr lang="en-US" b="1" dirty="0"/>
          </a:p>
        </p:txBody>
      </p:sp>
      <p:pic>
        <p:nvPicPr>
          <p:cNvPr id="5" name="Picture 4">
            <a:extLst>
              <a:ext uri="{FF2B5EF4-FFF2-40B4-BE49-F238E27FC236}">
                <a16:creationId xmlns:a16="http://schemas.microsoft.com/office/drawing/2014/main" id="{708F96D3-FC15-48A9-AD7D-EFBDFC720B39}"/>
              </a:ext>
            </a:extLst>
          </p:cNvPr>
          <p:cNvPicPr>
            <a:picLocks noChangeAspect="1"/>
          </p:cNvPicPr>
          <p:nvPr/>
        </p:nvPicPr>
        <p:blipFill>
          <a:blip r:embed="rId2"/>
          <a:stretch>
            <a:fillRect/>
          </a:stretch>
        </p:blipFill>
        <p:spPr>
          <a:xfrm>
            <a:off x="10869208" y="753225"/>
            <a:ext cx="1080939" cy="1080939"/>
          </a:xfrm>
          <a:prstGeom prst="rect">
            <a:avLst/>
          </a:prstGeom>
        </p:spPr>
      </p:pic>
    </p:spTree>
    <p:extLst>
      <p:ext uri="{BB962C8B-B14F-4D97-AF65-F5344CB8AC3E}">
        <p14:creationId xmlns:p14="http://schemas.microsoft.com/office/powerpoint/2010/main" val="41144776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8EC09-8EC3-491A-9257-D4525249BF68}"/>
              </a:ext>
            </a:extLst>
          </p:cNvPr>
          <p:cNvSpPr>
            <a:spLocks noGrp="1"/>
          </p:cNvSpPr>
          <p:nvPr>
            <p:ph type="title"/>
          </p:nvPr>
        </p:nvSpPr>
        <p:spPr/>
        <p:txBody>
          <a:bodyPr/>
          <a:lstStyle/>
          <a:p>
            <a:pPr algn="ctr"/>
            <a:r>
              <a:rPr lang="en-US" dirty="0"/>
              <a:t>Greece and Persia</a:t>
            </a:r>
            <a:br>
              <a:rPr lang="en-US" dirty="0"/>
            </a:br>
            <a:r>
              <a:rPr lang="en-US" dirty="0"/>
              <a:t>The War that Created History</a:t>
            </a:r>
          </a:p>
        </p:txBody>
      </p:sp>
      <p:sp>
        <p:nvSpPr>
          <p:cNvPr id="3" name="Content Placeholder 2">
            <a:extLst>
              <a:ext uri="{FF2B5EF4-FFF2-40B4-BE49-F238E27FC236}">
                <a16:creationId xmlns:a16="http://schemas.microsoft.com/office/drawing/2014/main" id="{3C21121F-150F-433B-B75B-0131678E4C3F}"/>
              </a:ext>
            </a:extLst>
          </p:cNvPr>
          <p:cNvSpPr>
            <a:spLocks noGrp="1"/>
          </p:cNvSpPr>
          <p:nvPr>
            <p:ph idx="1"/>
          </p:nvPr>
        </p:nvSpPr>
        <p:spPr/>
        <p:txBody>
          <a:bodyPr>
            <a:normAutofit/>
          </a:bodyPr>
          <a:lstStyle/>
          <a:p>
            <a:endParaRPr lang="en-US" dirty="0"/>
          </a:p>
          <a:p>
            <a:endParaRPr lang="en-US" dirty="0"/>
          </a:p>
          <a:p>
            <a:pPr marL="0" indent="0" algn="ctr">
              <a:buNone/>
            </a:pPr>
            <a:r>
              <a:rPr lang="en-US" sz="4000" dirty="0"/>
              <a:t>Questions?</a:t>
            </a:r>
          </a:p>
        </p:txBody>
      </p:sp>
    </p:spTree>
    <p:extLst>
      <p:ext uri="{BB962C8B-B14F-4D97-AF65-F5344CB8AC3E}">
        <p14:creationId xmlns:p14="http://schemas.microsoft.com/office/powerpoint/2010/main" val="7822506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B6C8B-7D62-49DD-8961-AF5E7D5B6E54}"/>
              </a:ext>
            </a:extLst>
          </p:cNvPr>
          <p:cNvSpPr>
            <a:spLocks noGrp="1"/>
          </p:cNvSpPr>
          <p:nvPr>
            <p:ph type="title"/>
          </p:nvPr>
        </p:nvSpPr>
        <p:spPr/>
        <p:txBody>
          <a:bodyPr>
            <a:normAutofit/>
          </a:bodyPr>
          <a:lstStyle/>
          <a:p>
            <a:r>
              <a:rPr lang="en-US" dirty="0"/>
              <a:t>Next Week: (Week 7) </a:t>
            </a:r>
            <a:r>
              <a:rPr lang="en-US" b="1" i="1" dirty="0">
                <a:solidFill>
                  <a:srgbClr val="FFFF00"/>
                </a:solidFill>
              </a:rPr>
              <a:t>The King’s “Peace”</a:t>
            </a:r>
            <a:endParaRPr lang="en-US" dirty="0"/>
          </a:p>
        </p:txBody>
      </p:sp>
      <p:sp>
        <p:nvSpPr>
          <p:cNvPr id="3" name="Content Placeholder 2">
            <a:extLst>
              <a:ext uri="{FF2B5EF4-FFF2-40B4-BE49-F238E27FC236}">
                <a16:creationId xmlns:a16="http://schemas.microsoft.com/office/drawing/2014/main" id="{800C63A7-2F65-4AEE-A8E4-5971302B995D}"/>
              </a:ext>
            </a:extLst>
          </p:cNvPr>
          <p:cNvSpPr>
            <a:spLocks noGrp="1"/>
          </p:cNvSpPr>
          <p:nvPr>
            <p:ph idx="1"/>
          </p:nvPr>
        </p:nvSpPr>
        <p:spPr>
          <a:xfrm>
            <a:off x="185531" y="2496967"/>
            <a:ext cx="4585252" cy="1770233"/>
          </a:xfrm>
        </p:spPr>
        <p:txBody>
          <a:bodyPr>
            <a:normAutofit fontScale="92500"/>
          </a:bodyPr>
          <a:lstStyle/>
          <a:p>
            <a:pPr marL="0" indent="0">
              <a:buNone/>
            </a:pPr>
            <a:r>
              <a:rPr lang="en-US" i="1" dirty="0">
                <a:solidFill>
                  <a:srgbClr val="FFFF00"/>
                </a:solidFill>
              </a:rPr>
              <a:t>Greece Consumed by Endless War</a:t>
            </a:r>
          </a:p>
          <a:p>
            <a:r>
              <a:rPr lang="en-US" dirty="0"/>
              <a:t>The death throes of Classical Greece</a:t>
            </a:r>
          </a:p>
          <a:p>
            <a:r>
              <a:rPr lang="en-US" dirty="0"/>
              <a:t>The rise of Macedon</a:t>
            </a:r>
          </a:p>
        </p:txBody>
      </p:sp>
      <p:pic>
        <p:nvPicPr>
          <p:cNvPr id="10" name="Picture 9">
            <a:extLst>
              <a:ext uri="{FF2B5EF4-FFF2-40B4-BE49-F238E27FC236}">
                <a16:creationId xmlns:a16="http://schemas.microsoft.com/office/drawing/2014/main" id="{57EE6EF8-FD43-4B33-A48A-967BFD22060C}"/>
              </a:ext>
            </a:extLst>
          </p:cNvPr>
          <p:cNvPicPr>
            <a:picLocks noChangeAspect="1"/>
          </p:cNvPicPr>
          <p:nvPr/>
        </p:nvPicPr>
        <p:blipFill>
          <a:blip r:embed="rId2"/>
          <a:stretch>
            <a:fillRect/>
          </a:stretch>
        </p:blipFill>
        <p:spPr>
          <a:xfrm>
            <a:off x="10774017" y="708229"/>
            <a:ext cx="1229471" cy="1125937"/>
          </a:xfrm>
          <a:prstGeom prst="rect">
            <a:avLst/>
          </a:prstGeom>
        </p:spPr>
      </p:pic>
    </p:spTree>
    <p:extLst>
      <p:ext uri="{BB962C8B-B14F-4D97-AF65-F5344CB8AC3E}">
        <p14:creationId xmlns:p14="http://schemas.microsoft.com/office/powerpoint/2010/main" val="595508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59227-1347-48BE-AAF5-40A49C6EAA2D}"/>
              </a:ext>
            </a:extLst>
          </p:cNvPr>
          <p:cNvSpPr>
            <a:spLocks noGrp="1"/>
          </p:cNvSpPr>
          <p:nvPr>
            <p:ph type="title"/>
          </p:nvPr>
        </p:nvSpPr>
        <p:spPr/>
        <p:txBody>
          <a:bodyPr/>
          <a:lstStyle/>
          <a:p>
            <a:r>
              <a:rPr lang="en-US" dirty="0"/>
              <a:t>Historical Sources—</a:t>
            </a:r>
            <a:r>
              <a:rPr lang="en-US" dirty="0" err="1"/>
              <a:t>Ctesias</a:t>
            </a:r>
            <a:r>
              <a:rPr lang="en-US" dirty="0"/>
              <a:t> of </a:t>
            </a:r>
            <a:r>
              <a:rPr lang="en-US" dirty="0" err="1"/>
              <a:t>Cnindus</a:t>
            </a:r>
            <a:endParaRPr lang="en-US" dirty="0"/>
          </a:p>
        </p:txBody>
      </p:sp>
      <p:sp>
        <p:nvSpPr>
          <p:cNvPr id="3" name="Content Placeholder 2">
            <a:extLst>
              <a:ext uri="{FF2B5EF4-FFF2-40B4-BE49-F238E27FC236}">
                <a16:creationId xmlns:a16="http://schemas.microsoft.com/office/drawing/2014/main" id="{2F98B2C4-35A2-493A-A950-29634558D9BB}"/>
              </a:ext>
            </a:extLst>
          </p:cNvPr>
          <p:cNvSpPr>
            <a:spLocks noGrp="1"/>
          </p:cNvSpPr>
          <p:nvPr>
            <p:ph idx="1"/>
          </p:nvPr>
        </p:nvSpPr>
        <p:spPr>
          <a:xfrm>
            <a:off x="317433" y="2336872"/>
            <a:ext cx="8110950" cy="4368728"/>
          </a:xfrm>
        </p:spPr>
        <p:txBody>
          <a:bodyPr>
            <a:normAutofit fontScale="85000" lnSpcReduction="20000"/>
          </a:bodyPr>
          <a:lstStyle/>
          <a:p>
            <a:r>
              <a:rPr lang="en-US" dirty="0"/>
              <a:t>Was a Greek physician at the court of Artaxerxes II from about 414 to 397 BCE. Because he is our only source on Persian court life at this time, his work gets more attention than it deserves.</a:t>
            </a:r>
          </a:p>
          <a:p>
            <a:r>
              <a:rPr lang="en-US" dirty="0"/>
              <a:t>Attacked Herodotus for inaccuracies. In every instance where </a:t>
            </a:r>
            <a:r>
              <a:rPr lang="en-US" dirty="0" err="1"/>
              <a:t>Ctesias</a:t>
            </a:r>
            <a:r>
              <a:rPr lang="en-US" dirty="0"/>
              <a:t> disagrees with Herodotus, and which can be independently verified, Herodotus is right and </a:t>
            </a:r>
            <a:r>
              <a:rPr lang="en-US" dirty="0" err="1"/>
              <a:t>Ctesias</a:t>
            </a:r>
            <a:r>
              <a:rPr lang="en-US" dirty="0"/>
              <a:t> is wrong.</a:t>
            </a:r>
          </a:p>
          <a:p>
            <a:r>
              <a:rPr lang="en-US" dirty="0"/>
              <a:t>Widely regarded by historians in the ancient world. (Plutarch based his life of Artaxerxes II entirely on </a:t>
            </a:r>
            <a:r>
              <a:rPr lang="en-US" dirty="0" err="1"/>
              <a:t>Ctesias’s</a:t>
            </a:r>
            <a:r>
              <a:rPr lang="en-US" dirty="0"/>
              <a:t> account.) Today he’s more often viewed as a pathological liar.</a:t>
            </a:r>
          </a:p>
          <a:p>
            <a:r>
              <a:rPr lang="en-US" dirty="0"/>
              <a:t>After returning to his home in Caria, wrote </a:t>
            </a:r>
            <a:r>
              <a:rPr lang="en-US" b="1" i="1" dirty="0" err="1"/>
              <a:t>Persica</a:t>
            </a:r>
            <a:r>
              <a:rPr lang="en-US" dirty="0"/>
              <a:t> and </a:t>
            </a:r>
            <a:r>
              <a:rPr lang="en-US" b="1" i="1" dirty="0"/>
              <a:t>Indica.</a:t>
            </a:r>
          </a:p>
          <a:p>
            <a:pPr lvl="1"/>
            <a:r>
              <a:rPr lang="en-US" dirty="0" err="1"/>
              <a:t>Ctestias</a:t>
            </a:r>
            <a:r>
              <a:rPr lang="en-US" dirty="0"/>
              <a:t>: In India there are trees made out of metal, a fountain of liquid gold, and people with only one leg, but their foot is large enough to use as an umbrella.                                                                                   </a:t>
            </a:r>
            <a:r>
              <a:rPr lang="en-US" dirty="0">
                <a:solidFill>
                  <a:srgbClr val="FFFF00"/>
                </a:solidFill>
                <a:sym typeface="Wingdings" panose="05000000000000000000" pitchFamily="2" charset="2"/>
              </a:rPr>
              <a:t></a:t>
            </a:r>
            <a:endParaRPr lang="en-US" dirty="0">
              <a:solidFill>
                <a:srgbClr val="FFFF00"/>
              </a:solidFill>
            </a:endParaRPr>
          </a:p>
          <a:p>
            <a:pPr lvl="1"/>
            <a:r>
              <a:rPr lang="en-US" dirty="0"/>
              <a:t>Claimed he had access to Persian “historical archives”. There is no evidence such archives existed.</a:t>
            </a:r>
          </a:p>
          <a:p>
            <a:pPr lvl="1"/>
            <a:r>
              <a:rPr lang="en-US" dirty="0" err="1"/>
              <a:t>Ctesias</a:t>
            </a:r>
            <a:r>
              <a:rPr lang="en-US" dirty="0"/>
              <a:t>: The Persian king has a sword which, when thrust into the ground, </a:t>
            </a:r>
            <a:r>
              <a:rPr lang="en-US" dirty="0" err="1"/>
              <a:t>repells</a:t>
            </a:r>
            <a:r>
              <a:rPr lang="en-US" dirty="0"/>
              <a:t> rain, hailstones, and clouds. With my own eyes I saw Artaxerxes demonstrate it. </a:t>
            </a:r>
            <a:r>
              <a:rPr lang="en-US" b="1" i="1" dirty="0">
                <a:solidFill>
                  <a:srgbClr val="FFFF00"/>
                </a:solidFill>
              </a:rPr>
              <a:t>Twice.  </a:t>
            </a:r>
          </a:p>
          <a:p>
            <a:endParaRPr lang="en-US" dirty="0"/>
          </a:p>
        </p:txBody>
      </p:sp>
      <p:pic>
        <p:nvPicPr>
          <p:cNvPr id="7" name="Picture 6">
            <a:extLst>
              <a:ext uri="{FF2B5EF4-FFF2-40B4-BE49-F238E27FC236}">
                <a16:creationId xmlns:a16="http://schemas.microsoft.com/office/drawing/2014/main" id="{548B96F8-60AA-4851-9102-F17386A55D63}"/>
              </a:ext>
            </a:extLst>
          </p:cNvPr>
          <p:cNvPicPr>
            <a:picLocks noChangeAspect="1"/>
          </p:cNvPicPr>
          <p:nvPr/>
        </p:nvPicPr>
        <p:blipFill>
          <a:blip r:embed="rId2"/>
          <a:stretch>
            <a:fillRect/>
          </a:stretch>
        </p:blipFill>
        <p:spPr>
          <a:xfrm>
            <a:off x="10734607" y="779115"/>
            <a:ext cx="1305656" cy="1029164"/>
          </a:xfrm>
          <a:prstGeom prst="rect">
            <a:avLst/>
          </a:prstGeom>
        </p:spPr>
      </p:pic>
    </p:spTree>
    <p:extLst>
      <p:ext uri="{BB962C8B-B14F-4D97-AF65-F5344CB8AC3E}">
        <p14:creationId xmlns:p14="http://schemas.microsoft.com/office/powerpoint/2010/main" val="1388407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59227-1347-48BE-AAF5-40A49C6EAA2D}"/>
              </a:ext>
            </a:extLst>
          </p:cNvPr>
          <p:cNvSpPr>
            <a:spLocks noGrp="1"/>
          </p:cNvSpPr>
          <p:nvPr>
            <p:ph type="title"/>
          </p:nvPr>
        </p:nvSpPr>
        <p:spPr/>
        <p:txBody>
          <a:bodyPr/>
          <a:lstStyle/>
          <a:p>
            <a:r>
              <a:rPr lang="en-US" dirty="0"/>
              <a:t>Historical Sources—</a:t>
            </a:r>
            <a:r>
              <a:rPr lang="en-US" dirty="0" err="1"/>
              <a:t>Murashu</a:t>
            </a:r>
            <a:r>
              <a:rPr lang="en-US" dirty="0"/>
              <a:t> Archive</a:t>
            </a:r>
          </a:p>
        </p:txBody>
      </p:sp>
      <p:sp>
        <p:nvSpPr>
          <p:cNvPr id="3" name="Content Placeholder 2">
            <a:extLst>
              <a:ext uri="{FF2B5EF4-FFF2-40B4-BE49-F238E27FC236}">
                <a16:creationId xmlns:a16="http://schemas.microsoft.com/office/drawing/2014/main" id="{2F98B2C4-35A2-493A-A950-29634558D9BB}"/>
              </a:ext>
            </a:extLst>
          </p:cNvPr>
          <p:cNvSpPr>
            <a:spLocks noGrp="1"/>
          </p:cNvSpPr>
          <p:nvPr>
            <p:ph idx="1"/>
          </p:nvPr>
        </p:nvSpPr>
        <p:spPr>
          <a:xfrm>
            <a:off x="680321" y="2336873"/>
            <a:ext cx="5906009" cy="4102022"/>
          </a:xfrm>
        </p:spPr>
        <p:txBody>
          <a:bodyPr>
            <a:normAutofit fontScale="92500" lnSpcReduction="10000"/>
          </a:bodyPr>
          <a:lstStyle/>
          <a:p>
            <a:r>
              <a:rPr lang="en-US" dirty="0"/>
              <a:t>Financial records of </a:t>
            </a:r>
            <a:r>
              <a:rPr lang="en-US" dirty="0" err="1"/>
              <a:t>Murashu</a:t>
            </a:r>
            <a:r>
              <a:rPr lang="en-US" dirty="0"/>
              <a:t> banking family</a:t>
            </a:r>
          </a:p>
          <a:p>
            <a:r>
              <a:rPr lang="en-US" dirty="0"/>
              <a:t>300 whole and 400 partial tablets</a:t>
            </a:r>
          </a:p>
          <a:p>
            <a:r>
              <a:rPr lang="en-US" dirty="0"/>
              <a:t>Covers legal issues, loans, rents, transactions, business trips, and </a:t>
            </a:r>
            <a:r>
              <a:rPr lang="en-US"/>
              <a:t>employee contracts.</a:t>
            </a:r>
            <a:endParaRPr lang="en-US" dirty="0"/>
          </a:p>
          <a:p>
            <a:pPr lvl="1"/>
            <a:r>
              <a:rPr lang="en-US" dirty="0"/>
              <a:t>Lease land and water from its owners</a:t>
            </a:r>
          </a:p>
          <a:p>
            <a:pPr lvl="1"/>
            <a:r>
              <a:rPr lang="en-US" dirty="0"/>
              <a:t>Farm the land to produce crops</a:t>
            </a:r>
          </a:p>
          <a:p>
            <a:pPr lvl="1"/>
            <a:r>
              <a:rPr lang="en-US" dirty="0"/>
              <a:t>Or sublet the leased lands to tenants, who would work the land with livestock, seeds, and equipment provided by the firm. </a:t>
            </a:r>
          </a:p>
          <a:p>
            <a:pPr lvl="1"/>
            <a:r>
              <a:rPr lang="en-US" dirty="0"/>
              <a:t>Converted the produce from the land into cash (silver) which was lent on the basis of collateral to other businesses</a:t>
            </a:r>
          </a:p>
          <a:p>
            <a:endParaRPr lang="en-US" dirty="0"/>
          </a:p>
        </p:txBody>
      </p:sp>
      <p:pic>
        <p:nvPicPr>
          <p:cNvPr id="7" name="Picture 6">
            <a:extLst>
              <a:ext uri="{FF2B5EF4-FFF2-40B4-BE49-F238E27FC236}">
                <a16:creationId xmlns:a16="http://schemas.microsoft.com/office/drawing/2014/main" id="{E28967F6-B1B7-47A0-8E82-79E0CC04FCB2}"/>
              </a:ext>
            </a:extLst>
          </p:cNvPr>
          <p:cNvPicPr>
            <a:picLocks noChangeAspect="1"/>
          </p:cNvPicPr>
          <p:nvPr/>
        </p:nvPicPr>
        <p:blipFill>
          <a:blip r:embed="rId2"/>
          <a:stretch>
            <a:fillRect/>
          </a:stretch>
        </p:blipFill>
        <p:spPr>
          <a:xfrm>
            <a:off x="10734607" y="779115"/>
            <a:ext cx="1305656" cy="1029164"/>
          </a:xfrm>
          <a:prstGeom prst="rect">
            <a:avLst/>
          </a:prstGeom>
        </p:spPr>
      </p:pic>
    </p:spTree>
    <p:extLst>
      <p:ext uri="{BB962C8B-B14F-4D97-AF65-F5344CB8AC3E}">
        <p14:creationId xmlns:p14="http://schemas.microsoft.com/office/powerpoint/2010/main" val="310864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59227-1347-48BE-AAF5-40A49C6EAA2D}"/>
              </a:ext>
            </a:extLst>
          </p:cNvPr>
          <p:cNvSpPr>
            <a:spLocks noGrp="1"/>
          </p:cNvSpPr>
          <p:nvPr>
            <p:ph type="title"/>
          </p:nvPr>
        </p:nvSpPr>
        <p:spPr/>
        <p:txBody>
          <a:bodyPr/>
          <a:lstStyle/>
          <a:p>
            <a:r>
              <a:rPr lang="en-US" dirty="0"/>
              <a:t>Historical Sources—Ezra-Nehemiah</a:t>
            </a:r>
          </a:p>
        </p:txBody>
      </p:sp>
      <p:sp>
        <p:nvSpPr>
          <p:cNvPr id="3" name="Content Placeholder 2">
            <a:extLst>
              <a:ext uri="{FF2B5EF4-FFF2-40B4-BE49-F238E27FC236}">
                <a16:creationId xmlns:a16="http://schemas.microsoft.com/office/drawing/2014/main" id="{2F98B2C4-35A2-493A-A950-29634558D9BB}"/>
              </a:ext>
            </a:extLst>
          </p:cNvPr>
          <p:cNvSpPr>
            <a:spLocks noGrp="1"/>
          </p:cNvSpPr>
          <p:nvPr>
            <p:ph idx="1"/>
          </p:nvPr>
        </p:nvSpPr>
        <p:spPr>
          <a:xfrm>
            <a:off x="410817" y="2336873"/>
            <a:ext cx="7765775" cy="4156692"/>
          </a:xfrm>
        </p:spPr>
        <p:txBody>
          <a:bodyPr/>
          <a:lstStyle/>
          <a:p>
            <a:r>
              <a:rPr lang="en-US" dirty="0"/>
              <a:t>Originally the two books of Ezra, but later Protestant translations called the second book Nehemiah</a:t>
            </a:r>
          </a:p>
          <a:p>
            <a:r>
              <a:rPr lang="en-US" dirty="0"/>
              <a:t>Covers Nehemiah’s mission to rebuild the walls of Jerusalem and reestablish adherence to the Law, and Ezra’s part of the same general mission. Probably in period 445-433 BCE</a:t>
            </a:r>
          </a:p>
          <a:p>
            <a:r>
              <a:rPr lang="en-US" dirty="0"/>
              <a:t>Mission ordered and financed by Artaxerxes I (whom Nehemiah served as cupbearer)</a:t>
            </a:r>
          </a:p>
          <a:p>
            <a:r>
              <a:rPr lang="en-US" dirty="0"/>
              <a:t>Mostly covers events in Judah</a:t>
            </a:r>
          </a:p>
        </p:txBody>
      </p:sp>
      <p:pic>
        <p:nvPicPr>
          <p:cNvPr id="7" name="Picture 6">
            <a:extLst>
              <a:ext uri="{FF2B5EF4-FFF2-40B4-BE49-F238E27FC236}">
                <a16:creationId xmlns:a16="http://schemas.microsoft.com/office/drawing/2014/main" id="{1227DB83-1FAA-4F44-933B-1C0A77AFC35F}"/>
              </a:ext>
            </a:extLst>
          </p:cNvPr>
          <p:cNvPicPr>
            <a:picLocks noChangeAspect="1"/>
          </p:cNvPicPr>
          <p:nvPr/>
        </p:nvPicPr>
        <p:blipFill>
          <a:blip r:embed="rId2"/>
          <a:stretch>
            <a:fillRect/>
          </a:stretch>
        </p:blipFill>
        <p:spPr>
          <a:xfrm>
            <a:off x="10734607" y="779115"/>
            <a:ext cx="1305656" cy="1029164"/>
          </a:xfrm>
          <a:prstGeom prst="rect">
            <a:avLst/>
          </a:prstGeom>
        </p:spPr>
      </p:pic>
    </p:spTree>
    <p:extLst>
      <p:ext uri="{BB962C8B-B14F-4D97-AF65-F5344CB8AC3E}">
        <p14:creationId xmlns:p14="http://schemas.microsoft.com/office/powerpoint/2010/main" val="709141359"/>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8367</TotalTime>
  <Words>5527</Words>
  <Application>Microsoft Office PowerPoint</Application>
  <PresentationFormat>Widescreen</PresentationFormat>
  <Paragraphs>411</Paragraphs>
  <Slides>62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62</vt:i4>
      </vt:variant>
    </vt:vector>
  </HeadingPairs>
  <TitlesOfParts>
    <vt:vector size="65" baseType="lpstr">
      <vt:lpstr>Arial</vt:lpstr>
      <vt:lpstr>Trebuchet MS</vt:lpstr>
      <vt:lpstr>Berlin</vt:lpstr>
      <vt:lpstr>PowerPoint Presentation</vt:lpstr>
      <vt:lpstr>Greece and Persia The war that Created History</vt:lpstr>
      <vt:lpstr>Course Overview</vt:lpstr>
      <vt:lpstr>The Victors Fall Out</vt:lpstr>
      <vt:lpstr>Historical Sources--Thucydides</vt:lpstr>
      <vt:lpstr>Historical Sources—Diodorus of Sicily</vt:lpstr>
      <vt:lpstr>Historical Sources—Ctesias of Cnindus</vt:lpstr>
      <vt:lpstr>Historical Sources—Murashu Archive</vt:lpstr>
      <vt:lpstr>Historical Sources—Ezra-Nehemiah</vt:lpstr>
      <vt:lpstr>Historical Sources—Elephantine Archive</vt:lpstr>
      <vt:lpstr>Historical Sources—Which Artaxerxes?</vt:lpstr>
      <vt:lpstr>Meet the Spartans</vt:lpstr>
      <vt:lpstr>Meet the Spartans</vt:lpstr>
      <vt:lpstr>Meet the Spartans</vt:lpstr>
      <vt:lpstr>Meet the Spartans</vt:lpstr>
      <vt:lpstr>Meet the Spartans</vt:lpstr>
      <vt:lpstr>Meet the Spartans</vt:lpstr>
      <vt:lpstr>Meet the Spartans . . . And Their Friends</vt:lpstr>
      <vt:lpstr>And the Athenian Alliance—Delian League</vt:lpstr>
      <vt:lpstr>Greece and Persia The War that Created History</vt:lpstr>
      <vt:lpstr>Pentecontaetia (480-431 BCE)</vt:lpstr>
      <vt:lpstr>The Age of Pericles (461-429 BCE)</vt:lpstr>
      <vt:lpstr>Athens’ Long Walls</vt:lpstr>
      <vt:lpstr>Pentecontaetia (480-431 BCE)</vt:lpstr>
      <vt:lpstr>Meanwhile in Persia (480-431 BCE)</vt:lpstr>
      <vt:lpstr>The Archidamion War (431-421 BCE)</vt:lpstr>
      <vt:lpstr>The Archidamion War (431-421 BCE)</vt:lpstr>
      <vt:lpstr>The Archidamion War (431-421 BCE)</vt:lpstr>
      <vt:lpstr>The Athenian Plague (430-429 BCE))</vt:lpstr>
      <vt:lpstr>The Athenian Plague (430-429 BCE)</vt:lpstr>
      <vt:lpstr>The Athenian Plague (430-429 BCE)</vt:lpstr>
      <vt:lpstr>The Archidamion War (431-421 BCE)</vt:lpstr>
      <vt:lpstr>The Archidamion War (431-421 BCE)</vt:lpstr>
      <vt:lpstr>The Archidamion War (431-421 BCE)</vt:lpstr>
      <vt:lpstr>Meanwhile in Persia (431-421 BCE)</vt:lpstr>
      <vt:lpstr>Greece and Persia The War that Created History</vt:lpstr>
      <vt:lpstr>The Sicilian Expedition (415-13 BCE)</vt:lpstr>
      <vt:lpstr>The Sicilian Expedition (415-13 BCE)</vt:lpstr>
      <vt:lpstr>The Sicilian Expedition (415-13 BCE)</vt:lpstr>
      <vt:lpstr>The Expedition to Syracuse (415 BCE)</vt:lpstr>
      <vt:lpstr>The Expedition to Syracuse (414 BCE)</vt:lpstr>
      <vt:lpstr>The Expedition to Syracuse (413 BCE)</vt:lpstr>
      <vt:lpstr>The Expedition to Syracuse (413 BCE)</vt:lpstr>
      <vt:lpstr>The Expedition to Syracuse (413 BCE)</vt:lpstr>
      <vt:lpstr>The Expedition to Syracuse (413 BCE)</vt:lpstr>
      <vt:lpstr>Greece and Persia The War that Created History</vt:lpstr>
      <vt:lpstr>The “Second” War (413-404 BCE)</vt:lpstr>
      <vt:lpstr>The “Second” War (413-404 BCE)—The Coup</vt:lpstr>
      <vt:lpstr>The “Second” War (413-404 BCE)—The Coup</vt:lpstr>
      <vt:lpstr>The “Second” War (413-404 BCE)</vt:lpstr>
      <vt:lpstr>A Final Comment on Hubris</vt:lpstr>
      <vt:lpstr>Excursus: The Strange Career of Alcibiades</vt:lpstr>
      <vt:lpstr>Excursus: The Strange Career of Alcibiades</vt:lpstr>
      <vt:lpstr>Meanwhile in Persia (421-404 BCE)</vt:lpstr>
      <vt:lpstr>Meanwhile, in Philosophy . . .</vt:lpstr>
      <vt:lpstr>Meanwhile, in Philosophy . . .</vt:lpstr>
      <vt:lpstr>Drama</vt:lpstr>
      <vt:lpstr>Religion</vt:lpstr>
      <vt:lpstr>Religion</vt:lpstr>
      <vt:lpstr>Religion</vt:lpstr>
      <vt:lpstr>Greece and Persia The War that Created History</vt:lpstr>
      <vt:lpstr>Next Week: (Week 7) The King’s “Peace”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the Axis Win?</dc:title>
  <dc:creator>Jeffrey Nyquist</dc:creator>
  <cp:lastModifiedBy>Frank</cp:lastModifiedBy>
  <cp:revision>302</cp:revision>
  <dcterms:created xsi:type="dcterms:W3CDTF">2019-06-05T02:37:21Z</dcterms:created>
  <dcterms:modified xsi:type="dcterms:W3CDTF">2022-03-09T20:17:59Z</dcterms:modified>
</cp:coreProperties>
</file>