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9" r:id="rId3"/>
    <p:sldId id="315" r:id="rId4"/>
    <p:sldId id="327" r:id="rId5"/>
    <p:sldId id="320" r:id="rId6"/>
    <p:sldId id="328" r:id="rId7"/>
    <p:sldId id="355" r:id="rId8"/>
    <p:sldId id="375" r:id="rId9"/>
    <p:sldId id="309" r:id="rId10"/>
    <p:sldId id="376" r:id="rId11"/>
    <p:sldId id="317" r:id="rId12"/>
    <p:sldId id="318" r:id="rId13"/>
    <p:sldId id="330" r:id="rId14"/>
    <p:sldId id="310" r:id="rId15"/>
    <p:sldId id="311" r:id="rId16"/>
    <p:sldId id="312" r:id="rId17"/>
    <p:sldId id="314" r:id="rId18"/>
    <p:sldId id="356" r:id="rId19"/>
    <p:sldId id="313" r:id="rId20"/>
    <p:sldId id="319" r:id="rId21"/>
    <p:sldId id="331" r:id="rId22"/>
    <p:sldId id="358" r:id="rId23"/>
    <p:sldId id="372" r:id="rId24"/>
    <p:sldId id="373" r:id="rId25"/>
    <p:sldId id="359" r:id="rId26"/>
    <p:sldId id="360" r:id="rId27"/>
    <p:sldId id="377" r:id="rId28"/>
    <p:sldId id="332" r:id="rId29"/>
    <p:sldId id="364" r:id="rId30"/>
    <p:sldId id="365" r:id="rId31"/>
    <p:sldId id="366" r:id="rId32"/>
    <p:sldId id="367" r:id="rId33"/>
    <p:sldId id="368" r:id="rId34"/>
    <p:sldId id="369" r:id="rId35"/>
    <p:sldId id="370" r:id="rId36"/>
    <p:sldId id="371" r:id="rId37"/>
    <p:sldId id="361" r:id="rId38"/>
    <p:sldId id="326" r:id="rId39"/>
    <p:sldId id="363" r:id="rId40"/>
    <p:sldId id="378" r:id="rId41"/>
    <p:sldId id="333" r:id="rId42"/>
    <p:sldId id="322" r:id="rId43"/>
    <p:sldId id="324" r:id="rId44"/>
    <p:sldId id="379" r:id="rId45"/>
    <p:sldId id="374" r:id="rId46"/>
    <p:sldId id="323" r:id="rId47"/>
    <p:sldId id="380" r:id="rId48"/>
    <p:sldId id="321" r:id="rId49"/>
    <p:sldId id="35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102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dirty="0"/>
              <a:t>Greece and Persia</a:t>
            </a:r>
            <a:br>
              <a:rPr lang="en-US" dirty="0"/>
            </a:br>
            <a:r>
              <a:rPr lang="en-US" sz="3600" dirty="0"/>
              <a:t>The war that Created History</a:t>
            </a: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394039"/>
            <a:ext cx="9855156" cy="1940500"/>
          </a:xfrm>
        </p:spPr>
        <p:txBody>
          <a:bodyPr>
            <a:normAutofit lnSpcReduction="10000"/>
          </a:bodyPr>
          <a:lstStyle/>
          <a:p>
            <a:pPr algn="ctr"/>
            <a:endParaRPr lang="en-US" sz="4000" i="1" dirty="0"/>
          </a:p>
          <a:p>
            <a:pPr algn="ctr"/>
            <a:r>
              <a:rPr lang="en-US" sz="4000" i="1" dirty="0"/>
              <a:t>OLLI </a:t>
            </a:r>
            <a:r>
              <a:rPr lang="en-US" sz="4000" i="1"/>
              <a:t>Fall 2022</a:t>
            </a:r>
            <a:endParaRPr lang="en-US" sz="4000" i="1" dirty="0"/>
          </a:p>
          <a:p>
            <a:pPr algn="ctr"/>
            <a:r>
              <a:rPr lang="en-US" sz="4000" i="1" dirty="0"/>
              <a:t>Week 5: </a:t>
            </a:r>
            <a:r>
              <a:rPr lang="en-US" sz="4000" b="1" i="1" dirty="0">
                <a:solidFill>
                  <a:srgbClr val="FFFF00"/>
                </a:solidFill>
              </a:rPr>
              <a:t>The Great Invasion</a:t>
            </a:r>
          </a:p>
        </p:txBody>
      </p:sp>
      <p:pic>
        <p:nvPicPr>
          <p:cNvPr id="9" name="Picture 8">
            <a:extLst>
              <a:ext uri="{FF2B5EF4-FFF2-40B4-BE49-F238E27FC236}">
                <a16:creationId xmlns:a16="http://schemas.microsoft.com/office/drawing/2014/main" id="{9D1E3A24-04BC-40B7-BE29-A0669D72D2FA}"/>
              </a:ext>
            </a:extLst>
          </p:cNvPr>
          <p:cNvPicPr>
            <a:picLocks noChangeAspect="1"/>
          </p:cNvPicPr>
          <p:nvPr/>
        </p:nvPicPr>
        <p:blipFill>
          <a:blip r:embed="rId2"/>
          <a:stretch>
            <a:fillRect/>
          </a:stretch>
        </p:blipFill>
        <p:spPr>
          <a:xfrm>
            <a:off x="0" y="0"/>
            <a:ext cx="4943061" cy="2582749"/>
          </a:xfrm>
          <a:prstGeom prst="rect">
            <a:avLst/>
          </a:prstGeom>
        </p:spPr>
      </p:pic>
      <p:pic>
        <p:nvPicPr>
          <p:cNvPr id="6" name="Picture 5">
            <a:extLst>
              <a:ext uri="{FF2B5EF4-FFF2-40B4-BE49-F238E27FC236}">
                <a16:creationId xmlns:a16="http://schemas.microsoft.com/office/drawing/2014/main" id="{E436277F-7D92-48E6-8DE4-876EB182C90C}"/>
              </a:ext>
            </a:extLst>
          </p:cNvPr>
          <p:cNvPicPr>
            <a:picLocks noChangeAspect="1"/>
          </p:cNvPicPr>
          <p:nvPr/>
        </p:nvPicPr>
        <p:blipFill>
          <a:blip r:embed="rId3"/>
          <a:stretch>
            <a:fillRect/>
          </a:stretch>
        </p:blipFill>
        <p:spPr>
          <a:xfrm>
            <a:off x="10775260" y="2888531"/>
            <a:ext cx="1217958" cy="1080938"/>
          </a:xfrm>
          <a:prstGeom prst="rect">
            <a:avLst/>
          </a:prstGeom>
        </p:spPr>
      </p:pic>
      <p:pic>
        <p:nvPicPr>
          <p:cNvPr id="7" name="Picture 6">
            <a:extLst>
              <a:ext uri="{FF2B5EF4-FFF2-40B4-BE49-F238E27FC236}">
                <a16:creationId xmlns:a16="http://schemas.microsoft.com/office/drawing/2014/main" id="{196D1E42-028B-4D48-8A5F-54BF43D45F71}"/>
              </a:ext>
            </a:extLst>
          </p:cNvPr>
          <p:cNvPicPr>
            <a:picLocks noChangeAspect="1"/>
          </p:cNvPicPr>
          <p:nvPr/>
        </p:nvPicPr>
        <p:blipFill>
          <a:blip r:embed="rId4"/>
          <a:stretch>
            <a:fillRect/>
          </a:stretch>
        </p:blipFill>
        <p:spPr>
          <a:xfrm>
            <a:off x="9303026" y="2955975"/>
            <a:ext cx="1352964" cy="938957"/>
          </a:xfrm>
          <a:prstGeom prst="rect">
            <a:avLst/>
          </a:prstGeom>
        </p:spPr>
      </p:pic>
    </p:spTree>
    <p:extLst>
      <p:ext uri="{BB962C8B-B14F-4D97-AF65-F5344CB8AC3E}">
        <p14:creationId xmlns:p14="http://schemas.microsoft.com/office/powerpoint/2010/main" val="162287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DBBD-AA0B-4088-B174-12A23A8321DD}"/>
              </a:ext>
            </a:extLst>
          </p:cNvPr>
          <p:cNvSpPr>
            <a:spLocks noGrp="1"/>
          </p:cNvSpPr>
          <p:nvPr>
            <p:ph type="title"/>
          </p:nvPr>
        </p:nvSpPr>
        <p:spPr/>
        <p:txBody>
          <a:bodyPr/>
          <a:lstStyle/>
          <a:p>
            <a:r>
              <a:rPr lang="en-US" dirty="0"/>
              <a:t>Athens—What Came Next?</a:t>
            </a:r>
          </a:p>
        </p:txBody>
      </p:sp>
      <p:sp>
        <p:nvSpPr>
          <p:cNvPr id="3" name="Content Placeholder 2">
            <a:extLst>
              <a:ext uri="{FF2B5EF4-FFF2-40B4-BE49-F238E27FC236}">
                <a16:creationId xmlns:a16="http://schemas.microsoft.com/office/drawing/2014/main" id="{64388F0A-CF01-40C8-A82A-EB82C64D29F3}"/>
              </a:ext>
            </a:extLst>
          </p:cNvPr>
          <p:cNvSpPr>
            <a:spLocks noGrp="1"/>
          </p:cNvSpPr>
          <p:nvPr>
            <p:ph idx="1"/>
          </p:nvPr>
        </p:nvSpPr>
        <p:spPr>
          <a:xfrm>
            <a:off x="680321" y="2336873"/>
            <a:ext cx="7840827" cy="4169944"/>
          </a:xfrm>
        </p:spPr>
        <p:txBody>
          <a:bodyPr>
            <a:normAutofit fontScale="92500" lnSpcReduction="20000"/>
          </a:bodyPr>
          <a:lstStyle/>
          <a:p>
            <a:r>
              <a:rPr lang="en-US" dirty="0"/>
              <a:t>489: Miltiades (Athenian commander at Marathon) wounded leading unsuccessful expedition, accused of treason and condemned to death. Sentence converted to stiff fine, but died of wounds.</a:t>
            </a:r>
          </a:p>
          <a:p>
            <a:r>
              <a:rPr lang="en-US" dirty="0"/>
              <a:t>Renewed struggles between </a:t>
            </a:r>
            <a:r>
              <a:rPr lang="en-US" i="1" dirty="0" err="1"/>
              <a:t>zeugites</a:t>
            </a:r>
            <a:r>
              <a:rPr lang="en-US" dirty="0"/>
              <a:t> (hoplite class) and popular party for dominance.</a:t>
            </a:r>
          </a:p>
          <a:p>
            <a:r>
              <a:rPr lang="en-US" dirty="0"/>
              <a:t>483: Rich vein of silver discovered in Athenian mines.</a:t>
            </a:r>
          </a:p>
          <a:p>
            <a:pPr lvl="1"/>
            <a:r>
              <a:rPr lang="en-US" dirty="0"/>
              <a:t>Rising politician named Themistocles argues for using the money to build a fleet of 200 ships. </a:t>
            </a:r>
          </a:p>
          <a:p>
            <a:pPr lvl="1"/>
            <a:r>
              <a:rPr lang="en-US" dirty="0"/>
              <a:t>Aristides (a leading </a:t>
            </a:r>
            <a:r>
              <a:rPr lang="en-US" i="1" dirty="0" err="1"/>
              <a:t>zeugite</a:t>
            </a:r>
            <a:r>
              <a:rPr lang="en-US" dirty="0"/>
              <a:t>) argues against it. Ostracism of 482 becomes a referendum on the fleet. Aristides loses.</a:t>
            </a:r>
          </a:p>
          <a:p>
            <a:r>
              <a:rPr lang="en-US" dirty="0"/>
              <a:t>Fleet of 100 ships built first, then soon an additional 100 added.</a:t>
            </a:r>
          </a:p>
          <a:p>
            <a:pPr lvl="1"/>
            <a:r>
              <a:rPr lang="en-US" dirty="0"/>
              <a:t>Athens’ “wooden walls”</a:t>
            </a:r>
          </a:p>
        </p:txBody>
      </p:sp>
      <p:pic>
        <p:nvPicPr>
          <p:cNvPr id="4" name="Picture 3">
            <a:extLst>
              <a:ext uri="{FF2B5EF4-FFF2-40B4-BE49-F238E27FC236}">
                <a16:creationId xmlns:a16="http://schemas.microsoft.com/office/drawing/2014/main" id="{2CA73098-0720-4198-9690-83519A7CB180}"/>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08289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DBBD-AA0B-4088-B174-12A23A8321DD}"/>
              </a:ext>
            </a:extLst>
          </p:cNvPr>
          <p:cNvSpPr>
            <a:spLocks noGrp="1"/>
          </p:cNvSpPr>
          <p:nvPr>
            <p:ph type="title"/>
          </p:nvPr>
        </p:nvSpPr>
        <p:spPr/>
        <p:txBody>
          <a:bodyPr/>
          <a:lstStyle/>
          <a:p>
            <a:r>
              <a:rPr lang="en-US" dirty="0"/>
              <a:t>Persia—What Came Next?</a:t>
            </a:r>
          </a:p>
        </p:txBody>
      </p:sp>
      <p:sp>
        <p:nvSpPr>
          <p:cNvPr id="3" name="Content Placeholder 2">
            <a:extLst>
              <a:ext uri="{FF2B5EF4-FFF2-40B4-BE49-F238E27FC236}">
                <a16:creationId xmlns:a16="http://schemas.microsoft.com/office/drawing/2014/main" id="{64388F0A-CF01-40C8-A82A-EB82C64D29F3}"/>
              </a:ext>
            </a:extLst>
          </p:cNvPr>
          <p:cNvSpPr>
            <a:spLocks noGrp="1"/>
          </p:cNvSpPr>
          <p:nvPr>
            <p:ph idx="1"/>
          </p:nvPr>
        </p:nvSpPr>
        <p:spPr>
          <a:xfrm>
            <a:off x="680322" y="2336872"/>
            <a:ext cx="7814322" cy="4259198"/>
          </a:xfrm>
        </p:spPr>
        <p:txBody>
          <a:bodyPr>
            <a:normAutofit/>
          </a:bodyPr>
          <a:lstStyle/>
          <a:p>
            <a:r>
              <a:rPr lang="en-US" dirty="0"/>
              <a:t>Darius’s new policy—not enough to punish Athens (and Sparta), have to subdue Greece, one way or another</a:t>
            </a:r>
          </a:p>
          <a:p>
            <a:r>
              <a:rPr lang="en-US" dirty="0"/>
              <a:t>486: Egyptian revolt distracts Darius. Dies while preparing to march on Egypt.</a:t>
            </a:r>
          </a:p>
          <a:p>
            <a:r>
              <a:rPr lang="en-US" dirty="0">
                <a:solidFill>
                  <a:srgbClr val="FFFF00"/>
                </a:solidFill>
              </a:rPr>
              <a:t>Xerxes </a:t>
            </a:r>
            <a:r>
              <a:rPr lang="en-US" dirty="0"/>
              <a:t>becomes king, puts down Egyptian revolt.</a:t>
            </a:r>
          </a:p>
          <a:p>
            <a:r>
              <a:rPr lang="en-US" dirty="0"/>
              <a:t>Returns to preparation to subdue Greece</a:t>
            </a:r>
          </a:p>
          <a:p>
            <a:pPr lvl="1"/>
            <a:r>
              <a:rPr lang="en-US" dirty="0"/>
              <a:t>Win over as many Greek states as possible as allied/client states using diplomacy. </a:t>
            </a:r>
          </a:p>
          <a:p>
            <a:pPr lvl="1"/>
            <a:r>
              <a:rPr lang="en-US" dirty="0"/>
              <a:t>Militarily defeat those who would not offer </a:t>
            </a:r>
            <a:r>
              <a:rPr lang="en-US" b="1" i="1" dirty="0">
                <a:solidFill>
                  <a:srgbClr val="FFFF00"/>
                </a:solidFill>
              </a:rPr>
              <a:t>earth and water</a:t>
            </a:r>
            <a:r>
              <a:rPr lang="en-US" dirty="0"/>
              <a:t>.</a:t>
            </a:r>
          </a:p>
          <a:p>
            <a:pPr marL="0" indent="0">
              <a:buNone/>
            </a:pPr>
            <a:endParaRPr lang="en-US" dirty="0"/>
          </a:p>
          <a:p>
            <a:endParaRPr lang="en-US" dirty="0"/>
          </a:p>
        </p:txBody>
      </p:sp>
      <p:pic>
        <p:nvPicPr>
          <p:cNvPr id="4" name="Picture 3">
            <a:extLst>
              <a:ext uri="{FF2B5EF4-FFF2-40B4-BE49-F238E27FC236}">
                <a16:creationId xmlns:a16="http://schemas.microsoft.com/office/drawing/2014/main" id="{2CA73098-0720-4198-9690-83519A7CB180}"/>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77060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5FBA-4E37-4F0E-AF97-4B5B0FB1D1A9}"/>
              </a:ext>
            </a:extLst>
          </p:cNvPr>
          <p:cNvSpPr>
            <a:spLocks noGrp="1"/>
          </p:cNvSpPr>
          <p:nvPr>
            <p:ph type="title"/>
          </p:nvPr>
        </p:nvSpPr>
        <p:spPr/>
        <p:txBody>
          <a:bodyPr/>
          <a:lstStyle/>
          <a:p>
            <a:r>
              <a:rPr lang="en-US" dirty="0"/>
              <a:t>Xerxes-Diplomatic Preparations</a:t>
            </a:r>
          </a:p>
        </p:txBody>
      </p:sp>
      <p:sp>
        <p:nvSpPr>
          <p:cNvPr id="3" name="Content Placeholder 2">
            <a:extLst>
              <a:ext uri="{FF2B5EF4-FFF2-40B4-BE49-F238E27FC236}">
                <a16:creationId xmlns:a16="http://schemas.microsoft.com/office/drawing/2014/main" id="{2BEC9BFF-1BBA-47F7-8241-28C7C1FCEC43}"/>
              </a:ext>
            </a:extLst>
          </p:cNvPr>
          <p:cNvSpPr>
            <a:spLocks noGrp="1"/>
          </p:cNvSpPr>
          <p:nvPr>
            <p:ph idx="1"/>
          </p:nvPr>
        </p:nvSpPr>
        <p:spPr>
          <a:xfrm>
            <a:off x="680322" y="2336873"/>
            <a:ext cx="5117788" cy="4156692"/>
          </a:xfrm>
        </p:spPr>
        <p:txBody>
          <a:bodyPr>
            <a:normAutofit fontScale="92500" lnSpcReduction="10000"/>
          </a:bodyPr>
          <a:lstStyle/>
          <a:p>
            <a:r>
              <a:rPr lang="en-US" dirty="0"/>
              <a:t>Demand </a:t>
            </a:r>
            <a:r>
              <a:rPr lang="en-US" i="1" dirty="0">
                <a:solidFill>
                  <a:srgbClr val="FFFF00"/>
                </a:solidFill>
              </a:rPr>
              <a:t>Earth and Water </a:t>
            </a:r>
            <a:r>
              <a:rPr lang="en-US" dirty="0"/>
              <a:t>from all the Greek city-states (except Athens and Sparta)</a:t>
            </a:r>
          </a:p>
          <a:p>
            <a:pPr lvl="1"/>
            <a:r>
              <a:rPr lang="en-US" dirty="0"/>
              <a:t>Athens and Sparta had killed the last Persian ambassadors sent to them. </a:t>
            </a:r>
          </a:p>
          <a:p>
            <a:r>
              <a:rPr lang="en-US" dirty="0"/>
              <a:t>Most Central and Northern Greek cities submit (but not all right away)</a:t>
            </a:r>
          </a:p>
          <a:p>
            <a:pPr lvl="1"/>
            <a:r>
              <a:rPr lang="en-US" dirty="0">
                <a:solidFill>
                  <a:srgbClr val="FFC000"/>
                </a:solidFill>
              </a:rPr>
              <a:t>Dark Yellow</a:t>
            </a:r>
            <a:r>
              <a:rPr lang="en-US" dirty="0">
                <a:solidFill>
                  <a:srgbClr val="FFFF00"/>
                </a:solidFill>
              </a:rPr>
              <a:t>: </a:t>
            </a:r>
            <a:r>
              <a:rPr lang="en-US" dirty="0"/>
              <a:t>Persian-controlled lands</a:t>
            </a:r>
          </a:p>
          <a:p>
            <a:pPr lvl="1"/>
            <a:r>
              <a:rPr lang="en-US" dirty="0">
                <a:solidFill>
                  <a:srgbClr val="FFFF00"/>
                </a:solidFill>
              </a:rPr>
              <a:t>Light Yellow: </a:t>
            </a:r>
            <a:r>
              <a:rPr lang="en-US" dirty="0"/>
              <a:t>“Medizing” Greeks (those who gave earth and water to the king)</a:t>
            </a:r>
          </a:p>
          <a:p>
            <a:pPr lvl="1"/>
            <a:r>
              <a:rPr lang="en-US" b="1" dirty="0">
                <a:solidFill>
                  <a:schemeClr val="accent5">
                    <a:lumMod val="50000"/>
                  </a:schemeClr>
                </a:solidFill>
              </a:rPr>
              <a:t>Purple/Pink</a:t>
            </a:r>
            <a:r>
              <a:rPr lang="en-US" dirty="0">
                <a:solidFill>
                  <a:schemeClr val="accent5">
                    <a:lumMod val="50000"/>
                  </a:schemeClr>
                </a:solidFill>
              </a:rPr>
              <a:t>: </a:t>
            </a:r>
            <a:r>
              <a:rPr lang="en-US" dirty="0"/>
              <a:t>Anti-Persian Greek States</a:t>
            </a:r>
          </a:p>
          <a:p>
            <a:pPr lvl="1"/>
            <a:r>
              <a:rPr lang="en-US" dirty="0">
                <a:solidFill>
                  <a:schemeClr val="tx1">
                    <a:lumMod val="75000"/>
                  </a:schemeClr>
                </a:solidFill>
              </a:rPr>
              <a:t>Gray: </a:t>
            </a:r>
            <a:r>
              <a:rPr lang="en-US" dirty="0"/>
              <a:t>Neutral</a:t>
            </a:r>
          </a:p>
          <a:p>
            <a:pPr lvl="1"/>
            <a:r>
              <a:rPr lang="en-US" dirty="0"/>
              <a:t>Icons show cities which sent troops to fight (Red with Allies, Blue with Persia)</a:t>
            </a:r>
          </a:p>
          <a:p>
            <a:pPr marL="0" indent="0">
              <a:buNone/>
            </a:pPr>
            <a:endParaRPr lang="en-US" dirty="0"/>
          </a:p>
        </p:txBody>
      </p:sp>
      <p:pic>
        <p:nvPicPr>
          <p:cNvPr id="7" name="Picture 6">
            <a:extLst>
              <a:ext uri="{FF2B5EF4-FFF2-40B4-BE49-F238E27FC236}">
                <a16:creationId xmlns:a16="http://schemas.microsoft.com/office/drawing/2014/main" id="{7327B991-706E-4046-B83B-BF60A0ED1944}"/>
              </a:ext>
            </a:extLst>
          </p:cNvPr>
          <p:cNvPicPr>
            <a:picLocks noChangeAspect="1"/>
          </p:cNvPicPr>
          <p:nvPr/>
        </p:nvPicPr>
        <p:blipFill>
          <a:blip r:embed="rId2"/>
          <a:stretch>
            <a:fillRect/>
          </a:stretch>
        </p:blipFill>
        <p:spPr>
          <a:xfrm>
            <a:off x="6188765" y="2092781"/>
            <a:ext cx="5870713" cy="4654557"/>
          </a:xfrm>
          <a:prstGeom prst="rect">
            <a:avLst/>
          </a:prstGeom>
        </p:spPr>
      </p:pic>
      <p:pic>
        <p:nvPicPr>
          <p:cNvPr id="8" name="Picture 7">
            <a:extLst>
              <a:ext uri="{FF2B5EF4-FFF2-40B4-BE49-F238E27FC236}">
                <a16:creationId xmlns:a16="http://schemas.microsoft.com/office/drawing/2014/main" id="{F26ECF7D-16CF-4DE0-BB79-4433DD4510C8}"/>
              </a:ext>
            </a:extLst>
          </p:cNvPr>
          <p:cNvPicPr>
            <a:picLocks noChangeAspect="1"/>
          </p:cNvPicPr>
          <p:nvPr/>
        </p:nvPicPr>
        <p:blipFill>
          <a:blip r:embed="rId3"/>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81798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5FBA-4E37-4F0E-AF97-4B5B0FB1D1A9}"/>
              </a:ext>
            </a:extLst>
          </p:cNvPr>
          <p:cNvSpPr>
            <a:spLocks noGrp="1"/>
          </p:cNvSpPr>
          <p:nvPr>
            <p:ph type="title"/>
          </p:nvPr>
        </p:nvSpPr>
        <p:spPr/>
        <p:txBody>
          <a:bodyPr/>
          <a:lstStyle/>
          <a:p>
            <a:r>
              <a:rPr lang="en-US" dirty="0"/>
              <a:t>Xerxes-Preparations</a:t>
            </a:r>
          </a:p>
        </p:txBody>
      </p:sp>
      <p:sp>
        <p:nvSpPr>
          <p:cNvPr id="3" name="Content Placeholder 2">
            <a:extLst>
              <a:ext uri="{FF2B5EF4-FFF2-40B4-BE49-F238E27FC236}">
                <a16:creationId xmlns:a16="http://schemas.microsoft.com/office/drawing/2014/main" id="{2BEC9BFF-1BBA-47F7-8241-28C7C1FCEC43}"/>
              </a:ext>
            </a:extLst>
          </p:cNvPr>
          <p:cNvSpPr>
            <a:spLocks noGrp="1"/>
          </p:cNvSpPr>
          <p:nvPr>
            <p:ph idx="1"/>
          </p:nvPr>
        </p:nvSpPr>
        <p:spPr>
          <a:xfrm>
            <a:off x="680322" y="2336873"/>
            <a:ext cx="5117788" cy="4412306"/>
          </a:xfrm>
        </p:spPr>
        <p:txBody>
          <a:bodyPr>
            <a:normAutofit/>
          </a:bodyPr>
          <a:lstStyle/>
          <a:p>
            <a:r>
              <a:rPr lang="en-US" dirty="0"/>
              <a:t>Logistics</a:t>
            </a:r>
          </a:p>
          <a:p>
            <a:pPr lvl="1"/>
            <a:r>
              <a:rPr lang="en-US" dirty="0"/>
              <a:t>Gather boats to bridge the Hellespont</a:t>
            </a:r>
          </a:p>
          <a:p>
            <a:pPr lvl="1"/>
            <a:r>
              <a:rPr lang="en-US" dirty="0"/>
              <a:t>Collect fleet, including supply ships</a:t>
            </a:r>
          </a:p>
          <a:p>
            <a:pPr lvl="1"/>
            <a:r>
              <a:rPr lang="en-US" dirty="0"/>
              <a:t>Dig canal to bypass Cape Athos</a:t>
            </a:r>
          </a:p>
          <a:p>
            <a:pPr lvl="2"/>
            <a:r>
              <a:rPr lang="en-US" dirty="0"/>
              <a:t>length two km, width 30 meters, three meters deep.</a:t>
            </a:r>
          </a:p>
          <a:p>
            <a:pPr lvl="1"/>
            <a:r>
              <a:rPr lang="en-US" dirty="0"/>
              <a:t>Red shows land route (army)</a:t>
            </a:r>
          </a:p>
          <a:p>
            <a:pPr lvl="1"/>
            <a:r>
              <a:rPr lang="en-US" dirty="0"/>
              <a:t>Blue show sea route (navy)</a:t>
            </a:r>
          </a:p>
          <a:p>
            <a:pPr lvl="1"/>
            <a:r>
              <a:rPr lang="en-US" dirty="0"/>
              <a:t>“X” indicates progress halted (temporarily) by battles</a:t>
            </a:r>
          </a:p>
          <a:p>
            <a:pPr lvl="2"/>
            <a:r>
              <a:rPr lang="en-US" dirty="0"/>
              <a:t>Thermopylae (land)</a:t>
            </a:r>
          </a:p>
          <a:p>
            <a:pPr lvl="2"/>
            <a:r>
              <a:rPr lang="en-US" dirty="0" err="1"/>
              <a:t>Artemisium</a:t>
            </a:r>
            <a:r>
              <a:rPr lang="en-US" dirty="0"/>
              <a:t> (sea)</a:t>
            </a:r>
          </a:p>
          <a:p>
            <a:pPr marL="0" indent="0">
              <a:buNone/>
            </a:pPr>
            <a:endParaRPr lang="en-US" dirty="0"/>
          </a:p>
        </p:txBody>
      </p:sp>
      <p:pic>
        <p:nvPicPr>
          <p:cNvPr id="8" name="Picture 7">
            <a:extLst>
              <a:ext uri="{FF2B5EF4-FFF2-40B4-BE49-F238E27FC236}">
                <a16:creationId xmlns:a16="http://schemas.microsoft.com/office/drawing/2014/main" id="{F26ECF7D-16CF-4DE0-BB79-4433DD4510C8}"/>
              </a:ext>
            </a:extLst>
          </p:cNvPr>
          <p:cNvPicPr>
            <a:picLocks noChangeAspect="1"/>
          </p:cNvPicPr>
          <p:nvPr/>
        </p:nvPicPr>
        <p:blipFill>
          <a:blip r:embed="rId2"/>
          <a:stretch>
            <a:fillRect/>
          </a:stretch>
        </p:blipFill>
        <p:spPr>
          <a:xfrm>
            <a:off x="10188536" y="649356"/>
            <a:ext cx="2447607" cy="1278875"/>
          </a:xfrm>
          <a:prstGeom prst="rect">
            <a:avLst/>
          </a:prstGeom>
        </p:spPr>
      </p:pic>
      <p:pic>
        <p:nvPicPr>
          <p:cNvPr id="5" name="Picture 4">
            <a:extLst>
              <a:ext uri="{FF2B5EF4-FFF2-40B4-BE49-F238E27FC236}">
                <a16:creationId xmlns:a16="http://schemas.microsoft.com/office/drawing/2014/main" id="{832156F5-1B0C-434D-B149-D8F92E99EAD2}"/>
              </a:ext>
            </a:extLst>
          </p:cNvPr>
          <p:cNvPicPr>
            <a:picLocks noChangeAspect="1"/>
          </p:cNvPicPr>
          <p:nvPr/>
        </p:nvPicPr>
        <p:blipFill>
          <a:blip r:embed="rId3"/>
          <a:stretch>
            <a:fillRect/>
          </a:stretch>
        </p:blipFill>
        <p:spPr>
          <a:xfrm>
            <a:off x="6215270" y="2145789"/>
            <a:ext cx="5806177" cy="4603390"/>
          </a:xfrm>
          <a:prstGeom prst="rect">
            <a:avLst/>
          </a:prstGeom>
        </p:spPr>
      </p:pic>
    </p:spTree>
    <p:extLst>
      <p:ext uri="{BB962C8B-B14F-4D97-AF65-F5344CB8AC3E}">
        <p14:creationId xmlns:p14="http://schemas.microsoft.com/office/powerpoint/2010/main" val="117122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Xerxes Army of Invasion—How Big Really?</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10817" y="2191098"/>
            <a:ext cx="11516140" cy="4476359"/>
          </a:xfrm>
        </p:spPr>
        <p:txBody>
          <a:bodyPr>
            <a:normAutofit fontScale="92500" lnSpcReduction="20000"/>
          </a:bodyPr>
          <a:lstStyle/>
          <a:p>
            <a:pPr marL="0" indent="0" algn="ctr">
              <a:buNone/>
            </a:pPr>
            <a:r>
              <a:rPr lang="en-US" b="1" u="sng" dirty="0"/>
              <a:t>The Persian Host as Enumerated by Herodotus</a:t>
            </a:r>
            <a:endParaRPr lang="en-US" dirty="0"/>
          </a:p>
          <a:p>
            <a:endParaRPr lang="en-US" dirty="0"/>
          </a:p>
          <a:p>
            <a:r>
              <a:rPr lang="en-US" dirty="0"/>
              <a:t>Persians</a:t>
            </a:r>
          </a:p>
          <a:p>
            <a:pPr lvl="1"/>
            <a:r>
              <a:rPr lang="en-US" dirty="0"/>
              <a:t>1,700,000 infantry</a:t>
            </a:r>
          </a:p>
          <a:p>
            <a:pPr lvl="1"/>
            <a:r>
              <a:rPr lang="en-US" dirty="0"/>
              <a:t>80,000 cavalry</a:t>
            </a:r>
          </a:p>
          <a:p>
            <a:pPr lvl="1"/>
            <a:r>
              <a:rPr lang="en-US" dirty="0"/>
              <a:t>20,000 camelry</a:t>
            </a:r>
          </a:p>
          <a:p>
            <a:pPr lvl="1"/>
            <a:r>
              <a:rPr lang="en-US" dirty="0"/>
              <a:t>517,610 sailor and marines</a:t>
            </a:r>
          </a:p>
          <a:p>
            <a:pPr lvl="1"/>
            <a:r>
              <a:rPr lang="en-US" dirty="0"/>
              <a:t>2,317,610 male noncombatants</a:t>
            </a:r>
          </a:p>
          <a:p>
            <a:pPr lvl="2"/>
            <a:r>
              <a:rPr lang="en-US" dirty="0"/>
              <a:t>TOTAL: </a:t>
            </a:r>
            <a:r>
              <a:rPr lang="en-US" dirty="0">
                <a:solidFill>
                  <a:srgbClr val="FFFF00"/>
                </a:solidFill>
              </a:rPr>
              <a:t>4,635,220</a:t>
            </a:r>
            <a:r>
              <a:rPr lang="en-US" dirty="0"/>
              <a:t> Persian males</a:t>
            </a:r>
          </a:p>
          <a:p>
            <a:r>
              <a:rPr lang="en-US" dirty="0"/>
              <a:t>Medizing Greeks and Thracians</a:t>
            </a:r>
          </a:p>
          <a:p>
            <a:pPr lvl="1"/>
            <a:r>
              <a:rPr lang="en-US" dirty="0"/>
              <a:t>300,000 soldiers</a:t>
            </a:r>
          </a:p>
          <a:p>
            <a:pPr lvl="1"/>
            <a:r>
              <a:rPr lang="en-US" dirty="0"/>
              <a:t>24,000 sailors and marines</a:t>
            </a:r>
          </a:p>
          <a:p>
            <a:pPr lvl="1"/>
            <a:r>
              <a:rPr lang="en-US" dirty="0"/>
              <a:t>324,000 male noncombatants</a:t>
            </a:r>
          </a:p>
          <a:p>
            <a:pPr lvl="2"/>
            <a:r>
              <a:rPr lang="en-US" dirty="0"/>
              <a:t>TOTAL: </a:t>
            </a:r>
            <a:r>
              <a:rPr lang="en-US" dirty="0">
                <a:solidFill>
                  <a:srgbClr val="FFFF00"/>
                </a:solidFill>
              </a:rPr>
              <a:t>648,000</a:t>
            </a:r>
            <a:r>
              <a:rPr lang="en-US" dirty="0"/>
              <a:t> Greeks and Thracians</a:t>
            </a:r>
          </a:p>
          <a:p>
            <a:r>
              <a:rPr lang="en-US" dirty="0"/>
              <a:t>Grand Total: 5,283,220</a:t>
            </a:r>
          </a:p>
        </p:txBody>
      </p:sp>
      <p:pic>
        <p:nvPicPr>
          <p:cNvPr id="8" name="Picture 7">
            <a:extLst>
              <a:ext uri="{FF2B5EF4-FFF2-40B4-BE49-F238E27FC236}">
                <a16:creationId xmlns:a16="http://schemas.microsoft.com/office/drawing/2014/main" id="{D7288FDC-0771-4436-A37E-8F0E944838E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91851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3A1-E31C-413F-A4DB-6A89C73E9C6E}"/>
              </a:ext>
            </a:extLst>
          </p:cNvPr>
          <p:cNvSpPr>
            <a:spLocks noGrp="1"/>
          </p:cNvSpPr>
          <p:nvPr>
            <p:ph type="title"/>
          </p:nvPr>
        </p:nvSpPr>
        <p:spPr/>
        <p:txBody>
          <a:bodyPr/>
          <a:lstStyle/>
          <a:p>
            <a:r>
              <a:rPr lang="en-US" dirty="0"/>
              <a:t>Some Problems with Herodotus’s Numbers</a:t>
            </a:r>
          </a:p>
        </p:txBody>
      </p:sp>
      <p:sp>
        <p:nvSpPr>
          <p:cNvPr id="3" name="Content Placeholder 2">
            <a:extLst>
              <a:ext uri="{FF2B5EF4-FFF2-40B4-BE49-F238E27FC236}">
                <a16:creationId xmlns:a16="http://schemas.microsoft.com/office/drawing/2014/main" id="{B1B6E99B-38A8-48E4-AC3F-4A6AD257B985}"/>
              </a:ext>
            </a:extLst>
          </p:cNvPr>
          <p:cNvSpPr>
            <a:spLocks noGrp="1"/>
          </p:cNvSpPr>
          <p:nvPr>
            <p:ph idx="1"/>
          </p:nvPr>
        </p:nvSpPr>
        <p:spPr>
          <a:xfrm>
            <a:off x="680322" y="2336873"/>
            <a:ext cx="5415678" cy="4130188"/>
          </a:xfrm>
        </p:spPr>
        <p:txBody>
          <a:bodyPr/>
          <a:lstStyle/>
          <a:p>
            <a:pPr marL="0" indent="0">
              <a:buNone/>
            </a:pPr>
            <a:r>
              <a:rPr lang="en-US" b="1" i="1" dirty="0">
                <a:solidFill>
                  <a:srgbClr val="FFFF00"/>
                </a:solidFill>
              </a:rPr>
              <a:t>Column Length</a:t>
            </a:r>
          </a:p>
          <a:p>
            <a:pPr lvl="1"/>
            <a:r>
              <a:rPr lang="en-US" dirty="0"/>
              <a:t>Hans Delbrück calculated that the march column would be </a:t>
            </a:r>
            <a:r>
              <a:rPr lang="en-US" dirty="0">
                <a:solidFill>
                  <a:srgbClr val="FFFF00"/>
                </a:solidFill>
              </a:rPr>
              <a:t>2,000 miles long</a:t>
            </a:r>
            <a:r>
              <a:rPr lang="en-US" dirty="0"/>
              <a:t>. When the lead troops reached Thermopylae, the tail of the column would just be leaving Susa in Mesopotamia, and would take another four months to get to Greece.</a:t>
            </a:r>
          </a:p>
          <a:p>
            <a:pPr lvl="1"/>
            <a:r>
              <a:rPr lang="en-US" dirty="0"/>
              <a:t>Even eliminating all Greek and Thracian troops, and the naval forces, and assuming a slightly wider column, the column would still be </a:t>
            </a:r>
            <a:r>
              <a:rPr lang="en-US" dirty="0">
                <a:solidFill>
                  <a:srgbClr val="FFFF00"/>
                </a:solidFill>
              </a:rPr>
              <a:t>1,000 miles long</a:t>
            </a:r>
            <a:r>
              <a:rPr lang="en-US" dirty="0"/>
              <a:t> and would have taken two months to cross the bridge of  boats</a:t>
            </a:r>
          </a:p>
        </p:txBody>
      </p:sp>
      <p:pic>
        <p:nvPicPr>
          <p:cNvPr id="6" name="Picture 5">
            <a:extLst>
              <a:ext uri="{FF2B5EF4-FFF2-40B4-BE49-F238E27FC236}">
                <a16:creationId xmlns:a16="http://schemas.microsoft.com/office/drawing/2014/main" id="{793089BF-A5B9-4A0A-A632-20E097582878}"/>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299615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3A1-E31C-413F-A4DB-6A89C73E9C6E}"/>
              </a:ext>
            </a:extLst>
          </p:cNvPr>
          <p:cNvSpPr>
            <a:spLocks noGrp="1"/>
          </p:cNvSpPr>
          <p:nvPr>
            <p:ph type="title"/>
          </p:nvPr>
        </p:nvSpPr>
        <p:spPr/>
        <p:txBody>
          <a:bodyPr/>
          <a:lstStyle/>
          <a:p>
            <a:r>
              <a:rPr lang="en-US" dirty="0"/>
              <a:t>Some Problems with Herodotus’s Numbers</a:t>
            </a:r>
          </a:p>
        </p:txBody>
      </p:sp>
      <p:sp>
        <p:nvSpPr>
          <p:cNvPr id="3" name="Content Placeholder 2">
            <a:extLst>
              <a:ext uri="{FF2B5EF4-FFF2-40B4-BE49-F238E27FC236}">
                <a16:creationId xmlns:a16="http://schemas.microsoft.com/office/drawing/2014/main" id="{B1B6E99B-38A8-48E4-AC3F-4A6AD257B985}"/>
              </a:ext>
            </a:extLst>
          </p:cNvPr>
          <p:cNvSpPr>
            <a:spLocks noGrp="1"/>
          </p:cNvSpPr>
          <p:nvPr>
            <p:ph idx="1"/>
          </p:nvPr>
        </p:nvSpPr>
        <p:spPr>
          <a:xfrm>
            <a:off x="265043" y="2336872"/>
            <a:ext cx="5830957" cy="4236205"/>
          </a:xfrm>
        </p:spPr>
        <p:txBody>
          <a:bodyPr>
            <a:normAutofit fontScale="92500" lnSpcReduction="10000"/>
          </a:bodyPr>
          <a:lstStyle/>
          <a:p>
            <a:pPr marL="0" indent="0">
              <a:buNone/>
            </a:pPr>
            <a:r>
              <a:rPr lang="en-US" b="1" i="1" dirty="0">
                <a:solidFill>
                  <a:srgbClr val="FFFF00"/>
                </a:solidFill>
              </a:rPr>
              <a:t>Logistics</a:t>
            </a:r>
          </a:p>
          <a:p>
            <a:pPr lvl="1"/>
            <a:r>
              <a:rPr lang="en-US" dirty="0"/>
              <a:t>Throughout history, supplying armies in the field has been the most demanding technical challenge of waging war.</a:t>
            </a:r>
          </a:p>
          <a:p>
            <a:pPr lvl="1"/>
            <a:r>
              <a:rPr lang="en-US" dirty="0"/>
              <a:t>On average, each soldier needs 2 pounds of food a day and each working horse or other draft animal needs about 10-20 pounds of food, part grain and part bulk fodder. (If they’re working hard, grass isn’t enough.)</a:t>
            </a:r>
          </a:p>
          <a:p>
            <a:pPr lvl="1"/>
            <a:r>
              <a:rPr lang="en-US" dirty="0"/>
              <a:t>Including one pack animal for every ten men, an Army of 5 million men would require 20,000 tons of food </a:t>
            </a:r>
            <a:r>
              <a:rPr lang="en-US" b="1" i="1" u="sng" dirty="0">
                <a:solidFill>
                  <a:srgbClr val="FFFF00"/>
                </a:solidFill>
              </a:rPr>
              <a:t>each day.</a:t>
            </a:r>
          </a:p>
          <a:p>
            <a:pPr lvl="1"/>
            <a:r>
              <a:rPr lang="en-US" b="1" i="1" dirty="0">
                <a:solidFill>
                  <a:srgbClr val="FFFF00"/>
                </a:solidFill>
              </a:rPr>
              <a:t>No one </a:t>
            </a:r>
            <a:r>
              <a:rPr lang="en-US" dirty="0"/>
              <a:t>managed to put together an army larger than about 60-100,000 soldiers in one place </a:t>
            </a:r>
            <a:r>
              <a:rPr lang="en-US" i="1" dirty="0">
                <a:solidFill>
                  <a:srgbClr val="FFFF00"/>
                </a:solidFill>
              </a:rPr>
              <a:t>and feed it </a:t>
            </a:r>
            <a:r>
              <a:rPr lang="en-US" dirty="0"/>
              <a:t>before the invention of railroads and internal combustion engines.</a:t>
            </a:r>
          </a:p>
        </p:txBody>
      </p:sp>
      <p:pic>
        <p:nvPicPr>
          <p:cNvPr id="9" name="Picture 8">
            <a:extLst>
              <a:ext uri="{FF2B5EF4-FFF2-40B4-BE49-F238E27FC236}">
                <a16:creationId xmlns:a16="http://schemas.microsoft.com/office/drawing/2014/main" id="{EB23D2E3-3281-46A0-955D-048AF08E9B39}"/>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351010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3A1-E31C-413F-A4DB-6A89C73E9C6E}"/>
              </a:ext>
            </a:extLst>
          </p:cNvPr>
          <p:cNvSpPr>
            <a:spLocks noGrp="1"/>
          </p:cNvSpPr>
          <p:nvPr>
            <p:ph type="title"/>
          </p:nvPr>
        </p:nvSpPr>
        <p:spPr/>
        <p:txBody>
          <a:bodyPr/>
          <a:lstStyle/>
          <a:p>
            <a:r>
              <a:rPr lang="en-US" dirty="0"/>
              <a:t>Some Problems with Herodotus’s Numbers</a:t>
            </a:r>
          </a:p>
        </p:txBody>
      </p:sp>
      <p:sp>
        <p:nvSpPr>
          <p:cNvPr id="3" name="Content Placeholder 2">
            <a:extLst>
              <a:ext uri="{FF2B5EF4-FFF2-40B4-BE49-F238E27FC236}">
                <a16:creationId xmlns:a16="http://schemas.microsoft.com/office/drawing/2014/main" id="{B1B6E99B-38A8-48E4-AC3F-4A6AD257B985}"/>
              </a:ext>
            </a:extLst>
          </p:cNvPr>
          <p:cNvSpPr>
            <a:spLocks noGrp="1"/>
          </p:cNvSpPr>
          <p:nvPr>
            <p:ph idx="1"/>
          </p:nvPr>
        </p:nvSpPr>
        <p:spPr>
          <a:xfrm>
            <a:off x="680322" y="2336872"/>
            <a:ext cx="5415678" cy="4236205"/>
          </a:xfrm>
        </p:spPr>
        <p:txBody>
          <a:bodyPr>
            <a:normAutofit lnSpcReduction="10000"/>
          </a:bodyPr>
          <a:lstStyle/>
          <a:p>
            <a:pPr marL="0" indent="0">
              <a:buNone/>
            </a:pPr>
            <a:r>
              <a:rPr lang="en-US" b="1" i="1" dirty="0">
                <a:solidFill>
                  <a:srgbClr val="FFFF00"/>
                </a:solidFill>
              </a:rPr>
              <a:t>Demographics</a:t>
            </a:r>
          </a:p>
          <a:p>
            <a:pPr lvl="1"/>
            <a:r>
              <a:rPr lang="en-US" dirty="0"/>
              <a:t>The peak front-line strength of the Red Army in World War 2 was </a:t>
            </a:r>
            <a:r>
              <a:rPr lang="en-US" dirty="0">
                <a:solidFill>
                  <a:srgbClr val="FFFF00"/>
                </a:solidFill>
              </a:rPr>
              <a:t>6.9 million </a:t>
            </a:r>
            <a:r>
              <a:rPr lang="en-US" dirty="0"/>
              <a:t>men and women, drawn from a population of </a:t>
            </a:r>
            <a:r>
              <a:rPr lang="en-US" dirty="0">
                <a:solidFill>
                  <a:srgbClr val="FFFF00"/>
                </a:solidFill>
              </a:rPr>
              <a:t>190 million people.</a:t>
            </a:r>
          </a:p>
          <a:p>
            <a:pPr lvl="1"/>
            <a:r>
              <a:rPr lang="en-US" dirty="0"/>
              <a:t>An army of invasion of </a:t>
            </a:r>
            <a:r>
              <a:rPr lang="en-US" dirty="0">
                <a:solidFill>
                  <a:srgbClr val="FFFF00"/>
                </a:solidFill>
              </a:rPr>
              <a:t>4.6 million </a:t>
            </a:r>
            <a:r>
              <a:rPr lang="en-US" dirty="0"/>
              <a:t>Persians, drawn from a population of only </a:t>
            </a:r>
            <a:r>
              <a:rPr lang="en-US" dirty="0">
                <a:solidFill>
                  <a:srgbClr val="FFFF00"/>
                </a:solidFill>
              </a:rPr>
              <a:t>14 million people </a:t>
            </a:r>
            <a:r>
              <a:rPr lang="en-US" dirty="0"/>
              <a:t>is impossible.</a:t>
            </a:r>
          </a:p>
          <a:p>
            <a:pPr lvl="1"/>
            <a:r>
              <a:rPr lang="en-US" dirty="0"/>
              <a:t>A population of 14 million people in the Persian Empire meant:</a:t>
            </a:r>
          </a:p>
          <a:p>
            <a:pPr lvl="2"/>
            <a:r>
              <a:rPr lang="en-US" dirty="0"/>
              <a:t>7 million males</a:t>
            </a:r>
          </a:p>
          <a:p>
            <a:pPr lvl="2"/>
            <a:r>
              <a:rPr lang="en-US" dirty="0">
                <a:solidFill>
                  <a:srgbClr val="FFFF00"/>
                </a:solidFill>
              </a:rPr>
              <a:t>4-5 million healthy males of military age.</a:t>
            </a:r>
          </a:p>
          <a:p>
            <a:pPr lvl="2"/>
            <a:r>
              <a:rPr lang="en-US" i="1" dirty="0"/>
              <a:t>Did they </a:t>
            </a:r>
            <a:r>
              <a:rPr lang="en-US" b="1" i="1" u="sng" dirty="0">
                <a:solidFill>
                  <a:srgbClr val="FFFF00"/>
                </a:solidFill>
              </a:rPr>
              <a:t>all</a:t>
            </a:r>
            <a:r>
              <a:rPr lang="en-US" i="1" dirty="0"/>
              <a:t> come along?</a:t>
            </a:r>
          </a:p>
        </p:txBody>
      </p:sp>
      <p:pic>
        <p:nvPicPr>
          <p:cNvPr id="7" name="Picture 6">
            <a:extLst>
              <a:ext uri="{FF2B5EF4-FFF2-40B4-BE49-F238E27FC236}">
                <a16:creationId xmlns:a16="http://schemas.microsoft.com/office/drawing/2014/main" id="{0D8EE615-96F3-4309-98C6-7F2D35A87678}"/>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281089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3A1-E31C-413F-A4DB-6A89C73E9C6E}"/>
              </a:ext>
            </a:extLst>
          </p:cNvPr>
          <p:cNvSpPr>
            <a:spLocks noGrp="1"/>
          </p:cNvSpPr>
          <p:nvPr>
            <p:ph type="title"/>
          </p:nvPr>
        </p:nvSpPr>
        <p:spPr/>
        <p:txBody>
          <a:bodyPr/>
          <a:lstStyle/>
          <a:p>
            <a:r>
              <a:rPr lang="en-US" dirty="0"/>
              <a:t>Some Problems with Herodotus’s Numbers</a:t>
            </a:r>
          </a:p>
        </p:txBody>
      </p:sp>
      <p:sp>
        <p:nvSpPr>
          <p:cNvPr id="3" name="Content Placeholder 2">
            <a:extLst>
              <a:ext uri="{FF2B5EF4-FFF2-40B4-BE49-F238E27FC236}">
                <a16:creationId xmlns:a16="http://schemas.microsoft.com/office/drawing/2014/main" id="{B1B6E99B-38A8-48E4-AC3F-4A6AD257B985}"/>
              </a:ext>
            </a:extLst>
          </p:cNvPr>
          <p:cNvSpPr>
            <a:spLocks noGrp="1"/>
          </p:cNvSpPr>
          <p:nvPr>
            <p:ph idx="1"/>
          </p:nvPr>
        </p:nvSpPr>
        <p:spPr>
          <a:xfrm>
            <a:off x="680322" y="2336872"/>
            <a:ext cx="5415678" cy="4236205"/>
          </a:xfrm>
        </p:spPr>
        <p:txBody>
          <a:bodyPr>
            <a:normAutofit/>
          </a:bodyPr>
          <a:lstStyle/>
          <a:p>
            <a:pPr marL="0" indent="0">
              <a:buNone/>
            </a:pPr>
            <a:r>
              <a:rPr lang="en-US" b="1" i="1" dirty="0">
                <a:solidFill>
                  <a:srgbClr val="FFFF00"/>
                </a:solidFill>
              </a:rPr>
              <a:t>Even the Greeks Didn’t Believe It</a:t>
            </a:r>
          </a:p>
          <a:p>
            <a:pPr lvl="1"/>
            <a:r>
              <a:rPr lang="en-US" dirty="0" err="1"/>
              <a:t>Ctesias</a:t>
            </a:r>
            <a:r>
              <a:rPr lang="en-US" dirty="0"/>
              <a:t> of </a:t>
            </a:r>
            <a:r>
              <a:rPr lang="en-US" dirty="0" err="1"/>
              <a:t>Cnidu</a:t>
            </a:r>
            <a:r>
              <a:rPr lang="en-US" dirty="0"/>
              <a:t>: not more than </a:t>
            </a:r>
            <a:r>
              <a:rPr lang="en-US" dirty="0">
                <a:solidFill>
                  <a:srgbClr val="FFFF00"/>
                </a:solidFill>
              </a:rPr>
              <a:t>800,000</a:t>
            </a:r>
            <a:r>
              <a:rPr lang="en-US" dirty="0"/>
              <a:t> Persian infantry</a:t>
            </a:r>
          </a:p>
          <a:p>
            <a:pPr lvl="1"/>
            <a:r>
              <a:rPr lang="en-US" dirty="0"/>
              <a:t>Isocrates, Athenian orator: </a:t>
            </a:r>
            <a:r>
              <a:rPr lang="en-US" dirty="0">
                <a:solidFill>
                  <a:srgbClr val="FFFF00"/>
                </a:solidFill>
              </a:rPr>
              <a:t>700,000</a:t>
            </a:r>
            <a:r>
              <a:rPr lang="en-US" dirty="0"/>
              <a:t> Persian fighting men total</a:t>
            </a:r>
          </a:p>
          <a:p>
            <a:pPr lvl="1"/>
            <a:r>
              <a:rPr lang="en-US" dirty="0"/>
              <a:t>Thucydides, historian and Athenian general, reports (and apparently agrees with) speech of </a:t>
            </a:r>
            <a:r>
              <a:rPr lang="en-US" dirty="0" err="1"/>
              <a:t>Hermocrates</a:t>
            </a:r>
            <a:r>
              <a:rPr lang="en-US" dirty="0"/>
              <a:t> who claimed Xerxes invasion failed because the Persian army </a:t>
            </a:r>
            <a:r>
              <a:rPr lang="en-US" i="1" dirty="0">
                <a:solidFill>
                  <a:srgbClr val="FFFF00"/>
                </a:solidFill>
              </a:rPr>
              <a:t>was not larger than that of the united Greeks.</a:t>
            </a:r>
          </a:p>
          <a:p>
            <a:pPr lvl="1"/>
            <a:r>
              <a:rPr lang="en-US" dirty="0"/>
              <a:t>Most modern historians agree with that assessment.</a:t>
            </a:r>
          </a:p>
        </p:txBody>
      </p:sp>
      <p:pic>
        <p:nvPicPr>
          <p:cNvPr id="10" name="Picture 9">
            <a:extLst>
              <a:ext uri="{FF2B5EF4-FFF2-40B4-BE49-F238E27FC236}">
                <a16:creationId xmlns:a16="http://schemas.microsoft.com/office/drawing/2014/main" id="{EF1F17A6-DC8D-4045-B35C-3660A868D6E0}"/>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62977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AB06-3FB0-4FC8-91C7-FB62F154B785}"/>
              </a:ext>
            </a:extLst>
          </p:cNvPr>
          <p:cNvSpPr>
            <a:spLocks noGrp="1"/>
          </p:cNvSpPr>
          <p:nvPr>
            <p:ph type="title"/>
          </p:nvPr>
        </p:nvSpPr>
        <p:spPr/>
        <p:txBody>
          <a:bodyPr/>
          <a:lstStyle/>
          <a:p>
            <a:r>
              <a:rPr lang="en-US" dirty="0"/>
              <a:t>Size of the Navy</a:t>
            </a:r>
          </a:p>
        </p:txBody>
      </p:sp>
      <p:sp>
        <p:nvSpPr>
          <p:cNvPr id="3" name="Content Placeholder 2">
            <a:extLst>
              <a:ext uri="{FF2B5EF4-FFF2-40B4-BE49-F238E27FC236}">
                <a16:creationId xmlns:a16="http://schemas.microsoft.com/office/drawing/2014/main" id="{408AC205-0380-4B84-A839-EEEFECA45DBD}"/>
              </a:ext>
            </a:extLst>
          </p:cNvPr>
          <p:cNvSpPr>
            <a:spLocks noGrp="1"/>
          </p:cNvSpPr>
          <p:nvPr>
            <p:ph idx="1"/>
          </p:nvPr>
        </p:nvSpPr>
        <p:spPr>
          <a:xfrm>
            <a:off x="310598" y="2336872"/>
            <a:ext cx="5414341" cy="4368727"/>
          </a:xfrm>
        </p:spPr>
        <p:txBody>
          <a:bodyPr>
            <a:normAutofit fontScale="92500" lnSpcReduction="20000"/>
          </a:bodyPr>
          <a:lstStyle/>
          <a:p>
            <a:r>
              <a:rPr lang="en-US" dirty="0"/>
              <a:t>Herodotus says </a:t>
            </a:r>
            <a:r>
              <a:rPr lang="en-US" dirty="0">
                <a:solidFill>
                  <a:srgbClr val="FFFF00"/>
                </a:solidFill>
              </a:rPr>
              <a:t>1,200 Persian warships</a:t>
            </a:r>
            <a:r>
              <a:rPr lang="en-US" dirty="0"/>
              <a:t> and 3,000 supply ships (total of 4,200 vessels). </a:t>
            </a:r>
          </a:p>
          <a:p>
            <a:r>
              <a:rPr lang="en-US" dirty="0"/>
              <a:t>Almost certainly a literary device, as </a:t>
            </a:r>
            <a:r>
              <a:rPr lang="en-US" dirty="0">
                <a:solidFill>
                  <a:srgbClr val="FFFF00"/>
                </a:solidFill>
              </a:rPr>
              <a:t>1,200</a:t>
            </a:r>
            <a:r>
              <a:rPr lang="en-US" dirty="0"/>
              <a:t> is the same number of ships the </a:t>
            </a:r>
            <a:r>
              <a:rPr lang="en-US" b="1" i="1" dirty="0"/>
              <a:t>Iliad</a:t>
            </a:r>
            <a:r>
              <a:rPr lang="en-US" dirty="0"/>
              <a:t> says the Greeks used to invade Troy.</a:t>
            </a:r>
          </a:p>
          <a:p>
            <a:r>
              <a:rPr lang="en-US" dirty="0"/>
              <a:t>By comparison, 5,000 total ships were assembled for the Normandy invasion in June of 1944, which was the largest naval armada in modern history.</a:t>
            </a:r>
          </a:p>
          <a:p>
            <a:r>
              <a:rPr lang="en-US" dirty="0"/>
              <a:t>Few fleets at sea </a:t>
            </a:r>
            <a:r>
              <a:rPr lang="en-US" dirty="0" err="1"/>
              <a:t>exceded</a:t>
            </a:r>
            <a:r>
              <a:rPr lang="en-US" dirty="0"/>
              <a:t> 100-200 ships until the 20</a:t>
            </a:r>
            <a:r>
              <a:rPr lang="en-US" baseline="30000" dirty="0"/>
              <a:t>th</a:t>
            </a:r>
            <a:r>
              <a:rPr lang="en-US" dirty="0"/>
              <a:t> century. (Spanish Armada had 130 ships.)</a:t>
            </a:r>
          </a:p>
          <a:p>
            <a:r>
              <a:rPr lang="en-US" dirty="0"/>
              <a:t>Modern estimates: a total of </a:t>
            </a:r>
            <a:r>
              <a:rPr lang="en-US" dirty="0">
                <a:solidFill>
                  <a:srgbClr val="FFFF00"/>
                </a:solidFill>
              </a:rPr>
              <a:t>400-600 warships</a:t>
            </a:r>
            <a:r>
              <a:rPr lang="en-US" dirty="0"/>
              <a:t> maximum.</a:t>
            </a:r>
          </a:p>
          <a:p>
            <a:pPr marL="0" indent="0">
              <a:buNone/>
            </a:pPr>
            <a:endParaRPr lang="en-US" dirty="0"/>
          </a:p>
        </p:txBody>
      </p:sp>
      <p:pic>
        <p:nvPicPr>
          <p:cNvPr id="12" name="Picture 11">
            <a:extLst>
              <a:ext uri="{FF2B5EF4-FFF2-40B4-BE49-F238E27FC236}">
                <a16:creationId xmlns:a16="http://schemas.microsoft.com/office/drawing/2014/main" id="{0C8ED789-E03F-47DE-BC01-EA98509952A4}"/>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331664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a:t>
            </a:r>
            <a:r>
              <a:rPr lang="en-US" b="1" i="1" dirty="0">
                <a:solidFill>
                  <a:srgbClr val="FFFF00"/>
                </a:solidFill>
              </a:rPr>
              <a:t>The Story</a:t>
            </a:r>
            <a:r>
              <a:rPr lang="en-US" i="1" dirty="0"/>
              <a:t>, </a:t>
            </a:r>
            <a:r>
              <a:rPr lang="en-US" dirty="0"/>
              <a:t>and its sources</a:t>
            </a:r>
          </a:p>
          <a:p>
            <a:r>
              <a:rPr lang="en-US" dirty="0"/>
              <a:t>Week 2: </a:t>
            </a:r>
            <a:r>
              <a:rPr lang="en-US" b="1" i="1" dirty="0">
                <a:solidFill>
                  <a:srgbClr val="FFFF00"/>
                </a:solidFill>
              </a:rPr>
              <a:t>The Greeks</a:t>
            </a:r>
            <a:r>
              <a:rPr lang="en-US" dirty="0"/>
              <a:t>—Who they were and why we should care</a:t>
            </a:r>
          </a:p>
          <a:p>
            <a:r>
              <a:rPr lang="en-US" dirty="0"/>
              <a:t>Week 3: </a:t>
            </a:r>
            <a:r>
              <a:rPr lang="en-US" b="1" i="1" dirty="0">
                <a:solidFill>
                  <a:srgbClr val="FFFF00"/>
                </a:solidFill>
              </a:rPr>
              <a:t>The Persians</a:t>
            </a:r>
            <a:r>
              <a:rPr lang="en-US" dirty="0"/>
              <a:t>—Who were they, and </a:t>
            </a:r>
            <a:r>
              <a:rPr lang="en-US" i="1" dirty="0"/>
              <a:t>should</a:t>
            </a:r>
            <a:r>
              <a:rPr lang="en-US" dirty="0"/>
              <a:t> we care?</a:t>
            </a:r>
          </a:p>
          <a:p>
            <a:r>
              <a:rPr lang="en-US" dirty="0"/>
              <a:t>Week 4: </a:t>
            </a:r>
            <a:r>
              <a:rPr lang="en-US" b="1" i="1" dirty="0">
                <a:solidFill>
                  <a:srgbClr val="FFFF00"/>
                </a:solidFill>
              </a:rPr>
              <a:t>When The Mede Came</a:t>
            </a:r>
            <a:r>
              <a:rPr lang="en-US" dirty="0"/>
              <a:t>—From Cyrus to Darius</a:t>
            </a:r>
          </a:p>
          <a:p>
            <a:r>
              <a:rPr lang="en-US" sz="2800" u="sng" dirty="0"/>
              <a:t>Week 5: </a:t>
            </a:r>
            <a:r>
              <a:rPr lang="en-US" sz="2800" b="1" i="1" u="sng" dirty="0">
                <a:solidFill>
                  <a:srgbClr val="FFFF00"/>
                </a:solidFill>
              </a:rPr>
              <a:t>The Great Invasion</a:t>
            </a:r>
            <a:r>
              <a:rPr lang="en-US" sz="2800" u="sng" dirty="0"/>
              <a:t>—The Stunning Greek Victory</a:t>
            </a:r>
          </a:p>
          <a:p>
            <a:r>
              <a:rPr lang="en-US" dirty="0"/>
              <a:t>Week 6: </a:t>
            </a:r>
            <a:r>
              <a:rPr lang="en-US" b="1" i="1" dirty="0">
                <a:solidFill>
                  <a:srgbClr val="FFFF00"/>
                </a:solidFill>
              </a:rPr>
              <a:t>The Victors Fall Out</a:t>
            </a:r>
            <a:r>
              <a:rPr lang="en-US" dirty="0"/>
              <a:t>—The Peloponnesian Wars</a:t>
            </a:r>
          </a:p>
          <a:p>
            <a:r>
              <a:rPr lang="en-US" dirty="0"/>
              <a:t>Week 7: </a:t>
            </a:r>
            <a:r>
              <a:rPr lang="en-US" b="1" i="1" dirty="0">
                <a:solidFill>
                  <a:srgbClr val="FFFF00"/>
                </a:solidFill>
              </a:rPr>
              <a:t>The King’s “Peace”</a:t>
            </a:r>
            <a:r>
              <a:rPr lang="en-US" dirty="0"/>
              <a:t>—An Ancient Cold War</a:t>
            </a:r>
          </a:p>
          <a:p>
            <a:r>
              <a:rPr lang="en-US" dirty="0"/>
              <a:t>Week 8: </a:t>
            </a:r>
            <a:r>
              <a:rPr lang="en-US" b="1" i="1" dirty="0">
                <a:solidFill>
                  <a:srgbClr val="FFFF00"/>
                </a:solidFill>
              </a:rPr>
              <a:t>Alexander the Demon</a:t>
            </a:r>
            <a:r>
              <a:rPr lang="en-US" dirty="0"/>
              <a:t>—Conquest of the Empire</a:t>
            </a:r>
          </a:p>
        </p:txBody>
      </p:sp>
      <p:pic>
        <p:nvPicPr>
          <p:cNvPr id="6" name="Picture 5">
            <a:extLst>
              <a:ext uri="{FF2B5EF4-FFF2-40B4-BE49-F238E27FC236}">
                <a16:creationId xmlns:a16="http://schemas.microsoft.com/office/drawing/2014/main" id="{CE0C61C6-9464-4A3E-9611-4364FAF09870}"/>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09875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BCAB-63E2-4857-B362-4C4E72ED89DD}"/>
              </a:ext>
            </a:extLst>
          </p:cNvPr>
          <p:cNvSpPr>
            <a:spLocks noGrp="1"/>
          </p:cNvSpPr>
          <p:nvPr>
            <p:ph type="title"/>
          </p:nvPr>
        </p:nvSpPr>
        <p:spPr/>
        <p:txBody>
          <a:bodyPr/>
          <a:lstStyle/>
          <a:p>
            <a:r>
              <a:rPr lang="en-US" dirty="0"/>
              <a:t>Modern Estimates of Xerxes’ Army</a:t>
            </a:r>
          </a:p>
        </p:txBody>
      </p:sp>
      <p:sp>
        <p:nvSpPr>
          <p:cNvPr id="3" name="Content Placeholder 2">
            <a:extLst>
              <a:ext uri="{FF2B5EF4-FFF2-40B4-BE49-F238E27FC236}">
                <a16:creationId xmlns:a16="http://schemas.microsoft.com/office/drawing/2014/main" id="{7456B159-E04B-47B1-8C26-8822C542FA41}"/>
              </a:ext>
            </a:extLst>
          </p:cNvPr>
          <p:cNvSpPr>
            <a:spLocks noGrp="1"/>
          </p:cNvSpPr>
          <p:nvPr>
            <p:ph idx="1"/>
          </p:nvPr>
        </p:nvSpPr>
        <p:spPr>
          <a:xfrm>
            <a:off x="450575" y="2336873"/>
            <a:ext cx="5486399" cy="4116936"/>
          </a:xfrm>
        </p:spPr>
        <p:txBody>
          <a:bodyPr>
            <a:normAutofit fontScale="92500" lnSpcReduction="10000"/>
          </a:bodyPr>
          <a:lstStyle/>
          <a:p>
            <a:r>
              <a:rPr lang="en-US" dirty="0"/>
              <a:t>Total Numbers: </a:t>
            </a:r>
            <a:r>
              <a:rPr lang="en-US" dirty="0">
                <a:solidFill>
                  <a:srgbClr val="FFFF00"/>
                </a:solidFill>
              </a:rPr>
              <a:t>80,000</a:t>
            </a:r>
          </a:p>
          <a:p>
            <a:pPr lvl="1"/>
            <a:r>
              <a:rPr lang="en-US" dirty="0"/>
              <a:t>The Allied Greeks had about 80,000 men (including light troops) at the climactic Battle of Plataea. Since Thucydides claims the Persian army was no larger than this, 80,000 is a good upward number for the army of invasion.</a:t>
            </a:r>
          </a:p>
          <a:p>
            <a:r>
              <a:rPr lang="en-US" dirty="0"/>
              <a:t>Asian forces in the invasion (not including Medizing Greeks)</a:t>
            </a:r>
          </a:p>
          <a:p>
            <a:pPr lvl="1"/>
            <a:r>
              <a:rPr lang="en-US" dirty="0"/>
              <a:t>40-50,000 infantry</a:t>
            </a:r>
          </a:p>
          <a:p>
            <a:pPr lvl="1"/>
            <a:r>
              <a:rPr lang="en-US" dirty="0"/>
              <a:t>8-10,000 cavalry</a:t>
            </a:r>
          </a:p>
          <a:p>
            <a:r>
              <a:rPr lang="en-US" dirty="0"/>
              <a:t>Joined by 20-30,000 Medizing Greeks and Thracians</a:t>
            </a:r>
          </a:p>
          <a:p>
            <a:pPr marL="0" indent="0">
              <a:buNone/>
            </a:pPr>
            <a:endParaRPr lang="en-US" dirty="0"/>
          </a:p>
        </p:txBody>
      </p:sp>
      <p:pic>
        <p:nvPicPr>
          <p:cNvPr id="4" name="Picture 3">
            <a:extLst>
              <a:ext uri="{FF2B5EF4-FFF2-40B4-BE49-F238E27FC236}">
                <a16:creationId xmlns:a16="http://schemas.microsoft.com/office/drawing/2014/main" id="{129B2C9F-EBCB-4DF5-9A22-0F10559B4447}"/>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18877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Invasion--The First Year (480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2" y="2336873"/>
            <a:ext cx="7628792" cy="4296480"/>
          </a:xfrm>
        </p:spPr>
        <p:txBody>
          <a:bodyPr>
            <a:normAutofit/>
          </a:bodyPr>
          <a:lstStyle/>
          <a:p>
            <a:r>
              <a:rPr lang="en-US" dirty="0"/>
              <a:t>Importance of Thermopylae</a:t>
            </a:r>
          </a:p>
          <a:p>
            <a:pPr lvl="1"/>
            <a:r>
              <a:rPr lang="en-US" dirty="0"/>
              <a:t>The inland mountains make it impossible to bypass with a large army.</a:t>
            </a:r>
          </a:p>
          <a:p>
            <a:r>
              <a:rPr lang="en-US" dirty="0"/>
              <a:t>Combined Greek Fleet at </a:t>
            </a:r>
            <a:r>
              <a:rPr lang="en-US" dirty="0" err="1"/>
              <a:t>Artemisium</a:t>
            </a:r>
            <a:endParaRPr lang="en-US" dirty="0"/>
          </a:p>
          <a:p>
            <a:pPr lvl="1"/>
            <a:r>
              <a:rPr lang="en-US" dirty="0"/>
              <a:t>Keeps Persian navy from by-passing Thermopylae by sea</a:t>
            </a:r>
          </a:p>
          <a:p>
            <a:r>
              <a:rPr lang="en-US" dirty="0"/>
              <a:t>Spartans having another religious festival</a:t>
            </a:r>
          </a:p>
          <a:p>
            <a:pPr lvl="1"/>
            <a:r>
              <a:rPr lang="en-US" dirty="0"/>
              <a:t>Main army cannot march, but King Leonidas takes his personal bodyguard of 300 picked warriors north to hold Thermopylae.</a:t>
            </a:r>
          </a:p>
          <a:p>
            <a:pPr lvl="1"/>
            <a:r>
              <a:rPr lang="en-US" dirty="0"/>
              <a:t>Joined by 7,000 other hoplites: 4,000 Peloponnesians, 3,000 others (including 400 Thebans)</a:t>
            </a:r>
          </a:p>
          <a:p>
            <a:pPr lvl="2"/>
            <a:r>
              <a:rPr lang="en-US" b="1" i="1" dirty="0"/>
              <a:t>Note: </a:t>
            </a:r>
            <a:r>
              <a:rPr lang="en-US" dirty="0"/>
              <a:t>Thebans still on the fence.</a:t>
            </a:r>
          </a:p>
        </p:txBody>
      </p:sp>
      <p:pic>
        <p:nvPicPr>
          <p:cNvPr id="6" name="Picture 5">
            <a:extLst>
              <a:ext uri="{FF2B5EF4-FFF2-40B4-BE49-F238E27FC236}">
                <a16:creationId xmlns:a16="http://schemas.microsoft.com/office/drawing/2014/main" id="{60EFEE98-87DB-4285-82DB-56E38C8FB035}"/>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58559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Invasion--The First Year (480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1" y="2336873"/>
            <a:ext cx="5521739" cy="4156692"/>
          </a:xfrm>
        </p:spPr>
        <p:txBody>
          <a:bodyPr>
            <a:normAutofit fontScale="92500" lnSpcReduction="10000"/>
          </a:bodyPr>
          <a:lstStyle/>
          <a:p>
            <a:r>
              <a:rPr lang="en-US" dirty="0"/>
              <a:t>Battles of Thermopylae</a:t>
            </a:r>
          </a:p>
          <a:p>
            <a:pPr lvl="1"/>
            <a:r>
              <a:rPr lang="en-US" dirty="0"/>
              <a:t>Greeks held for seven days (three days of battle) until outflanked through the mountains. Most escape, rearguard (including King Leonidas) wiped out.</a:t>
            </a:r>
          </a:p>
          <a:p>
            <a:r>
              <a:rPr lang="en-US" dirty="0"/>
              <a:t>Battle of </a:t>
            </a:r>
            <a:r>
              <a:rPr lang="en-US" dirty="0" err="1"/>
              <a:t>Artemisium</a:t>
            </a:r>
            <a:endParaRPr lang="en-US" dirty="0"/>
          </a:p>
          <a:p>
            <a:pPr lvl="1"/>
            <a:r>
              <a:rPr lang="en-US" dirty="0"/>
              <a:t>Greek fleet holds off part of Persian fleet but retreats when news of the fall of Thermopylae arrives</a:t>
            </a:r>
          </a:p>
          <a:p>
            <a:r>
              <a:rPr lang="en-US" dirty="0"/>
              <a:t>Thebes sends earth and water to the king, joins the ranks of Medizing Greeks.</a:t>
            </a:r>
          </a:p>
          <a:p>
            <a:r>
              <a:rPr lang="en-US" dirty="0"/>
              <a:t>Athenian population evacuated to island of Salamis. Persian army marches south and burns Athens.</a:t>
            </a:r>
          </a:p>
        </p:txBody>
      </p:sp>
      <p:pic>
        <p:nvPicPr>
          <p:cNvPr id="4" name="Picture 3">
            <a:extLst>
              <a:ext uri="{FF2B5EF4-FFF2-40B4-BE49-F238E27FC236}">
                <a16:creationId xmlns:a16="http://schemas.microsoft.com/office/drawing/2014/main" id="{0C4CC9CC-F441-419C-849D-BE2D0BDF81EA}"/>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66422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What were Naval Battles Like?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362269" y="2363377"/>
            <a:ext cx="5256653" cy="4077180"/>
          </a:xfrm>
        </p:spPr>
        <p:txBody>
          <a:bodyPr>
            <a:normAutofit/>
          </a:bodyPr>
          <a:lstStyle/>
          <a:p>
            <a:r>
              <a:rPr lang="en-US" dirty="0"/>
              <a:t>Triremes (large warships) had 170 rowers, only about 15 marines, so relied on ramming the enemy with a bronze-tipped beak.</a:t>
            </a:r>
          </a:p>
          <a:p>
            <a:r>
              <a:rPr lang="en-US" dirty="0"/>
              <a:t>Tight formations were very important. Presented only the bow to the enemy—least vulnerable place. But most battles ended in confusion.</a:t>
            </a:r>
          </a:p>
          <a:p>
            <a:r>
              <a:rPr lang="en-US" dirty="0"/>
              <a:t>Probably not as stately and orderly as this painting suggests.</a:t>
            </a:r>
          </a:p>
        </p:txBody>
      </p:sp>
      <p:pic>
        <p:nvPicPr>
          <p:cNvPr id="8" name="Picture 7">
            <a:extLst>
              <a:ext uri="{FF2B5EF4-FFF2-40B4-BE49-F238E27FC236}">
                <a16:creationId xmlns:a16="http://schemas.microsoft.com/office/drawing/2014/main" id="{3178FCE0-512F-480F-9D47-3E0392207F18}"/>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55737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What were Naval Battles Like?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362269" y="2363377"/>
            <a:ext cx="5256653" cy="4077180"/>
          </a:xfrm>
        </p:spPr>
        <p:txBody>
          <a:bodyPr>
            <a:normAutofit/>
          </a:bodyPr>
          <a:lstStyle/>
          <a:p>
            <a:r>
              <a:rPr lang="en-US" dirty="0"/>
              <a:t>Probably more like this . . .</a:t>
            </a:r>
          </a:p>
        </p:txBody>
      </p:sp>
      <p:pic>
        <p:nvPicPr>
          <p:cNvPr id="8" name="Picture 7">
            <a:extLst>
              <a:ext uri="{FF2B5EF4-FFF2-40B4-BE49-F238E27FC236}">
                <a16:creationId xmlns:a16="http://schemas.microsoft.com/office/drawing/2014/main" id="{3178FCE0-512F-480F-9D47-3E0392207F18}"/>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16641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Invasion--The First Year (480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362267" y="2196362"/>
            <a:ext cx="5442184" cy="4408096"/>
          </a:xfrm>
        </p:spPr>
        <p:txBody>
          <a:bodyPr>
            <a:normAutofit fontScale="85000" lnSpcReduction="20000"/>
          </a:bodyPr>
          <a:lstStyle/>
          <a:p>
            <a:pPr marL="0" indent="0">
              <a:buNone/>
            </a:pPr>
            <a:r>
              <a:rPr lang="en-US" b="1" i="1" dirty="0"/>
              <a:t>Sea Battle of Salamis</a:t>
            </a:r>
          </a:p>
          <a:p>
            <a:r>
              <a:rPr lang="en-US" dirty="0"/>
              <a:t>A few weeks after Thermopylae, the Persian fleet attacks the Greeks.</a:t>
            </a:r>
          </a:p>
          <a:p>
            <a:r>
              <a:rPr lang="en-US" dirty="0"/>
              <a:t>370 Greek triremes (large warships)</a:t>
            </a:r>
          </a:p>
          <a:p>
            <a:r>
              <a:rPr lang="en-US" dirty="0"/>
              <a:t>About 450 Persian triremes</a:t>
            </a:r>
          </a:p>
          <a:p>
            <a:pPr lvl="1"/>
            <a:r>
              <a:rPr lang="en-US" dirty="0"/>
              <a:t>Assume 600 initially</a:t>
            </a:r>
          </a:p>
          <a:p>
            <a:pPr lvl="1"/>
            <a:r>
              <a:rPr lang="en-US" dirty="0"/>
              <a:t>About 50 lost at </a:t>
            </a:r>
            <a:r>
              <a:rPr lang="en-US" dirty="0" err="1"/>
              <a:t>Artimesium</a:t>
            </a:r>
            <a:endParaRPr lang="en-US" dirty="0"/>
          </a:p>
          <a:p>
            <a:pPr lvl="1"/>
            <a:r>
              <a:rPr lang="en-US" dirty="0"/>
              <a:t>About 200 lost in two storms</a:t>
            </a:r>
          </a:p>
          <a:p>
            <a:pPr lvl="1"/>
            <a:r>
              <a:rPr lang="en-US" dirty="0"/>
              <a:t>About 100 reinforcements from the Medizing Greek islands</a:t>
            </a:r>
          </a:p>
          <a:p>
            <a:r>
              <a:rPr lang="en-US" dirty="0"/>
              <a:t>Persian ship ranks became confused in the narrow channel</a:t>
            </a:r>
          </a:p>
          <a:p>
            <a:r>
              <a:rPr lang="en-US" dirty="0"/>
              <a:t>Greeks maintained solid formation. Athenians turned Persian right.</a:t>
            </a:r>
          </a:p>
          <a:p>
            <a:r>
              <a:rPr lang="en-US" dirty="0"/>
              <a:t>Crushing Greek victory. Persians lost about half their fleet. Greeks lost 40 ships.</a:t>
            </a:r>
          </a:p>
        </p:txBody>
      </p:sp>
      <p:pic>
        <p:nvPicPr>
          <p:cNvPr id="8" name="Picture 7">
            <a:extLst>
              <a:ext uri="{FF2B5EF4-FFF2-40B4-BE49-F238E27FC236}">
                <a16:creationId xmlns:a16="http://schemas.microsoft.com/office/drawing/2014/main" id="{3178FCE0-512F-480F-9D47-3E0392207F18}"/>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62440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Invasion--The First Year (480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1" y="2336872"/>
            <a:ext cx="5415679" cy="4196449"/>
          </a:xfrm>
        </p:spPr>
        <p:txBody>
          <a:bodyPr>
            <a:normAutofit lnSpcReduction="10000"/>
          </a:bodyPr>
          <a:lstStyle/>
          <a:p>
            <a:r>
              <a:rPr lang="en-US" dirty="0"/>
              <a:t>Result of Salamis: Persia lost command of the sea</a:t>
            </a:r>
          </a:p>
          <a:p>
            <a:pPr lvl="1"/>
            <a:r>
              <a:rPr lang="en-US" dirty="0"/>
              <a:t>Can no longer supply army by sea</a:t>
            </a:r>
          </a:p>
          <a:p>
            <a:pPr lvl="1"/>
            <a:r>
              <a:rPr lang="en-US" dirty="0"/>
              <a:t>Can no longer guarantee security of the bridge of boats at the Hellespont</a:t>
            </a:r>
          </a:p>
          <a:p>
            <a:pPr lvl="1"/>
            <a:r>
              <a:rPr lang="en-US" dirty="0"/>
              <a:t>News of the defeat may encourage rebellion in the other parts of the empire</a:t>
            </a:r>
          </a:p>
          <a:p>
            <a:r>
              <a:rPr lang="en-US" dirty="0"/>
              <a:t>Xerxes leaves, turns over command to </a:t>
            </a:r>
            <a:r>
              <a:rPr lang="en-US" dirty="0" err="1"/>
              <a:t>Mardonius</a:t>
            </a:r>
            <a:endParaRPr lang="en-US" dirty="0"/>
          </a:p>
          <a:p>
            <a:pPr lvl="1"/>
            <a:r>
              <a:rPr lang="en-US" dirty="0"/>
              <a:t>Takes part of the army as an escort</a:t>
            </a:r>
          </a:p>
          <a:p>
            <a:pPr lvl="1"/>
            <a:r>
              <a:rPr lang="en-US" dirty="0"/>
              <a:t>Leaves the best troops with </a:t>
            </a:r>
            <a:r>
              <a:rPr lang="en-US" dirty="0" err="1"/>
              <a:t>Mardonius</a:t>
            </a:r>
            <a:r>
              <a:rPr lang="en-US" dirty="0"/>
              <a:t> to continue the campaign.</a:t>
            </a:r>
          </a:p>
        </p:txBody>
      </p:sp>
      <p:pic>
        <p:nvPicPr>
          <p:cNvPr id="6" name="Picture 5">
            <a:extLst>
              <a:ext uri="{FF2B5EF4-FFF2-40B4-BE49-F238E27FC236}">
                <a16:creationId xmlns:a16="http://schemas.microsoft.com/office/drawing/2014/main" id="{CE4A564A-1415-48AD-BD63-D16AA5526226}"/>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527776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BB58-C6AB-4A88-A044-66EB330DA063}"/>
              </a:ext>
            </a:extLst>
          </p:cNvPr>
          <p:cNvSpPr>
            <a:spLocks noGrp="1"/>
          </p:cNvSpPr>
          <p:nvPr>
            <p:ph type="title"/>
          </p:nvPr>
        </p:nvSpPr>
        <p:spPr/>
        <p:txBody>
          <a:bodyPr/>
          <a:lstStyle/>
          <a:p>
            <a:r>
              <a:rPr lang="en-US" dirty="0"/>
              <a:t>Invasion--The Second Year (479 BCE)</a:t>
            </a:r>
          </a:p>
        </p:txBody>
      </p:sp>
      <p:sp>
        <p:nvSpPr>
          <p:cNvPr id="3" name="Content Placeholder 2">
            <a:extLst>
              <a:ext uri="{FF2B5EF4-FFF2-40B4-BE49-F238E27FC236}">
                <a16:creationId xmlns:a16="http://schemas.microsoft.com/office/drawing/2014/main" id="{666691E2-08B2-47A4-AB56-70BA89322430}"/>
              </a:ext>
            </a:extLst>
          </p:cNvPr>
          <p:cNvSpPr>
            <a:spLocks noGrp="1"/>
          </p:cNvSpPr>
          <p:nvPr>
            <p:ph idx="1"/>
          </p:nvPr>
        </p:nvSpPr>
        <p:spPr>
          <a:xfrm>
            <a:off x="147369" y="2336872"/>
            <a:ext cx="6293188" cy="4291898"/>
          </a:xfrm>
        </p:spPr>
        <p:txBody>
          <a:bodyPr>
            <a:normAutofit lnSpcReduction="10000"/>
          </a:bodyPr>
          <a:lstStyle/>
          <a:p>
            <a:r>
              <a:rPr lang="en-US" dirty="0"/>
              <a:t>Persian forces left under </a:t>
            </a:r>
            <a:r>
              <a:rPr lang="en-US" dirty="0" err="1"/>
              <a:t>Mardonius</a:t>
            </a:r>
            <a:r>
              <a:rPr lang="en-US" dirty="0"/>
              <a:t> in 479 after Xerxes withdrew</a:t>
            </a:r>
          </a:p>
          <a:p>
            <a:pPr lvl="1"/>
            <a:r>
              <a:rPr lang="en-US" dirty="0"/>
              <a:t> After part of the army departed with Xerxes, </a:t>
            </a:r>
            <a:r>
              <a:rPr lang="en-US" dirty="0" err="1"/>
              <a:t>Mardonius</a:t>
            </a:r>
            <a:r>
              <a:rPr lang="en-US" dirty="0"/>
              <a:t> remained with the rest. He constructed a camp near Plataea 2,000 yards square. Based on other known camps and the number of men held, this would hold an army of up to 60-70,000, fewer if a significant number were cavalry. </a:t>
            </a:r>
          </a:p>
          <a:p>
            <a:pPr lvl="1"/>
            <a:r>
              <a:rPr lang="en-US" dirty="0"/>
              <a:t>Modern estimates of his force average 32,000 Asian infantry and 4,000 Asian cavalry, plus 12,000 Medizing Greek infantry and 1,000 Medizing Greek cavalry.</a:t>
            </a:r>
          </a:p>
          <a:p>
            <a:r>
              <a:rPr lang="en-US" dirty="0"/>
              <a:t>Total: 44,000 infantry, 5,000 cavalry</a:t>
            </a:r>
          </a:p>
        </p:txBody>
      </p:sp>
      <p:pic>
        <p:nvPicPr>
          <p:cNvPr id="5" name="Picture 4">
            <a:extLst>
              <a:ext uri="{FF2B5EF4-FFF2-40B4-BE49-F238E27FC236}">
                <a16:creationId xmlns:a16="http://schemas.microsoft.com/office/drawing/2014/main" id="{197215AE-C1DA-461F-9FDB-C0F24E20778F}"/>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532466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Invasion--The Second Year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468287" y="2336873"/>
            <a:ext cx="5773488" cy="4348848"/>
          </a:xfrm>
        </p:spPr>
        <p:txBody>
          <a:bodyPr>
            <a:normAutofit fontScale="77500" lnSpcReduction="20000"/>
          </a:bodyPr>
          <a:lstStyle/>
          <a:p>
            <a:r>
              <a:rPr lang="en-US" dirty="0"/>
              <a:t>Stalemate</a:t>
            </a:r>
          </a:p>
          <a:p>
            <a:pPr lvl="1"/>
            <a:r>
              <a:rPr lang="en-US" dirty="0" err="1"/>
              <a:t>Mardonius</a:t>
            </a:r>
            <a:r>
              <a:rPr lang="en-US" dirty="0"/>
              <a:t> winters in Thessaly, supplied by Medizing Greeks</a:t>
            </a:r>
          </a:p>
          <a:p>
            <a:r>
              <a:rPr lang="en-US" dirty="0"/>
              <a:t>Dissention in Allied Greek Ranks</a:t>
            </a:r>
          </a:p>
          <a:p>
            <a:pPr lvl="1"/>
            <a:r>
              <a:rPr lang="en-US" dirty="0"/>
              <a:t>Peloponnesians refuse to commit to a land campaign in the north</a:t>
            </a:r>
          </a:p>
          <a:p>
            <a:pPr lvl="1"/>
            <a:r>
              <a:rPr lang="en-US" dirty="0"/>
              <a:t>In response, Athens refuses to commit fleet to joint action </a:t>
            </a:r>
          </a:p>
          <a:p>
            <a:r>
              <a:rPr lang="en-US" dirty="0" err="1"/>
              <a:t>Mardonius</a:t>
            </a:r>
            <a:r>
              <a:rPr lang="en-US" dirty="0"/>
              <a:t> negotiates with Athens, offers:</a:t>
            </a:r>
          </a:p>
          <a:p>
            <a:pPr lvl="1"/>
            <a:r>
              <a:rPr lang="en-US" dirty="0"/>
              <a:t>Peace</a:t>
            </a:r>
          </a:p>
          <a:p>
            <a:pPr lvl="1"/>
            <a:r>
              <a:rPr lang="en-US" dirty="0"/>
              <a:t>Self-government</a:t>
            </a:r>
          </a:p>
          <a:p>
            <a:pPr lvl="1"/>
            <a:r>
              <a:rPr lang="en-US" dirty="0"/>
              <a:t>Territorial expansion</a:t>
            </a:r>
          </a:p>
          <a:p>
            <a:r>
              <a:rPr lang="en-US" dirty="0"/>
              <a:t>Athens refuses</a:t>
            </a:r>
          </a:p>
          <a:p>
            <a:r>
              <a:rPr lang="en-US" dirty="0" err="1"/>
              <a:t>Mardonius</a:t>
            </a:r>
            <a:r>
              <a:rPr lang="en-US" dirty="0"/>
              <a:t> marches south. </a:t>
            </a:r>
          </a:p>
          <a:p>
            <a:pPr lvl="1"/>
            <a:r>
              <a:rPr lang="en-US" dirty="0"/>
              <a:t>Burns Athens a second time. Allied Greeks march north. </a:t>
            </a:r>
          </a:p>
          <a:p>
            <a:pPr lvl="1"/>
            <a:r>
              <a:rPr lang="en-US" dirty="0"/>
              <a:t>Armies meet at Plataea in Boeotia.</a:t>
            </a:r>
          </a:p>
          <a:p>
            <a:endParaRPr lang="en-US" dirty="0"/>
          </a:p>
          <a:p>
            <a:pPr lvl="1"/>
            <a:endParaRPr lang="en-US" dirty="0"/>
          </a:p>
          <a:p>
            <a:endParaRPr lang="en-US" dirty="0"/>
          </a:p>
          <a:p>
            <a:endParaRPr lang="en-US" dirty="0"/>
          </a:p>
        </p:txBody>
      </p:sp>
      <p:pic>
        <p:nvPicPr>
          <p:cNvPr id="6" name="Picture 5">
            <a:extLst>
              <a:ext uri="{FF2B5EF4-FFF2-40B4-BE49-F238E27FC236}">
                <a16:creationId xmlns:a16="http://schemas.microsoft.com/office/drawing/2014/main" id="{00F1DC4D-24AE-46D9-A9FF-FAFCFAC4EE8D}"/>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932342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Invasion—Battle of Plataea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1" y="2336872"/>
            <a:ext cx="5267283" cy="4180801"/>
          </a:xfrm>
        </p:spPr>
        <p:txBody>
          <a:bodyPr/>
          <a:lstStyle/>
          <a:p>
            <a:r>
              <a:rPr lang="en-US" dirty="0" err="1"/>
              <a:t>Mardonius</a:t>
            </a:r>
            <a:r>
              <a:rPr lang="en-US" dirty="0"/>
              <a:t> camped in open ground north of the </a:t>
            </a:r>
            <a:r>
              <a:rPr lang="en-US" dirty="0" err="1"/>
              <a:t>Asopus</a:t>
            </a:r>
            <a:r>
              <a:rPr lang="en-US" dirty="0"/>
              <a:t> River, where his cavalry would be at an advantage.</a:t>
            </a:r>
          </a:p>
          <a:p>
            <a:r>
              <a:rPr lang="en-US" dirty="0"/>
              <a:t>The Greeks camped on high ground south of the river. After some initial skirmishes, the Greeks advanced to a ridge overlooking the river. </a:t>
            </a:r>
          </a:p>
          <a:p>
            <a:endParaRPr lang="en-US" dirty="0"/>
          </a:p>
        </p:txBody>
      </p:sp>
      <p:pic>
        <p:nvPicPr>
          <p:cNvPr id="5" name="Picture 4">
            <a:extLst>
              <a:ext uri="{FF2B5EF4-FFF2-40B4-BE49-F238E27FC236}">
                <a16:creationId xmlns:a16="http://schemas.microsoft.com/office/drawing/2014/main" id="{379EB253-F1FF-4FE3-9F48-3C8564CD40A7}"/>
              </a:ext>
            </a:extLst>
          </p:cNvPr>
          <p:cNvPicPr>
            <a:picLocks noChangeAspect="1"/>
          </p:cNvPicPr>
          <p:nvPr/>
        </p:nvPicPr>
        <p:blipFill>
          <a:blip r:embed="rId2"/>
          <a:stretch>
            <a:fillRect/>
          </a:stretch>
        </p:blipFill>
        <p:spPr>
          <a:xfrm>
            <a:off x="6244397" y="2336873"/>
            <a:ext cx="5679977" cy="4180802"/>
          </a:xfrm>
          <a:prstGeom prst="rect">
            <a:avLst/>
          </a:prstGeom>
        </p:spPr>
      </p:pic>
      <p:pic>
        <p:nvPicPr>
          <p:cNvPr id="6" name="Picture 5">
            <a:extLst>
              <a:ext uri="{FF2B5EF4-FFF2-40B4-BE49-F238E27FC236}">
                <a16:creationId xmlns:a16="http://schemas.microsoft.com/office/drawing/2014/main" id="{C4F40323-2136-4AF8-9C17-A8841C78FBC9}"/>
              </a:ext>
            </a:extLst>
          </p:cNvPr>
          <p:cNvPicPr>
            <a:picLocks noChangeAspect="1"/>
          </p:cNvPicPr>
          <p:nvPr/>
        </p:nvPicPr>
        <p:blipFill>
          <a:blip r:embed="rId3"/>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95020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00D5-740B-48EF-ADB1-CD4F4885A3E2}"/>
              </a:ext>
            </a:extLst>
          </p:cNvPr>
          <p:cNvSpPr>
            <a:spLocks noGrp="1"/>
          </p:cNvSpPr>
          <p:nvPr>
            <p:ph type="title"/>
          </p:nvPr>
        </p:nvSpPr>
        <p:spPr/>
        <p:txBody>
          <a:bodyPr/>
          <a:lstStyle/>
          <a:p>
            <a:r>
              <a:rPr lang="en-US" dirty="0"/>
              <a:t>But First, Some Pronunciation Questions</a:t>
            </a:r>
          </a:p>
        </p:txBody>
      </p:sp>
      <p:sp>
        <p:nvSpPr>
          <p:cNvPr id="3" name="Content Placeholder 2">
            <a:extLst>
              <a:ext uri="{FF2B5EF4-FFF2-40B4-BE49-F238E27FC236}">
                <a16:creationId xmlns:a16="http://schemas.microsoft.com/office/drawing/2014/main" id="{BDB61D63-2F94-4834-B6F7-08DAC4589797}"/>
              </a:ext>
            </a:extLst>
          </p:cNvPr>
          <p:cNvSpPr>
            <a:spLocks noGrp="1"/>
          </p:cNvSpPr>
          <p:nvPr>
            <p:ph idx="1"/>
          </p:nvPr>
        </p:nvSpPr>
        <p:spPr>
          <a:xfrm>
            <a:off x="680321" y="2336872"/>
            <a:ext cx="9613861" cy="3767899"/>
          </a:xfrm>
        </p:spPr>
        <p:txBody>
          <a:bodyPr/>
          <a:lstStyle/>
          <a:p>
            <a:r>
              <a:rPr lang="en-US" dirty="0"/>
              <a:t>“Why do you pronounce it </a:t>
            </a:r>
            <a:r>
              <a:rPr lang="en-US" dirty="0">
                <a:solidFill>
                  <a:srgbClr val="FFFF00"/>
                </a:solidFill>
              </a:rPr>
              <a:t>Da-RYE-us</a:t>
            </a:r>
            <a:r>
              <a:rPr lang="en-US" dirty="0"/>
              <a:t> instead of DARE-</a:t>
            </a:r>
            <a:r>
              <a:rPr lang="en-US" dirty="0" err="1"/>
              <a:t>ee</a:t>
            </a:r>
            <a:r>
              <a:rPr lang="en-US" dirty="0"/>
              <a:t>-us?”</a:t>
            </a:r>
          </a:p>
          <a:p>
            <a:pPr lvl="1"/>
            <a:r>
              <a:rPr lang="en-US" dirty="0"/>
              <a:t>This is closer to the original Persian name--</a:t>
            </a:r>
            <a:r>
              <a:rPr lang="en-US" i="1" dirty="0" err="1">
                <a:solidFill>
                  <a:srgbClr val="FFFF00"/>
                </a:solidFill>
              </a:rPr>
              <a:t>Dārayava</a:t>
            </a:r>
            <a:r>
              <a:rPr lang="en-US" i="1" dirty="0">
                <a:solidFill>
                  <a:srgbClr val="FFFF00"/>
                </a:solidFill>
              </a:rPr>
              <a:t>(h)</a:t>
            </a:r>
            <a:r>
              <a:rPr lang="en-US" i="1" dirty="0" err="1">
                <a:solidFill>
                  <a:srgbClr val="FFFF00"/>
                </a:solidFill>
              </a:rPr>
              <a:t>uš</a:t>
            </a:r>
            <a:r>
              <a:rPr lang="en-US" i="1" dirty="0">
                <a:solidFill>
                  <a:srgbClr val="FFFF00"/>
                </a:solidFill>
              </a:rPr>
              <a:t> </a:t>
            </a:r>
            <a:r>
              <a:rPr lang="en-US" i="1" dirty="0"/>
              <a:t>(pronounced Da-RYE-uh-</a:t>
            </a:r>
            <a:r>
              <a:rPr lang="en-US" i="1" dirty="0" err="1"/>
              <a:t>va</a:t>
            </a:r>
            <a:r>
              <a:rPr lang="en-US" i="1" dirty="0"/>
              <a:t>-</a:t>
            </a:r>
            <a:r>
              <a:rPr lang="en-US" i="1" dirty="0" err="1"/>
              <a:t>hoosh</a:t>
            </a:r>
            <a:r>
              <a:rPr lang="en-US" i="1" dirty="0"/>
              <a:t>) </a:t>
            </a:r>
            <a:r>
              <a:rPr lang="en-US" dirty="0"/>
              <a:t>which means “holding all that is good.”)</a:t>
            </a:r>
          </a:p>
          <a:p>
            <a:pPr lvl="1"/>
            <a:r>
              <a:rPr lang="en-US" dirty="0"/>
              <a:t>The Persian version of Xerxes is </a:t>
            </a:r>
            <a:r>
              <a:rPr lang="en-US" i="1" dirty="0" err="1">
                <a:solidFill>
                  <a:srgbClr val="FFFF00"/>
                </a:solidFill>
              </a:rPr>
              <a:t>Xšayaṛša</a:t>
            </a:r>
            <a:r>
              <a:rPr lang="en-US" i="1" dirty="0"/>
              <a:t> (</a:t>
            </a:r>
            <a:r>
              <a:rPr lang="en-US" dirty="0"/>
              <a:t>pronounced</a:t>
            </a:r>
            <a:r>
              <a:rPr lang="en-US" i="1" dirty="0"/>
              <a:t> Khash-a-</a:t>
            </a:r>
            <a:r>
              <a:rPr lang="en-US" i="1" dirty="0" err="1"/>
              <a:t>yar</a:t>
            </a:r>
            <a:r>
              <a:rPr lang="en-US" i="1" dirty="0"/>
              <a:t>-shah)</a:t>
            </a:r>
            <a:r>
              <a:rPr lang="en-US" dirty="0"/>
              <a:t>.  which means “regal” or “king.”</a:t>
            </a:r>
          </a:p>
          <a:p>
            <a:pPr lvl="1"/>
            <a:r>
              <a:rPr lang="en-US" dirty="0"/>
              <a:t>The Persian version of Great King (King of Kings) is </a:t>
            </a:r>
            <a:r>
              <a:rPr lang="en-US" i="1" dirty="0" err="1">
                <a:solidFill>
                  <a:srgbClr val="FFFF00"/>
                </a:solidFill>
              </a:rPr>
              <a:t>Xšāya</a:t>
            </a:r>
            <a:r>
              <a:rPr lang="el-GR" i="1" dirty="0">
                <a:solidFill>
                  <a:srgbClr val="FFFF00"/>
                </a:solidFill>
              </a:rPr>
              <a:t>θ</a:t>
            </a:r>
            <a:r>
              <a:rPr lang="en-US" i="1" dirty="0" err="1">
                <a:solidFill>
                  <a:srgbClr val="FFFF00"/>
                </a:solidFill>
              </a:rPr>
              <a:t>iya</a:t>
            </a:r>
            <a:r>
              <a:rPr lang="en-US" i="1" dirty="0">
                <a:solidFill>
                  <a:srgbClr val="FFFF00"/>
                </a:solidFill>
              </a:rPr>
              <a:t> </a:t>
            </a:r>
            <a:r>
              <a:rPr lang="en-US" i="1" dirty="0" err="1">
                <a:solidFill>
                  <a:srgbClr val="FFFF00"/>
                </a:solidFill>
              </a:rPr>
              <a:t>Xšāya</a:t>
            </a:r>
            <a:r>
              <a:rPr lang="el-GR" i="1" dirty="0">
                <a:solidFill>
                  <a:srgbClr val="FFFF00"/>
                </a:solidFill>
              </a:rPr>
              <a:t>θ</a:t>
            </a:r>
            <a:r>
              <a:rPr lang="en-US" i="1" dirty="0" err="1">
                <a:solidFill>
                  <a:srgbClr val="FFFF00"/>
                </a:solidFill>
              </a:rPr>
              <a:t>iyānām</a:t>
            </a:r>
            <a:r>
              <a:rPr lang="en-US" i="1" dirty="0"/>
              <a:t>. </a:t>
            </a:r>
            <a:r>
              <a:rPr lang="en-US" dirty="0"/>
              <a:t>We’ll stick with king or </a:t>
            </a:r>
            <a:r>
              <a:rPr lang="en-US" i="1" dirty="0"/>
              <a:t>shah</a:t>
            </a:r>
            <a:r>
              <a:rPr lang="en-US" dirty="0"/>
              <a:t>.</a:t>
            </a:r>
          </a:p>
          <a:p>
            <a:pPr marL="457200" lvl="1" indent="0">
              <a:buNone/>
            </a:pPr>
            <a:endParaRPr lang="en-US" dirty="0"/>
          </a:p>
          <a:p>
            <a:r>
              <a:rPr lang="en-US" dirty="0"/>
              <a:t>“Why did you pronounce Cappadocia </a:t>
            </a:r>
            <a:r>
              <a:rPr lang="en-US" i="1" dirty="0" err="1">
                <a:solidFill>
                  <a:srgbClr val="FFFF00"/>
                </a:solidFill>
              </a:rPr>
              <a:t>Kappadokia</a:t>
            </a:r>
            <a:r>
              <a:rPr lang="en-US" dirty="0">
                <a:solidFill>
                  <a:srgbClr val="FFFF00"/>
                </a:solidFill>
              </a:rPr>
              <a:t>?”</a:t>
            </a:r>
          </a:p>
          <a:p>
            <a:pPr lvl="1"/>
            <a:r>
              <a:rPr lang="en-US" dirty="0"/>
              <a:t>Oh . . . don’t get me started.</a:t>
            </a:r>
          </a:p>
        </p:txBody>
      </p:sp>
      <p:pic>
        <p:nvPicPr>
          <p:cNvPr id="4" name="Picture 3">
            <a:extLst>
              <a:ext uri="{FF2B5EF4-FFF2-40B4-BE49-F238E27FC236}">
                <a16:creationId xmlns:a16="http://schemas.microsoft.com/office/drawing/2014/main" id="{0082FD55-A5B2-4430-9512-E48A391DE575}"/>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3332246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Invasion—Battle of Plataea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2" y="2336872"/>
            <a:ext cx="6846914" cy="3918153"/>
          </a:xfrm>
        </p:spPr>
        <p:txBody>
          <a:bodyPr/>
          <a:lstStyle/>
          <a:p>
            <a:r>
              <a:rPr lang="en-US" dirty="0"/>
              <a:t>The armies were numerically similar, and both sides deployed their best troops on the flanks.</a:t>
            </a:r>
          </a:p>
          <a:p>
            <a:r>
              <a:rPr lang="en-US" dirty="0"/>
              <a:t>Each figure represents 1,000 soldiers.</a:t>
            </a:r>
          </a:p>
          <a:p>
            <a:r>
              <a:rPr lang="en-US" dirty="0"/>
              <a:t>Persians in blue. </a:t>
            </a:r>
          </a:p>
          <a:p>
            <a:r>
              <a:rPr lang="en-US" dirty="0"/>
              <a:t>Medizing Greeks blue and red.</a:t>
            </a:r>
          </a:p>
          <a:p>
            <a:r>
              <a:rPr lang="en-US" dirty="0"/>
              <a:t>Greek Allies in red.</a:t>
            </a:r>
          </a:p>
          <a:p>
            <a:r>
              <a:rPr lang="en-US" dirty="0"/>
              <a:t>Lighter colors indicate less capable troops, although all the Persian troops present were experienced and reliable.</a:t>
            </a:r>
          </a:p>
          <a:p>
            <a:endParaRPr lang="en-US" dirty="0"/>
          </a:p>
        </p:txBody>
      </p:sp>
      <p:pic>
        <p:nvPicPr>
          <p:cNvPr id="5" name="Picture 4">
            <a:extLst>
              <a:ext uri="{FF2B5EF4-FFF2-40B4-BE49-F238E27FC236}">
                <a16:creationId xmlns:a16="http://schemas.microsoft.com/office/drawing/2014/main" id="{8C8BBBF0-E05C-4211-99C2-8B0A60FCB14D}"/>
              </a:ext>
            </a:extLst>
          </p:cNvPr>
          <p:cNvPicPr>
            <a:picLocks noChangeAspect="1"/>
          </p:cNvPicPr>
          <p:nvPr/>
        </p:nvPicPr>
        <p:blipFill>
          <a:blip r:embed="rId2"/>
          <a:stretch>
            <a:fillRect/>
          </a:stretch>
        </p:blipFill>
        <p:spPr>
          <a:xfrm>
            <a:off x="7779026" y="2145789"/>
            <a:ext cx="4142897" cy="4426801"/>
          </a:xfrm>
          <a:prstGeom prst="rect">
            <a:avLst/>
          </a:prstGeom>
        </p:spPr>
      </p:pic>
      <p:pic>
        <p:nvPicPr>
          <p:cNvPr id="6" name="Picture 5">
            <a:extLst>
              <a:ext uri="{FF2B5EF4-FFF2-40B4-BE49-F238E27FC236}">
                <a16:creationId xmlns:a16="http://schemas.microsoft.com/office/drawing/2014/main" id="{281C2846-8011-471C-BE8A-A354551D9750}"/>
              </a:ext>
            </a:extLst>
          </p:cNvPr>
          <p:cNvPicPr>
            <a:picLocks noChangeAspect="1"/>
          </p:cNvPicPr>
          <p:nvPr/>
        </p:nvPicPr>
        <p:blipFill>
          <a:blip r:embed="rId3"/>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106658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Invasion—Battle of Plataea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2" y="2336873"/>
            <a:ext cx="4898844" cy="4289214"/>
          </a:xfrm>
        </p:spPr>
        <p:txBody>
          <a:bodyPr>
            <a:normAutofit lnSpcReduction="10000"/>
          </a:bodyPr>
          <a:lstStyle/>
          <a:p>
            <a:r>
              <a:rPr lang="en-US" dirty="0"/>
              <a:t>After eight days of facing each other, Persian cavalry raids on the Greek rear cut their supply line.</a:t>
            </a:r>
          </a:p>
          <a:p>
            <a:r>
              <a:rPr lang="en-US" dirty="0"/>
              <a:t>The Greeks attempted a withdrawal to Plataea under cover of night, but became confused and badly scattered.</a:t>
            </a:r>
          </a:p>
          <a:p>
            <a:r>
              <a:rPr lang="en-US" dirty="0"/>
              <a:t>Seeing the Greek army in </a:t>
            </a:r>
            <a:r>
              <a:rPr lang="en-US" dirty="0" err="1"/>
              <a:t>diasarray</a:t>
            </a:r>
            <a:r>
              <a:rPr lang="en-US" dirty="0"/>
              <a:t> the next morning, </a:t>
            </a:r>
            <a:r>
              <a:rPr lang="en-US" dirty="0" err="1"/>
              <a:t>Mardonius</a:t>
            </a:r>
            <a:r>
              <a:rPr lang="en-US" dirty="0"/>
              <a:t> ordered an all-out attack. </a:t>
            </a:r>
          </a:p>
          <a:p>
            <a:endParaRPr lang="en-US" dirty="0"/>
          </a:p>
        </p:txBody>
      </p:sp>
      <p:pic>
        <p:nvPicPr>
          <p:cNvPr id="5" name="Picture 4">
            <a:extLst>
              <a:ext uri="{FF2B5EF4-FFF2-40B4-BE49-F238E27FC236}">
                <a16:creationId xmlns:a16="http://schemas.microsoft.com/office/drawing/2014/main" id="{A3543CAB-5F89-45E3-B6F6-445E45391192}"/>
              </a:ext>
            </a:extLst>
          </p:cNvPr>
          <p:cNvPicPr>
            <a:picLocks noChangeAspect="1"/>
          </p:cNvPicPr>
          <p:nvPr/>
        </p:nvPicPr>
        <p:blipFill>
          <a:blip r:embed="rId2"/>
          <a:stretch>
            <a:fillRect/>
          </a:stretch>
        </p:blipFill>
        <p:spPr>
          <a:xfrm>
            <a:off x="5888636" y="2232195"/>
            <a:ext cx="5969478" cy="4393892"/>
          </a:xfrm>
          <a:prstGeom prst="rect">
            <a:avLst/>
          </a:prstGeom>
        </p:spPr>
      </p:pic>
      <p:pic>
        <p:nvPicPr>
          <p:cNvPr id="6" name="Picture 5">
            <a:extLst>
              <a:ext uri="{FF2B5EF4-FFF2-40B4-BE49-F238E27FC236}">
                <a16:creationId xmlns:a16="http://schemas.microsoft.com/office/drawing/2014/main" id="{8719BE88-1197-4B89-A895-69FA8DE5C4C6}"/>
              </a:ext>
            </a:extLst>
          </p:cNvPr>
          <p:cNvPicPr>
            <a:picLocks noChangeAspect="1"/>
          </p:cNvPicPr>
          <p:nvPr/>
        </p:nvPicPr>
        <p:blipFill>
          <a:blip r:embed="rId3"/>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99191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Invasion—Battle of Plataea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2" y="2336872"/>
            <a:ext cx="6873418" cy="4355999"/>
          </a:xfrm>
        </p:spPr>
        <p:txBody>
          <a:bodyPr/>
          <a:lstStyle/>
          <a:p>
            <a:r>
              <a:rPr lang="en-US" dirty="0"/>
              <a:t>At first only the two wings of the Persian Army advanced, and contacted the two separated wings of the Greeks.</a:t>
            </a:r>
          </a:p>
          <a:p>
            <a:r>
              <a:rPr lang="en-US" dirty="0"/>
              <a:t>The Persian Guard advanced on the Spartans and the Medizing Greeks (led by the Thebans) advanced on the Athenians.</a:t>
            </a:r>
          </a:p>
          <a:p>
            <a:r>
              <a:rPr lang="en-US" dirty="0"/>
              <a:t>The centers remained unengaged.</a:t>
            </a:r>
          </a:p>
          <a:p>
            <a:endParaRPr lang="en-US" dirty="0"/>
          </a:p>
        </p:txBody>
      </p:sp>
      <p:pic>
        <p:nvPicPr>
          <p:cNvPr id="5" name="Picture 4">
            <a:extLst>
              <a:ext uri="{FF2B5EF4-FFF2-40B4-BE49-F238E27FC236}">
                <a16:creationId xmlns:a16="http://schemas.microsoft.com/office/drawing/2014/main" id="{D80E41EF-8AF9-4FD6-BD4B-0AF7869D7499}"/>
              </a:ext>
            </a:extLst>
          </p:cNvPr>
          <p:cNvPicPr>
            <a:picLocks noChangeAspect="1"/>
          </p:cNvPicPr>
          <p:nvPr/>
        </p:nvPicPr>
        <p:blipFill>
          <a:blip r:embed="rId2"/>
          <a:stretch>
            <a:fillRect/>
          </a:stretch>
        </p:blipFill>
        <p:spPr>
          <a:xfrm>
            <a:off x="7818784" y="2336873"/>
            <a:ext cx="4076636" cy="4355999"/>
          </a:xfrm>
          <a:prstGeom prst="rect">
            <a:avLst/>
          </a:prstGeom>
        </p:spPr>
      </p:pic>
      <p:pic>
        <p:nvPicPr>
          <p:cNvPr id="6" name="Picture 5">
            <a:extLst>
              <a:ext uri="{FF2B5EF4-FFF2-40B4-BE49-F238E27FC236}">
                <a16:creationId xmlns:a16="http://schemas.microsoft.com/office/drawing/2014/main" id="{A2F8AF22-EF10-4AE6-AA60-91CDC80E121B}"/>
              </a:ext>
            </a:extLst>
          </p:cNvPr>
          <p:cNvPicPr>
            <a:picLocks noChangeAspect="1"/>
          </p:cNvPicPr>
          <p:nvPr/>
        </p:nvPicPr>
        <p:blipFill>
          <a:blip r:embed="rId3"/>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8273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Invasion—Battle of Plataea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1" y="2336873"/>
            <a:ext cx="6913175" cy="4264038"/>
          </a:xfrm>
        </p:spPr>
        <p:txBody>
          <a:bodyPr>
            <a:normAutofit lnSpcReduction="10000"/>
          </a:bodyPr>
          <a:lstStyle/>
          <a:p>
            <a:r>
              <a:rPr lang="en-US" dirty="0"/>
              <a:t>The Athenians and Medizing Greeks came to close quarters. According to Herodotus some of the Medizing Greeks “behaved as cowards,” but the Thebans stood their ground and held off the Athenians.</a:t>
            </a:r>
          </a:p>
          <a:p>
            <a:r>
              <a:rPr lang="en-US" dirty="0"/>
              <a:t>On the other flank the Persians halted in bow range and began showering the Spartans with arrows. The Spartan commander </a:t>
            </a:r>
            <a:r>
              <a:rPr lang="en-US" dirty="0">
                <a:solidFill>
                  <a:srgbClr val="FFFF00"/>
                </a:solidFill>
              </a:rPr>
              <a:t>Pausanias</a:t>
            </a:r>
            <a:r>
              <a:rPr lang="en-US" dirty="0"/>
              <a:t> was about to order the charge when the priests present with the army conducted the sacrifice and found the omens bad. </a:t>
            </a:r>
          </a:p>
          <a:p>
            <a:r>
              <a:rPr lang="en-US" dirty="0"/>
              <a:t>Pausanias asked for a second opinion (ordered another sacrifice).</a:t>
            </a:r>
          </a:p>
          <a:p>
            <a:endParaRPr lang="en-US" dirty="0"/>
          </a:p>
        </p:txBody>
      </p:sp>
      <p:pic>
        <p:nvPicPr>
          <p:cNvPr id="5" name="Picture 4">
            <a:extLst>
              <a:ext uri="{FF2B5EF4-FFF2-40B4-BE49-F238E27FC236}">
                <a16:creationId xmlns:a16="http://schemas.microsoft.com/office/drawing/2014/main" id="{7E9989B5-0341-45C9-A454-5464EB91FBD8}"/>
              </a:ext>
            </a:extLst>
          </p:cNvPr>
          <p:cNvPicPr>
            <a:picLocks noChangeAspect="1"/>
          </p:cNvPicPr>
          <p:nvPr/>
        </p:nvPicPr>
        <p:blipFill>
          <a:blip r:embed="rId2"/>
          <a:stretch>
            <a:fillRect/>
          </a:stretch>
        </p:blipFill>
        <p:spPr>
          <a:xfrm>
            <a:off x="7792278" y="2145789"/>
            <a:ext cx="4169401" cy="4455121"/>
          </a:xfrm>
          <a:prstGeom prst="rect">
            <a:avLst/>
          </a:prstGeom>
        </p:spPr>
      </p:pic>
      <p:pic>
        <p:nvPicPr>
          <p:cNvPr id="6" name="Picture 5">
            <a:extLst>
              <a:ext uri="{FF2B5EF4-FFF2-40B4-BE49-F238E27FC236}">
                <a16:creationId xmlns:a16="http://schemas.microsoft.com/office/drawing/2014/main" id="{D0DB1B36-4CEE-4E2B-A4B1-B134BADA4FC6}"/>
              </a:ext>
            </a:extLst>
          </p:cNvPr>
          <p:cNvPicPr>
            <a:picLocks noChangeAspect="1"/>
          </p:cNvPicPr>
          <p:nvPr/>
        </p:nvPicPr>
        <p:blipFill>
          <a:blip r:embed="rId3"/>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767122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Invasion—Battle of Plataea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1" y="2336872"/>
            <a:ext cx="5110879" cy="4313599"/>
          </a:xfrm>
        </p:spPr>
        <p:txBody>
          <a:bodyPr>
            <a:normAutofit lnSpcReduction="10000"/>
          </a:bodyPr>
          <a:lstStyle/>
          <a:p>
            <a:r>
              <a:rPr lang="en-US" dirty="0"/>
              <a:t>“. . . but the omens continued to be unfavorable for them. And during all this time, many of them fell to their deaths and many more by far were wounded. . . .(A)s </a:t>
            </a:r>
            <a:r>
              <a:rPr lang="en-US" dirty="0" err="1"/>
              <a:t>Pausanius</a:t>
            </a:r>
            <a:r>
              <a:rPr lang="en-US" dirty="0"/>
              <a:t> concluded his prayer, the Lacedaemonians’ sacrifices yielded favorable omens. Now that this had finally happened, the Lacedaemonians also advanced </a:t>
            </a:r>
            <a:r>
              <a:rPr lang="en-US" dirty="0" err="1"/>
              <a:t>agains</a:t>
            </a:r>
            <a:r>
              <a:rPr lang="en-US" dirty="0"/>
              <a:t> the Persians, who threw down their bows as they confronted them.”</a:t>
            </a:r>
          </a:p>
          <a:p>
            <a:pPr marL="457200" lvl="1" indent="0">
              <a:buNone/>
            </a:pPr>
            <a:r>
              <a:rPr lang="en-US" dirty="0"/>
              <a:t>--Herodotus, </a:t>
            </a:r>
            <a:r>
              <a:rPr lang="en-US" i="1" dirty="0"/>
              <a:t>Histories</a:t>
            </a:r>
            <a:r>
              <a:rPr lang="en-US" dirty="0"/>
              <a:t>, IX.9.61-2</a:t>
            </a:r>
          </a:p>
          <a:p>
            <a:endParaRPr lang="en-US" dirty="0"/>
          </a:p>
        </p:txBody>
      </p:sp>
      <p:pic>
        <p:nvPicPr>
          <p:cNvPr id="6" name="Picture 5">
            <a:extLst>
              <a:ext uri="{FF2B5EF4-FFF2-40B4-BE49-F238E27FC236}">
                <a16:creationId xmlns:a16="http://schemas.microsoft.com/office/drawing/2014/main" id="{1D91E456-631A-4E5E-A8D1-FC89FA2129FB}"/>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974790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Invasion—Battle of Plataea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1" y="2336872"/>
            <a:ext cx="6767401" cy="4196449"/>
          </a:xfrm>
        </p:spPr>
        <p:txBody>
          <a:bodyPr>
            <a:normAutofit fontScale="92500" lnSpcReduction="20000"/>
          </a:bodyPr>
          <a:lstStyle/>
          <a:p>
            <a:r>
              <a:rPr lang="en-US" dirty="0"/>
              <a:t>The Spartans Advance</a:t>
            </a:r>
          </a:p>
          <a:p>
            <a:pPr lvl="1"/>
            <a:r>
              <a:rPr lang="en-US" dirty="0"/>
              <a:t>Spartans are more heavily armored than Persian Guard, but Persians stand their ground</a:t>
            </a:r>
          </a:p>
          <a:p>
            <a:pPr lvl="1"/>
            <a:r>
              <a:rPr lang="en-US" dirty="0"/>
              <a:t>Fight continues for some time until </a:t>
            </a:r>
            <a:r>
              <a:rPr lang="en-US" dirty="0" err="1"/>
              <a:t>Mardonius</a:t>
            </a:r>
            <a:r>
              <a:rPr lang="en-US" dirty="0"/>
              <a:t>, at the center of the fighting is killed. Persians then give way and retreat.</a:t>
            </a:r>
          </a:p>
          <a:p>
            <a:r>
              <a:rPr lang="en-US" dirty="0"/>
              <a:t>The Thebans hold the Athenians until they see the Persian Guard break. Then they retreat in good order.</a:t>
            </a:r>
          </a:p>
          <a:p>
            <a:pPr lvl="1"/>
            <a:r>
              <a:rPr lang="en-US" dirty="0"/>
              <a:t>When the Allied Greeks (</a:t>
            </a:r>
            <a:r>
              <a:rPr lang="en-US" dirty="0" err="1"/>
              <a:t>Megarans</a:t>
            </a:r>
            <a:r>
              <a:rPr lang="en-US" dirty="0"/>
              <a:t> and Islanders) join the pursuit </a:t>
            </a:r>
            <a:r>
              <a:rPr lang="en-US" dirty="0" err="1"/>
              <a:t>aginst</a:t>
            </a:r>
            <a:r>
              <a:rPr lang="en-US" dirty="0"/>
              <a:t> the Theban hoplites, the Theban cavalry attack them and cause heavy </a:t>
            </a:r>
            <a:r>
              <a:rPr lang="en-US" dirty="0" err="1"/>
              <a:t>casualtiues</a:t>
            </a:r>
            <a:endParaRPr lang="en-US" dirty="0"/>
          </a:p>
          <a:p>
            <a:r>
              <a:rPr lang="en-US" dirty="0" err="1"/>
              <a:t>Artabazus</a:t>
            </a:r>
            <a:r>
              <a:rPr lang="en-US" dirty="0"/>
              <a:t> arrives with the Persian center, sees the Guard broken, and immediately retreats.</a:t>
            </a:r>
          </a:p>
          <a:p>
            <a:r>
              <a:rPr lang="en-US" dirty="0"/>
              <a:t>Remnants of Persian Guard take refuge in the Persian camp, but are overrun and killed.</a:t>
            </a:r>
          </a:p>
          <a:p>
            <a:endParaRPr lang="en-US" dirty="0"/>
          </a:p>
        </p:txBody>
      </p:sp>
      <p:pic>
        <p:nvPicPr>
          <p:cNvPr id="6" name="Picture 5">
            <a:extLst>
              <a:ext uri="{FF2B5EF4-FFF2-40B4-BE49-F238E27FC236}">
                <a16:creationId xmlns:a16="http://schemas.microsoft.com/office/drawing/2014/main" id="{E0EFCAA0-442E-43A4-A672-CD379817D299}"/>
              </a:ext>
            </a:extLst>
          </p:cNvPr>
          <p:cNvPicPr>
            <a:picLocks noChangeAspect="1"/>
          </p:cNvPicPr>
          <p:nvPr/>
        </p:nvPicPr>
        <p:blipFill>
          <a:blip r:embed="rId2"/>
          <a:stretch>
            <a:fillRect/>
          </a:stretch>
        </p:blipFill>
        <p:spPr>
          <a:xfrm>
            <a:off x="7699513" y="2159041"/>
            <a:ext cx="4195905" cy="4483441"/>
          </a:xfrm>
          <a:prstGeom prst="rect">
            <a:avLst/>
          </a:prstGeom>
        </p:spPr>
      </p:pic>
      <p:pic>
        <p:nvPicPr>
          <p:cNvPr id="7" name="Picture 6">
            <a:extLst>
              <a:ext uri="{FF2B5EF4-FFF2-40B4-BE49-F238E27FC236}">
                <a16:creationId xmlns:a16="http://schemas.microsoft.com/office/drawing/2014/main" id="{DF31808B-5BF4-4071-B0B2-72EE795A310F}"/>
              </a:ext>
            </a:extLst>
          </p:cNvPr>
          <p:cNvPicPr>
            <a:picLocks noChangeAspect="1"/>
          </p:cNvPicPr>
          <p:nvPr/>
        </p:nvPicPr>
        <p:blipFill>
          <a:blip r:embed="rId3"/>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93174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Invasion—Battle of Plataea (479 BCE)</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680322" y="2336872"/>
            <a:ext cx="6687888" cy="4196449"/>
          </a:xfrm>
        </p:spPr>
        <p:txBody>
          <a:bodyPr>
            <a:normAutofit/>
          </a:bodyPr>
          <a:lstStyle/>
          <a:p>
            <a:r>
              <a:rPr lang="en-US" dirty="0"/>
              <a:t>Losses</a:t>
            </a:r>
          </a:p>
          <a:p>
            <a:pPr lvl="1"/>
            <a:r>
              <a:rPr lang="en-US" dirty="0">
                <a:solidFill>
                  <a:srgbClr val="FFFF00"/>
                </a:solidFill>
              </a:rPr>
              <a:t>Greek Allies: </a:t>
            </a:r>
            <a:r>
              <a:rPr lang="en-US" dirty="0"/>
              <a:t>159 according to Herodotus (very unlikely). 1,360 hoplites according to Plutarch. Including light troops and casualties suffered in the earlier skirmishes, Greek casualties may have numbered over 10,000, according to </a:t>
            </a:r>
            <a:r>
              <a:rPr lang="en-US" dirty="0" err="1"/>
              <a:t>Diodorus</a:t>
            </a:r>
            <a:r>
              <a:rPr lang="en-US" dirty="0"/>
              <a:t> and Ephorus.</a:t>
            </a:r>
          </a:p>
          <a:p>
            <a:pPr lvl="1"/>
            <a:r>
              <a:rPr lang="en-US" dirty="0">
                <a:solidFill>
                  <a:srgbClr val="FFFF00"/>
                </a:solidFill>
              </a:rPr>
              <a:t>Persians: </a:t>
            </a:r>
            <a:r>
              <a:rPr lang="en-US" dirty="0"/>
              <a:t>9,000 Persian guards (out of 12,000 present), plus about 1,500 Medizing Greeks. Including earlier skirmishes and casualties suffered during the retreat, probably 15-20,000. </a:t>
            </a:r>
          </a:p>
          <a:p>
            <a:endParaRPr lang="en-US" dirty="0"/>
          </a:p>
        </p:txBody>
      </p:sp>
      <p:pic>
        <p:nvPicPr>
          <p:cNvPr id="7" name="Picture 6">
            <a:extLst>
              <a:ext uri="{FF2B5EF4-FFF2-40B4-BE49-F238E27FC236}">
                <a16:creationId xmlns:a16="http://schemas.microsoft.com/office/drawing/2014/main" id="{6EC1F0A2-66AC-421F-B96B-A7060AB88B82}"/>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21904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BD6B-7794-4EFC-A88E-229967C36D96}"/>
              </a:ext>
            </a:extLst>
          </p:cNvPr>
          <p:cNvSpPr>
            <a:spLocks noGrp="1"/>
          </p:cNvSpPr>
          <p:nvPr>
            <p:ph type="title"/>
          </p:nvPr>
        </p:nvSpPr>
        <p:spPr/>
        <p:txBody>
          <a:bodyPr/>
          <a:lstStyle/>
          <a:p>
            <a:r>
              <a:rPr lang="en-US" dirty="0"/>
              <a:t>Results of the Persian Defeat at Plataea</a:t>
            </a:r>
          </a:p>
        </p:txBody>
      </p:sp>
      <p:sp>
        <p:nvSpPr>
          <p:cNvPr id="3" name="Content Placeholder 2">
            <a:extLst>
              <a:ext uri="{FF2B5EF4-FFF2-40B4-BE49-F238E27FC236}">
                <a16:creationId xmlns:a16="http://schemas.microsoft.com/office/drawing/2014/main" id="{E5E4FF70-6F08-4EB7-93C1-B9EC0EFA7969}"/>
              </a:ext>
            </a:extLst>
          </p:cNvPr>
          <p:cNvSpPr>
            <a:spLocks noGrp="1"/>
          </p:cNvSpPr>
          <p:nvPr>
            <p:ph idx="1"/>
          </p:nvPr>
        </p:nvSpPr>
        <p:spPr>
          <a:xfrm>
            <a:off x="371061" y="2244326"/>
            <a:ext cx="7392235" cy="4454647"/>
          </a:xfrm>
        </p:spPr>
        <p:txBody>
          <a:bodyPr>
            <a:normAutofit fontScale="85000" lnSpcReduction="20000"/>
          </a:bodyPr>
          <a:lstStyle/>
          <a:p>
            <a:r>
              <a:rPr lang="en-US" dirty="0"/>
              <a:t>Remnants of the Persian army retreat to Asia.</a:t>
            </a:r>
          </a:p>
          <a:p>
            <a:pPr lvl="1"/>
            <a:r>
              <a:rPr lang="en-US" dirty="0"/>
              <a:t>Persia never again attempts an invasion of Greece.</a:t>
            </a:r>
          </a:p>
          <a:p>
            <a:r>
              <a:rPr lang="en-US" dirty="0"/>
              <a:t>Sea Battle of Mycale (479)</a:t>
            </a:r>
          </a:p>
          <a:p>
            <a:pPr lvl="1"/>
            <a:r>
              <a:rPr lang="en-US" dirty="0"/>
              <a:t>Remnant of Persian fleet shattered. </a:t>
            </a:r>
          </a:p>
          <a:p>
            <a:pPr lvl="1"/>
            <a:r>
              <a:rPr lang="en-US" dirty="0"/>
              <a:t>Persian naval power broken (temporarily)</a:t>
            </a:r>
          </a:p>
          <a:p>
            <a:r>
              <a:rPr lang="en-US" dirty="0"/>
              <a:t>3</a:t>
            </a:r>
            <a:r>
              <a:rPr lang="en-US" baseline="30000" dirty="0"/>
              <a:t>rd</a:t>
            </a:r>
            <a:r>
              <a:rPr lang="en-US" dirty="0"/>
              <a:t> (or 2</a:t>
            </a:r>
            <a:r>
              <a:rPr lang="en-US" baseline="30000" dirty="0"/>
              <a:t>nd</a:t>
            </a:r>
            <a:r>
              <a:rPr lang="en-US" dirty="0"/>
              <a:t>) Ionian Revolt (479)</a:t>
            </a:r>
          </a:p>
          <a:p>
            <a:pPr lvl="1"/>
            <a:r>
              <a:rPr lang="en-US" dirty="0"/>
              <a:t>Affects mostly the islands. Mainland Ionian cities remain under Persian control.</a:t>
            </a:r>
          </a:p>
          <a:p>
            <a:r>
              <a:rPr lang="en-US" dirty="0"/>
              <a:t>Athenian and Spartan Senior Commanders Disgraced</a:t>
            </a:r>
          </a:p>
          <a:p>
            <a:pPr lvl="1"/>
            <a:r>
              <a:rPr lang="en-US" dirty="0"/>
              <a:t>478: </a:t>
            </a:r>
            <a:r>
              <a:rPr lang="en-US" dirty="0">
                <a:solidFill>
                  <a:srgbClr val="FFFF00"/>
                </a:solidFill>
              </a:rPr>
              <a:t>Pausanias, </a:t>
            </a:r>
            <a:r>
              <a:rPr lang="en-US" dirty="0"/>
              <a:t>the Spartan regent and general, accused of taking Persian bribes. Dies of starvation in temple sanctuary while avoiding arrest.</a:t>
            </a:r>
          </a:p>
          <a:p>
            <a:pPr lvl="1"/>
            <a:r>
              <a:rPr lang="en-US" dirty="0"/>
              <a:t>472: </a:t>
            </a:r>
            <a:r>
              <a:rPr lang="en-US" dirty="0">
                <a:solidFill>
                  <a:srgbClr val="FFFF00"/>
                </a:solidFill>
              </a:rPr>
              <a:t>Themistocles, </a:t>
            </a:r>
            <a:r>
              <a:rPr lang="en-US" dirty="0"/>
              <a:t>the Athenian archon and admiral, accused of same crime, flees into exile. Later receives sanctuary from Persian king. Dies in Persia 459.</a:t>
            </a:r>
          </a:p>
          <a:p>
            <a:r>
              <a:rPr lang="en-US" dirty="0"/>
              <a:t>Sparta loses interest in pursuing the war. Athens assumes leadership.</a:t>
            </a:r>
          </a:p>
          <a:p>
            <a:endParaRPr lang="en-US" dirty="0"/>
          </a:p>
        </p:txBody>
      </p:sp>
      <p:pic>
        <p:nvPicPr>
          <p:cNvPr id="6" name="Picture 5">
            <a:extLst>
              <a:ext uri="{FF2B5EF4-FFF2-40B4-BE49-F238E27FC236}">
                <a16:creationId xmlns:a16="http://schemas.microsoft.com/office/drawing/2014/main" id="{E6709DE2-9119-4863-9EE5-33B9A9D4A766}"/>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830381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2653-B2A5-42BD-8018-4D4248B5B754}"/>
              </a:ext>
            </a:extLst>
          </p:cNvPr>
          <p:cNvSpPr>
            <a:spLocks noGrp="1"/>
          </p:cNvSpPr>
          <p:nvPr>
            <p:ph type="title"/>
          </p:nvPr>
        </p:nvSpPr>
        <p:spPr/>
        <p:txBody>
          <a:bodyPr/>
          <a:lstStyle/>
          <a:p>
            <a:r>
              <a:rPr lang="en-US" dirty="0"/>
              <a:t>The Delian League 478-449 BCE)</a:t>
            </a:r>
          </a:p>
        </p:txBody>
      </p:sp>
      <p:sp>
        <p:nvSpPr>
          <p:cNvPr id="3" name="Content Placeholder 2">
            <a:extLst>
              <a:ext uri="{FF2B5EF4-FFF2-40B4-BE49-F238E27FC236}">
                <a16:creationId xmlns:a16="http://schemas.microsoft.com/office/drawing/2014/main" id="{73CEFDE5-D203-41A0-979B-61D06A9948C2}"/>
              </a:ext>
            </a:extLst>
          </p:cNvPr>
          <p:cNvSpPr>
            <a:spLocks noGrp="1"/>
          </p:cNvSpPr>
          <p:nvPr>
            <p:ph idx="1"/>
          </p:nvPr>
        </p:nvSpPr>
        <p:spPr>
          <a:xfrm>
            <a:off x="357809" y="2199861"/>
            <a:ext cx="7898295" cy="4399722"/>
          </a:xfrm>
        </p:spPr>
        <p:txBody>
          <a:bodyPr>
            <a:normAutofit fontScale="77500" lnSpcReduction="20000"/>
          </a:bodyPr>
          <a:lstStyle/>
          <a:p>
            <a:r>
              <a:rPr lang="en-US" dirty="0"/>
              <a:t>Formation of the League (478 BCE)</a:t>
            </a:r>
          </a:p>
          <a:p>
            <a:pPr lvl="1"/>
            <a:r>
              <a:rPr lang="en-US" dirty="0"/>
              <a:t>Initially consists of Athens and most of the Island city-states, especially those which recently gained independence from Persia</a:t>
            </a:r>
          </a:p>
          <a:p>
            <a:pPr lvl="1"/>
            <a:r>
              <a:rPr lang="en-US" dirty="0"/>
              <a:t>Voluntary alliance under Athenian leadership. </a:t>
            </a:r>
            <a:r>
              <a:rPr lang="en-US" i="1" dirty="0"/>
              <a:t>(Supposedly)</a:t>
            </a:r>
          </a:p>
          <a:p>
            <a:r>
              <a:rPr lang="en-US" dirty="0"/>
              <a:t>Battle of the </a:t>
            </a:r>
            <a:r>
              <a:rPr lang="en-US" dirty="0" err="1"/>
              <a:t>Eurymedon</a:t>
            </a:r>
            <a:r>
              <a:rPr lang="en-US" dirty="0"/>
              <a:t> (469 BCE)</a:t>
            </a:r>
          </a:p>
          <a:p>
            <a:pPr lvl="1"/>
            <a:r>
              <a:rPr lang="en-US" dirty="0"/>
              <a:t>Crushes Persian attempt at naval counteroffensive</a:t>
            </a:r>
          </a:p>
          <a:p>
            <a:pPr lvl="1"/>
            <a:r>
              <a:rPr lang="en-US" dirty="0"/>
              <a:t>End major hostilities between Persia and Greek Allies (at least temporarily)</a:t>
            </a:r>
          </a:p>
          <a:p>
            <a:r>
              <a:rPr lang="en-US" dirty="0"/>
              <a:t>First Delian League revolt: Naxos (468)</a:t>
            </a:r>
          </a:p>
          <a:p>
            <a:pPr lvl="1"/>
            <a:r>
              <a:rPr lang="en-US" dirty="0"/>
              <a:t>Since the war appears to be over, Naxos withdraws from the Delian League.</a:t>
            </a:r>
          </a:p>
          <a:p>
            <a:pPr lvl="1"/>
            <a:r>
              <a:rPr lang="en-US" dirty="0"/>
              <a:t>Turns out, it’s not </a:t>
            </a:r>
            <a:r>
              <a:rPr lang="en-US" i="1" dirty="0"/>
              <a:t>exactly</a:t>
            </a:r>
            <a:r>
              <a:rPr lang="en-US" dirty="0"/>
              <a:t> voluntary after all.</a:t>
            </a:r>
          </a:p>
          <a:p>
            <a:pPr lvl="1"/>
            <a:r>
              <a:rPr lang="en-US" dirty="0"/>
              <a:t>Athens defeats Naxos, forces them to tear down walls, loses its fleet, and lose its vote in the League (but still a tribute-paying member)</a:t>
            </a:r>
          </a:p>
          <a:p>
            <a:r>
              <a:rPr lang="en-US" dirty="0"/>
              <a:t>Xerxes assassinated, succeeded by Artaxerxes I (465 BCE)</a:t>
            </a:r>
          </a:p>
          <a:p>
            <a:r>
              <a:rPr lang="en-US" dirty="0"/>
              <a:t>Second Delian League revolt: Thasos (465-463)</a:t>
            </a:r>
          </a:p>
          <a:p>
            <a:pPr lvl="1"/>
            <a:r>
              <a:rPr lang="en-US" dirty="0"/>
              <a:t>Thasos sees Athens as undermining their mineral rights in silver mine.</a:t>
            </a:r>
          </a:p>
          <a:p>
            <a:pPr lvl="1"/>
            <a:r>
              <a:rPr lang="en-US" dirty="0"/>
              <a:t>Withdraws and defects to Persia, but beaten by Athens after two-year siege.</a:t>
            </a:r>
          </a:p>
          <a:p>
            <a:pPr lvl="1"/>
            <a:r>
              <a:rPr lang="en-US" dirty="0"/>
              <a:t>Suffers the same punishment as Naxos.</a:t>
            </a:r>
          </a:p>
        </p:txBody>
      </p:sp>
      <p:pic>
        <p:nvPicPr>
          <p:cNvPr id="4" name="Picture 3">
            <a:extLst>
              <a:ext uri="{FF2B5EF4-FFF2-40B4-BE49-F238E27FC236}">
                <a16:creationId xmlns:a16="http://schemas.microsoft.com/office/drawing/2014/main" id="{863F7398-25E2-4FAB-BCCE-50B6A4A2DC23}"/>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83512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2653-B2A5-42BD-8018-4D4248B5B754}"/>
              </a:ext>
            </a:extLst>
          </p:cNvPr>
          <p:cNvSpPr>
            <a:spLocks noGrp="1"/>
          </p:cNvSpPr>
          <p:nvPr>
            <p:ph type="title"/>
          </p:nvPr>
        </p:nvSpPr>
        <p:spPr/>
        <p:txBody>
          <a:bodyPr/>
          <a:lstStyle/>
          <a:p>
            <a:r>
              <a:rPr lang="en-US" dirty="0"/>
              <a:t>The Delian League 478-449 BCE)</a:t>
            </a:r>
          </a:p>
        </p:txBody>
      </p:sp>
      <p:sp>
        <p:nvSpPr>
          <p:cNvPr id="3" name="Content Placeholder 2">
            <a:extLst>
              <a:ext uri="{FF2B5EF4-FFF2-40B4-BE49-F238E27FC236}">
                <a16:creationId xmlns:a16="http://schemas.microsoft.com/office/drawing/2014/main" id="{73CEFDE5-D203-41A0-979B-61D06A9948C2}"/>
              </a:ext>
            </a:extLst>
          </p:cNvPr>
          <p:cNvSpPr>
            <a:spLocks noGrp="1"/>
          </p:cNvSpPr>
          <p:nvPr>
            <p:ph idx="1"/>
          </p:nvPr>
        </p:nvSpPr>
        <p:spPr>
          <a:xfrm>
            <a:off x="370948" y="2336873"/>
            <a:ext cx="5844322" cy="4275962"/>
          </a:xfrm>
        </p:spPr>
        <p:txBody>
          <a:bodyPr>
            <a:normAutofit/>
          </a:bodyPr>
          <a:lstStyle/>
          <a:p>
            <a:r>
              <a:rPr lang="en-US" dirty="0"/>
              <a:t>Revolt in Egypt (460-457)</a:t>
            </a:r>
          </a:p>
          <a:p>
            <a:pPr lvl="1"/>
            <a:r>
              <a:rPr lang="en-US" dirty="0"/>
              <a:t>Egyptian revolt against Persia, Athens decides to back rebels</a:t>
            </a:r>
          </a:p>
          <a:p>
            <a:pPr lvl="1"/>
            <a:r>
              <a:rPr lang="en-US" dirty="0"/>
              <a:t>Renewed rationale for maintaining Delian League</a:t>
            </a:r>
          </a:p>
          <a:p>
            <a:pPr lvl="1"/>
            <a:r>
              <a:rPr lang="en-US" dirty="0"/>
              <a:t>Large expeditionary force nearly destroyed by Persians</a:t>
            </a:r>
          </a:p>
          <a:p>
            <a:pPr lvl="2"/>
            <a:r>
              <a:rPr lang="en-US" dirty="0"/>
              <a:t>Modern </a:t>
            </a:r>
            <a:r>
              <a:rPr lang="en-US" dirty="0" err="1"/>
              <a:t>esitmates</a:t>
            </a:r>
            <a:r>
              <a:rPr lang="en-US" dirty="0"/>
              <a:t> of Delian League losses: 250 ships, 50,000 men</a:t>
            </a:r>
          </a:p>
          <a:p>
            <a:r>
              <a:rPr lang="en-US" dirty="0"/>
              <a:t>Extension of League to mainland Ionia</a:t>
            </a:r>
          </a:p>
          <a:p>
            <a:pPr lvl="1"/>
            <a:r>
              <a:rPr lang="en-US" dirty="0"/>
              <a:t>Exact timing unknown, but probably on-going throughout 450s</a:t>
            </a:r>
          </a:p>
          <a:p>
            <a:pPr marL="0" indent="0">
              <a:buNone/>
            </a:pPr>
            <a:endParaRPr lang="en-US" dirty="0"/>
          </a:p>
        </p:txBody>
      </p:sp>
      <p:pic>
        <p:nvPicPr>
          <p:cNvPr id="4" name="Picture 3">
            <a:extLst>
              <a:ext uri="{FF2B5EF4-FFF2-40B4-BE49-F238E27FC236}">
                <a16:creationId xmlns:a16="http://schemas.microsoft.com/office/drawing/2014/main" id="{C94365C4-613E-4768-9BDA-C7C64B92A9FF}"/>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45348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00D5-740B-48EF-ADB1-CD4F4885A3E2}"/>
              </a:ext>
            </a:extLst>
          </p:cNvPr>
          <p:cNvSpPr>
            <a:spLocks noGrp="1"/>
          </p:cNvSpPr>
          <p:nvPr>
            <p:ph type="title"/>
          </p:nvPr>
        </p:nvSpPr>
        <p:spPr/>
        <p:txBody>
          <a:bodyPr/>
          <a:lstStyle/>
          <a:p>
            <a:r>
              <a:rPr lang="en-US" dirty="0"/>
              <a:t>And Some Notes on Apples and Pomegranates</a:t>
            </a:r>
          </a:p>
        </p:txBody>
      </p:sp>
      <p:sp>
        <p:nvSpPr>
          <p:cNvPr id="3" name="Content Placeholder 2">
            <a:extLst>
              <a:ext uri="{FF2B5EF4-FFF2-40B4-BE49-F238E27FC236}">
                <a16:creationId xmlns:a16="http://schemas.microsoft.com/office/drawing/2014/main" id="{BDB61D63-2F94-4834-B6F7-08DAC4589797}"/>
              </a:ext>
            </a:extLst>
          </p:cNvPr>
          <p:cNvSpPr>
            <a:spLocks noGrp="1"/>
          </p:cNvSpPr>
          <p:nvPr>
            <p:ph idx="1"/>
          </p:nvPr>
        </p:nvSpPr>
        <p:spPr>
          <a:xfrm>
            <a:off x="680322" y="2336872"/>
            <a:ext cx="6078288" cy="4368727"/>
          </a:xfrm>
        </p:spPr>
        <p:txBody>
          <a:bodyPr>
            <a:normAutofit fontScale="92500" lnSpcReduction="20000"/>
          </a:bodyPr>
          <a:lstStyle/>
          <a:p>
            <a:r>
              <a:rPr lang="en-US" dirty="0">
                <a:solidFill>
                  <a:srgbClr val="FFFF00"/>
                </a:solidFill>
              </a:rPr>
              <a:t>Apple</a:t>
            </a:r>
          </a:p>
          <a:p>
            <a:pPr lvl="1"/>
            <a:r>
              <a:rPr lang="en-US" dirty="0"/>
              <a:t>Greek: </a:t>
            </a:r>
            <a:r>
              <a:rPr lang="en-US" i="1" dirty="0"/>
              <a:t>milo, melon (tree fruit in general)</a:t>
            </a:r>
          </a:p>
          <a:p>
            <a:pPr lvl="1"/>
            <a:r>
              <a:rPr lang="en-US" dirty="0"/>
              <a:t>Modern Persian: </a:t>
            </a:r>
            <a:r>
              <a:rPr lang="en-US" i="1" dirty="0"/>
              <a:t>sab</a:t>
            </a:r>
          </a:p>
          <a:p>
            <a:r>
              <a:rPr lang="en-US" dirty="0">
                <a:solidFill>
                  <a:srgbClr val="FFFF00"/>
                </a:solidFill>
              </a:rPr>
              <a:t>Symbolism of Apple</a:t>
            </a:r>
          </a:p>
          <a:p>
            <a:pPr lvl="1"/>
            <a:r>
              <a:rPr lang="en-US" dirty="0"/>
              <a:t>Ancient Israel: Knowledge, temptation</a:t>
            </a:r>
          </a:p>
          <a:p>
            <a:pPr lvl="1"/>
            <a:r>
              <a:rPr lang="en-US" dirty="0"/>
              <a:t>Greece: immortality (Garden of Hesperides)</a:t>
            </a:r>
          </a:p>
          <a:p>
            <a:r>
              <a:rPr lang="en-US" dirty="0">
                <a:solidFill>
                  <a:srgbClr val="FFFF00"/>
                </a:solidFill>
              </a:rPr>
              <a:t>Pomegranate</a:t>
            </a:r>
          </a:p>
          <a:p>
            <a:pPr lvl="1"/>
            <a:r>
              <a:rPr lang="en-US" dirty="0"/>
              <a:t>Greek: </a:t>
            </a:r>
            <a:r>
              <a:rPr lang="en-US" i="1" dirty="0" err="1"/>
              <a:t>ródi</a:t>
            </a:r>
            <a:endParaRPr lang="en-US" i="1" dirty="0"/>
          </a:p>
          <a:p>
            <a:pPr lvl="1"/>
            <a:r>
              <a:rPr lang="en-US" dirty="0"/>
              <a:t>Modern Persian: </a:t>
            </a:r>
            <a:r>
              <a:rPr lang="en-US" i="1" dirty="0" err="1"/>
              <a:t>anar</a:t>
            </a:r>
            <a:endParaRPr lang="en-US" i="1" dirty="0"/>
          </a:p>
          <a:p>
            <a:r>
              <a:rPr lang="en-US" dirty="0">
                <a:solidFill>
                  <a:srgbClr val="FFFF00"/>
                </a:solidFill>
              </a:rPr>
              <a:t>Symbolism of the </a:t>
            </a:r>
            <a:r>
              <a:rPr lang="en-US" dirty="0" err="1">
                <a:solidFill>
                  <a:srgbClr val="FFFF00"/>
                </a:solidFill>
              </a:rPr>
              <a:t>Pomegranite</a:t>
            </a:r>
            <a:endParaRPr lang="en-US" dirty="0">
              <a:solidFill>
                <a:srgbClr val="FFFF00"/>
              </a:solidFill>
            </a:endParaRPr>
          </a:p>
          <a:p>
            <a:pPr lvl="1"/>
            <a:r>
              <a:rPr lang="en-US" dirty="0"/>
              <a:t>Egypt, Persia, ancient Israel: </a:t>
            </a:r>
            <a:r>
              <a:rPr lang="en-US" i="1" dirty="0"/>
              <a:t>Fertility, Abundance </a:t>
            </a:r>
            <a:r>
              <a:rPr lang="en-US" dirty="0"/>
              <a:t>(by extension immortality)</a:t>
            </a:r>
          </a:p>
          <a:p>
            <a:pPr lvl="1"/>
            <a:r>
              <a:rPr lang="en-US" dirty="0"/>
              <a:t>Greece: </a:t>
            </a:r>
            <a:r>
              <a:rPr lang="en-US" i="1" dirty="0"/>
              <a:t>Death</a:t>
            </a:r>
            <a:r>
              <a:rPr lang="en-US" dirty="0"/>
              <a:t> (Myth of Persephone, seven pomegranate seeds)</a:t>
            </a:r>
          </a:p>
        </p:txBody>
      </p:sp>
      <p:pic>
        <p:nvPicPr>
          <p:cNvPr id="4" name="Picture 3">
            <a:extLst>
              <a:ext uri="{FF2B5EF4-FFF2-40B4-BE49-F238E27FC236}">
                <a16:creationId xmlns:a16="http://schemas.microsoft.com/office/drawing/2014/main" id="{0082FD55-A5B2-4430-9512-E48A391DE575}"/>
              </a:ext>
            </a:extLst>
          </p:cNvPr>
          <p:cNvPicPr>
            <a:picLocks noChangeAspect="1"/>
          </p:cNvPicPr>
          <p:nvPr/>
        </p:nvPicPr>
        <p:blipFill>
          <a:blip r:embed="rId2"/>
          <a:stretch>
            <a:fillRect/>
          </a:stretch>
        </p:blipFill>
        <p:spPr>
          <a:xfrm>
            <a:off x="10788512" y="752126"/>
            <a:ext cx="1217958" cy="1080938"/>
          </a:xfrm>
          <a:prstGeom prst="rect">
            <a:avLst/>
          </a:prstGeom>
        </p:spPr>
      </p:pic>
      <p:pic>
        <p:nvPicPr>
          <p:cNvPr id="8" name="Picture 7">
            <a:extLst>
              <a:ext uri="{FF2B5EF4-FFF2-40B4-BE49-F238E27FC236}">
                <a16:creationId xmlns:a16="http://schemas.microsoft.com/office/drawing/2014/main" id="{8D31233A-AA96-40A1-AB54-5AC134F1B2DD}"/>
              </a:ext>
            </a:extLst>
          </p:cNvPr>
          <p:cNvPicPr>
            <a:picLocks noChangeAspect="1"/>
          </p:cNvPicPr>
          <p:nvPr/>
        </p:nvPicPr>
        <p:blipFill>
          <a:blip r:embed="rId3"/>
          <a:stretch>
            <a:fillRect/>
          </a:stretch>
        </p:blipFill>
        <p:spPr>
          <a:xfrm>
            <a:off x="7990464" y="4128915"/>
            <a:ext cx="4016006" cy="2677337"/>
          </a:xfrm>
          <a:prstGeom prst="rect">
            <a:avLst/>
          </a:prstGeom>
        </p:spPr>
      </p:pic>
      <p:pic>
        <p:nvPicPr>
          <p:cNvPr id="9" name="Picture 8">
            <a:extLst>
              <a:ext uri="{FF2B5EF4-FFF2-40B4-BE49-F238E27FC236}">
                <a16:creationId xmlns:a16="http://schemas.microsoft.com/office/drawing/2014/main" id="{DE6D18B4-F9BE-48A1-8400-89BA5203DF3E}"/>
              </a:ext>
            </a:extLst>
          </p:cNvPr>
          <p:cNvPicPr>
            <a:picLocks noChangeAspect="1"/>
          </p:cNvPicPr>
          <p:nvPr/>
        </p:nvPicPr>
        <p:blipFill>
          <a:blip r:embed="rId4"/>
          <a:stretch>
            <a:fillRect/>
          </a:stretch>
        </p:blipFill>
        <p:spPr>
          <a:xfrm>
            <a:off x="6493566" y="2110251"/>
            <a:ext cx="2667755" cy="2410984"/>
          </a:xfrm>
          <a:prstGeom prst="rect">
            <a:avLst/>
          </a:prstGeom>
        </p:spPr>
      </p:pic>
    </p:spTree>
    <p:extLst>
      <p:ext uri="{BB962C8B-B14F-4D97-AF65-F5344CB8AC3E}">
        <p14:creationId xmlns:p14="http://schemas.microsoft.com/office/powerpoint/2010/main" val="1585790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2653-B2A5-42BD-8018-4D4248B5B754}"/>
              </a:ext>
            </a:extLst>
          </p:cNvPr>
          <p:cNvSpPr>
            <a:spLocks noGrp="1"/>
          </p:cNvSpPr>
          <p:nvPr>
            <p:ph type="title"/>
          </p:nvPr>
        </p:nvSpPr>
        <p:spPr/>
        <p:txBody>
          <a:bodyPr/>
          <a:lstStyle/>
          <a:p>
            <a:r>
              <a:rPr lang="en-US" dirty="0"/>
              <a:t>End of Hostilities</a:t>
            </a:r>
          </a:p>
        </p:txBody>
      </p:sp>
      <p:sp>
        <p:nvSpPr>
          <p:cNvPr id="3" name="Content Placeholder 2">
            <a:extLst>
              <a:ext uri="{FF2B5EF4-FFF2-40B4-BE49-F238E27FC236}">
                <a16:creationId xmlns:a16="http://schemas.microsoft.com/office/drawing/2014/main" id="{73CEFDE5-D203-41A0-979B-61D06A9948C2}"/>
              </a:ext>
            </a:extLst>
          </p:cNvPr>
          <p:cNvSpPr>
            <a:spLocks noGrp="1"/>
          </p:cNvSpPr>
          <p:nvPr>
            <p:ph idx="1"/>
          </p:nvPr>
        </p:nvSpPr>
        <p:spPr>
          <a:xfrm>
            <a:off x="680322" y="2336873"/>
            <a:ext cx="6952930" cy="4275962"/>
          </a:xfrm>
        </p:spPr>
        <p:txBody>
          <a:bodyPr>
            <a:normAutofit/>
          </a:bodyPr>
          <a:lstStyle/>
          <a:p>
            <a:r>
              <a:rPr lang="en-US" dirty="0"/>
              <a:t>Battle of Cypriot Salamis (450)</a:t>
            </a:r>
          </a:p>
          <a:p>
            <a:pPr lvl="1"/>
            <a:r>
              <a:rPr lang="en-US" dirty="0"/>
              <a:t>Athenians defeat Persian force trying to reestablish control over Cyprus.</a:t>
            </a:r>
          </a:p>
          <a:p>
            <a:r>
              <a:rPr lang="en-US" dirty="0"/>
              <a:t>Peace of </a:t>
            </a:r>
            <a:r>
              <a:rPr lang="en-US" dirty="0" err="1"/>
              <a:t>Callias</a:t>
            </a:r>
            <a:r>
              <a:rPr lang="en-US" dirty="0"/>
              <a:t> (449)</a:t>
            </a:r>
          </a:p>
          <a:p>
            <a:pPr lvl="1"/>
            <a:r>
              <a:rPr lang="en-US" dirty="0"/>
              <a:t>Not certain a formal treaty every actually existed. (May have been Athenian propaganda to enhance their reputation.)</a:t>
            </a:r>
          </a:p>
          <a:p>
            <a:pPr lvl="1"/>
            <a:r>
              <a:rPr lang="en-US" dirty="0"/>
              <a:t>Definite “meeting of the minds” between Persia and Athens ended hostilities and accepted status quo in Asia Minor. (That is, accepted the status of </a:t>
            </a:r>
            <a:r>
              <a:rPr lang="en-US" dirty="0" err="1"/>
              <a:t>Ionaian</a:t>
            </a:r>
            <a:r>
              <a:rPr lang="en-US" dirty="0"/>
              <a:t> Greek coastal and island cities as part of the Athenian sphere of influence.)</a:t>
            </a:r>
          </a:p>
          <a:p>
            <a:pPr lvl="1"/>
            <a:r>
              <a:rPr lang="en-US" dirty="0"/>
              <a:t>Effectively ended the Greco-Persian War.</a:t>
            </a:r>
          </a:p>
          <a:p>
            <a:pPr marL="0" indent="0">
              <a:buNone/>
            </a:pPr>
            <a:endParaRPr lang="en-US" dirty="0"/>
          </a:p>
        </p:txBody>
      </p:sp>
      <p:pic>
        <p:nvPicPr>
          <p:cNvPr id="4" name="Picture 3">
            <a:extLst>
              <a:ext uri="{FF2B5EF4-FFF2-40B4-BE49-F238E27FC236}">
                <a16:creationId xmlns:a16="http://schemas.microsoft.com/office/drawing/2014/main" id="{C94365C4-613E-4768-9BDA-C7C64B92A9FF}"/>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978645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6BCF-1772-4BC6-A6BB-5ECFDEAE2A79}"/>
              </a:ext>
            </a:extLst>
          </p:cNvPr>
          <p:cNvSpPr>
            <a:spLocks noGrp="1"/>
          </p:cNvSpPr>
          <p:nvPr>
            <p:ph type="title"/>
          </p:nvPr>
        </p:nvSpPr>
        <p:spPr/>
        <p:txBody>
          <a:bodyPr/>
          <a:lstStyle/>
          <a:p>
            <a:r>
              <a:rPr lang="en-US" dirty="0"/>
              <a:t>Meanwhile in Art . . .</a:t>
            </a:r>
          </a:p>
        </p:txBody>
      </p:sp>
      <p:sp>
        <p:nvSpPr>
          <p:cNvPr id="3" name="Content Placeholder 2">
            <a:extLst>
              <a:ext uri="{FF2B5EF4-FFF2-40B4-BE49-F238E27FC236}">
                <a16:creationId xmlns:a16="http://schemas.microsoft.com/office/drawing/2014/main" id="{60F6E0C0-BC3E-48ED-B82D-164A29E42876}"/>
              </a:ext>
            </a:extLst>
          </p:cNvPr>
          <p:cNvSpPr>
            <a:spLocks noGrp="1"/>
          </p:cNvSpPr>
          <p:nvPr>
            <p:ph idx="1"/>
          </p:nvPr>
        </p:nvSpPr>
        <p:spPr>
          <a:xfrm>
            <a:off x="680321" y="2336873"/>
            <a:ext cx="7668549" cy="3335057"/>
          </a:xfrm>
        </p:spPr>
        <p:txBody>
          <a:bodyPr/>
          <a:lstStyle/>
          <a:p>
            <a:pPr marL="0" indent="0">
              <a:buNone/>
            </a:pPr>
            <a:r>
              <a:rPr lang="en-US" b="1" i="1" dirty="0">
                <a:solidFill>
                  <a:srgbClr val="FFFF00"/>
                </a:solidFill>
              </a:rPr>
              <a:t>Statue of Penelope </a:t>
            </a:r>
          </a:p>
          <a:p>
            <a:r>
              <a:rPr lang="en-US" dirty="0"/>
              <a:t>Moved from Ionia to the Persian royal palace at Persepolis around 450 BCE.</a:t>
            </a:r>
          </a:p>
          <a:p>
            <a:r>
              <a:rPr lang="en-US" dirty="0"/>
              <a:t>Since there was no fighting in Ionia at that time, this was probably a peace offering from the Delian League to the king.</a:t>
            </a:r>
          </a:p>
          <a:p>
            <a:r>
              <a:rPr lang="en-US" dirty="0"/>
              <a:t>Art history can sometimes assist political history.</a:t>
            </a:r>
          </a:p>
        </p:txBody>
      </p:sp>
      <p:pic>
        <p:nvPicPr>
          <p:cNvPr id="4" name="Picture 3">
            <a:extLst>
              <a:ext uri="{FF2B5EF4-FFF2-40B4-BE49-F238E27FC236}">
                <a16:creationId xmlns:a16="http://schemas.microsoft.com/office/drawing/2014/main" id="{6601AEC8-9CAA-4327-8B22-78825932B57F}"/>
              </a:ext>
            </a:extLst>
          </p:cNvPr>
          <p:cNvPicPr>
            <a:picLocks noChangeAspect="1"/>
          </p:cNvPicPr>
          <p:nvPr/>
        </p:nvPicPr>
        <p:blipFill>
          <a:blip r:embed="rId2"/>
          <a:stretch>
            <a:fillRect/>
          </a:stretch>
        </p:blipFill>
        <p:spPr>
          <a:xfrm>
            <a:off x="11001794" y="621414"/>
            <a:ext cx="897574" cy="1344566"/>
          </a:xfrm>
          <a:prstGeom prst="rect">
            <a:avLst/>
          </a:prstGeom>
        </p:spPr>
      </p:pic>
    </p:spTree>
    <p:extLst>
      <p:ext uri="{BB962C8B-B14F-4D97-AF65-F5344CB8AC3E}">
        <p14:creationId xmlns:p14="http://schemas.microsoft.com/office/powerpoint/2010/main" val="3843747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6BCF-1772-4BC6-A6BB-5ECFDEAE2A79}"/>
              </a:ext>
            </a:extLst>
          </p:cNvPr>
          <p:cNvSpPr>
            <a:spLocks noGrp="1"/>
          </p:cNvSpPr>
          <p:nvPr>
            <p:ph type="title"/>
          </p:nvPr>
        </p:nvSpPr>
        <p:spPr/>
        <p:txBody>
          <a:bodyPr/>
          <a:lstStyle/>
          <a:p>
            <a:r>
              <a:rPr lang="en-US" dirty="0"/>
              <a:t>And Drama</a:t>
            </a:r>
          </a:p>
        </p:txBody>
      </p:sp>
      <p:sp>
        <p:nvSpPr>
          <p:cNvPr id="3" name="Content Placeholder 2">
            <a:extLst>
              <a:ext uri="{FF2B5EF4-FFF2-40B4-BE49-F238E27FC236}">
                <a16:creationId xmlns:a16="http://schemas.microsoft.com/office/drawing/2014/main" id="{60F6E0C0-BC3E-48ED-B82D-164A29E42876}"/>
              </a:ext>
            </a:extLst>
          </p:cNvPr>
          <p:cNvSpPr>
            <a:spLocks noGrp="1"/>
          </p:cNvSpPr>
          <p:nvPr>
            <p:ph idx="1"/>
          </p:nvPr>
        </p:nvSpPr>
        <p:spPr>
          <a:xfrm>
            <a:off x="206999" y="2336872"/>
            <a:ext cx="6644375" cy="4307859"/>
          </a:xfrm>
        </p:spPr>
        <p:txBody>
          <a:bodyPr>
            <a:normAutofit fontScale="92500" lnSpcReduction="10000"/>
          </a:bodyPr>
          <a:lstStyle/>
          <a:p>
            <a:pPr marL="0" indent="0">
              <a:buNone/>
            </a:pPr>
            <a:r>
              <a:rPr lang="en-US" b="1" i="1" dirty="0">
                <a:solidFill>
                  <a:srgbClr val="FFFF00"/>
                </a:solidFill>
              </a:rPr>
              <a:t>Aeschylus’s “The Persians” </a:t>
            </a:r>
          </a:p>
          <a:p>
            <a:r>
              <a:rPr lang="en-US" dirty="0"/>
              <a:t>First performed in 472 BCE (seven years after the battle of Plataea)</a:t>
            </a:r>
          </a:p>
          <a:p>
            <a:pPr lvl="1"/>
            <a:r>
              <a:rPr lang="en-US" dirty="0"/>
              <a:t>Oldest surviving play by Aeschylus</a:t>
            </a:r>
          </a:p>
          <a:p>
            <a:pPr lvl="1"/>
            <a:r>
              <a:rPr lang="en-US" dirty="0"/>
              <a:t>Aeschylus added a second actor to Greek tragedies, allowing dialog between characters</a:t>
            </a:r>
          </a:p>
          <a:p>
            <a:r>
              <a:rPr lang="en-US" dirty="0"/>
              <a:t>Art Intersects Politics</a:t>
            </a:r>
          </a:p>
          <a:p>
            <a:pPr lvl="1"/>
            <a:r>
              <a:rPr lang="en-US" dirty="0"/>
              <a:t>Aeschylus fought as a hoplite at the battle of </a:t>
            </a:r>
            <a:r>
              <a:rPr lang="en-US" dirty="0" err="1"/>
              <a:t>Marthon</a:t>
            </a:r>
            <a:r>
              <a:rPr lang="en-US" dirty="0"/>
              <a:t> (where his brother was killed), and as a marine at Salamis</a:t>
            </a:r>
          </a:p>
          <a:p>
            <a:pPr lvl="1"/>
            <a:r>
              <a:rPr lang="en-US" dirty="0"/>
              <a:t>“The Persians” was financed by a rising young Athenian aristocrat—Pericles</a:t>
            </a:r>
          </a:p>
          <a:p>
            <a:pPr lvl="1"/>
            <a:r>
              <a:rPr lang="en-US" dirty="0"/>
              <a:t>The play was once considered sympathetic to the Persians, but it’s hard to understand why. It’s now viewed as a clearly self-congratulatory gloat.</a:t>
            </a:r>
          </a:p>
        </p:txBody>
      </p:sp>
      <p:pic>
        <p:nvPicPr>
          <p:cNvPr id="4" name="Content Placeholder 4">
            <a:extLst>
              <a:ext uri="{FF2B5EF4-FFF2-40B4-BE49-F238E27FC236}">
                <a16:creationId xmlns:a16="http://schemas.microsoft.com/office/drawing/2014/main" id="{44420A52-99CE-46DA-BC91-2A6147032553}"/>
              </a:ext>
            </a:extLst>
          </p:cNvPr>
          <p:cNvPicPr>
            <a:picLocks noChangeAspect="1"/>
          </p:cNvPicPr>
          <p:nvPr/>
        </p:nvPicPr>
        <p:blipFill>
          <a:blip r:embed="rId2"/>
          <a:stretch>
            <a:fillRect/>
          </a:stretch>
        </p:blipFill>
        <p:spPr>
          <a:xfrm>
            <a:off x="10644110" y="753228"/>
            <a:ext cx="1441251" cy="1080938"/>
          </a:xfrm>
          <a:prstGeom prst="rect">
            <a:avLst/>
          </a:prstGeom>
        </p:spPr>
      </p:pic>
    </p:spTree>
    <p:extLst>
      <p:ext uri="{BB962C8B-B14F-4D97-AF65-F5344CB8AC3E}">
        <p14:creationId xmlns:p14="http://schemas.microsoft.com/office/powerpoint/2010/main" val="3749816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E361-2EF0-4EF8-AE01-32E19978BF9B}"/>
              </a:ext>
            </a:extLst>
          </p:cNvPr>
          <p:cNvSpPr>
            <a:spLocks noGrp="1"/>
          </p:cNvSpPr>
          <p:nvPr>
            <p:ph type="title"/>
          </p:nvPr>
        </p:nvSpPr>
        <p:spPr/>
        <p:txBody>
          <a:bodyPr/>
          <a:lstStyle/>
          <a:p>
            <a:r>
              <a:rPr lang="en-US" dirty="0"/>
              <a:t>And Architecture</a:t>
            </a:r>
          </a:p>
        </p:txBody>
      </p:sp>
      <p:sp>
        <p:nvSpPr>
          <p:cNvPr id="3" name="Content Placeholder 2">
            <a:extLst>
              <a:ext uri="{FF2B5EF4-FFF2-40B4-BE49-F238E27FC236}">
                <a16:creationId xmlns:a16="http://schemas.microsoft.com/office/drawing/2014/main" id="{2A769C61-A50F-4D84-884C-B69C6719D3DC}"/>
              </a:ext>
            </a:extLst>
          </p:cNvPr>
          <p:cNvSpPr>
            <a:spLocks noGrp="1"/>
          </p:cNvSpPr>
          <p:nvPr>
            <p:ph idx="1"/>
          </p:nvPr>
        </p:nvSpPr>
        <p:spPr>
          <a:xfrm>
            <a:off x="680321" y="2336872"/>
            <a:ext cx="4806079" cy="4368727"/>
          </a:xfrm>
        </p:spPr>
        <p:txBody>
          <a:bodyPr/>
          <a:lstStyle/>
          <a:p>
            <a:pPr marL="0" indent="0">
              <a:buNone/>
            </a:pPr>
            <a:r>
              <a:rPr lang="en-US" b="1" i="1" dirty="0">
                <a:solidFill>
                  <a:srgbClr val="FFFF00"/>
                </a:solidFill>
              </a:rPr>
              <a:t>The Parthenon</a:t>
            </a:r>
          </a:p>
          <a:p>
            <a:r>
              <a:rPr lang="en-US" dirty="0"/>
              <a:t>Since Athens was burned twice during the war, a major post-war effort made to rebuild it on a much grander scale.</a:t>
            </a:r>
          </a:p>
          <a:p>
            <a:r>
              <a:rPr lang="en-US" dirty="0"/>
              <a:t>The Parthenon was the crowning glory of the project, an enormous (by Greek standards) temple to Athena crowning the Acropolis (the central fortified hill in Athens).</a:t>
            </a:r>
          </a:p>
        </p:txBody>
      </p:sp>
      <p:pic>
        <p:nvPicPr>
          <p:cNvPr id="4" name="Picture 3">
            <a:extLst>
              <a:ext uri="{FF2B5EF4-FFF2-40B4-BE49-F238E27FC236}">
                <a16:creationId xmlns:a16="http://schemas.microsoft.com/office/drawing/2014/main" id="{485A1878-0980-4A0A-B63C-66C81E7A8599}"/>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552799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E361-2EF0-4EF8-AE01-32E19978BF9B}"/>
              </a:ext>
            </a:extLst>
          </p:cNvPr>
          <p:cNvSpPr>
            <a:spLocks noGrp="1"/>
          </p:cNvSpPr>
          <p:nvPr>
            <p:ph type="title"/>
          </p:nvPr>
        </p:nvSpPr>
        <p:spPr/>
        <p:txBody>
          <a:bodyPr/>
          <a:lstStyle/>
          <a:p>
            <a:r>
              <a:rPr lang="en-US" dirty="0"/>
              <a:t>Architecture</a:t>
            </a:r>
          </a:p>
        </p:txBody>
      </p:sp>
      <p:sp>
        <p:nvSpPr>
          <p:cNvPr id="3" name="Content Placeholder 2">
            <a:extLst>
              <a:ext uri="{FF2B5EF4-FFF2-40B4-BE49-F238E27FC236}">
                <a16:creationId xmlns:a16="http://schemas.microsoft.com/office/drawing/2014/main" id="{2A769C61-A50F-4D84-884C-B69C6719D3DC}"/>
              </a:ext>
            </a:extLst>
          </p:cNvPr>
          <p:cNvSpPr>
            <a:spLocks noGrp="1"/>
          </p:cNvSpPr>
          <p:nvPr>
            <p:ph idx="1"/>
          </p:nvPr>
        </p:nvSpPr>
        <p:spPr>
          <a:xfrm>
            <a:off x="463826" y="2336872"/>
            <a:ext cx="5234609" cy="4368727"/>
          </a:xfrm>
        </p:spPr>
        <p:txBody>
          <a:bodyPr>
            <a:normAutofit fontScale="92500" lnSpcReduction="10000"/>
          </a:bodyPr>
          <a:lstStyle/>
          <a:p>
            <a:pPr marL="0" indent="0">
              <a:buNone/>
            </a:pPr>
            <a:r>
              <a:rPr lang="en-US" b="1" i="1" dirty="0">
                <a:solidFill>
                  <a:srgbClr val="FFFF00"/>
                </a:solidFill>
              </a:rPr>
              <a:t>The Parthenon</a:t>
            </a:r>
          </a:p>
          <a:p>
            <a:r>
              <a:rPr lang="en-US" dirty="0"/>
              <a:t>Now hailed as the finest example of Greek architecture.</a:t>
            </a:r>
          </a:p>
          <a:p>
            <a:r>
              <a:rPr lang="en-US" dirty="0"/>
              <a:t>There are no straight lines in the façade, only gentle curves.</a:t>
            </a:r>
          </a:p>
          <a:p>
            <a:pPr lvl="1"/>
            <a:r>
              <a:rPr lang="en-US" dirty="0"/>
              <a:t>Some believe this was to relieve the monotony of </a:t>
            </a:r>
            <a:r>
              <a:rPr lang="en-US" dirty="0" err="1"/>
              <a:t>enless</a:t>
            </a:r>
            <a:r>
              <a:rPr lang="en-US" dirty="0"/>
              <a:t> right angles.</a:t>
            </a:r>
          </a:p>
          <a:p>
            <a:pPr lvl="1"/>
            <a:r>
              <a:rPr lang="en-US" dirty="0"/>
              <a:t>Other believe it was to defeat the natural optical illusion caused by lines intersecting parallel lines, which makes them seem to curve.</a:t>
            </a:r>
          </a:p>
          <a:p>
            <a:r>
              <a:rPr lang="en-US" dirty="0"/>
              <a:t>At one time it was thought the proportions of the façade equaled the Golden Ratio, but they do not.</a:t>
            </a:r>
          </a:p>
        </p:txBody>
      </p:sp>
      <p:pic>
        <p:nvPicPr>
          <p:cNvPr id="4" name="Picture 3">
            <a:extLst>
              <a:ext uri="{FF2B5EF4-FFF2-40B4-BE49-F238E27FC236}">
                <a16:creationId xmlns:a16="http://schemas.microsoft.com/office/drawing/2014/main" id="{485A1878-0980-4A0A-B63C-66C81E7A8599}"/>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2287595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E361-2EF0-4EF8-AE01-32E19978BF9B}"/>
              </a:ext>
            </a:extLst>
          </p:cNvPr>
          <p:cNvSpPr>
            <a:spLocks noGrp="1"/>
          </p:cNvSpPr>
          <p:nvPr>
            <p:ph type="title"/>
          </p:nvPr>
        </p:nvSpPr>
        <p:spPr/>
        <p:txBody>
          <a:bodyPr/>
          <a:lstStyle/>
          <a:p>
            <a:r>
              <a:rPr lang="en-US" dirty="0"/>
              <a:t>Architecture</a:t>
            </a:r>
          </a:p>
        </p:txBody>
      </p:sp>
      <p:sp>
        <p:nvSpPr>
          <p:cNvPr id="3" name="Content Placeholder 2">
            <a:extLst>
              <a:ext uri="{FF2B5EF4-FFF2-40B4-BE49-F238E27FC236}">
                <a16:creationId xmlns:a16="http://schemas.microsoft.com/office/drawing/2014/main" id="{2A769C61-A50F-4D84-884C-B69C6719D3DC}"/>
              </a:ext>
            </a:extLst>
          </p:cNvPr>
          <p:cNvSpPr>
            <a:spLocks noGrp="1"/>
          </p:cNvSpPr>
          <p:nvPr>
            <p:ph idx="1"/>
          </p:nvPr>
        </p:nvSpPr>
        <p:spPr>
          <a:xfrm>
            <a:off x="680321" y="2336873"/>
            <a:ext cx="10888827" cy="2078044"/>
          </a:xfrm>
        </p:spPr>
        <p:txBody>
          <a:bodyPr>
            <a:normAutofit fontScale="92500"/>
          </a:bodyPr>
          <a:lstStyle/>
          <a:p>
            <a:pPr marL="0" indent="0">
              <a:buNone/>
            </a:pPr>
            <a:r>
              <a:rPr lang="en-US" b="1" i="1" dirty="0">
                <a:solidFill>
                  <a:srgbClr val="FFFF00"/>
                </a:solidFill>
              </a:rPr>
              <a:t>The Frieze of the Parthenon</a:t>
            </a:r>
          </a:p>
          <a:p>
            <a:r>
              <a:rPr lang="en-US" dirty="0"/>
              <a:t>In order to communicate grandeur, the Parthenon is surrounded by a sculpted frieze. </a:t>
            </a:r>
          </a:p>
          <a:p>
            <a:r>
              <a:rPr lang="en-US" dirty="0"/>
              <a:t>Unlike most Greek sculpture, this frieze is </a:t>
            </a:r>
            <a:r>
              <a:rPr lang="en-US" i="1" dirty="0">
                <a:solidFill>
                  <a:srgbClr val="FFFF00"/>
                </a:solidFill>
              </a:rPr>
              <a:t>processional </a:t>
            </a:r>
            <a:r>
              <a:rPr lang="en-US" dirty="0"/>
              <a:t>and stylistically </a:t>
            </a:r>
            <a:r>
              <a:rPr lang="en-US" i="1" dirty="0">
                <a:solidFill>
                  <a:srgbClr val="FFFF00"/>
                </a:solidFill>
              </a:rPr>
              <a:t>repetitive, </a:t>
            </a:r>
            <a:r>
              <a:rPr lang="en-US" dirty="0"/>
              <a:t>clearly modelled on the Persian royal friezes at Susa and Persepolis.</a:t>
            </a:r>
          </a:p>
        </p:txBody>
      </p:sp>
      <p:pic>
        <p:nvPicPr>
          <p:cNvPr id="4" name="Picture 3">
            <a:extLst>
              <a:ext uri="{FF2B5EF4-FFF2-40B4-BE49-F238E27FC236}">
                <a16:creationId xmlns:a16="http://schemas.microsoft.com/office/drawing/2014/main" id="{485A1878-0980-4A0A-B63C-66C81E7A8599}"/>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3937544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E361-2EF0-4EF8-AE01-32E19978BF9B}"/>
              </a:ext>
            </a:extLst>
          </p:cNvPr>
          <p:cNvSpPr>
            <a:spLocks noGrp="1"/>
          </p:cNvSpPr>
          <p:nvPr>
            <p:ph type="title"/>
          </p:nvPr>
        </p:nvSpPr>
        <p:spPr/>
        <p:txBody>
          <a:bodyPr/>
          <a:lstStyle/>
          <a:p>
            <a:r>
              <a:rPr lang="en-US" dirty="0"/>
              <a:t>Architecture</a:t>
            </a:r>
          </a:p>
        </p:txBody>
      </p:sp>
      <p:sp>
        <p:nvSpPr>
          <p:cNvPr id="3" name="Content Placeholder 2">
            <a:extLst>
              <a:ext uri="{FF2B5EF4-FFF2-40B4-BE49-F238E27FC236}">
                <a16:creationId xmlns:a16="http://schemas.microsoft.com/office/drawing/2014/main" id="{2A769C61-A50F-4D84-884C-B69C6719D3DC}"/>
              </a:ext>
            </a:extLst>
          </p:cNvPr>
          <p:cNvSpPr>
            <a:spLocks noGrp="1"/>
          </p:cNvSpPr>
          <p:nvPr>
            <p:ph idx="1"/>
          </p:nvPr>
        </p:nvSpPr>
        <p:spPr>
          <a:xfrm>
            <a:off x="680321" y="2336872"/>
            <a:ext cx="6449349" cy="4419111"/>
          </a:xfrm>
        </p:spPr>
        <p:txBody>
          <a:bodyPr>
            <a:normAutofit/>
          </a:bodyPr>
          <a:lstStyle/>
          <a:p>
            <a:r>
              <a:rPr lang="en-US" dirty="0"/>
              <a:t>The Odeon</a:t>
            </a:r>
          </a:p>
          <a:p>
            <a:pPr lvl="1"/>
            <a:r>
              <a:rPr lang="en-US" dirty="0"/>
              <a:t>Among the booty captured at the Battle </a:t>
            </a:r>
            <a:r>
              <a:rPr lang="en-US" dirty="0" err="1"/>
              <a:t>fo</a:t>
            </a:r>
            <a:r>
              <a:rPr lang="en-US" dirty="0"/>
              <a:t> Plataea was Xerxes’ royal tent, an enormous square, peaked-roof affair with 90 wooden pillars holding it up.</a:t>
            </a:r>
          </a:p>
          <a:p>
            <a:pPr lvl="1"/>
            <a:r>
              <a:rPr lang="en-US" dirty="0"/>
              <a:t>It was used for a while to cover part of the “backstage” part of the theater</a:t>
            </a:r>
          </a:p>
          <a:p>
            <a:pPr lvl="1"/>
            <a:r>
              <a:rPr lang="en-US" dirty="0"/>
              <a:t>When the Odeon was built near the acropolis in Athens, it was a near-exact copy of Xerxes’ tent, but in wood and stone, with a square floorplan, peaked roof, and supported by ninety pillars.</a:t>
            </a:r>
          </a:p>
        </p:txBody>
      </p:sp>
      <p:pic>
        <p:nvPicPr>
          <p:cNvPr id="5" name="Picture 4">
            <a:extLst>
              <a:ext uri="{FF2B5EF4-FFF2-40B4-BE49-F238E27FC236}">
                <a16:creationId xmlns:a16="http://schemas.microsoft.com/office/drawing/2014/main" id="{FBE42E7C-3462-480B-8819-48B5C09979BA}"/>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2146633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E361-2EF0-4EF8-AE01-32E19978BF9B}"/>
              </a:ext>
            </a:extLst>
          </p:cNvPr>
          <p:cNvSpPr>
            <a:spLocks noGrp="1"/>
          </p:cNvSpPr>
          <p:nvPr>
            <p:ph type="title"/>
          </p:nvPr>
        </p:nvSpPr>
        <p:spPr/>
        <p:txBody>
          <a:bodyPr/>
          <a:lstStyle/>
          <a:p>
            <a:r>
              <a:rPr lang="en-US" dirty="0"/>
              <a:t>Architecture</a:t>
            </a:r>
          </a:p>
        </p:txBody>
      </p:sp>
      <p:sp>
        <p:nvSpPr>
          <p:cNvPr id="3" name="Content Placeholder 2">
            <a:extLst>
              <a:ext uri="{FF2B5EF4-FFF2-40B4-BE49-F238E27FC236}">
                <a16:creationId xmlns:a16="http://schemas.microsoft.com/office/drawing/2014/main" id="{2A769C61-A50F-4D84-884C-B69C6719D3DC}"/>
              </a:ext>
            </a:extLst>
          </p:cNvPr>
          <p:cNvSpPr>
            <a:spLocks noGrp="1"/>
          </p:cNvSpPr>
          <p:nvPr>
            <p:ph idx="1"/>
          </p:nvPr>
        </p:nvSpPr>
        <p:spPr>
          <a:xfrm>
            <a:off x="384313" y="2336872"/>
            <a:ext cx="5420139" cy="4419111"/>
          </a:xfrm>
        </p:spPr>
        <p:txBody>
          <a:bodyPr>
            <a:normAutofit lnSpcReduction="10000"/>
          </a:bodyPr>
          <a:lstStyle/>
          <a:p>
            <a:pPr marL="0" indent="0">
              <a:buNone/>
            </a:pPr>
            <a:r>
              <a:rPr lang="en-US" b="1" i="1" dirty="0">
                <a:solidFill>
                  <a:srgbClr val="FFFF00"/>
                </a:solidFill>
              </a:rPr>
              <a:t>Persepolis</a:t>
            </a:r>
          </a:p>
          <a:p>
            <a:r>
              <a:rPr lang="en-US" dirty="0"/>
              <a:t>Begun by Darius the Great, Xerxes finished the main buildings before his death.</a:t>
            </a:r>
          </a:p>
          <a:p>
            <a:r>
              <a:rPr lang="en-US" dirty="0"/>
              <a:t>Enormous royal city on an artificial raised stone terrace, with temples, palaces, and built-in plumbing and sewers.</a:t>
            </a:r>
          </a:p>
          <a:p>
            <a:r>
              <a:rPr lang="en-US" dirty="0"/>
              <a:t>Ceremonial capital used as treasury and for select holidays and special occasions.</a:t>
            </a:r>
          </a:p>
          <a:p>
            <a:r>
              <a:rPr lang="en-US" dirty="0"/>
              <a:t>Work continued to enlarge it until the end of the empire.</a:t>
            </a:r>
          </a:p>
        </p:txBody>
      </p:sp>
      <p:pic>
        <p:nvPicPr>
          <p:cNvPr id="5" name="Picture 4">
            <a:extLst>
              <a:ext uri="{FF2B5EF4-FFF2-40B4-BE49-F238E27FC236}">
                <a16:creationId xmlns:a16="http://schemas.microsoft.com/office/drawing/2014/main" id="{FBE42E7C-3462-480B-8819-48B5C09979BA}"/>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192672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C6EB-613F-4EFF-84E3-F54DFFE22B68}"/>
              </a:ext>
            </a:extLst>
          </p:cNvPr>
          <p:cNvSpPr>
            <a:spLocks noGrp="1"/>
          </p:cNvSpPr>
          <p:nvPr>
            <p:ph type="title"/>
          </p:nvPr>
        </p:nvSpPr>
        <p:spPr/>
        <p:txBody>
          <a:bodyPr/>
          <a:lstStyle/>
          <a:p>
            <a:r>
              <a:rPr lang="en-US" dirty="0"/>
              <a:t>And Philosophy</a:t>
            </a:r>
          </a:p>
        </p:txBody>
      </p:sp>
      <p:sp>
        <p:nvSpPr>
          <p:cNvPr id="3" name="Content Placeholder 2">
            <a:extLst>
              <a:ext uri="{FF2B5EF4-FFF2-40B4-BE49-F238E27FC236}">
                <a16:creationId xmlns:a16="http://schemas.microsoft.com/office/drawing/2014/main" id="{6C2EAFDC-E635-44DE-A9C0-71477B4DAFEF}"/>
              </a:ext>
            </a:extLst>
          </p:cNvPr>
          <p:cNvSpPr>
            <a:spLocks noGrp="1"/>
          </p:cNvSpPr>
          <p:nvPr>
            <p:ph idx="1"/>
          </p:nvPr>
        </p:nvSpPr>
        <p:spPr>
          <a:xfrm>
            <a:off x="680322" y="2336873"/>
            <a:ext cx="7045696" cy="4387014"/>
          </a:xfrm>
        </p:spPr>
        <p:txBody>
          <a:bodyPr>
            <a:normAutofit fontScale="92500" lnSpcReduction="10000"/>
          </a:bodyPr>
          <a:lstStyle/>
          <a:p>
            <a:pPr marL="0" indent="0">
              <a:buNone/>
            </a:pPr>
            <a:r>
              <a:rPr lang="en-US" b="1" i="1" dirty="0">
                <a:solidFill>
                  <a:srgbClr val="FFFF00"/>
                </a:solidFill>
              </a:rPr>
              <a:t>The Sophists</a:t>
            </a:r>
          </a:p>
          <a:p>
            <a:r>
              <a:rPr lang="en-US" dirty="0"/>
              <a:t>Not treated well by history, probably worse than they deserve. Sophists represented a departure from the notion that:</a:t>
            </a:r>
          </a:p>
          <a:p>
            <a:pPr lvl="1"/>
            <a:r>
              <a:rPr lang="en-US" dirty="0"/>
              <a:t>Fate was fixed by the gods, and could only be influence by appeal to the gods </a:t>
            </a:r>
          </a:p>
          <a:p>
            <a:pPr marL="457200" lvl="1" indent="0">
              <a:buNone/>
            </a:pPr>
            <a:r>
              <a:rPr lang="en-US" dirty="0"/>
              <a:t>			</a:t>
            </a:r>
            <a:r>
              <a:rPr lang="en-US" i="1" dirty="0">
                <a:solidFill>
                  <a:srgbClr val="FFFF00"/>
                </a:solidFill>
              </a:rPr>
              <a:t>To . . .</a:t>
            </a:r>
          </a:p>
          <a:p>
            <a:pPr lvl="1"/>
            <a:r>
              <a:rPr lang="en-US" dirty="0"/>
              <a:t>People can improve their fate by improving themselves.</a:t>
            </a:r>
          </a:p>
          <a:p>
            <a:r>
              <a:rPr lang="en-US" dirty="0">
                <a:solidFill>
                  <a:srgbClr val="FFFF00"/>
                </a:solidFill>
              </a:rPr>
              <a:t>Sophists were self-help gurus for the very wealthy.</a:t>
            </a:r>
          </a:p>
          <a:p>
            <a:pPr lvl="1"/>
            <a:r>
              <a:rPr lang="en-US" dirty="0"/>
              <a:t>At a time when democracy was the legal government of Athens, those who spoke well before the assembly held much power.</a:t>
            </a:r>
          </a:p>
          <a:p>
            <a:pPr lvl="1"/>
            <a:r>
              <a:rPr lang="en-US" dirty="0"/>
              <a:t>Aristocrats, if they wanted to remain the political and economic elite of Athens, had to know how to give a compelling, persuasive speech.</a:t>
            </a:r>
          </a:p>
        </p:txBody>
      </p:sp>
      <p:pic>
        <p:nvPicPr>
          <p:cNvPr id="5" name="Content Placeholder 5">
            <a:extLst>
              <a:ext uri="{FF2B5EF4-FFF2-40B4-BE49-F238E27FC236}">
                <a16:creationId xmlns:a16="http://schemas.microsoft.com/office/drawing/2014/main" id="{CF252E3F-B412-4DFE-B9A6-A79BA9252D13}"/>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4116018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6C8B-7D62-49DD-8961-AF5E7D5B6E54}"/>
              </a:ext>
            </a:extLst>
          </p:cNvPr>
          <p:cNvSpPr>
            <a:spLocks noGrp="1"/>
          </p:cNvSpPr>
          <p:nvPr>
            <p:ph type="title"/>
          </p:nvPr>
        </p:nvSpPr>
        <p:spPr/>
        <p:txBody>
          <a:bodyPr/>
          <a:lstStyle/>
          <a:p>
            <a:r>
              <a:rPr lang="en-US" dirty="0"/>
              <a:t>Next Week: (Week 6) The Victors Fall Out</a:t>
            </a:r>
          </a:p>
        </p:txBody>
      </p:sp>
      <p:sp>
        <p:nvSpPr>
          <p:cNvPr id="3" name="Content Placeholder 2">
            <a:extLst>
              <a:ext uri="{FF2B5EF4-FFF2-40B4-BE49-F238E27FC236}">
                <a16:creationId xmlns:a16="http://schemas.microsoft.com/office/drawing/2014/main" id="{800C63A7-2F65-4AEE-A8E4-5971302B995D}"/>
              </a:ext>
            </a:extLst>
          </p:cNvPr>
          <p:cNvSpPr>
            <a:spLocks noGrp="1"/>
          </p:cNvSpPr>
          <p:nvPr>
            <p:ph idx="1"/>
          </p:nvPr>
        </p:nvSpPr>
        <p:spPr>
          <a:xfrm>
            <a:off x="185531" y="2496967"/>
            <a:ext cx="4585252" cy="1770233"/>
          </a:xfrm>
        </p:spPr>
        <p:txBody>
          <a:bodyPr>
            <a:normAutofit fontScale="92500"/>
          </a:bodyPr>
          <a:lstStyle/>
          <a:p>
            <a:pPr marL="0" indent="0">
              <a:buNone/>
            </a:pPr>
            <a:r>
              <a:rPr lang="en-US" i="1" dirty="0">
                <a:solidFill>
                  <a:srgbClr val="FFFF00"/>
                </a:solidFill>
              </a:rPr>
              <a:t>The Peloponnesian War</a:t>
            </a:r>
          </a:p>
          <a:p>
            <a:r>
              <a:rPr lang="en-US" dirty="0"/>
              <a:t>Athens and Sparta duel for control of the Greek World</a:t>
            </a:r>
          </a:p>
          <a:p>
            <a:r>
              <a:rPr lang="en-US" dirty="0"/>
              <a:t>Persia looks on in bewilderment.</a:t>
            </a:r>
          </a:p>
        </p:txBody>
      </p:sp>
      <p:pic>
        <p:nvPicPr>
          <p:cNvPr id="6" name="Picture 5">
            <a:extLst>
              <a:ext uri="{FF2B5EF4-FFF2-40B4-BE49-F238E27FC236}">
                <a16:creationId xmlns:a16="http://schemas.microsoft.com/office/drawing/2014/main" id="{CE23F4B6-CC66-42E4-A469-002515DFBDE9}"/>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5955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DD94-5872-4EE4-A96A-DFB8C98E2774}"/>
              </a:ext>
            </a:extLst>
          </p:cNvPr>
          <p:cNvSpPr>
            <a:spLocks noGrp="1"/>
          </p:cNvSpPr>
          <p:nvPr>
            <p:ph type="title"/>
          </p:nvPr>
        </p:nvSpPr>
        <p:spPr/>
        <p:txBody>
          <a:bodyPr/>
          <a:lstStyle/>
          <a:p>
            <a:r>
              <a:rPr lang="en-US" dirty="0"/>
              <a:t>And a picture of earthworks in a siege</a:t>
            </a:r>
          </a:p>
        </p:txBody>
      </p:sp>
      <p:pic>
        <p:nvPicPr>
          <p:cNvPr id="4" name="Picture 3">
            <a:extLst>
              <a:ext uri="{FF2B5EF4-FFF2-40B4-BE49-F238E27FC236}">
                <a16:creationId xmlns:a16="http://schemas.microsoft.com/office/drawing/2014/main" id="{B60C2793-B0E6-43AE-9780-6C09D60C0797}"/>
              </a:ext>
            </a:extLst>
          </p:cNvPr>
          <p:cNvPicPr>
            <a:picLocks noChangeAspect="1"/>
          </p:cNvPicPr>
          <p:nvPr/>
        </p:nvPicPr>
        <p:blipFill>
          <a:blip r:embed="rId2"/>
          <a:stretch>
            <a:fillRect/>
          </a:stretch>
        </p:blipFill>
        <p:spPr>
          <a:xfrm>
            <a:off x="10188536" y="649356"/>
            <a:ext cx="2447607" cy="1278875"/>
          </a:xfrm>
          <a:prstGeom prst="rect">
            <a:avLst/>
          </a:prstGeom>
        </p:spPr>
      </p:pic>
      <p:sp>
        <p:nvSpPr>
          <p:cNvPr id="8" name="Content Placeholder 7">
            <a:extLst>
              <a:ext uri="{FF2B5EF4-FFF2-40B4-BE49-F238E27FC236}">
                <a16:creationId xmlns:a16="http://schemas.microsoft.com/office/drawing/2014/main" id="{362E8C99-F60E-4496-A291-E62FDAB26698}"/>
              </a:ext>
            </a:extLst>
          </p:cNvPr>
          <p:cNvSpPr>
            <a:spLocks noGrp="1"/>
          </p:cNvSpPr>
          <p:nvPr>
            <p:ph idx="1"/>
          </p:nvPr>
        </p:nvSpPr>
        <p:spPr>
          <a:xfrm>
            <a:off x="680321" y="2336873"/>
            <a:ext cx="4927103" cy="3599316"/>
          </a:xfrm>
        </p:spPr>
        <p:txBody>
          <a:bodyPr>
            <a:normAutofit lnSpcReduction="10000"/>
          </a:bodyPr>
          <a:lstStyle/>
          <a:p>
            <a:r>
              <a:rPr lang="en-US" dirty="0"/>
              <a:t>A sloping earthen ramp (or </a:t>
            </a:r>
            <a:r>
              <a:rPr lang="en-US" i="1" dirty="0"/>
              <a:t>siege terrace</a:t>
            </a:r>
            <a:r>
              <a:rPr lang="en-US" dirty="0"/>
              <a:t>) build up to the wall enables the besiegers to push wooden towers up the wall. </a:t>
            </a:r>
          </a:p>
          <a:p>
            <a:r>
              <a:rPr lang="en-US" dirty="0"/>
              <a:t>Archers can fire down on the wall defenders and then ramps from the towers let attackers move quickly onto the wall.</a:t>
            </a:r>
          </a:p>
          <a:p>
            <a:r>
              <a:rPr lang="en-US" dirty="0"/>
              <a:t>Long sheds allow attackers to move under cover up to the towers.</a:t>
            </a:r>
          </a:p>
        </p:txBody>
      </p:sp>
    </p:spTree>
    <p:extLst>
      <p:ext uri="{BB962C8B-B14F-4D97-AF65-F5344CB8AC3E}">
        <p14:creationId xmlns:p14="http://schemas.microsoft.com/office/powerpoint/2010/main" val="362151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404F-2C5A-4BF8-A0C2-DBEE3C804209}"/>
              </a:ext>
            </a:extLst>
          </p:cNvPr>
          <p:cNvSpPr>
            <a:spLocks noGrp="1"/>
          </p:cNvSpPr>
          <p:nvPr>
            <p:ph type="title"/>
          </p:nvPr>
        </p:nvSpPr>
        <p:spPr/>
        <p:txBody>
          <a:bodyPr/>
          <a:lstStyle/>
          <a:p>
            <a:r>
              <a:rPr lang="en-US" dirty="0"/>
              <a:t>And on Persian Gardening</a:t>
            </a:r>
          </a:p>
        </p:txBody>
      </p:sp>
      <p:sp>
        <p:nvSpPr>
          <p:cNvPr id="3" name="Content Placeholder 2">
            <a:extLst>
              <a:ext uri="{FF2B5EF4-FFF2-40B4-BE49-F238E27FC236}">
                <a16:creationId xmlns:a16="http://schemas.microsoft.com/office/drawing/2014/main" id="{D2D5C205-B7E1-4390-B837-4E851CB8ECAE}"/>
              </a:ext>
            </a:extLst>
          </p:cNvPr>
          <p:cNvSpPr>
            <a:spLocks noGrp="1"/>
          </p:cNvSpPr>
          <p:nvPr>
            <p:ph idx="1"/>
          </p:nvPr>
        </p:nvSpPr>
        <p:spPr>
          <a:xfrm>
            <a:off x="680321" y="2336873"/>
            <a:ext cx="5084375" cy="3599316"/>
          </a:xfrm>
        </p:spPr>
        <p:txBody>
          <a:bodyPr>
            <a:normAutofit lnSpcReduction="10000"/>
          </a:bodyPr>
          <a:lstStyle/>
          <a:p>
            <a:r>
              <a:rPr lang="en-US" dirty="0"/>
              <a:t>Persian formal gardens were lush, beautiful preserves for the trees, flowers, and plants found in a region.</a:t>
            </a:r>
          </a:p>
          <a:p>
            <a:r>
              <a:rPr lang="en-US" dirty="0"/>
              <a:t>Their word for enclosed garden (</a:t>
            </a:r>
            <a:r>
              <a:rPr lang="en-US" i="1" dirty="0" err="1">
                <a:solidFill>
                  <a:srgbClr val="FFFF00"/>
                </a:solidFill>
              </a:rPr>
              <a:t>pairi-daeza</a:t>
            </a:r>
            <a:r>
              <a:rPr lang="en-US" i="1" dirty="0"/>
              <a:t>) </a:t>
            </a:r>
            <a:r>
              <a:rPr lang="en-US" dirty="0"/>
              <a:t>is the origin of our word </a:t>
            </a:r>
            <a:r>
              <a:rPr lang="en-US" i="1" dirty="0">
                <a:solidFill>
                  <a:srgbClr val="FFFF00"/>
                </a:solidFill>
              </a:rPr>
              <a:t>paradise</a:t>
            </a:r>
            <a:r>
              <a:rPr lang="en-US" i="1" dirty="0"/>
              <a:t>.</a:t>
            </a:r>
          </a:p>
          <a:p>
            <a:r>
              <a:rPr lang="en-US" dirty="0"/>
              <a:t>Every Persian satrapy had at least one paradise. Some larger ones also served as game preserves.</a:t>
            </a:r>
          </a:p>
          <a:p>
            <a:pPr marL="457200" lvl="1" indent="0">
              <a:buNone/>
            </a:pPr>
            <a:r>
              <a:rPr lang="en-US" dirty="0"/>
              <a:t>	</a:t>
            </a:r>
          </a:p>
        </p:txBody>
      </p:sp>
      <p:pic>
        <p:nvPicPr>
          <p:cNvPr id="4" name="Picture 3">
            <a:extLst>
              <a:ext uri="{FF2B5EF4-FFF2-40B4-BE49-F238E27FC236}">
                <a16:creationId xmlns:a16="http://schemas.microsoft.com/office/drawing/2014/main" id="{F0A7D501-9FC5-43F6-ACF7-2C2FEFD37DE4}"/>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327991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404F-2C5A-4BF8-A0C2-DBEE3C804209}"/>
              </a:ext>
            </a:extLst>
          </p:cNvPr>
          <p:cNvSpPr>
            <a:spLocks noGrp="1"/>
          </p:cNvSpPr>
          <p:nvPr>
            <p:ph type="title"/>
          </p:nvPr>
        </p:nvSpPr>
        <p:spPr/>
        <p:txBody>
          <a:bodyPr/>
          <a:lstStyle/>
          <a:p>
            <a:r>
              <a:rPr lang="en-US" dirty="0"/>
              <a:t>Persian Gardening</a:t>
            </a:r>
          </a:p>
        </p:txBody>
      </p:sp>
      <p:sp>
        <p:nvSpPr>
          <p:cNvPr id="3" name="Content Placeholder 2">
            <a:extLst>
              <a:ext uri="{FF2B5EF4-FFF2-40B4-BE49-F238E27FC236}">
                <a16:creationId xmlns:a16="http://schemas.microsoft.com/office/drawing/2014/main" id="{D2D5C205-B7E1-4390-B837-4E851CB8ECAE}"/>
              </a:ext>
            </a:extLst>
          </p:cNvPr>
          <p:cNvSpPr>
            <a:spLocks noGrp="1"/>
          </p:cNvSpPr>
          <p:nvPr>
            <p:ph idx="1"/>
          </p:nvPr>
        </p:nvSpPr>
        <p:spPr>
          <a:xfrm>
            <a:off x="680321" y="2336873"/>
            <a:ext cx="5084375" cy="4257464"/>
          </a:xfrm>
        </p:spPr>
        <p:txBody>
          <a:bodyPr>
            <a:normAutofit/>
          </a:bodyPr>
          <a:lstStyle/>
          <a:p>
            <a:r>
              <a:rPr lang="en-US" dirty="0"/>
              <a:t>The Persian Gardens of Cyrus at </a:t>
            </a:r>
            <a:r>
              <a:rPr lang="en-US" dirty="0" err="1"/>
              <a:t>Pasargardae</a:t>
            </a:r>
            <a:endParaRPr lang="en-US" dirty="0"/>
          </a:p>
          <a:p>
            <a:pPr lvl="1"/>
            <a:r>
              <a:rPr lang="en-US" dirty="0"/>
              <a:t>mathematically based geometric designs. </a:t>
            </a:r>
          </a:p>
          <a:p>
            <a:pPr lvl="1"/>
            <a:r>
              <a:rPr lang="en-US" dirty="0"/>
              <a:t>sophisticated irrigation system featuring 900 meters of stone water-channels and open ditches which channeled water into small basins every 15 meters in the garden.</a:t>
            </a:r>
          </a:p>
          <a:p>
            <a:pPr marL="457200" lvl="1" indent="0">
              <a:buNone/>
            </a:pPr>
            <a:r>
              <a:rPr lang="en-US" dirty="0"/>
              <a:t>	</a:t>
            </a:r>
          </a:p>
        </p:txBody>
      </p:sp>
      <p:pic>
        <p:nvPicPr>
          <p:cNvPr id="4" name="Picture 3">
            <a:extLst>
              <a:ext uri="{FF2B5EF4-FFF2-40B4-BE49-F238E27FC236}">
                <a16:creationId xmlns:a16="http://schemas.microsoft.com/office/drawing/2014/main" id="{F0A7D501-9FC5-43F6-ACF7-2C2FEFD37DE4}"/>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411275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404F-2C5A-4BF8-A0C2-DBEE3C804209}"/>
              </a:ext>
            </a:extLst>
          </p:cNvPr>
          <p:cNvSpPr>
            <a:spLocks noGrp="1"/>
          </p:cNvSpPr>
          <p:nvPr>
            <p:ph type="title"/>
          </p:nvPr>
        </p:nvSpPr>
        <p:spPr/>
        <p:txBody>
          <a:bodyPr/>
          <a:lstStyle/>
          <a:p>
            <a:r>
              <a:rPr lang="en-US" dirty="0"/>
              <a:t>Persian Gardening</a:t>
            </a:r>
          </a:p>
        </p:txBody>
      </p:sp>
      <p:sp>
        <p:nvSpPr>
          <p:cNvPr id="3" name="Content Placeholder 2">
            <a:extLst>
              <a:ext uri="{FF2B5EF4-FFF2-40B4-BE49-F238E27FC236}">
                <a16:creationId xmlns:a16="http://schemas.microsoft.com/office/drawing/2014/main" id="{D2D5C205-B7E1-4390-B837-4E851CB8ECAE}"/>
              </a:ext>
            </a:extLst>
          </p:cNvPr>
          <p:cNvSpPr>
            <a:spLocks noGrp="1"/>
          </p:cNvSpPr>
          <p:nvPr>
            <p:ph idx="1"/>
          </p:nvPr>
        </p:nvSpPr>
        <p:spPr>
          <a:xfrm>
            <a:off x="680321" y="2336873"/>
            <a:ext cx="5084375" cy="4257464"/>
          </a:xfrm>
        </p:spPr>
        <p:txBody>
          <a:bodyPr>
            <a:normAutofit/>
          </a:bodyPr>
          <a:lstStyle/>
          <a:p>
            <a:r>
              <a:rPr lang="en-US" dirty="0"/>
              <a:t>Persian enclosed gardens with integrated water features inspired formal gardens around the world, including those at the palace at Versailles.</a:t>
            </a:r>
          </a:p>
          <a:p>
            <a:pPr marL="457200" lvl="1" indent="0">
              <a:buNone/>
            </a:pPr>
            <a:r>
              <a:rPr lang="en-US" dirty="0"/>
              <a:t>	</a:t>
            </a:r>
          </a:p>
        </p:txBody>
      </p:sp>
      <p:pic>
        <p:nvPicPr>
          <p:cNvPr id="4" name="Picture 3">
            <a:extLst>
              <a:ext uri="{FF2B5EF4-FFF2-40B4-BE49-F238E27FC236}">
                <a16:creationId xmlns:a16="http://schemas.microsoft.com/office/drawing/2014/main" id="{F0A7D501-9FC5-43F6-ACF7-2C2FEFD37DE4}"/>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37816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Great Invasion, and its Aftermath</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5084375" cy="4286177"/>
          </a:xfrm>
        </p:spPr>
        <p:txBody>
          <a:bodyPr>
            <a:normAutofit/>
          </a:bodyPr>
          <a:lstStyle/>
          <a:p>
            <a:r>
              <a:rPr lang="en-US" dirty="0"/>
              <a:t>Athens and Persia after Marathon</a:t>
            </a:r>
          </a:p>
          <a:p>
            <a:r>
              <a:rPr lang="en-US" dirty="0"/>
              <a:t>Xerxes’s Army—How Big Was It Really?</a:t>
            </a:r>
          </a:p>
          <a:p>
            <a:r>
              <a:rPr lang="en-US" dirty="0"/>
              <a:t>Xerxes’s Invasion (480-479 BCE)</a:t>
            </a:r>
          </a:p>
          <a:p>
            <a:r>
              <a:rPr lang="en-US" dirty="0"/>
              <a:t>Delian League Wars (478-449 BCE)</a:t>
            </a:r>
          </a:p>
          <a:p>
            <a:r>
              <a:rPr lang="en-US" dirty="0"/>
              <a:t>Peace of </a:t>
            </a:r>
            <a:r>
              <a:rPr lang="en-US" dirty="0" err="1"/>
              <a:t>Callias</a:t>
            </a:r>
            <a:r>
              <a:rPr lang="en-US" dirty="0"/>
              <a:t> ends Persian War (449 BCE)</a:t>
            </a:r>
          </a:p>
        </p:txBody>
      </p:sp>
      <p:pic>
        <p:nvPicPr>
          <p:cNvPr id="6" name="Picture 5">
            <a:extLst>
              <a:ext uri="{FF2B5EF4-FFF2-40B4-BE49-F238E27FC236}">
                <a16:creationId xmlns:a16="http://schemas.microsoft.com/office/drawing/2014/main" id="{BD4A40CD-96D5-4AE3-A723-28BAB25B4677}"/>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07623037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8880</TotalTime>
  <Words>3918</Words>
  <Application>Microsoft Office PowerPoint</Application>
  <PresentationFormat>Widescreen</PresentationFormat>
  <Paragraphs>341</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Trebuchet MS</vt:lpstr>
      <vt:lpstr>Berlin</vt:lpstr>
      <vt:lpstr>Greece and Persia The war that Created History</vt:lpstr>
      <vt:lpstr>Course Overview</vt:lpstr>
      <vt:lpstr>But First, Some Pronunciation Questions</vt:lpstr>
      <vt:lpstr>And Some Notes on Apples and Pomegranates</vt:lpstr>
      <vt:lpstr>And a picture of earthworks in a siege</vt:lpstr>
      <vt:lpstr>And on Persian Gardening</vt:lpstr>
      <vt:lpstr>Persian Gardening</vt:lpstr>
      <vt:lpstr>Persian Gardening</vt:lpstr>
      <vt:lpstr>The Great Invasion, and its Aftermath</vt:lpstr>
      <vt:lpstr>Athens—What Came Next?</vt:lpstr>
      <vt:lpstr>Persia—What Came Next?</vt:lpstr>
      <vt:lpstr>Xerxes-Diplomatic Preparations</vt:lpstr>
      <vt:lpstr>Xerxes-Preparations</vt:lpstr>
      <vt:lpstr>Xerxes Army of Invasion—How Big Really?</vt:lpstr>
      <vt:lpstr>Some Problems with Herodotus’s Numbers</vt:lpstr>
      <vt:lpstr>Some Problems with Herodotus’s Numbers</vt:lpstr>
      <vt:lpstr>Some Problems with Herodotus’s Numbers</vt:lpstr>
      <vt:lpstr>Some Problems with Herodotus’s Numbers</vt:lpstr>
      <vt:lpstr>Size of the Navy</vt:lpstr>
      <vt:lpstr>Modern Estimates of Xerxes’ Army</vt:lpstr>
      <vt:lpstr>Invasion--The First Year (480 BCE)</vt:lpstr>
      <vt:lpstr>Invasion--The First Year (480 BCE)</vt:lpstr>
      <vt:lpstr>What were Naval Battles Like?</vt:lpstr>
      <vt:lpstr>What were Naval Battles Like?</vt:lpstr>
      <vt:lpstr>Invasion--The First Year (480 BCE)</vt:lpstr>
      <vt:lpstr>Invasion--The First Year (480 BCE)</vt:lpstr>
      <vt:lpstr>Invasion--The Second Year (479 BCE)</vt:lpstr>
      <vt:lpstr>Invasion--The Second Year (479 BCE)</vt:lpstr>
      <vt:lpstr>Invasion—Battle of Plataea (479 BCE)</vt:lpstr>
      <vt:lpstr>Invasion—Battle of Plataea (479 BCE)</vt:lpstr>
      <vt:lpstr>Invasion—Battle of Plataea (479 BCE)</vt:lpstr>
      <vt:lpstr>Invasion—Battle of Plataea (479 BCE)</vt:lpstr>
      <vt:lpstr>Invasion—Battle of Plataea (479 BCE)</vt:lpstr>
      <vt:lpstr>Invasion—Battle of Plataea (479 BCE)</vt:lpstr>
      <vt:lpstr>Invasion—Battle of Plataea (479 BCE)</vt:lpstr>
      <vt:lpstr>Invasion—Battle of Plataea (479 BCE)</vt:lpstr>
      <vt:lpstr>Results of the Persian Defeat at Plataea</vt:lpstr>
      <vt:lpstr>The Delian League 478-449 BCE)</vt:lpstr>
      <vt:lpstr>The Delian League 478-449 BCE)</vt:lpstr>
      <vt:lpstr>End of Hostilities</vt:lpstr>
      <vt:lpstr>Meanwhile in Art . . .</vt:lpstr>
      <vt:lpstr>And Drama</vt:lpstr>
      <vt:lpstr>And Architecture</vt:lpstr>
      <vt:lpstr>Architecture</vt:lpstr>
      <vt:lpstr>Architecture</vt:lpstr>
      <vt:lpstr>Architecture</vt:lpstr>
      <vt:lpstr>Architecture</vt:lpstr>
      <vt:lpstr>And Philosophy</vt:lpstr>
      <vt:lpstr>Next Week: (Week 6) The Victors Fall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Williams, Kathryn</cp:lastModifiedBy>
  <cp:revision>246</cp:revision>
  <dcterms:created xsi:type="dcterms:W3CDTF">2019-06-05T02:37:21Z</dcterms:created>
  <dcterms:modified xsi:type="dcterms:W3CDTF">2022-03-02T22:09:23Z</dcterms:modified>
</cp:coreProperties>
</file>