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82" r:id="rId2"/>
    <p:sldId id="256" r:id="rId3"/>
    <p:sldId id="299" r:id="rId4"/>
    <p:sldId id="309" r:id="rId5"/>
    <p:sldId id="315" r:id="rId6"/>
    <p:sldId id="318" r:id="rId7"/>
    <p:sldId id="383" r:id="rId8"/>
    <p:sldId id="396" r:id="rId9"/>
    <p:sldId id="397" r:id="rId10"/>
    <p:sldId id="398" r:id="rId11"/>
    <p:sldId id="320" r:id="rId12"/>
    <p:sldId id="319" r:id="rId13"/>
    <p:sldId id="321" r:id="rId14"/>
    <p:sldId id="322" r:id="rId15"/>
    <p:sldId id="386" r:id="rId16"/>
    <p:sldId id="387" r:id="rId17"/>
    <p:sldId id="404" r:id="rId18"/>
    <p:sldId id="385" r:id="rId19"/>
    <p:sldId id="381" r:id="rId20"/>
    <p:sldId id="410" r:id="rId21"/>
    <p:sldId id="380" r:id="rId22"/>
    <p:sldId id="316" r:id="rId23"/>
    <p:sldId id="323" r:id="rId24"/>
    <p:sldId id="367" r:id="rId25"/>
    <p:sldId id="317" r:id="rId26"/>
    <p:sldId id="324" r:id="rId27"/>
    <p:sldId id="388" r:id="rId28"/>
    <p:sldId id="389" r:id="rId29"/>
    <p:sldId id="390" r:id="rId30"/>
    <p:sldId id="370" r:id="rId31"/>
    <p:sldId id="392" r:id="rId32"/>
    <p:sldId id="405" r:id="rId33"/>
    <p:sldId id="391" r:id="rId34"/>
    <p:sldId id="313" r:id="rId35"/>
    <p:sldId id="314" r:id="rId36"/>
    <p:sldId id="311" r:id="rId37"/>
    <p:sldId id="368" r:id="rId38"/>
    <p:sldId id="312" r:id="rId39"/>
    <p:sldId id="384" r:id="rId40"/>
    <p:sldId id="360" r:id="rId41"/>
    <p:sldId id="401" r:id="rId42"/>
    <p:sldId id="402" r:id="rId43"/>
    <p:sldId id="403" r:id="rId44"/>
    <p:sldId id="400" r:id="rId45"/>
    <p:sldId id="372" r:id="rId46"/>
    <p:sldId id="379" r:id="rId47"/>
    <p:sldId id="373" r:id="rId48"/>
    <p:sldId id="374" r:id="rId49"/>
    <p:sldId id="330" r:id="rId50"/>
    <p:sldId id="371" r:id="rId51"/>
    <p:sldId id="375" r:id="rId52"/>
    <p:sldId id="376" r:id="rId53"/>
    <p:sldId id="331" r:id="rId54"/>
    <p:sldId id="377" r:id="rId55"/>
    <p:sldId id="378" r:id="rId56"/>
    <p:sldId id="411" r:id="rId57"/>
    <p:sldId id="326" r:id="rId58"/>
    <p:sldId id="393" r:id="rId59"/>
    <p:sldId id="406" r:id="rId60"/>
    <p:sldId id="327" r:id="rId61"/>
    <p:sldId id="412" r:id="rId62"/>
    <p:sldId id="328" r:id="rId63"/>
    <p:sldId id="395" r:id="rId64"/>
    <p:sldId id="399" r:id="rId65"/>
    <p:sldId id="408" r:id="rId66"/>
    <p:sldId id="409" r:id="rId67"/>
    <p:sldId id="407" r:id="rId68"/>
    <p:sldId id="354" r:id="rId69"/>
    <p:sldId id="413"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9" d="100"/>
          <a:sy n="59" d="100"/>
        </p:scale>
        <p:origin x="2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2/23/2022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2/23/2022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25A3-0569-449D-BAFE-19BB6E12DE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CB9AA1-03D1-48D0-8DDA-F5DF810EE9B8}"/>
              </a:ext>
            </a:extLst>
          </p:cNvPr>
          <p:cNvSpPr>
            <a:spLocks noGrp="1"/>
          </p:cNvSpPr>
          <p:nvPr>
            <p:ph idx="1"/>
          </p:nvPr>
        </p:nvSpPr>
        <p:spPr>
          <a:xfrm>
            <a:off x="680321" y="2464904"/>
            <a:ext cx="11167122" cy="4028661"/>
          </a:xfrm>
        </p:spPr>
        <p:txBody>
          <a:bodyPr/>
          <a:lstStyle/>
          <a:p>
            <a:pPr marL="0" indent="0" algn="ctr">
              <a:buNone/>
            </a:pPr>
            <a:r>
              <a:rPr lang="en-US" sz="2800" dirty="0"/>
              <a:t>In winter, as you lie on a soft couch by the fire,</a:t>
            </a:r>
          </a:p>
          <a:p>
            <a:pPr marL="0" indent="0" algn="ctr">
              <a:buNone/>
            </a:pPr>
            <a:r>
              <a:rPr lang="en-US" sz="2800" dirty="0"/>
              <a:t>Full of good food, munching on nuts and drinking sweet wine,</a:t>
            </a:r>
          </a:p>
          <a:p>
            <a:pPr marL="0" indent="0" algn="ctr">
              <a:buNone/>
            </a:pPr>
            <a:r>
              <a:rPr lang="en-US" sz="2800" dirty="0"/>
              <a:t>Then you must ask questions such as these:</a:t>
            </a:r>
          </a:p>
          <a:p>
            <a:pPr marL="0" indent="0" algn="ctr">
              <a:buNone/>
            </a:pPr>
            <a:r>
              <a:rPr lang="en-US" sz="2800" dirty="0"/>
              <a:t>“Where do you come from?  Tell me, what is your age?</a:t>
            </a:r>
          </a:p>
          <a:p>
            <a:pPr marL="0" indent="0" algn="ctr">
              <a:buNone/>
            </a:pPr>
            <a:r>
              <a:rPr lang="en-US" sz="2800" dirty="0"/>
              <a:t>How old were you when the Mede came?”</a:t>
            </a:r>
          </a:p>
          <a:p>
            <a:pPr marL="0" indent="0" algn="ctr">
              <a:buNone/>
            </a:pPr>
            <a:endParaRPr lang="en-US" sz="2800" dirty="0"/>
          </a:p>
          <a:p>
            <a:pPr marL="0" indent="0">
              <a:buNone/>
            </a:pPr>
            <a:r>
              <a:rPr lang="en-US" sz="2800" dirty="0"/>
              <a:t>				– Xenophanes of Colophon</a:t>
            </a:r>
          </a:p>
          <a:p>
            <a:endParaRPr lang="en-US" dirty="0"/>
          </a:p>
        </p:txBody>
      </p:sp>
    </p:spTree>
    <p:extLst>
      <p:ext uri="{BB962C8B-B14F-4D97-AF65-F5344CB8AC3E}">
        <p14:creationId xmlns:p14="http://schemas.microsoft.com/office/powerpoint/2010/main" val="99438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5924-EEC4-4CE9-B536-9838ACFD490D}"/>
              </a:ext>
            </a:extLst>
          </p:cNvPr>
          <p:cNvSpPr>
            <a:spLocks noGrp="1"/>
          </p:cNvSpPr>
          <p:nvPr>
            <p:ph type="title"/>
          </p:nvPr>
        </p:nvSpPr>
        <p:spPr/>
        <p:txBody>
          <a:bodyPr/>
          <a:lstStyle/>
          <a:p>
            <a:pPr algn="ctr"/>
            <a:r>
              <a:rPr lang="en-US" dirty="0"/>
              <a:t>Market versus Bazaar</a:t>
            </a:r>
          </a:p>
        </p:txBody>
      </p:sp>
      <p:sp>
        <p:nvSpPr>
          <p:cNvPr id="3" name="Content Placeholder 2">
            <a:extLst>
              <a:ext uri="{FF2B5EF4-FFF2-40B4-BE49-F238E27FC236}">
                <a16:creationId xmlns:a16="http://schemas.microsoft.com/office/drawing/2014/main" id="{C528A159-EAD2-4F8F-86F1-087A715F1B63}"/>
              </a:ext>
            </a:extLst>
          </p:cNvPr>
          <p:cNvSpPr>
            <a:spLocks noGrp="1"/>
          </p:cNvSpPr>
          <p:nvPr>
            <p:ph idx="1"/>
          </p:nvPr>
        </p:nvSpPr>
        <p:spPr>
          <a:xfrm>
            <a:off x="680321" y="2336873"/>
            <a:ext cx="7323992" cy="3984414"/>
          </a:xfrm>
        </p:spPr>
        <p:txBody>
          <a:bodyPr>
            <a:normAutofit/>
          </a:bodyPr>
          <a:lstStyle/>
          <a:p>
            <a:r>
              <a:rPr lang="en-US" dirty="0"/>
              <a:t>The Persians use a </a:t>
            </a:r>
            <a:r>
              <a:rPr lang="en-US" dirty="0">
                <a:solidFill>
                  <a:srgbClr val="FFFF00"/>
                </a:solidFill>
              </a:rPr>
              <a:t>bazaar</a:t>
            </a:r>
            <a:r>
              <a:rPr lang="en-US" dirty="0"/>
              <a:t> economy. (Our word bazaar comes from the old Persian word </a:t>
            </a:r>
            <a:r>
              <a:rPr lang="en-US" i="1" dirty="0" err="1"/>
              <a:t>bāzār</a:t>
            </a:r>
            <a:r>
              <a:rPr lang="en-US" dirty="0"/>
              <a:t>.) A bazaar was an enclosed district of the city with permanent shops for merchants who bought from suppliers and sold to consumers. </a:t>
            </a:r>
          </a:p>
          <a:p>
            <a:r>
              <a:rPr lang="en-US" dirty="0"/>
              <a:t>This class of middlemen, often foreigners, kept the majority of Persians from having to haggle with each other—which was important given the value the Persians placed on honesty.</a:t>
            </a:r>
          </a:p>
          <a:p>
            <a:endParaRPr lang="en-US" dirty="0"/>
          </a:p>
        </p:txBody>
      </p:sp>
      <p:pic>
        <p:nvPicPr>
          <p:cNvPr id="7" name="Picture 6">
            <a:extLst>
              <a:ext uri="{FF2B5EF4-FFF2-40B4-BE49-F238E27FC236}">
                <a16:creationId xmlns:a16="http://schemas.microsoft.com/office/drawing/2014/main" id="{87EE11C6-4B3A-46CC-AC28-7D3755E7E10D}"/>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33527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Cyrus—Iranian Highlands </a:t>
            </a:r>
            <a:br>
              <a:rPr lang="en-US" dirty="0"/>
            </a:br>
            <a:r>
              <a:rPr lang="en-US" dirty="0"/>
              <a:t>(546-540)</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1" y="2336873"/>
            <a:ext cx="3706149" cy="3599316"/>
          </a:xfrm>
        </p:spPr>
        <p:txBody>
          <a:bodyPr/>
          <a:lstStyle/>
          <a:p>
            <a:r>
              <a:rPr lang="en-US" dirty="0"/>
              <a:t>Settling with the Lydians and Ionian Greeks</a:t>
            </a:r>
          </a:p>
          <a:p>
            <a:r>
              <a:rPr lang="en-US" dirty="0"/>
              <a:t>Not all of the Eastern Iranian highlands had been brought into the new kingdom. Cyrus set out to do so.</a:t>
            </a:r>
          </a:p>
          <a:p>
            <a:endParaRPr lang="en-US" dirty="0"/>
          </a:p>
        </p:txBody>
      </p:sp>
      <p:pic>
        <p:nvPicPr>
          <p:cNvPr id="7" name="Picture 6">
            <a:extLst>
              <a:ext uri="{FF2B5EF4-FFF2-40B4-BE49-F238E27FC236}">
                <a16:creationId xmlns:a16="http://schemas.microsoft.com/office/drawing/2014/main" id="{C5A01BC7-0982-49BF-903A-3496BCB4CEF9}"/>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13804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Cyrus—The First Ionian Revolt </a:t>
            </a:r>
            <a:br>
              <a:rPr lang="en-US" dirty="0"/>
            </a:br>
            <a:r>
              <a:rPr lang="en-US" dirty="0"/>
              <a:t>(545-542)</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1" y="2336872"/>
            <a:ext cx="3427853" cy="4090431"/>
          </a:xfrm>
        </p:spPr>
        <p:txBody>
          <a:bodyPr>
            <a:normAutofit fontScale="92500" lnSpcReduction="20000"/>
          </a:bodyPr>
          <a:lstStyle/>
          <a:p>
            <a:r>
              <a:rPr lang="en-US" dirty="0"/>
              <a:t>What was this really about?</a:t>
            </a:r>
          </a:p>
          <a:p>
            <a:r>
              <a:rPr lang="en-US" dirty="0" err="1"/>
              <a:t>Pactys</a:t>
            </a:r>
            <a:r>
              <a:rPr lang="en-US" dirty="0"/>
              <a:t> &amp; treasure?</a:t>
            </a:r>
          </a:p>
          <a:p>
            <a:r>
              <a:rPr lang="en-US" dirty="0"/>
              <a:t>“When the Mede Came” </a:t>
            </a:r>
          </a:p>
          <a:p>
            <a:pPr lvl="1"/>
            <a:r>
              <a:rPr lang="en-US" dirty="0" err="1"/>
              <a:t>Mazara</a:t>
            </a:r>
            <a:r>
              <a:rPr lang="en-US" dirty="0"/>
              <a:t>, then </a:t>
            </a:r>
            <a:r>
              <a:rPr lang="en-US" dirty="0" err="1"/>
              <a:t>Harpagus</a:t>
            </a:r>
            <a:r>
              <a:rPr lang="en-US" dirty="0"/>
              <a:t> the Mede</a:t>
            </a:r>
          </a:p>
          <a:p>
            <a:r>
              <a:rPr lang="en-US" dirty="0"/>
              <a:t>Systematically reduced Ionian cities using earthworks (not previously seen by the Greeks)</a:t>
            </a:r>
          </a:p>
          <a:p>
            <a:r>
              <a:rPr lang="en-US" dirty="0"/>
              <a:t>Hand-picked tyrants rule Greek cities after this</a:t>
            </a:r>
          </a:p>
        </p:txBody>
      </p:sp>
      <p:pic>
        <p:nvPicPr>
          <p:cNvPr id="7" name="Picture 6">
            <a:extLst>
              <a:ext uri="{FF2B5EF4-FFF2-40B4-BE49-F238E27FC236}">
                <a16:creationId xmlns:a16="http://schemas.microsoft.com/office/drawing/2014/main" id="{6659BC3F-E07C-43B7-8C67-8719B7180E6E}"/>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48409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Cyrus—Babylonia and Phoenicia </a:t>
            </a:r>
            <a:br>
              <a:rPr lang="en-US" dirty="0"/>
            </a:br>
            <a:r>
              <a:rPr lang="en-US" dirty="0"/>
              <a:t>(540-539)</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2" y="2336873"/>
            <a:ext cx="3533869" cy="3599316"/>
          </a:xfrm>
        </p:spPr>
        <p:txBody>
          <a:bodyPr/>
          <a:lstStyle/>
          <a:p>
            <a:r>
              <a:rPr lang="en-US" dirty="0"/>
              <a:t>Nabonidus</a:t>
            </a:r>
          </a:p>
          <a:p>
            <a:pPr lvl="1"/>
            <a:r>
              <a:rPr lang="en-US" dirty="0"/>
              <a:t>Ten-year retirement</a:t>
            </a:r>
          </a:p>
          <a:p>
            <a:pPr lvl="1"/>
            <a:r>
              <a:rPr lang="en-US" dirty="0"/>
              <a:t>Favored moon goddess over </a:t>
            </a:r>
            <a:r>
              <a:rPr lang="en-US" dirty="0" err="1"/>
              <a:t>Marduk</a:t>
            </a:r>
            <a:endParaRPr lang="en-US" dirty="0"/>
          </a:p>
          <a:p>
            <a:r>
              <a:rPr lang="en-US" dirty="0"/>
              <a:t>Nabonidus’s fate</a:t>
            </a:r>
          </a:p>
          <a:p>
            <a:endParaRPr lang="en-US" dirty="0"/>
          </a:p>
        </p:txBody>
      </p:sp>
      <p:pic>
        <p:nvPicPr>
          <p:cNvPr id="7" name="Picture 6">
            <a:extLst>
              <a:ext uri="{FF2B5EF4-FFF2-40B4-BE49-F238E27FC236}">
                <a16:creationId xmlns:a16="http://schemas.microsoft.com/office/drawing/2014/main" id="{0A969514-AD45-470F-990B-4B7F9D94A284}"/>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46981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Cyrus—Final Campaigns and Death</a:t>
            </a:r>
            <a:br>
              <a:rPr lang="en-US" dirty="0"/>
            </a:br>
            <a:r>
              <a:rPr lang="en-US" dirty="0"/>
              <a:t> (530-529)</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450574" y="2336873"/>
            <a:ext cx="3697356" cy="3599316"/>
          </a:xfrm>
        </p:spPr>
        <p:txBody>
          <a:bodyPr/>
          <a:lstStyle/>
          <a:p>
            <a:r>
              <a:rPr lang="en-US" dirty="0"/>
              <a:t>Final campaigns against </a:t>
            </a:r>
            <a:r>
              <a:rPr lang="en-US" dirty="0" err="1"/>
              <a:t>Chorasmia</a:t>
            </a:r>
            <a:r>
              <a:rPr lang="en-US" dirty="0"/>
              <a:t> (530) and the Saka Massagetae (529)—Queen </a:t>
            </a:r>
            <a:r>
              <a:rPr lang="en-US" dirty="0" err="1"/>
              <a:t>Tomrys</a:t>
            </a:r>
            <a:endParaRPr lang="en-US" dirty="0"/>
          </a:p>
        </p:txBody>
      </p:sp>
      <p:pic>
        <p:nvPicPr>
          <p:cNvPr id="8" name="Picture 7">
            <a:extLst>
              <a:ext uri="{FF2B5EF4-FFF2-40B4-BE49-F238E27FC236}">
                <a16:creationId xmlns:a16="http://schemas.microsoft.com/office/drawing/2014/main" id="{369C9286-B266-4D3C-9A9C-83BFB134C158}"/>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80031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Cyrus—Final Campaign and Death </a:t>
            </a:r>
            <a:br>
              <a:rPr lang="en-US" dirty="0"/>
            </a:br>
            <a:r>
              <a:rPr lang="en-US" dirty="0"/>
              <a:t>(530-529)</a:t>
            </a:r>
          </a:p>
        </p:txBody>
      </p:sp>
      <p:pic>
        <p:nvPicPr>
          <p:cNvPr id="6" name="Picture 5">
            <a:extLst>
              <a:ext uri="{FF2B5EF4-FFF2-40B4-BE49-F238E27FC236}">
                <a16:creationId xmlns:a16="http://schemas.microsoft.com/office/drawing/2014/main" id="{05C6D482-AFF2-4522-8F7C-65CA94F9AC8C}"/>
              </a:ext>
            </a:extLst>
          </p:cNvPr>
          <p:cNvPicPr>
            <a:picLocks noChangeAspect="1"/>
          </p:cNvPicPr>
          <p:nvPr/>
        </p:nvPicPr>
        <p:blipFill>
          <a:blip r:embed="rId2"/>
          <a:stretch>
            <a:fillRect/>
          </a:stretch>
        </p:blipFill>
        <p:spPr>
          <a:xfrm>
            <a:off x="10790139" y="753228"/>
            <a:ext cx="1081052" cy="1081052"/>
          </a:xfrm>
          <a:prstGeom prst="rect">
            <a:avLst/>
          </a:prstGeom>
        </p:spPr>
      </p:pic>
      <p:sp>
        <p:nvSpPr>
          <p:cNvPr id="4" name="Content Placeholder 3">
            <a:extLst>
              <a:ext uri="{FF2B5EF4-FFF2-40B4-BE49-F238E27FC236}">
                <a16:creationId xmlns:a16="http://schemas.microsoft.com/office/drawing/2014/main" id="{E7BD07C8-49FE-4488-9A3F-757DFA1338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4829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Cyrus—Final Campaign and Death </a:t>
            </a:r>
            <a:br>
              <a:rPr lang="en-US" dirty="0"/>
            </a:br>
            <a:r>
              <a:rPr lang="en-US" dirty="0"/>
              <a:t>(530-529)</a:t>
            </a:r>
          </a:p>
        </p:txBody>
      </p:sp>
      <p:pic>
        <p:nvPicPr>
          <p:cNvPr id="8" name="Picture 7">
            <a:extLst>
              <a:ext uri="{FF2B5EF4-FFF2-40B4-BE49-F238E27FC236}">
                <a16:creationId xmlns:a16="http://schemas.microsoft.com/office/drawing/2014/main" id="{7FBCB9E6-32EE-4D94-ABA7-28F6AD0A531B}"/>
              </a:ext>
            </a:extLst>
          </p:cNvPr>
          <p:cNvPicPr>
            <a:picLocks noChangeAspect="1"/>
          </p:cNvPicPr>
          <p:nvPr/>
        </p:nvPicPr>
        <p:blipFill>
          <a:blip r:embed="rId2"/>
          <a:stretch>
            <a:fillRect/>
          </a:stretch>
        </p:blipFill>
        <p:spPr>
          <a:xfrm>
            <a:off x="10790139" y="753228"/>
            <a:ext cx="1081052" cy="1081052"/>
          </a:xfrm>
          <a:prstGeom prst="rect">
            <a:avLst/>
          </a:prstGeom>
        </p:spPr>
      </p:pic>
      <p:sp>
        <p:nvSpPr>
          <p:cNvPr id="4" name="Content Placeholder 3">
            <a:extLst>
              <a:ext uri="{FF2B5EF4-FFF2-40B4-BE49-F238E27FC236}">
                <a16:creationId xmlns:a16="http://schemas.microsoft.com/office/drawing/2014/main" id="{AA1ADEAA-9BB8-4A73-BDA8-6615CA47D5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45555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A21F-631E-41EC-9BAC-BA6BF1802747}"/>
              </a:ext>
            </a:extLst>
          </p:cNvPr>
          <p:cNvSpPr>
            <a:spLocks noGrp="1"/>
          </p:cNvSpPr>
          <p:nvPr>
            <p:ph type="title"/>
          </p:nvPr>
        </p:nvSpPr>
        <p:spPr/>
        <p:txBody>
          <a:bodyPr/>
          <a:lstStyle/>
          <a:p>
            <a:r>
              <a:rPr lang="en-US" dirty="0"/>
              <a:t>What Queen </a:t>
            </a:r>
            <a:r>
              <a:rPr lang="en-US" dirty="0" err="1"/>
              <a:t>Tomrys</a:t>
            </a:r>
            <a:r>
              <a:rPr lang="en-US" dirty="0"/>
              <a:t> Really Looked Like</a:t>
            </a:r>
          </a:p>
        </p:txBody>
      </p:sp>
      <p:sp>
        <p:nvSpPr>
          <p:cNvPr id="3" name="Content Placeholder 2">
            <a:extLst>
              <a:ext uri="{FF2B5EF4-FFF2-40B4-BE49-F238E27FC236}">
                <a16:creationId xmlns:a16="http://schemas.microsoft.com/office/drawing/2014/main" id="{F447C7A8-84A2-451D-B17F-F7C0E22398CF}"/>
              </a:ext>
            </a:extLst>
          </p:cNvPr>
          <p:cNvSpPr>
            <a:spLocks noGrp="1"/>
          </p:cNvSpPr>
          <p:nvPr>
            <p:ph idx="1"/>
          </p:nvPr>
        </p:nvSpPr>
        <p:spPr>
          <a:xfrm>
            <a:off x="680321" y="2336872"/>
            <a:ext cx="6475853" cy="3931405"/>
          </a:xfrm>
        </p:spPr>
        <p:txBody>
          <a:bodyPr>
            <a:normAutofit/>
          </a:bodyPr>
          <a:lstStyle/>
          <a:p>
            <a:r>
              <a:rPr lang="en-US" dirty="0"/>
              <a:t>Scythian, </a:t>
            </a:r>
            <a:r>
              <a:rPr lang="en-US" dirty="0" err="1"/>
              <a:t>Sāka</a:t>
            </a:r>
            <a:r>
              <a:rPr lang="en-US" dirty="0"/>
              <a:t>, and Sarmatian grave mounds include the bodies of warrior women, some of them clearly nobles based on their possessions.</a:t>
            </a:r>
          </a:p>
          <a:p>
            <a:r>
              <a:rPr lang="en-US" dirty="0"/>
              <a:t>Greek legends of Amazon warriors are almost certainly based on them.</a:t>
            </a:r>
          </a:p>
          <a:p>
            <a:r>
              <a:rPr lang="en-US" dirty="0"/>
              <a:t>It’s possible from these finds to reconstruct their equipment and appearance in battle.</a:t>
            </a:r>
          </a:p>
          <a:p>
            <a:r>
              <a:rPr lang="en-US" dirty="0"/>
              <a:t>At least so far, no chainmail bikinis have been found.</a:t>
            </a:r>
          </a:p>
        </p:txBody>
      </p:sp>
      <p:pic>
        <p:nvPicPr>
          <p:cNvPr id="7" name="Picture 6">
            <a:extLst>
              <a:ext uri="{FF2B5EF4-FFF2-40B4-BE49-F238E27FC236}">
                <a16:creationId xmlns:a16="http://schemas.microsoft.com/office/drawing/2014/main" id="{505CBCED-B98B-49A1-8577-3ECEBB635CF7}"/>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07437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B692-E73D-448C-8867-83BB23EFAD50}"/>
              </a:ext>
            </a:extLst>
          </p:cNvPr>
          <p:cNvSpPr>
            <a:spLocks noGrp="1"/>
          </p:cNvSpPr>
          <p:nvPr>
            <p:ph type="title"/>
          </p:nvPr>
        </p:nvSpPr>
        <p:spPr/>
        <p:txBody>
          <a:bodyPr/>
          <a:lstStyle/>
          <a:p>
            <a:r>
              <a:rPr lang="en-US" dirty="0"/>
              <a:t>Meanwhile in Ionian Greece . . . </a:t>
            </a:r>
            <a:r>
              <a:rPr lang="en-US" i="1" dirty="0"/>
              <a:t>Philosophy!</a:t>
            </a:r>
          </a:p>
        </p:txBody>
      </p:sp>
      <p:sp>
        <p:nvSpPr>
          <p:cNvPr id="3" name="Content Placeholder 2">
            <a:extLst>
              <a:ext uri="{FF2B5EF4-FFF2-40B4-BE49-F238E27FC236}">
                <a16:creationId xmlns:a16="http://schemas.microsoft.com/office/drawing/2014/main" id="{F5F29339-2164-4F4A-AE2C-173CCB2FAB2D}"/>
              </a:ext>
            </a:extLst>
          </p:cNvPr>
          <p:cNvSpPr>
            <a:spLocks noGrp="1"/>
          </p:cNvSpPr>
          <p:nvPr>
            <p:ph idx="1"/>
          </p:nvPr>
        </p:nvSpPr>
        <p:spPr>
          <a:xfrm>
            <a:off x="680321" y="2336873"/>
            <a:ext cx="7430009" cy="4031037"/>
          </a:xfrm>
        </p:spPr>
        <p:txBody>
          <a:bodyPr>
            <a:normAutofit lnSpcReduction="10000"/>
          </a:bodyPr>
          <a:lstStyle/>
          <a:p>
            <a:endParaRPr lang="en-US" dirty="0"/>
          </a:p>
          <a:p>
            <a:r>
              <a:rPr lang="en-US" dirty="0"/>
              <a:t>Western philosophy dated from the prediction by Thales of Miletus of a solar eclipse in 585 BCE </a:t>
            </a:r>
          </a:p>
          <a:p>
            <a:r>
              <a:rPr lang="en-US" dirty="0"/>
              <a:t>Miletus became center of radical new inquiries into the nature of reality, “The Milesian Revolution.”</a:t>
            </a:r>
          </a:p>
          <a:p>
            <a:r>
              <a:rPr lang="en-US" dirty="0"/>
              <a:t>Rejection of the “Theologists,” believed in natural causation rather than will of the gods</a:t>
            </a:r>
          </a:p>
          <a:p>
            <a:pPr lvl="1"/>
            <a:r>
              <a:rPr lang="en-US" dirty="0"/>
              <a:t>“Rain is the manifestation of Zeus’s stormy mood.” (Hesiod)</a:t>
            </a:r>
          </a:p>
          <a:p>
            <a:pPr lvl="1"/>
            <a:r>
              <a:rPr lang="en-US" dirty="0"/>
              <a:t>“Rain is condensed air.” (Anaximenes)</a:t>
            </a:r>
          </a:p>
          <a:p>
            <a:endParaRPr lang="en-US" dirty="0"/>
          </a:p>
          <a:p>
            <a:endParaRPr lang="en-US" dirty="0"/>
          </a:p>
        </p:txBody>
      </p:sp>
      <p:pic>
        <p:nvPicPr>
          <p:cNvPr id="7" name="Content Placeholder 5">
            <a:extLst>
              <a:ext uri="{FF2B5EF4-FFF2-40B4-BE49-F238E27FC236}">
                <a16:creationId xmlns:a16="http://schemas.microsoft.com/office/drawing/2014/main" id="{0FFFC512-E68B-462B-BDD3-1D748C6AB299}"/>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211865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B692-E73D-448C-8867-83BB23EFAD50}"/>
              </a:ext>
            </a:extLst>
          </p:cNvPr>
          <p:cNvSpPr>
            <a:spLocks noGrp="1"/>
          </p:cNvSpPr>
          <p:nvPr>
            <p:ph type="title"/>
          </p:nvPr>
        </p:nvSpPr>
        <p:spPr/>
        <p:txBody>
          <a:bodyPr/>
          <a:lstStyle/>
          <a:p>
            <a:r>
              <a:rPr lang="en-US" dirty="0"/>
              <a:t>And in Athens . . .</a:t>
            </a:r>
          </a:p>
        </p:txBody>
      </p:sp>
      <p:sp>
        <p:nvSpPr>
          <p:cNvPr id="3" name="Content Placeholder 2">
            <a:extLst>
              <a:ext uri="{FF2B5EF4-FFF2-40B4-BE49-F238E27FC236}">
                <a16:creationId xmlns:a16="http://schemas.microsoft.com/office/drawing/2014/main" id="{F5F29339-2164-4F4A-AE2C-173CCB2FAB2D}"/>
              </a:ext>
            </a:extLst>
          </p:cNvPr>
          <p:cNvSpPr>
            <a:spLocks noGrp="1"/>
          </p:cNvSpPr>
          <p:nvPr>
            <p:ph idx="1"/>
          </p:nvPr>
        </p:nvSpPr>
        <p:spPr>
          <a:xfrm>
            <a:off x="680321" y="2469394"/>
            <a:ext cx="7681801" cy="3904902"/>
          </a:xfrm>
        </p:spPr>
        <p:txBody>
          <a:bodyPr>
            <a:normAutofit/>
          </a:bodyPr>
          <a:lstStyle/>
          <a:p>
            <a:r>
              <a:rPr lang="en-US" dirty="0" err="1"/>
              <a:t>Peisistratos</a:t>
            </a:r>
            <a:r>
              <a:rPr lang="en-US" dirty="0"/>
              <a:t> ruled Athens as popular tyrant (561-527)</a:t>
            </a:r>
          </a:p>
          <a:p>
            <a:pPr lvl="1"/>
            <a:r>
              <a:rPr lang="en-US" dirty="0"/>
              <a:t>Ousted twice by aristocratic parties, but solid from 546 to his death in 527</a:t>
            </a:r>
          </a:p>
          <a:p>
            <a:pPr lvl="1"/>
            <a:r>
              <a:rPr lang="en-US" dirty="0"/>
              <a:t>Although an aristocrat himself, he consistently championed the cause of the popular party</a:t>
            </a:r>
          </a:p>
          <a:p>
            <a:pPr lvl="1"/>
            <a:r>
              <a:rPr lang="en-US" dirty="0"/>
              <a:t>The entire reign of Cyrus the Great took place during </a:t>
            </a:r>
            <a:r>
              <a:rPr lang="en-US" dirty="0" err="1"/>
              <a:t>Peisistratos’s</a:t>
            </a:r>
            <a:r>
              <a:rPr lang="en-US" dirty="0"/>
              <a:t> tenure</a:t>
            </a:r>
          </a:p>
          <a:p>
            <a:r>
              <a:rPr lang="en-US" dirty="0"/>
              <a:t>First competition for best tragedy held (534)</a:t>
            </a:r>
          </a:p>
          <a:p>
            <a:r>
              <a:rPr lang="en-US" dirty="0"/>
              <a:t>Red Figure pottery replacing Black Figure.</a:t>
            </a:r>
          </a:p>
          <a:p>
            <a:pPr marL="457200" lvl="1"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513FD687-5FA7-4DFD-949C-8B18D27C2E29}"/>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47509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dirty="0"/>
              <a:t>Greece and Persia</a:t>
            </a:r>
            <a:br>
              <a:rPr lang="en-US" dirty="0"/>
            </a:br>
            <a:r>
              <a:rPr lang="en-US" sz="3600" dirty="0"/>
              <a:t>The war that Created History</a:t>
            </a: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394039"/>
            <a:ext cx="9855156" cy="1940500"/>
          </a:xfrm>
        </p:spPr>
        <p:txBody>
          <a:bodyPr>
            <a:normAutofit lnSpcReduction="10000"/>
          </a:bodyPr>
          <a:lstStyle/>
          <a:p>
            <a:pPr algn="ctr"/>
            <a:endParaRPr lang="en-US" sz="4000" i="1" dirty="0"/>
          </a:p>
          <a:p>
            <a:pPr algn="ctr"/>
            <a:r>
              <a:rPr lang="en-US" sz="4000" i="1" dirty="0"/>
              <a:t>OLLI Fall 2019</a:t>
            </a:r>
          </a:p>
          <a:p>
            <a:pPr algn="ctr"/>
            <a:r>
              <a:rPr lang="en-US" sz="4000" i="1" dirty="0"/>
              <a:t>Week 4: </a:t>
            </a:r>
            <a:r>
              <a:rPr lang="en-US" sz="4000" b="1" i="1" dirty="0">
                <a:solidFill>
                  <a:srgbClr val="FFFF00"/>
                </a:solidFill>
              </a:rPr>
              <a:t>When the Mede Came</a:t>
            </a:r>
          </a:p>
        </p:txBody>
      </p:sp>
      <p:pic>
        <p:nvPicPr>
          <p:cNvPr id="9" name="Picture 8">
            <a:extLst>
              <a:ext uri="{FF2B5EF4-FFF2-40B4-BE49-F238E27FC236}">
                <a16:creationId xmlns:a16="http://schemas.microsoft.com/office/drawing/2014/main" id="{9D1E3A24-04BC-40B7-BE29-A0669D72D2FA}"/>
              </a:ext>
            </a:extLst>
          </p:cNvPr>
          <p:cNvPicPr>
            <a:picLocks noChangeAspect="1"/>
          </p:cNvPicPr>
          <p:nvPr/>
        </p:nvPicPr>
        <p:blipFill>
          <a:blip r:embed="rId2"/>
          <a:stretch>
            <a:fillRect/>
          </a:stretch>
        </p:blipFill>
        <p:spPr>
          <a:xfrm>
            <a:off x="0" y="0"/>
            <a:ext cx="4943061" cy="2582749"/>
          </a:xfrm>
          <a:prstGeom prst="rect">
            <a:avLst/>
          </a:prstGeom>
        </p:spPr>
      </p:pic>
      <p:pic>
        <p:nvPicPr>
          <p:cNvPr id="13" name="Picture 12">
            <a:extLst>
              <a:ext uri="{FF2B5EF4-FFF2-40B4-BE49-F238E27FC236}">
                <a16:creationId xmlns:a16="http://schemas.microsoft.com/office/drawing/2014/main" id="{27E24E30-7D9F-4F67-951B-C5405282DAA9}"/>
              </a:ext>
            </a:extLst>
          </p:cNvPr>
          <p:cNvPicPr>
            <a:picLocks noChangeAspect="1"/>
          </p:cNvPicPr>
          <p:nvPr/>
        </p:nvPicPr>
        <p:blipFill>
          <a:blip r:embed="rId3"/>
          <a:stretch>
            <a:fillRect/>
          </a:stretch>
        </p:blipFill>
        <p:spPr>
          <a:xfrm>
            <a:off x="9621465" y="2795725"/>
            <a:ext cx="2296483" cy="1230116"/>
          </a:xfrm>
          <a:prstGeom prst="rect">
            <a:avLst/>
          </a:prstGeom>
        </p:spPr>
      </p:pic>
    </p:spTree>
    <p:extLst>
      <p:ext uri="{BB962C8B-B14F-4D97-AF65-F5344CB8AC3E}">
        <p14:creationId xmlns:p14="http://schemas.microsoft.com/office/powerpoint/2010/main" val="229211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Question Break</a:t>
            </a:r>
          </a:p>
          <a:p>
            <a:pPr marL="0" indent="0" algn="ctr">
              <a:buNone/>
            </a:pPr>
            <a:endParaRPr lang="en-US" sz="4000" dirty="0"/>
          </a:p>
          <a:p>
            <a:pPr marL="0" indent="0" algn="ctr">
              <a:buNone/>
            </a:pPr>
            <a:r>
              <a:rPr lang="en-US" sz="2800" dirty="0"/>
              <a:t>Coming Up: Darius the Great</a:t>
            </a:r>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118127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84C61-28E7-42EB-AB25-88BCC66E1C35}"/>
              </a:ext>
            </a:extLst>
          </p:cNvPr>
          <p:cNvSpPr>
            <a:spLocks noGrp="1"/>
          </p:cNvSpPr>
          <p:nvPr>
            <p:ph type="title"/>
          </p:nvPr>
        </p:nvSpPr>
        <p:spPr/>
        <p:txBody>
          <a:bodyPr/>
          <a:lstStyle/>
          <a:p>
            <a:pPr algn="ctr"/>
            <a:r>
              <a:rPr lang="en-US" dirty="0"/>
              <a:t>Back to Persia--Enter Cambyses </a:t>
            </a:r>
            <a:br>
              <a:rPr lang="en-US" dirty="0"/>
            </a:br>
            <a:r>
              <a:rPr lang="en-US" dirty="0"/>
              <a:t>(529-522)</a:t>
            </a:r>
          </a:p>
        </p:txBody>
      </p:sp>
      <p:sp>
        <p:nvSpPr>
          <p:cNvPr id="3" name="Content Placeholder 2">
            <a:extLst>
              <a:ext uri="{FF2B5EF4-FFF2-40B4-BE49-F238E27FC236}">
                <a16:creationId xmlns:a16="http://schemas.microsoft.com/office/drawing/2014/main" id="{9CB03803-A6BB-49DD-A97E-20F2628075CB}"/>
              </a:ext>
            </a:extLst>
          </p:cNvPr>
          <p:cNvSpPr>
            <a:spLocks noGrp="1"/>
          </p:cNvSpPr>
          <p:nvPr>
            <p:ph idx="1"/>
          </p:nvPr>
        </p:nvSpPr>
        <p:spPr>
          <a:xfrm>
            <a:off x="680322" y="2336872"/>
            <a:ext cx="6396340" cy="4289213"/>
          </a:xfrm>
        </p:spPr>
        <p:txBody>
          <a:bodyPr/>
          <a:lstStyle/>
          <a:p>
            <a:r>
              <a:rPr lang="en-US" dirty="0"/>
              <a:t>Transition of royal authority to oldest son, Cambyses II</a:t>
            </a:r>
          </a:p>
          <a:p>
            <a:pPr lvl="1"/>
            <a:r>
              <a:rPr lang="en-US" dirty="0"/>
              <a:t>Cyrus’s younger son, </a:t>
            </a:r>
            <a:r>
              <a:rPr lang="en-US" dirty="0" err="1"/>
              <a:t>Bardiya</a:t>
            </a:r>
            <a:r>
              <a:rPr lang="en-US" dirty="0"/>
              <a:t>, became governor of eastern territories, including Bactria</a:t>
            </a:r>
          </a:p>
          <a:p>
            <a:endParaRPr lang="en-US" dirty="0"/>
          </a:p>
        </p:txBody>
      </p:sp>
      <p:pic>
        <p:nvPicPr>
          <p:cNvPr id="9" name="Picture 8">
            <a:extLst>
              <a:ext uri="{FF2B5EF4-FFF2-40B4-BE49-F238E27FC236}">
                <a16:creationId xmlns:a16="http://schemas.microsoft.com/office/drawing/2014/main" id="{C260B7FD-4BC9-4AB1-B6F2-1A2EAA25D0DB}"/>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5543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Cambyses—Phoenicia and Egypt </a:t>
            </a:r>
            <a:br>
              <a:rPr lang="en-US" dirty="0"/>
            </a:br>
            <a:r>
              <a:rPr lang="en-US" dirty="0"/>
              <a:t>(526-523)</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2" y="2336873"/>
            <a:ext cx="3361592" cy="3767900"/>
          </a:xfrm>
        </p:spPr>
        <p:txBody>
          <a:bodyPr/>
          <a:lstStyle/>
          <a:p>
            <a:r>
              <a:rPr lang="en-US" dirty="0"/>
              <a:t>War with Egypt following death of the pharaoh</a:t>
            </a:r>
          </a:p>
          <a:p>
            <a:r>
              <a:rPr lang="en-US" dirty="0"/>
              <a:t>Catastrophically failed invasions of Nubia and Libya</a:t>
            </a:r>
          </a:p>
        </p:txBody>
      </p:sp>
      <p:pic>
        <p:nvPicPr>
          <p:cNvPr id="6" name="Picture 5">
            <a:extLst>
              <a:ext uri="{FF2B5EF4-FFF2-40B4-BE49-F238E27FC236}">
                <a16:creationId xmlns:a16="http://schemas.microsoft.com/office/drawing/2014/main" id="{D1C94079-06CA-46B2-913C-83BE569C8D0E}"/>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96234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Cambyses—Death and Civil War </a:t>
            </a:r>
            <a:br>
              <a:rPr lang="en-US" dirty="0"/>
            </a:br>
            <a:r>
              <a:rPr lang="en-US" dirty="0"/>
              <a:t>(522)</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1" y="2336872"/>
            <a:ext cx="8066113" cy="4381979"/>
          </a:xfrm>
        </p:spPr>
        <p:txBody>
          <a:bodyPr>
            <a:normAutofit/>
          </a:bodyPr>
          <a:lstStyle/>
          <a:p>
            <a:r>
              <a:rPr lang="en-US" dirty="0"/>
              <a:t>Died while returning to Susa . . . </a:t>
            </a:r>
            <a:r>
              <a:rPr lang="en-US" i="1" dirty="0"/>
              <a:t>but how?</a:t>
            </a:r>
          </a:p>
          <a:p>
            <a:r>
              <a:rPr lang="en-US" dirty="0"/>
              <a:t>Possible execution of </a:t>
            </a:r>
            <a:r>
              <a:rPr lang="en-US" dirty="0" err="1"/>
              <a:t>Bardiya</a:t>
            </a:r>
            <a:r>
              <a:rPr lang="en-US" dirty="0"/>
              <a:t> (his brother)</a:t>
            </a:r>
          </a:p>
          <a:p>
            <a:r>
              <a:rPr lang="en-US" dirty="0"/>
              <a:t>Revolt of </a:t>
            </a:r>
            <a:r>
              <a:rPr lang="en-US" dirty="0" err="1"/>
              <a:t>Bardiya</a:t>
            </a:r>
            <a:r>
              <a:rPr lang="en-US" dirty="0"/>
              <a:t> (or the false </a:t>
            </a:r>
            <a:r>
              <a:rPr lang="en-US" dirty="0" err="1"/>
              <a:t>Bardiya</a:t>
            </a:r>
            <a:r>
              <a:rPr lang="en-US" dirty="0"/>
              <a:t>)</a:t>
            </a:r>
          </a:p>
          <a:p>
            <a:pPr lvl="1"/>
            <a:r>
              <a:rPr lang="en-US" dirty="0"/>
              <a:t>Before or after death of Cambyses?</a:t>
            </a:r>
          </a:p>
          <a:p>
            <a:pPr lvl="1"/>
            <a:r>
              <a:rPr lang="en-US" dirty="0" err="1"/>
              <a:t>Smerdis</a:t>
            </a:r>
            <a:r>
              <a:rPr lang="en-US" dirty="0"/>
              <a:t>? </a:t>
            </a:r>
          </a:p>
          <a:p>
            <a:pPr lvl="1"/>
            <a:r>
              <a:rPr lang="en-US" dirty="0" err="1"/>
              <a:t>Gaumata</a:t>
            </a:r>
            <a:r>
              <a:rPr lang="en-US" dirty="0"/>
              <a:t>, a Median magus? A radical Zoroastrian religious reformer? A double for the real </a:t>
            </a:r>
            <a:r>
              <a:rPr lang="en-US" dirty="0" err="1"/>
              <a:t>Bardiya</a:t>
            </a:r>
            <a:r>
              <a:rPr lang="en-US" dirty="0"/>
              <a:t>? </a:t>
            </a:r>
          </a:p>
          <a:p>
            <a:pPr lvl="1"/>
            <a:r>
              <a:rPr lang="en-US" i="1" dirty="0"/>
              <a:t>Or is it all baloney?</a:t>
            </a:r>
          </a:p>
          <a:p>
            <a:r>
              <a:rPr lang="en-US" dirty="0"/>
              <a:t>Seven nobles (leading the royal army in Egypt) assassinated </a:t>
            </a:r>
            <a:r>
              <a:rPr lang="en-US" dirty="0" err="1"/>
              <a:t>Bardiya</a:t>
            </a:r>
            <a:r>
              <a:rPr lang="en-US" dirty="0"/>
              <a:t>/</a:t>
            </a:r>
            <a:r>
              <a:rPr lang="en-US" dirty="0" err="1"/>
              <a:t>Gaumata</a:t>
            </a:r>
            <a:r>
              <a:rPr lang="en-US" dirty="0"/>
              <a:t>/</a:t>
            </a:r>
            <a:r>
              <a:rPr lang="en-US" dirty="0" err="1"/>
              <a:t>Smerdis</a:t>
            </a:r>
            <a:r>
              <a:rPr lang="en-US" dirty="0"/>
              <a:t> and seized the government</a:t>
            </a:r>
          </a:p>
        </p:txBody>
      </p:sp>
      <p:pic>
        <p:nvPicPr>
          <p:cNvPr id="7" name="Picture 6">
            <a:extLst>
              <a:ext uri="{FF2B5EF4-FFF2-40B4-BE49-F238E27FC236}">
                <a16:creationId xmlns:a16="http://schemas.microsoft.com/office/drawing/2014/main" id="{42AD5BA0-CFF6-4B04-BCE0-9B3668E079FA}"/>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63251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EF5B-BEBD-42B2-AAB0-FA0AEA36E3C2}"/>
              </a:ext>
            </a:extLst>
          </p:cNvPr>
          <p:cNvSpPr>
            <a:spLocks noGrp="1"/>
          </p:cNvSpPr>
          <p:nvPr>
            <p:ph type="title"/>
          </p:nvPr>
        </p:nvSpPr>
        <p:spPr/>
        <p:txBody>
          <a:bodyPr/>
          <a:lstStyle/>
          <a:p>
            <a:r>
              <a:rPr lang="en-US" dirty="0"/>
              <a:t>Government—The Great Debate</a:t>
            </a:r>
          </a:p>
        </p:txBody>
      </p:sp>
      <p:sp>
        <p:nvSpPr>
          <p:cNvPr id="3" name="Content Placeholder 2">
            <a:extLst>
              <a:ext uri="{FF2B5EF4-FFF2-40B4-BE49-F238E27FC236}">
                <a16:creationId xmlns:a16="http://schemas.microsoft.com/office/drawing/2014/main" id="{D5C4358F-09E9-476B-B4EB-5B82BA282440}"/>
              </a:ext>
            </a:extLst>
          </p:cNvPr>
          <p:cNvSpPr>
            <a:spLocks noGrp="1"/>
          </p:cNvSpPr>
          <p:nvPr>
            <p:ph idx="1"/>
          </p:nvPr>
        </p:nvSpPr>
        <p:spPr>
          <a:xfrm>
            <a:off x="680322" y="2336873"/>
            <a:ext cx="6740896" cy="4275962"/>
          </a:xfrm>
        </p:spPr>
        <p:txBody>
          <a:bodyPr>
            <a:normAutofit fontScale="92500"/>
          </a:bodyPr>
          <a:lstStyle/>
          <a:p>
            <a:r>
              <a:rPr lang="en-US" dirty="0" err="1"/>
              <a:t>Otones</a:t>
            </a:r>
            <a:r>
              <a:rPr lang="en-US" dirty="0"/>
              <a:t> (</a:t>
            </a:r>
            <a:r>
              <a:rPr lang="en-US" dirty="0">
                <a:solidFill>
                  <a:srgbClr val="FFFF00"/>
                </a:solidFill>
              </a:rPr>
              <a:t>Democracy</a:t>
            </a:r>
            <a:r>
              <a:rPr lang="en-US" dirty="0"/>
              <a:t>): “I propose that we abandon monarchy and raise the majority to a ruling position, for in the many is the whole.”</a:t>
            </a:r>
          </a:p>
          <a:p>
            <a:r>
              <a:rPr lang="en-US" dirty="0" err="1"/>
              <a:t>Megabyzos</a:t>
            </a:r>
            <a:r>
              <a:rPr lang="en-US" dirty="0"/>
              <a:t> (</a:t>
            </a:r>
            <a:r>
              <a:rPr lang="en-US" dirty="0">
                <a:solidFill>
                  <a:srgbClr val="FFFF00"/>
                </a:solidFill>
              </a:rPr>
              <a:t>Oligarchy</a:t>
            </a:r>
            <a:r>
              <a:rPr lang="en-US" dirty="0"/>
              <a:t>): “How could someone who has not been educated be knowledgeable about anything? . . . (Let us) pick out the best men to make up an intimate company and endow it with power and authority.”</a:t>
            </a:r>
          </a:p>
          <a:p>
            <a:r>
              <a:rPr lang="en-US" dirty="0"/>
              <a:t>Darius (</a:t>
            </a:r>
            <a:r>
              <a:rPr lang="en-US" dirty="0">
                <a:solidFill>
                  <a:srgbClr val="FFFF00"/>
                </a:solidFill>
              </a:rPr>
              <a:t>Monarchy</a:t>
            </a:r>
            <a:r>
              <a:rPr lang="en-US" dirty="0"/>
              <a:t>): “Were did our freedom come from, who gave it to us? Did it come from the people, from an oligarchy, or from a monarchy?”</a:t>
            </a:r>
          </a:p>
        </p:txBody>
      </p:sp>
      <p:pic>
        <p:nvPicPr>
          <p:cNvPr id="7" name="Picture 6">
            <a:extLst>
              <a:ext uri="{FF2B5EF4-FFF2-40B4-BE49-F238E27FC236}">
                <a16:creationId xmlns:a16="http://schemas.microsoft.com/office/drawing/2014/main" id="{7CF945D8-8255-4524-80E7-420ED019EF34}"/>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66661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Darius—Weathering the Storm </a:t>
            </a:r>
            <a:br>
              <a:rPr lang="en-US" dirty="0"/>
            </a:br>
            <a:r>
              <a:rPr lang="en-US" dirty="0"/>
              <a:t>(522)</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503583" y="2336873"/>
            <a:ext cx="3631095" cy="4225338"/>
          </a:xfrm>
        </p:spPr>
        <p:txBody>
          <a:bodyPr>
            <a:normAutofit fontScale="92500"/>
          </a:bodyPr>
          <a:lstStyle/>
          <a:p>
            <a:r>
              <a:rPr lang="en-US" dirty="0"/>
              <a:t>Nine revolts (at least two of them involving someone claiming to be </a:t>
            </a:r>
            <a:r>
              <a:rPr lang="en-US" dirty="0" err="1"/>
              <a:t>Bardiya</a:t>
            </a:r>
            <a:r>
              <a:rPr lang="en-US" dirty="0"/>
              <a:t>), most of them at the same time.</a:t>
            </a:r>
          </a:p>
          <a:p>
            <a:r>
              <a:rPr lang="en-US" dirty="0"/>
              <a:t>Extent of revolts in Iranian territory suggest </a:t>
            </a:r>
            <a:r>
              <a:rPr lang="en-US" dirty="0">
                <a:solidFill>
                  <a:srgbClr val="FFFF00"/>
                </a:solidFill>
              </a:rPr>
              <a:t>resistance to Darius </a:t>
            </a:r>
            <a:r>
              <a:rPr lang="en-US" dirty="0"/>
              <a:t>as legitimate king.</a:t>
            </a:r>
          </a:p>
          <a:p>
            <a:r>
              <a:rPr lang="en-US" dirty="0" err="1">
                <a:solidFill>
                  <a:srgbClr val="FFFF00"/>
                </a:solidFill>
              </a:rPr>
              <a:t>Behistum</a:t>
            </a:r>
            <a:r>
              <a:rPr lang="en-US" dirty="0"/>
              <a:t> inscription commemorates Darius’s successful campaign.</a:t>
            </a:r>
          </a:p>
        </p:txBody>
      </p:sp>
      <p:pic>
        <p:nvPicPr>
          <p:cNvPr id="6" name="Picture 5">
            <a:extLst>
              <a:ext uri="{FF2B5EF4-FFF2-40B4-BE49-F238E27FC236}">
                <a16:creationId xmlns:a16="http://schemas.microsoft.com/office/drawing/2014/main" id="{E60981A2-F69B-431E-BE53-ED2873713CE1}"/>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696514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a:xfrm>
            <a:off x="680321" y="753228"/>
            <a:ext cx="9613861" cy="1080938"/>
          </a:xfrm>
        </p:spPr>
        <p:txBody>
          <a:bodyPr/>
          <a:lstStyle/>
          <a:p>
            <a:pPr algn="ctr"/>
            <a:r>
              <a:rPr lang="en-US" dirty="0"/>
              <a:t>Darius—Second Egyptian Campaign </a:t>
            </a:r>
            <a:br>
              <a:rPr lang="en-US" dirty="0"/>
            </a:br>
            <a:r>
              <a:rPr lang="en-US" dirty="0"/>
              <a:t>(521-520)</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424070" y="2336873"/>
            <a:ext cx="3604592" cy="4103684"/>
          </a:xfrm>
        </p:spPr>
        <p:txBody>
          <a:bodyPr>
            <a:normAutofit/>
          </a:bodyPr>
          <a:lstStyle/>
          <a:p>
            <a:r>
              <a:rPr lang="en-US" dirty="0"/>
              <a:t>Quelled remaining unrest in Egypt, then incorporated Libya and the Greek colony </a:t>
            </a:r>
            <a:r>
              <a:rPr lang="en-US" i="1" dirty="0"/>
              <a:t>polis</a:t>
            </a:r>
            <a:r>
              <a:rPr lang="en-US" dirty="0"/>
              <a:t> of Kyrene (near modern Benghazi)</a:t>
            </a:r>
          </a:p>
          <a:p>
            <a:r>
              <a:rPr lang="en-US" dirty="0"/>
              <a:t>Established permanent garrisons in fortresses, mostly non-Egyptian.</a:t>
            </a:r>
          </a:p>
          <a:p>
            <a:pPr lvl="1"/>
            <a:r>
              <a:rPr lang="en-US" dirty="0"/>
              <a:t>Elephantine garrison mostly Jewish military settlers.</a:t>
            </a:r>
          </a:p>
        </p:txBody>
      </p:sp>
      <p:pic>
        <p:nvPicPr>
          <p:cNvPr id="7" name="Picture 6">
            <a:extLst>
              <a:ext uri="{FF2B5EF4-FFF2-40B4-BE49-F238E27FC236}">
                <a16:creationId xmlns:a16="http://schemas.microsoft.com/office/drawing/2014/main" id="{71433E2E-2B12-49D0-9408-EC45E1626B34}"/>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80071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a:xfrm>
            <a:off x="680321" y="753228"/>
            <a:ext cx="9613861" cy="1080938"/>
          </a:xfrm>
        </p:spPr>
        <p:txBody>
          <a:bodyPr/>
          <a:lstStyle/>
          <a:p>
            <a:pPr algn="ctr"/>
            <a:r>
              <a:rPr lang="en-US" dirty="0"/>
              <a:t>Darius—Eastern Campaign </a:t>
            </a:r>
            <a:br>
              <a:rPr lang="en-US" dirty="0"/>
            </a:br>
            <a:r>
              <a:rPr lang="en-US" dirty="0"/>
              <a:t>(516-515)</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487426" y="2336872"/>
            <a:ext cx="3249688" cy="4302467"/>
          </a:xfrm>
        </p:spPr>
        <p:txBody>
          <a:bodyPr>
            <a:normAutofit lnSpcReduction="10000"/>
          </a:bodyPr>
          <a:lstStyle/>
          <a:p>
            <a:r>
              <a:rPr lang="en-US" dirty="0"/>
              <a:t>Impetus of the campaign uncertain (but the Indus valley was fabulously rich land and included several gold mines).</a:t>
            </a:r>
          </a:p>
          <a:p>
            <a:r>
              <a:rPr lang="en-US" dirty="0"/>
              <a:t>Campaign incorporates the western Indus valley in the empire. </a:t>
            </a:r>
          </a:p>
          <a:p>
            <a:r>
              <a:rPr lang="en-US" dirty="0"/>
              <a:t>Probably also when the southern </a:t>
            </a:r>
            <a:r>
              <a:rPr lang="en-US" dirty="0" err="1"/>
              <a:t>Sāka</a:t>
            </a:r>
            <a:r>
              <a:rPr lang="en-US" dirty="0"/>
              <a:t> were incorporated.</a:t>
            </a:r>
          </a:p>
        </p:txBody>
      </p:sp>
      <p:pic>
        <p:nvPicPr>
          <p:cNvPr id="7" name="Picture 6">
            <a:extLst>
              <a:ext uri="{FF2B5EF4-FFF2-40B4-BE49-F238E27FC236}">
                <a16:creationId xmlns:a16="http://schemas.microsoft.com/office/drawing/2014/main" id="{88A8A9D4-50F4-4930-B55E-B78B03A9DBA2}"/>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774317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a:xfrm>
            <a:off x="680321" y="753228"/>
            <a:ext cx="9613861" cy="1080938"/>
          </a:xfrm>
        </p:spPr>
        <p:txBody>
          <a:bodyPr/>
          <a:lstStyle/>
          <a:p>
            <a:pPr algn="ctr"/>
            <a:r>
              <a:rPr lang="en-US" dirty="0"/>
              <a:t>Darius—Babylonian Revolt </a:t>
            </a:r>
            <a:br>
              <a:rPr lang="en-US" dirty="0"/>
            </a:br>
            <a:r>
              <a:rPr lang="en-US" dirty="0"/>
              <a:t>(515-514)</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424071" y="2336872"/>
            <a:ext cx="3525078" cy="4050675"/>
          </a:xfrm>
        </p:spPr>
        <p:txBody>
          <a:bodyPr>
            <a:normAutofit lnSpcReduction="10000"/>
          </a:bodyPr>
          <a:lstStyle/>
          <a:p>
            <a:r>
              <a:rPr lang="en-US" dirty="0"/>
              <a:t>Another revolt in Babylon, probably started while Darius was still campaigning in India.</a:t>
            </a:r>
          </a:p>
          <a:p>
            <a:r>
              <a:rPr lang="en-US" dirty="0"/>
              <a:t>During the revolt, Scythians/</a:t>
            </a:r>
            <a:r>
              <a:rPr lang="en-US" dirty="0" err="1"/>
              <a:t>Sāka</a:t>
            </a:r>
            <a:r>
              <a:rPr lang="en-US" dirty="0"/>
              <a:t> invaded from the north, more an extended plundering expedition </a:t>
            </a:r>
            <a:r>
              <a:rPr lang="en-US"/>
              <a:t>than an </a:t>
            </a:r>
            <a:r>
              <a:rPr lang="en-US" dirty="0"/>
              <a:t>attempt to conquer. Still very destructive.</a:t>
            </a:r>
          </a:p>
        </p:txBody>
      </p:sp>
      <p:pic>
        <p:nvPicPr>
          <p:cNvPr id="7" name="Picture 6">
            <a:extLst>
              <a:ext uri="{FF2B5EF4-FFF2-40B4-BE49-F238E27FC236}">
                <a16:creationId xmlns:a16="http://schemas.microsoft.com/office/drawing/2014/main" id="{689791A5-E30F-4B60-B416-EE97CED538BF}"/>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415604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a:xfrm>
            <a:off x="680321" y="753228"/>
            <a:ext cx="9613861" cy="1080938"/>
          </a:xfrm>
        </p:spPr>
        <p:txBody>
          <a:bodyPr/>
          <a:lstStyle/>
          <a:p>
            <a:pPr algn="ctr"/>
            <a:r>
              <a:rPr lang="en-US" dirty="0"/>
              <a:t>Darius—Scythian Punitive Campaign </a:t>
            </a:r>
            <a:br>
              <a:rPr lang="en-US" dirty="0"/>
            </a:br>
            <a:r>
              <a:rPr lang="en-US" dirty="0"/>
              <a:t>(513)</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320810" y="2336873"/>
            <a:ext cx="3881910" cy="4315718"/>
          </a:xfrm>
        </p:spPr>
        <p:txBody>
          <a:bodyPr>
            <a:normAutofit lnSpcReduction="10000"/>
          </a:bodyPr>
          <a:lstStyle/>
          <a:p>
            <a:r>
              <a:rPr lang="en-US" dirty="0"/>
              <a:t>Scythians avoided open battle by steady retreat</a:t>
            </a:r>
          </a:p>
          <a:p>
            <a:r>
              <a:rPr lang="en-US" dirty="0"/>
              <a:t>Darius severely damaged the Scythian farm lands and crippled several of their allied states</a:t>
            </a:r>
          </a:p>
          <a:p>
            <a:r>
              <a:rPr lang="en-US" dirty="0"/>
              <a:t>Hardships of the retreat over-played in Greek accounts</a:t>
            </a:r>
          </a:p>
          <a:p>
            <a:r>
              <a:rPr lang="en-US" dirty="0"/>
              <a:t>End result: Scythians never again launched a major invasion or raid into Persia</a:t>
            </a:r>
          </a:p>
        </p:txBody>
      </p:sp>
      <p:pic>
        <p:nvPicPr>
          <p:cNvPr id="6" name="Picture 5">
            <a:extLst>
              <a:ext uri="{FF2B5EF4-FFF2-40B4-BE49-F238E27FC236}">
                <a16:creationId xmlns:a16="http://schemas.microsoft.com/office/drawing/2014/main" id="{74BE5123-FFD8-43FD-84BD-75FF2D911D8B}"/>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92987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a:t>
            </a:r>
            <a:r>
              <a:rPr lang="en-US" b="1" i="1" dirty="0">
                <a:solidFill>
                  <a:srgbClr val="FFFF00"/>
                </a:solidFill>
              </a:rPr>
              <a:t>The Story</a:t>
            </a:r>
            <a:r>
              <a:rPr lang="en-US" i="1" dirty="0"/>
              <a:t>, </a:t>
            </a:r>
            <a:r>
              <a:rPr lang="en-US" dirty="0"/>
              <a:t>and its sources</a:t>
            </a:r>
          </a:p>
          <a:p>
            <a:r>
              <a:rPr lang="en-US" dirty="0"/>
              <a:t>Week 2: </a:t>
            </a:r>
            <a:r>
              <a:rPr lang="en-US" b="1" i="1" dirty="0">
                <a:solidFill>
                  <a:srgbClr val="FFFF00"/>
                </a:solidFill>
              </a:rPr>
              <a:t>The Greeks</a:t>
            </a:r>
            <a:r>
              <a:rPr lang="en-US" dirty="0"/>
              <a:t>—Who they were and why we should care</a:t>
            </a:r>
          </a:p>
          <a:p>
            <a:r>
              <a:rPr lang="en-US" dirty="0"/>
              <a:t>Week 3: </a:t>
            </a:r>
            <a:r>
              <a:rPr lang="en-US" b="1" i="1" dirty="0">
                <a:solidFill>
                  <a:srgbClr val="FFFF00"/>
                </a:solidFill>
              </a:rPr>
              <a:t>The Persians</a:t>
            </a:r>
            <a:r>
              <a:rPr lang="en-US" dirty="0"/>
              <a:t>—Who were they, and </a:t>
            </a:r>
            <a:r>
              <a:rPr lang="en-US" i="1" dirty="0"/>
              <a:t>should</a:t>
            </a:r>
            <a:r>
              <a:rPr lang="en-US" dirty="0"/>
              <a:t> we care?</a:t>
            </a:r>
          </a:p>
          <a:p>
            <a:r>
              <a:rPr lang="en-US" sz="2800" u="sng" dirty="0"/>
              <a:t>Week 4: </a:t>
            </a:r>
            <a:r>
              <a:rPr lang="en-US" sz="2800" b="1" i="1" u="sng" dirty="0">
                <a:solidFill>
                  <a:srgbClr val="FFFF00"/>
                </a:solidFill>
              </a:rPr>
              <a:t>When the Mede Came</a:t>
            </a:r>
            <a:r>
              <a:rPr lang="en-US" sz="2800" u="sng" dirty="0"/>
              <a:t>—From Cyrus to Darius</a:t>
            </a:r>
          </a:p>
          <a:p>
            <a:r>
              <a:rPr lang="en-US" dirty="0"/>
              <a:t>Week 5: </a:t>
            </a:r>
            <a:r>
              <a:rPr lang="en-US" b="1" i="1" dirty="0">
                <a:solidFill>
                  <a:srgbClr val="FFFF00"/>
                </a:solidFill>
              </a:rPr>
              <a:t>The Great Invasion</a:t>
            </a:r>
            <a:r>
              <a:rPr lang="en-US" dirty="0"/>
              <a:t>—The Stunning Greek Victory</a:t>
            </a:r>
          </a:p>
          <a:p>
            <a:r>
              <a:rPr lang="en-US" dirty="0"/>
              <a:t>Week 6: </a:t>
            </a:r>
            <a:r>
              <a:rPr lang="en-US" b="1" i="1" dirty="0">
                <a:solidFill>
                  <a:srgbClr val="FFFF00"/>
                </a:solidFill>
              </a:rPr>
              <a:t>The Victors Fall Out</a:t>
            </a:r>
            <a:r>
              <a:rPr lang="en-US" dirty="0"/>
              <a:t>—The Peloponnesian Wars</a:t>
            </a:r>
          </a:p>
          <a:p>
            <a:r>
              <a:rPr lang="en-US" dirty="0"/>
              <a:t>Week 7: </a:t>
            </a:r>
            <a:r>
              <a:rPr lang="en-US" b="1" i="1" dirty="0">
                <a:solidFill>
                  <a:srgbClr val="FFFF00"/>
                </a:solidFill>
              </a:rPr>
              <a:t>The King’s Peace</a:t>
            </a:r>
            <a:r>
              <a:rPr lang="en-US" dirty="0"/>
              <a:t>—Fifty Years of War</a:t>
            </a:r>
          </a:p>
          <a:p>
            <a:r>
              <a:rPr lang="en-US"/>
              <a:t>Week 8: </a:t>
            </a:r>
            <a:r>
              <a:rPr lang="en-US" b="1" i="1">
                <a:solidFill>
                  <a:srgbClr val="FFFF00"/>
                </a:solidFill>
              </a:rPr>
              <a:t>Alexander the Accursed</a:t>
            </a:r>
            <a:r>
              <a:rPr lang="en-US"/>
              <a:t>—Destruction of an Empire</a:t>
            </a:r>
            <a:endParaRPr lang="en-US" dirty="0"/>
          </a:p>
        </p:txBody>
      </p:sp>
      <p:pic>
        <p:nvPicPr>
          <p:cNvPr id="5" name="Picture 4">
            <a:extLst>
              <a:ext uri="{FF2B5EF4-FFF2-40B4-BE49-F238E27FC236}">
                <a16:creationId xmlns:a16="http://schemas.microsoft.com/office/drawing/2014/main" id="{9867F325-9413-4874-9120-DBB1FA3E0160}"/>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3098758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a:xfrm>
            <a:off x="680321" y="753228"/>
            <a:ext cx="9613861" cy="1080938"/>
          </a:xfrm>
        </p:spPr>
        <p:txBody>
          <a:bodyPr/>
          <a:lstStyle/>
          <a:p>
            <a:pPr algn="ctr"/>
            <a:r>
              <a:rPr lang="en-US" dirty="0"/>
              <a:t>Darius—Peace and Consolidation </a:t>
            </a:r>
            <a:br>
              <a:rPr lang="en-US" dirty="0"/>
            </a:br>
            <a:r>
              <a:rPr lang="en-US" dirty="0"/>
              <a:t>(512-500)</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2" y="2336872"/>
            <a:ext cx="5612938" cy="4209702"/>
          </a:xfrm>
        </p:spPr>
        <p:txBody>
          <a:bodyPr>
            <a:normAutofit/>
          </a:bodyPr>
          <a:lstStyle/>
          <a:p>
            <a:r>
              <a:rPr lang="en-US" dirty="0"/>
              <a:t>Reorganized finances—regularized tribute</a:t>
            </a:r>
          </a:p>
          <a:p>
            <a:r>
              <a:rPr lang="en-US" dirty="0"/>
              <a:t>Reorganized provincial administration. Divided military, judicial, and financial functions among different officials</a:t>
            </a:r>
          </a:p>
          <a:p>
            <a:r>
              <a:rPr lang="en-US" dirty="0"/>
              <a:t>Linked roads into the King’s Highway network, expanded and regularized the courier service</a:t>
            </a:r>
          </a:p>
          <a:p>
            <a:r>
              <a:rPr lang="en-US" dirty="0"/>
              <a:t>Reorganized the armed forces</a:t>
            </a:r>
          </a:p>
        </p:txBody>
      </p:sp>
      <p:pic>
        <p:nvPicPr>
          <p:cNvPr id="7" name="Picture 6">
            <a:extLst>
              <a:ext uri="{FF2B5EF4-FFF2-40B4-BE49-F238E27FC236}">
                <a16:creationId xmlns:a16="http://schemas.microsoft.com/office/drawing/2014/main" id="{B3853FAE-21B0-4B9C-B3B8-0FE6D518A17B}"/>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11230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a:xfrm>
            <a:off x="680321" y="753228"/>
            <a:ext cx="9613861" cy="1080938"/>
          </a:xfrm>
        </p:spPr>
        <p:txBody>
          <a:bodyPr/>
          <a:lstStyle/>
          <a:p>
            <a:pPr algn="ctr"/>
            <a:r>
              <a:rPr lang="en-US" dirty="0"/>
              <a:t>Darius—Peace and Consolidation </a:t>
            </a:r>
            <a:br>
              <a:rPr lang="en-US" dirty="0"/>
            </a:br>
            <a:r>
              <a:rPr lang="en-US" dirty="0"/>
              <a:t>(512-500)</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2" y="2336872"/>
            <a:ext cx="4806078" cy="4209702"/>
          </a:xfrm>
        </p:spPr>
        <p:txBody>
          <a:bodyPr>
            <a:normAutofit/>
          </a:bodyPr>
          <a:lstStyle/>
          <a:p>
            <a:r>
              <a:rPr lang="en-US" dirty="0"/>
              <a:t>Rebuilt temples and other public buildings damaged in the recent revolts and raids</a:t>
            </a:r>
          </a:p>
          <a:p>
            <a:r>
              <a:rPr lang="en-US" dirty="0"/>
              <a:t>Rotated the working capital between Susa and Ecbatana</a:t>
            </a:r>
          </a:p>
          <a:p>
            <a:r>
              <a:rPr lang="en-US" dirty="0"/>
              <a:t>Began building a new ceremonial capital at Persepolis</a:t>
            </a:r>
          </a:p>
        </p:txBody>
      </p:sp>
      <p:pic>
        <p:nvPicPr>
          <p:cNvPr id="6" name="Picture 5">
            <a:extLst>
              <a:ext uri="{FF2B5EF4-FFF2-40B4-BE49-F238E27FC236}">
                <a16:creationId xmlns:a16="http://schemas.microsoft.com/office/drawing/2014/main" id="{DB9F7B72-4FD9-4BD1-A783-05D952B3B363}"/>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19568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a:xfrm>
            <a:off x="680321" y="753228"/>
            <a:ext cx="9613861" cy="1080938"/>
          </a:xfrm>
        </p:spPr>
        <p:txBody>
          <a:bodyPr/>
          <a:lstStyle/>
          <a:p>
            <a:pPr algn="ctr"/>
            <a:r>
              <a:rPr lang="en-US" dirty="0"/>
              <a:t>Darius—Peace and Consolidation </a:t>
            </a:r>
            <a:br>
              <a:rPr lang="en-US" dirty="0"/>
            </a:br>
            <a:r>
              <a:rPr lang="en-US" dirty="0"/>
              <a:t>(512-500)</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1" y="2336872"/>
            <a:ext cx="6131295" cy="4209702"/>
          </a:xfrm>
        </p:spPr>
        <p:txBody>
          <a:bodyPr>
            <a:normAutofit/>
          </a:bodyPr>
          <a:lstStyle/>
          <a:p>
            <a:r>
              <a:rPr lang="en-US" dirty="0"/>
              <a:t>Also began work on a canal linking the Red Sea with the Nile River (but not completed)</a:t>
            </a:r>
          </a:p>
        </p:txBody>
      </p:sp>
      <p:pic>
        <p:nvPicPr>
          <p:cNvPr id="8" name="Picture 7">
            <a:extLst>
              <a:ext uri="{FF2B5EF4-FFF2-40B4-BE49-F238E27FC236}">
                <a16:creationId xmlns:a16="http://schemas.microsoft.com/office/drawing/2014/main" id="{DB01B2EF-FA6B-43DE-A725-A974FEE4E7F9}"/>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79056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a:xfrm>
            <a:off x="680321" y="753228"/>
            <a:ext cx="9613861" cy="1080938"/>
          </a:xfrm>
        </p:spPr>
        <p:txBody>
          <a:bodyPr/>
          <a:lstStyle/>
          <a:p>
            <a:r>
              <a:rPr lang="en-US" dirty="0"/>
              <a:t>Meanwhile in Athens . . .</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1" y="2336873"/>
            <a:ext cx="7522775" cy="4156692"/>
          </a:xfrm>
        </p:spPr>
        <p:txBody>
          <a:bodyPr>
            <a:normAutofit/>
          </a:bodyPr>
          <a:lstStyle/>
          <a:p>
            <a:r>
              <a:rPr lang="en-US" dirty="0"/>
              <a:t>Death of </a:t>
            </a:r>
            <a:r>
              <a:rPr lang="en-US" dirty="0" err="1"/>
              <a:t>Peisistratos</a:t>
            </a:r>
            <a:r>
              <a:rPr lang="en-US" dirty="0"/>
              <a:t> tyrant of Athens (527)</a:t>
            </a:r>
          </a:p>
          <a:p>
            <a:r>
              <a:rPr lang="en-US" dirty="0"/>
              <a:t>His son Hippias (not so popular) takes over (527-510)</a:t>
            </a:r>
          </a:p>
          <a:p>
            <a:pPr lvl="1"/>
            <a:r>
              <a:rPr lang="en-US" dirty="0"/>
              <a:t>During the short reign of Cambyses and Darius’s expansionist period.</a:t>
            </a:r>
          </a:p>
          <a:p>
            <a:r>
              <a:rPr lang="en-US" dirty="0"/>
              <a:t>Hippias ousted (510-509)</a:t>
            </a:r>
          </a:p>
          <a:p>
            <a:pPr lvl="1"/>
            <a:r>
              <a:rPr lang="en-US" dirty="0"/>
              <a:t>Flees to Persia, welcomed at court</a:t>
            </a:r>
          </a:p>
          <a:p>
            <a:r>
              <a:rPr lang="en-US" dirty="0"/>
              <a:t>Athens adopts democratic government (509-508)</a:t>
            </a:r>
          </a:p>
          <a:p>
            <a:r>
              <a:rPr lang="en-US" dirty="0"/>
              <a:t>Athens sends ambassadors to Persia (507)</a:t>
            </a:r>
          </a:p>
          <a:p>
            <a:pPr lvl="1"/>
            <a:r>
              <a:rPr lang="en-US" dirty="0"/>
              <a:t>Ambassadors offer </a:t>
            </a:r>
            <a:r>
              <a:rPr lang="en-US" i="1" dirty="0">
                <a:solidFill>
                  <a:srgbClr val="FFFF00"/>
                </a:solidFill>
              </a:rPr>
              <a:t>Earth and Water</a:t>
            </a:r>
            <a:r>
              <a:rPr lang="en-US" dirty="0"/>
              <a:t>—what does that mean?</a:t>
            </a:r>
          </a:p>
        </p:txBody>
      </p:sp>
      <p:pic>
        <p:nvPicPr>
          <p:cNvPr id="5" name="Picture 4">
            <a:extLst>
              <a:ext uri="{FF2B5EF4-FFF2-40B4-BE49-F238E27FC236}">
                <a16:creationId xmlns:a16="http://schemas.microsoft.com/office/drawing/2014/main" id="{A669A400-183B-43CD-898A-A35F34B3D324}"/>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819219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5048-EADE-49B9-A2E8-5A7AE13A7829}"/>
              </a:ext>
            </a:extLst>
          </p:cNvPr>
          <p:cNvSpPr>
            <a:spLocks noGrp="1"/>
          </p:cNvSpPr>
          <p:nvPr>
            <p:ph type="title"/>
          </p:nvPr>
        </p:nvSpPr>
        <p:spPr/>
        <p:txBody>
          <a:bodyPr/>
          <a:lstStyle/>
          <a:p>
            <a:r>
              <a:rPr lang="en-US" dirty="0"/>
              <a:t>And in the World of Art . . . </a:t>
            </a:r>
          </a:p>
        </p:txBody>
      </p:sp>
      <p:sp>
        <p:nvSpPr>
          <p:cNvPr id="3" name="Content Placeholder 2">
            <a:extLst>
              <a:ext uri="{FF2B5EF4-FFF2-40B4-BE49-F238E27FC236}">
                <a16:creationId xmlns:a16="http://schemas.microsoft.com/office/drawing/2014/main" id="{FF537AAE-DC59-4237-85C3-FD24E51C8DA9}"/>
              </a:ext>
            </a:extLst>
          </p:cNvPr>
          <p:cNvSpPr>
            <a:spLocks noGrp="1"/>
          </p:cNvSpPr>
          <p:nvPr>
            <p:ph idx="1"/>
          </p:nvPr>
        </p:nvSpPr>
        <p:spPr>
          <a:xfrm>
            <a:off x="680321" y="2336872"/>
            <a:ext cx="8105869" cy="4284501"/>
          </a:xfrm>
        </p:spPr>
        <p:txBody>
          <a:bodyPr>
            <a:normAutofit fontScale="92500" lnSpcReduction="20000"/>
          </a:bodyPr>
          <a:lstStyle/>
          <a:p>
            <a:r>
              <a:rPr lang="en-US" dirty="0"/>
              <a:t>With the huge temple and palace construction projects of Darius, Persian monumental/palatial art takes on its unique characteristics, and remains virtually unchanged for the next two hundred years</a:t>
            </a:r>
          </a:p>
          <a:p>
            <a:r>
              <a:rPr lang="en-US" dirty="0"/>
              <a:t>In Greek art, archaic sculpture giving way to the Severe School. </a:t>
            </a:r>
          </a:p>
          <a:p>
            <a:pPr lvl="1"/>
            <a:r>
              <a:rPr lang="en-US" dirty="0"/>
              <a:t>More realistic depictions of human form and clothing</a:t>
            </a:r>
          </a:p>
          <a:p>
            <a:pPr lvl="1"/>
            <a:r>
              <a:rPr lang="en-US" dirty="0"/>
              <a:t>More varied poses</a:t>
            </a:r>
          </a:p>
          <a:p>
            <a:pPr lvl="1"/>
            <a:r>
              <a:rPr lang="en-US" dirty="0"/>
              <a:t>More naturalistic expression in face.</a:t>
            </a:r>
          </a:p>
          <a:p>
            <a:pPr lvl="1"/>
            <a:endParaRPr lang="en-US" dirty="0"/>
          </a:p>
          <a:p>
            <a:pPr lvl="1"/>
            <a:endParaRPr lang="en-US" dirty="0"/>
          </a:p>
          <a:p>
            <a:pPr marL="457200" lvl="1" indent="0">
              <a:buNone/>
            </a:pPr>
            <a:endParaRPr lang="en-US" dirty="0"/>
          </a:p>
          <a:p>
            <a:pPr marL="457200" lvl="1" indent="0">
              <a:buNone/>
            </a:pPr>
            <a:r>
              <a:rPr lang="en-US" i="1" dirty="0"/>
              <a:t>Statue of Penelope waiting for return of Odysseus </a:t>
            </a:r>
            <a:r>
              <a:rPr lang="en-US" dirty="0"/>
              <a:t>(right). </a:t>
            </a:r>
          </a:p>
          <a:p>
            <a:pPr marL="457200" lvl="1" indent="0">
              <a:buNone/>
            </a:pPr>
            <a:r>
              <a:rPr lang="en-US" dirty="0"/>
              <a:t>Excellent example of the Severe Style, originally from Ionia, but so admired that many copies made and widely distributed.</a:t>
            </a:r>
          </a:p>
        </p:txBody>
      </p:sp>
      <p:pic>
        <p:nvPicPr>
          <p:cNvPr id="4" name="Picture 3">
            <a:extLst>
              <a:ext uri="{FF2B5EF4-FFF2-40B4-BE49-F238E27FC236}">
                <a16:creationId xmlns:a16="http://schemas.microsoft.com/office/drawing/2014/main" id="{56ECAEEA-4D9F-4820-AD1C-F46A412F2FCB}"/>
              </a:ext>
            </a:extLst>
          </p:cNvPr>
          <p:cNvPicPr>
            <a:picLocks noChangeAspect="1"/>
          </p:cNvPicPr>
          <p:nvPr/>
        </p:nvPicPr>
        <p:blipFill>
          <a:blip r:embed="rId2"/>
          <a:stretch>
            <a:fillRect/>
          </a:stretch>
        </p:blipFill>
        <p:spPr>
          <a:xfrm>
            <a:off x="11001794" y="621414"/>
            <a:ext cx="897574" cy="1344566"/>
          </a:xfrm>
          <a:prstGeom prst="rect">
            <a:avLst/>
          </a:prstGeom>
        </p:spPr>
      </p:pic>
    </p:spTree>
    <p:extLst>
      <p:ext uri="{BB962C8B-B14F-4D97-AF65-F5344CB8AC3E}">
        <p14:creationId xmlns:p14="http://schemas.microsoft.com/office/powerpoint/2010/main" val="2056844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And in Philosophy . . .</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7456514" cy="4328970"/>
          </a:xfrm>
        </p:spPr>
        <p:txBody>
          <a:bodyPr/>
          <a:lstStyle/>
          <a:p>
            <a:pPr marL="0" indent="0" algn="ctr">
              <a:buNone/>
            </a:pPr>
            <a:r>
              <a:rPr lang="en-US" sz="3200" dirty="0"/>
              <a:t>Heraclitus</a:t>
            </a:r>
            <a:r>
              <a:rPr lang="en-US" sz="3200" dirty="0">
                <a:solidFill>
                  <a:srgbClr val="FFFF00"/>
                </a:solidFill>
              </a:rPr>
              <a:t> </a:t>
            </a:r>
            <a:r>
              <a:rPr lang="en-US" sz="3200" dirty="0"/>
              <a:t>of Ephesus: (535-475) </a:t>
            </a:r>
          </a:p>
          <a:p>
            <a:pPr marL="0" indent="0" algn="ctr">
              <a:buNone/>
            </a:pPr>
            <a:endParaRPr lang="en-US" dirty="0"/>
          </a:p>
          <a:p>
            <a:r>
              <a:rPr lang="en-US" dirty="0"/>
              <a:t>Defined the </a:t>
            </a:r>
            <a:r>
              <a:rPr lang="en-US" b="1" i="1" dirty="0">
                <a:solidFill>
                  <a:srgbClr val="FFFF00"/>
                </a:solidFill>
              </a:rPr>
              <a:t>mind</a:t>
            </a:r>
            <a:r>
              <a:rPr lang="en-US" dirty="0"/>
              <a:t> as the theoretical capacity to understand the world.</a:t>
            </a:r>
          </a:p>
          <a:p>
            <a:r>
              <a:rPr lang="en-US" dirty="0"/>
              <a:t>Skirted conflict with religious orthodoxy by suggesting Zeus chose to rule the world through </a:t>
            </a:r>
            <a:r>
              <a:rPr lang="en-US" b="1" i="1" dirty="0">
                <a:solidFill>
                  <a:srgbClr val="FFFF00"/>
                </a:solidFill>
              </a:rPr>
              <a:t>logos</a:t>
            </a:r>
            <a:r>
              <a:rPr lang="en-US" dirty="0"/>
              <a:t> (laws, or rules)</a:t>
            </a:r>
          </a:p>
          <a:p>
            <a:r>
              <a:rPr lang="en-US" i="1" dirty="0"/>
              <a:t>Greek</a:t>
            </a:r>
            <a:r>
              <a:rPr lang="en-US" dirty="0"/>
              <a:t> philosopher? Or Persian?</a:t>
            </a:r>
          </a:p>
          <a:p>
            <a:pPr lvl="1"/>
            <a:r>
              <a:rPr lang="en-US" dirty="0"/>
              <a:t>A Persian subject his entire life: under Cyrus, then Cambyses, then Darius.</a:t>
            </a:r>
          </a:p>
          <a:p>
            <a:pPr lvl="1"/>
            <a:r>
              <a:rPr lang="en-US" dirty="0"/>
              <a:t>One day he received an interesting letter.</a:t>
            </a:r>
          </a:p>
        </p:txBody>
      </p:sp>
      <p:pic>
        <p:nvPicPr>
          <p:cNvPr id="6" name="Content Placeholder 5">
            <a:extLst>
              <a:ext uri="{FF2B5EF4-FFF2-40B4-BE49-F238E27FC236}">
                <a16:creationId xmlns:a16="http://schemas.microsoft.com/office/drawing/2014/main" id="{E86AE9DB-63AB-46AD-85E3-EF67C5730129}"/>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2331579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Philosophy-Darius’s letter</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8225140" cy="3865145"/>
          </a:xfrm>
        </p:spPr>
        <p:txBody>
          <a:bodyPr>
            <a:normAutofit/>
          </a:bodyPr>
          <a:lstStyle/>
          <a:p>
            <a:pPr marL="0" indent="0">
              <a:buNone/>
            </a:pPr>
            <a:endParaRPr lang="en-US" sz="2800" dirty="0">
              <a:solidFill>
                <a:srgbClr val="FFFF00"/>
              </a:solidFill>
            </a:endParaRPr>
          </a:p>
          <a:p>
            <a:pPr marL="0" indent="0">
              <a:buNone/>
            </a:pPr>
            <a:endParaRPr lang="en-US" sz="2800" dirty="0">
              <a:solidFill>
                <a:srgbClr val="FFFF00"/>
              </a:solidFill>
            </a:endParaRPr>
          </a:p>
          <a:p>
            <a:pPr marL="0" indent="0" algn="ctr">
              <a:buNone/>
            </a:pPr>
            <a:r>
              <a:rPr lang="en-US" sz="3600" dirty="0">
                <a:solidFill>
                  <a:srgbClr val="FFFF00"/>
                </a:solidFill>
              </a:rPr>
              <a:t>King Darius, son of </a:t>
            </a:r>
            <a:r>
              <a:rPr lang="en-US" sz="3600" dirty="0" err="1">
                <a:solidFill>
                  <a:srgbClr val="FFFF00"/>
                </a:solidFill>
              </a:rPr>
              <a:t>Hystaspes</a:t>
            </a:r>
            <a:r>
              <a:rPr lang="en-US" sz="3600" dirty="0">
                <a:solidFill>
                  <a:srgbClr val="FFFF00"/>
                </a:solidFill>
              </a:rPr>
              <a:t>, </a:t>
            </a:r>
          </a:p>
          <a:p>
            <a:pPr marL="0" indent="0" algn="ctr">
              <a:buNone/>
            </a:pPr>
            <a:r>
              <a:rPr lang="en-US" sz="3600" dirty="0">
                <a:solidFill>
                  <a:srgbClr val="FFFF00"/>
                </a:solidFill>
              </a:rPr>
              <a:t>to Heraclitus the wise man of Ephesus, </a:t>
            </a:r>
          </a:p>
          <a:p>
            <a:pPr marL="0" indent="0" algn="ctr">
              <a:buNone/>
            </a:pPr>
            <a:r>
              <a:rPr lang="en-US" sz="3600" dirty="0">
                <a:solidFill>
                  <a:srgbClr val="FFFF00"/>
                </a:solidFill>
              </a:rPr>
              <a:t>greeting.</a:t>
            </a:r>
          </a:p>
        </p:txBody>
      </p:sp>
      <p:pic>
        <p:nvPicPr>
          <p:cNvPr id="6" name="Content Placeholder 5">
            <a:extLst>
              <a:ext uri="{FF2B5EF4-FFF2-40B4-BE49-F238E27FC236}">
                <a16:creationId xmlns:a16="http://schemas.microsoft.com/office/drawing/2014/main" id="{E86AE9DB-63AB-46AD-85E3-EF67C5730129}"/>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1369048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Philosophy-Darius’s letter</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2"/>
            <a:ext cx="8225140" cy="3865145"/>
          </a:xfrm>
        </p:spPr>
        <p:txBody>
          <a:bodyPr>
            <a:normAutofit/>
          </a:bodyPr>
          <a:lstStyle/>
          <a:p>
            <a:pPr marL="0" indent="0">
              <a:buNone/>
            </a:pPr>
            <a:r>
              <a:rPr lang="en-US" sz="2800" dirty="0">
                <a:solidFill>
                  <a:srgbClr val="FFFF00"/>
                </a:solidFill>
              </a:rPr>
              <a:t>“King Darius, son of </a:t>
            </a:r>
            <a:r>
              <a:rPr lang="en-US" sz="2800" dirty="0" err="1">
                <a:solidFill>
                  <a:srgbClr val="FFFF00"/>
                </a:solidFill>
              </a:rPr>
              <a:t>Hystaspes</a:t>
            </a:r>
            <a:r>
              <a:rPr lang="en-US" sz="2800" dirty="0">
                <a:solidFill>
                  <a:srgbClr val="FFFF00"/>
                </a:solidFill>
              </a:rPr>
              <a:t>, to Heraclitus the wise man of Ephesus, greeting.</a:t>
            </a:r>
          </a:p>
          <a:p>
            <a:pPr marL="0" indent="0">
              <a:buNone/>
            </a:pPr>
            <a:r>
              <a:rPr lang="en-US" dirty="0"/>
              <a:t>“You are the author of a treatise </a:t>
            </a:r>
            <a:r>
              <a:rPr lang="en-US" i="1" dirty="0"/>
              <a:t>On Nature </a:t>
            </a:r>
            <a:r>
              <a:rPr lang="en-US" dirty="0"/>
              <a:t>(which) is hard to interpret. In certain parts, if it be interpreted word for word, it seems to contain power of speculation on the whole universe and all that goes on within it, which depends upon motion most divine; but for the most part judgment is suspended, so that even those who are the most conversant with literature are at a loss to know what is the right interpretation of your work.</a:t>
            </a:r>
          </a:p>
        </p:txBody>
      </p:sp>
      <p:pic>
        <p:nvPicPr>
          <p:cNvPr id="6" name="Content Placeholder 5">
            <a:extLst>
              <a:ext uri="{FF2B5EF4-FFF2-40B4-BE49-F238E27FC236}">
                <a16:creationId xmlns:a16="http://schemas.microsoft.com/office/drawing/2014/main" id="{E86AE9DB-63AB-46AD-85E3-EF67C5730129}"/>
              </a:ext>
            </a:extLst>
          </p:cNvPr>
          <p:cNvPicPr>
            <a:picLocks noChangeAspect="1"/>
          </p:cNvPicPr>
          <p:nvPr/>
        </p:nvPicPr>
        <p:blipFill>
          <a:blip r:embed="rId2"/>
          <a:stretch>
            <a:fillRect/>
          </a:stretch>
        </p:blipFill>
        <p:spPr>
          <a:xfrm>
            <a:off x="10856523" y="659801"/>
            <a:ext cx="1124781" cy="1174365"/>
          </a:xfrm>
          <a:prstGeom prst="rect">
            <a:avLst/>
          </a:prstGeom>
        </p:spPr>
      </p:pic>
      <p:pic>
        <p:nvPicPr>
          <p:cNvPr id="5" name="Picture 4">
            <a:extLst>
              <a:ext uri="{FF2B5EF4-FFF2-40B4-BE49-F238E27FC236}">
                <a16:creationId xmlns:a16="http://schemas.microsoft.com/office/drawing/2014/main" id="{2C296DC1-09CD-47B9-B241-68F45EC0196A}"/>
              </a:ext>
            </a:extLst>
          </p:cNvPr>
          <p:cNvPicPr>
            <a:picLocks noChangeAspect="1"/>
          </p:cNvPicPr>
          <p:nvPr/>
        </p:nvPicPr>
        <p:blipFill>
          <a:blip r:embed="rId3"/>
          <a:stretch>
            <a:fillRect/>
          </a:stretch>
        </p:blipFill>
        <p:spPr>
          <a:xfrm>
            <a:off x="9157252" y="2336873"/>
            <a:ext cx="2642932" cy="3006178"/>
          </a:xfrm>
          <a:prstGeom prst="rect">
            <a:avLst/>
          </a:prstGeom>
        </p:spPr>
      </p:pic>
    </p:spTree>
    <p:extLst>
      <p:ext uri="{BB962C8B-B14F-4D97-AF65-F5344CB8AC3E}">
        <p14:creationId xmlns:p14="http://schemas.microsoft.com/office/powerpoint/2010/main" val="69674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Philosophy—Darius’s letter continued</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63827" y="2495899"/>
            <a:ext cx="6467060" cy="3944658"/>
          </a:xfrm>
        </p:spPr>
        <p:txBody>
          <a:bodyPr/>
          <a:lstStyle/>
          <a:p>
            <a:pPr marL="0" indent="0">
              <a:buNone/>
            </a:pPr>
            <a:r>
              <a:rPr lang="en-US" dirty="0"/>
              <a:t>“Accordingly King Darius, son of </a:t>
            </a:r>
            <a:r>
              <a:rPr lang="en-US" dirty="0" err="1"/>
              <a:t>Hystaspes</a:t>
            </a:r>
            <a:r>
              <a:rPr lang="en-US" dirty="0"/>
              <a:t>, wishes to enjoy your instruction and Greek culture. Come then with all speed to see me at my palace. For the Greeks as a rule are not prone to mark their wise men; nay, they neglect their excellent precepts which make for good hearing and learning. But at my court there is secured for you every privilege and daily conversation of a good and worthy kind, and a life in keeping with your counsels.”</a:t>
            </a:r>
          </a:p>
        </p:txBody>
      </p:sp>
      <p:pic>
        <p:nvPicPr>
          <p:cNvPr id="6" name="Content Placeholder 5">
            <a:extLst>
              <a:ext uri="{FF2B5EF4-FFF2-40B4-BE49-F238E27FC236}">
                <a16:creationId xmlns:a16="http://schemas.microsoft.com/office/drawing/2014/main" id="{E86AE9DB-63AB-46AD-85E3-EF67C5730129}"/>
              </a:ext>
            </a:extLst>
          </p:cNvPr>
          <p:cNvPicPr>
            <a:picLocks noChangeAspect="1"/>
          </p:cNvPicPr>
          <p:nvPr/>
        </p:nvPicPr>
        <p:blipFill>
          <a:blip r:embed="rId2"/>
          <a:stretch>
            <a:fillRect/>
          </a:stretch>
        </p:blipFill>
        <p:spPr>
          <a:xfrm>
            <a:off x="10856523" y="659801"/>
            <a:ext cx="1124781" cy="1174365"/>
          </a:xfrm>
          <a:prstGeom prst="rect">
            <a:avLst/>
          </a:prstGeom>
        </p:spPr>
      </p:pic>
      <p:pic>
        <p:nvPicPr>
          <p:cNvPr id="10" name="Picture 9">
            <a:extLst>
              <a:ext uri="{FF2B5EF4-FFF2-40B4-BE49-F238E27FC236}">
                <a16:creationId xmlns:a16="http://schemas.microsoft.com/office/drawing/2014/main" id="{E7133392-C83E-4EAB-818A-E61995760955}"/>
              </a:ext>
            </a:extLst>
          </p:cNvPr>
          <p:cNvPicPr>
            <a:picLocks noChangeAspect="1"/>
          </p:cNvPicPr>
          <p:nvPr/>
        </p:nvPicPr>
        <p:blipFill>
          <a:blip r:embed="rId3"/>
          <a:stretch>
            <a:fillRect/>
          </a:stretch>
        </p:blipFill>
        <p:spPr>
          <a:xfrm>
            <a:off x="7058532" y="2495899"/>
            <a:ext cx="4922772" cy="3213859"/>
          </a:xfrm>
          <a:prstGeom prst="rect">
            <a:avLst/>
          </a:prstGeom>
        </p:spPr>
      </p:pic>
    </p:spTree>
    <p:extLst>
      <p:ext uri="{BB962C8B-B14F-4D97-AF65-F5344CB8AC3E}">
        <p14:creationId xmlns:p14="http://schemas.microsoft.com/office/powerpoint/2010/main" val="3623928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A967-2F08-4E1B-88A7-E28B036FD59D}"/>
              </a:ext>
            </a:extLst>
          </p:cNvPr>
          <p:cNvSpPr>
            <a:spLocks noGrp="1"/>
          </p:cNvSpPr>
          <p:nvPr>
            <p:ph type="title"/>
          </p:nvPr>
        </p:nvSpPr>
        <p:spPr/>
        <p:txBody>
          <a:bodyPr/>
          <a:lstStyle/>
          <a:p>
            <a:r>
              <a:rPr lang="en-US" dirty="0"/>
              <a:t>Philosophy—Darius’s letter continued</a:t>
            </a:r>
          </a:p>
        </p:txBody>
      </p:sp>
      <p:sp>
        <p:nvSpPr>
          <p:cNvPr id="3" name="Content Placeholder 2">
            <a:extLst>
              <a:ext uri="{FF2B5EF4-FFF2-40B4-BE49-F238E27FC236}">
                <a16:creationId xmlns:a16="http://schemas.microsoft.com/office/drawing/2014/main" id="{4C882B08-794A-470E-AE60-C60706D58588}"/>
              </a:ext>
            </a:extLst>
          </p:cNvPr>
          <p:cNvSpPr>
            <a:spLocks noGrp="1"/>
          </p:cNvSpPr>
          <p:nvPr>
            <p:ph idx="1"/>
          </p:nvPr>
        </p:nvSpPr>
        <p:spPr>
          <a:xfrm>
            <a:off x="490329" y="2336872"/>
            <a:ext cx="5605671" cy="4395231"/>
          </a:xfrm>
        </p:spPr>
        <p:txBody>
          <a:bodyPr>
            <a:normAutofit fontScale="92500"/>
          </a:bodyPr>
          <a:lstStyle/>
          <a:p>
            <a:pPr marL="0" indent="0">
              <a:buNone/>
            </a:pPr>
            <a:r>
              <a:rPr lang="en-US" sz="3600" b="1" i="1" dirty="0"/>
              <a:t>HE </a:t>
            </a:r>
            <a:r>
              <a:rPr lang="en-US" sz="3600" b="1" i="1" dirty="0">
                <a:solidFill>
                  <a:srgbClr val="FFFF00"/>
                </a:solidFill>
              </a:rPr>
              <a:t>REFUSED</a:t>
            </a:r>
            <a:r>
              <a:rPr lang="en-US" sz="3600" b="1" i="1" dirty="0"/>
              <a:t> MY SUMMONS? </a:t>
            </a:r>
          </a:p>
          <a:p>
            <a:pPr marL="0" indent="0">
              <a:buNone/>
            </a:pPr>
            <a:r>
              <a:rPr lang="en-US" sz="3600" b="1" i="1" dirty="0"/>
              <a:t>BRING THE INSOLENT SWINE TO ME SO I MAY LISTEN TO HIS SCREAMS OF AGONY AS HE IS TORTURED TO DEATH!!!!!</a:t>
            </a:r>
          </a:p>
          <a:p>
            <a:pPr marL="0" indent="0">
              <a:buNone/>
            </a:pPr>
            <a:endParaRPr lang="en-US" sz="2200" b="1" i="1" dirty="0"/>
          </a:p>
          <a:p>
            <a:pPr marL="0" indent="0">
              <a:buNone/>
            </a:pPr>
            <a:r>
              <a:rPr lang="en-US" b="1" i="1" dirty="0"/>
              <a:t>(In fact, Darius may not have responded at all to Heraclitus’s refusal.)</a:t>
            </a:r>
          </a:p>
        </p:txBody>
      </p:sp>
      <p:pic>
        <p:nvPicPr>
          <p:cNvPr id="7" name="Picture 6">
            <a:extLst>
              <a:ext uri="{FF2B5EF4-FFF2-40B4-BE49-F238E27FC236}">
                <a16:creationId xmlns:a16="http://schemas.microsoft.com/office/drawing/2014/main" id="{9526B67B-821E-4ED9-A68A-776A659BDE78}"/>
              </a:ext>
            </a:extLst>
          </p:cNvPr>
          <p:cNvPicPr>
            <a:picLocks noChangeAspect="1"/>
          </p:cNvPicPr>
          <p:nvPr/>
        </p:nvPicPr>
        <p:blipFill>
          <a:blip r:embed="rId2"/>
          <a:stretch>
            <a:fillRect/>
          </a:stretch>
        </p:blipFill>
        <p:spPr>
          <a:xfrm>
            <a:off x="6419377" y="2211124"/>
            <a:ext cx="5456717" cy="4520979"/>
          </a:xfrm>
          <a:prstGeom prst="rect">
            <a:avLst/>
          </a:prstGeom>
        </p:spPr>
      </p:pic>
      <p:pic>
        <p:nvPicPr>
          <p:cNvPr id="5" name="Content Placeholder 5">
            <a:extLst>
              <a:ext uri="{FF2B5EF4-FFF2-40B4-BE49-F238E27FC236}">
                <a16:creationId xmlns:a16="http://schemas.microsoft.com/office/drawing/2014/main" id="{500AEA4E-712A-4507-BFD3-9964EBED11DD}"/>
              </a:ext>
            </a:extLst>
          </p:cNvPr>
          <p:cNvPicPr>
            <a:picLocks noChangeAspect="1"/>
          </p:cNvPicPr>
          <p:nvPr/>
        </p:nvPicPr>
        <p:blipFill>
          <a:blip r:embed="rId3"/>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1145121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Historical Overview—The Rise of Persia</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7907088" cy="4116936"/>
          </a:xfrm>
        </p:spPr>
        <p:txBody>
          <a:bodyPr>
            <a:normAutofit/>
          </a:bodyPr>
          <a:lstStyle/>
          <a:p>
            <a:r>
              <a:rPr lang="en-US" dirty="0"/>
              <a:t>Cyrus the Great and the Rise of Persia (550-530 BCE)</a:t>
            </a:r>
          </a:p>
          <a:p>
            <a:r>
              <a:rPr lang="en-US" dirty="0"/>
              <a:t>Cambyses, the conquest of Egypt (530-522)</a:t>
            </a:r>
          </a:p>
          <a:p>
            <a:r>
              <a:rPr lang="en-US" dirty="0"/>
              <a:t>The Crisis of 522 </a:t>
            </a:r>
          </a:p>
          <a:p>
            <a:r>
              <a:rPr lang="en-US" dirty="0"/>
              <a:t>Darius the Great: Consolidation, Reorganization, Expansion (521-500) </a:t>
            </a:r>
          </a:p>
          <a:p>
            <a:r>
              <a:rPr lang="en-US" dirty="0"/>
              <a:t>Ionian Revolt (499-494)</a:t>
            </a:r>
          </a:p>
          <a:p>
            <a:r>
              <a:rPr lang="en-US" dirty="0"/>
              <a:t>Persian punitive expedition, Battle of Marathon (490)</a:t>
            </a:r>
          </a:p>
        </p:txBody>
      </p:sp>
      <p:pic>
        <p:nvPicPr>
          <p:cNvPr id="6" name="Picture 5">
            <a:extLst>
              <a:ext uri="{FF2B5EF4-FFF2-40B4-BE49-F238E27FC236}">
                <a16:creationId xmlns:a16="http://schemas.microsoft.com/office/drawing/2014/main" id="{A1AC7245-0430-4E3F-9C8D-0BC52F5D2B25}"/>
              </a:ext>
            </a:extLst>
          </p:cNvPr>
          <p:cNvPicPr>
            <a:picLocks noChangeAspect="1"/>
          </p:cNvPicPr>
          <p:nvPr/>
        </p:nvPicPr>
        <p:blipFill>
          <a:blip r:embed="rId2"/>
          <a:stretch>
            <a:fillRect/>
          </a:stretch>
        </p:blipFill>
        <p:spPr>
          <a:xfrm>
            <a:off x="10788512" y="752126"/>
            <a:ext cx="1217958" cy="1080938"/>
          </a:xfrm>
          <a:prstGeom prst="rect">
            <a:avLst/>
          </a:prstGeom>
        </p:spPr>
      </p:pic>
    </p:spTree>
    <p:extLst>
      <p:ext uri="{BB962C8B-B14F-4D97-AF65-F5344CB8AC3E}">
        <p14:creationId xmlns:p14="http://schemas.microsoft.com/office/powerpoint/2010/main" val="2076230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fontScale="92500" lnSpcReduction="20000"/>
          </a:bodyPr>
          <a:lstStyle/>
          <a:p>
            <a:endParaRPr lang="en-US" dirty="0"/>
          </a:p>
          <a:p>
            <a:endParaRPr lang="en-US" dirty="0"/>
          </a:p>
          <a:p>
            <a:pPr marL="0" indent="0" algn="ctr">
              <a:buNone/>
            </a:pPr>
            <a:r>
              <a:rPr lang="en-US" sz="4000" dirty="0"/>
              <a:t>Question Break</a:t>
            </a:r>
          </a:p>
          <a:p>
            <a:pPr marL="0" indent="0" algn="ctr">
              <a:buNone/>
            </a:pPr>
            <a:endParaRPr lang="en-US" sz="4000" dirty="0"/>
          </a:p>
          <a:p>
            <a:pPr marL="0" indent="0" algn="ctr">
              <a:buNone/>
            </a:pPr>
            <a:endParaRPr lang="en-US" sz="4000" dirty="0"/>
          </a:p>
          <a:p>
            <a:pPr marL="0" indent="0" algn="ctr">
              <a:buNone/>
            </a:pPr>
            <a:r>
              <a:rPr lang="en-US" sz="2800" u="sng" dirty="0"/>
              <a:t>Still to Come</a:t>
            </a:r>
          </a:p>
          <a:p>
            <a:pPr marL="0" indent="0" algn="ctr">
              <a:buNone/>
            </a:pPr>
            <a:r>
              <a:rPr lang="en-US" sz="2800" dirty="0"/>
              <a:t>The Persian Way of War</a:t>
            </a:r>
          </a:p>
          <a:p>
            <a:pPr marL="0" indent="0" algn="ctr">
              <a:buNone/>
            </a:pPr>
            <a:r>
              <a:rPr lang="en-US" sz="2800" dirty="0"/>
              <a:t>War comes between the Greeks and Persians</a:t>
            </a:r>
          </a:p>
          <a:p>
            <a:pPr marL="0" indent="0" algn="ctr">
              <a:buNone/>
            </a:pPr>
            <a:endParaRPr lang="en-US" sz="4000" dirty="0"/>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2966754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566A-D4EF-4A68-AABC-A241B3BBD24B}"/>
              </a:ext>
            </a:extLst>
          </p:cNvPr>
          <p:cNvSpPr>
            <a:spLocks noGrp="1"/>
          </p:cNvSpPr>
          <p:nvPr>
            <p:ph type="title"/>
          </p:nvPr>
        </p:nvSpPr>
        <p:spPr/>
        <p:txBody>
          <a:bodyPr/>
          <a:lstStyle/>
          <a:p>
            <a:r>
              <a:rPr lang="en-US" dirty="0"/>
              <a:t>Persian Way of War</a:t>
            </a:r>
          </a:p>
        </p:txBody>
      </p:sp>
      <p:sp>
        <p:nvSpPr>
          <p:cNvPr id="3" name="Content Placeholder 2">
            <a:extLst>
              <a:ext uri="{FF2B5EF4-FFF2-40B4-BE49-F238E27FC236}">
                <a16:creationId xmlns:a16="http://schemas.microsoft.com/office/drawing/2014/main" id="{6D3FDC0F-6AC9-4426-9145-EC2690244192}"/>
              </a:ext>
            </a:extLst>
          </p:cNvPr>
          <p:cNvSpPr>
            <a:spLocks noGrp="1"/>
          </p:cNvSpPr>
          <p:nvPr>
            <p:ph idx="1"/>
          </p:nvPr>
        </p:nvSpPr>
        <p:spPr>
          <a:xfrm>
            <a:off x="680322" y="2336872"/>
            <a:ext cx="4965104" cy="4342223"/>
          </a:xfrm>
        </p:spPr>
        <p:txBody>
          <a:bodyPr>
            <a:normAutofit/>
          </a:bodyPr>
          <a:lstStyle/>
          <a:p>
            <a:r>
              <a:rPr lang="en-US" dirty="0"/>
              <a:t>Cyrus’s Army</a:t>
            </a:r>
          </a:p>
          <a:p>
            <a:pPr lvl="1"/>
            <a:r>
              <a:rPr lang="en-US" dirty="0"/>
              <a:t>Consisted mainly of the core of </a:t>
            </a:r>
            <a:r>
              <a:rPr lang="en-US" dirty="0">
                <a:solidFill>
                  <a:srgbClr val="FFFF00"/>
                </a:solidFill>
              </a:rPr>
              <a:t>Persian and Median </a:t>
            </a:r>
            <a:r>
              <a:rPr lang="en-US" dirty="0"/>
              <a:t>veteran troops.</a:t>
            </a:r>
          </a:p>
          <a:p>
            <a:pPr lvl="1"/>
            <a:r>
              <a:rPr lang="en-US" dirty="0"/>
              <a:t>A few additional national contingents added over time, but mostly as garrisons.</a:t>
            </a:r>
          </a:p>
          <a:p>
            <a:pPr lvl="1"/>
            <a:r>
              <a:rPr lang="en-US" dirty="0"/>
              <a:t>Strong Median cavalry, but Cyrus worked hard to build up the Persian national cavalry force.</a:t>
            </a:r>
          </a:p>
          <a:p>
            <a:pPr lvl="2"/>
            <a:r>
              <a:rPr lang="en-US" dirty="0"/>
              <a:t>“Ride the Horse”</a:t>
            </a:r>
          </a:p>
          <a:p>
            <a:pPr marL="457200" lvl="1" indent="0">
              <a:buNone/>
            </a:pPr>
            <a:endParaRPr lang="en-US" dirty="0"/>
          </a:p>
        </p:txBody>
      </p:sp>
      <p:pic>
        <p:nvPicPr>
          <p:cNvPr id="4" name="Picture 3">
            <a:extLst>
              <a:ext uri="{FF2B5EF4-FFF2-40B4-BE49-F238E27FC236}">
                <a16:creationId xmlns:a16="http://schemas.microsoft.com/office/drawing/2014/main" id="{D65361CC-A2C4-48FB-9CE2-0EBA1C9B8E70}"/>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88239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566A-D4EF-4A68-AABC-A241B3BBD24B}"/>
              </a:ext>
            </a:extLst>
          </p:cNvPr>
          <p:cNvSpPr>
            <a:spLocks noGrp="1"/>
          </p:cNvSpPr>
          <p:nvPr>
            <p:ph type="title"/>
          </p:nvPr>
        </p:nvSpPr>
        <p:spPr/>
        <p:txBody>
          <a:bodyPr/>
          <a:lstStyle/>
          <a:p>
            <a:r>
              <a:rPr lang="en-US" dirty="0"/>
              <a:t>Persian Way of War</a:t>
            </a:r>
          </a:p>
        </p:txBody>
      </p:sp>
      <p:sp>
        <p:nvSpPr>
          <p:cNvPr id="3" name="Content Placeholder 2">
            <a:extLst>
              <a:ext uri="{FF2B5EF4-FFF2-40B4-BE49-F238E27FC236}">
                <a16:creationId xmlns:a16="http://schemas.microsoft.com/office/drawing/2014/main" id="{6D3FDC0F-6AC9-4426-9145-EC2690244192}"/>
              </a:ext>
            </a:extLst>
          </p:cNvPr>
          <p:cNvSpPr>
            <a:spLocks noGrp="1"/>
          </p:cNvSpPr>
          <p:nvPr>
            <p:ph idx="1"/>
          </p:nvPr>
        </p:nvSpPr>
        <p:spPr>
          <a:xfrm>
            <a:off x="680322" y="2336872"/>
            <a:ext cx="5203643" cy="4342223"/>
          </a:xfrm>
        </p:spPr>
        <p:txBody>
          <a:bodyPr>
            <a:normAutofit/>
          </a:bodyPr>
          <a:lstStyle/>
          <a:p>
            <a:r>
              <a:rPr lang="en-US" dirty="0"/>
              <a:t>Darius’s Army</a:t>
            </a:r>
          </a:p>
          <a:p>
            <a:pPr lvl="1"/>
            <a:r>
              <a:rPr lang="en-US" dirty="0"/>
              <a:t>Reorganized and regularized</a:t>
            </a:r>
          </a:p>
          <a:p>
            <a:pPr lvl="1"/>
            <a:r>
              <a:rPr lang="en-US" dirty="0"/>
              <a:t>Mostly </a:t>
            </a:r>
            <a:r>
              <a:rPr lang="en-US" dirty="0">
                <a:solidFill>
                  <a:srgbClr val="FFFF00"/>
                </a:solidFill>
              </a:rPr>
              <a:t>Iranian</a:t>
            </a:r>
            <a:r>
              <a:rPr lang="en-US" dirty="0"/>
              <a:t> standing army</a:t>
            </a:r>
          </a:p>
          <a:p>
            <a:pPr lvl="1"/>
            <a:r>
              <a:rPr lang="en-US" dirty="0"/>
              <a:t>Other nations provided garrisons and would raise troops in emergencies</a:t>
            </a:r>
          </a:p>
          <a:p>
            <a:pPr lvl="1"/>
            <a:r>
              <a:rPr lang="en-US" dirty="0"/>
              <a:t>Babylonian practice of Bow Land, Horse Land, and Spear Land expanded to create (mostly Iranian) military colonies in frontier areas.</a:t>
            </a:r>
          </a:p>
          <a:p>
            <a:pPr marL="457200" lvl="1" indent="0">
              <a:buNone/>
            </a:pPr>
            <a:endParaRPr lang="en-US" dirty="0"/>
          </a:p>
        </p:txBody>
      </p:sp>
      <p:pic>
        <p:nvPicPr>
          <p:cNvPr id="4" name="Picture 3">
            <a:extLst>
              <a:ext uri="{FF2B5EF4-FFF2-40B4-BE49-F238E27FC236}">
                <a16:creationId xmlns:a16="http://schemas.microsoft.com/office/drawing/2014/main" id="{D65361CC-A2C4-48FB-9CE2-0EBA1C9B8E70}"/>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2605324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566A-D4EF-4A68-AABC-A241B3BBD24B}"/>
              </a:ext>
            </a:extLst>
          </p:cNvPr>
          <p:cNvSpPr>
            <a:spLocks noGrp="1"/>
          </p:cNvSpPr>
          <p:nvPr>
            <p:ph type="title"/>
          </p:nvPr>
        </p:nvSpPr>
        <p:spPr/>
        <p:txBody>
          <a:bodyPr/>
          <a:lstStyle/>
          <a:p>
            <a:r>
              <a:rPr lang="en-US" dirty="0"/>
              <a:t>Persian Way of War</a:t>
            </a:r>
          </a:p>
        </p:txBody>
      </p:sp>
      <p:sp>
        <p:nvSpPr>
          <p:cNvPr id="3" name="Content Placeholder 2">
            <a:extLst>
              <a:ext uri="{FF2B5EF4-FFF2-40B4-BE49-F238E27FC236}">
                <a16:creationId xmlns:a16="http://schemas.microsoft.com/office/drawing/2014/main" id="{6D3FDC0F-6AC9-4426-9145-EC2690244192}"/>
              </a:ext>
            </a:extLst>
          </p:cNvPr>
          <p:cNvSpPr>
            <a:spLocks noGrp="1"/>
          </p:cNvSpPr>
          <p:nvPr>
            <p:ph idx="1"/>
          </p:nvPr>
        </p:nvSpPr>
        <p:spPr>
          <a:xfrm>
            <a:off x="680322" y="2336872"/>
            <a:ext cx="5203643" cy="4342223"/>
          </a:xfrm>
        </p:spPr>
        <p:txBody>
          <a:bodyPr>
            <a:normAutofit/>
          </a:bodyPr>
          <a:lstStyle/>
          <a:p>
            <a:r>
              <a:rPr lang="en-US" dirty="0"/>
              <a:t>Who Were the Iranians?</a:t>
            </a:r>
          </a:p>
          <a:p>
            <a:pPr lvl="1"/>
            <a:r>
              <a:rPr lang="en-US" dirty="0"/>
              <a:t>Persians</a:t>
            </a:r>
          </a:p>
          <a:p>
            <a:pPr lvl="1"/>
            <a:r>
              <a:rPr lang="en-US" dirty="0"/>
              <a:t>Medes</a:t>
            </a:r>
          </a:p>
          <a:p>
            <a:pPr lvl="1"/>
            <a:r>
              <a:rPr lang="en-US" dirty="0" err="1"/>
              <a:t>Hyrkanians</a:t>
            </a:r>
            <a:endParaRPr lang="en-US" dirty="0"/>
          </a:p>
          <a:p>
            <a:pPr lvl="1"/>
            <a:r>
              <a:rPr lang="en-US" dirty="0" err="1"/>
              <a:t>Sagartians</a:t>
            </a:r>
            <a:endParaRPr lang="en-US" dirty="0"/>
          </a:p>
          <a:p>
            <a:pPr lvl="1"/>
            <a:r>
              <a:rPr lang="en-US" dirty="0" err="1"/>
              <a:t>Aerians</a:t>
            </a:r>
            <a:r>
              <a:rPr lang="en-US" dirty="0"/>
              <a:t> (the local province)</a:t>
            </a:r>
          </a:p>
          <a:p>
            <a:pPr lvl="1"/>
            <a:r>
              <a:rPr lang="en-US" dirty="0"/>
              <a:t>Sogdians</a:t>
            </a:r>
          </a:p>
          <a:p>
            <a:pPr lvl="1"/>
            <a:r>
              <a:rPr lang="en-US" dirty="0"/>
              <a:t>Bactrians</a:t>
            </a:r>
          </a:p>
          <a:p>
            <a:pPr lvl="1"/>
            <a:r>
              <a:rPr lang="en-US" dirty="0" err="1"/>
              <a:t>Arachosians</a:t>
            </a:r>
            <a:endParaRPr lang="en-US" dirty="0"/>
          </a:p>
          <a:p>
            <a:pPr lvl="1"/>
            <a:r>
              <a:rPr lang="en-US" dirty="0"/>
              <a:t>Elamites/</a:t>
            </a:r>
            <a:r>
              <a:rPr lang="en-US" dirty="0" err="1"/>
              <a:t>Susans</a:t>
            </a:r>
            <a:r>
              <a:rPr lang="en-US" dirty="0"/>
              <a:t> </a:t>
            </a:r>
            <a:r>
              <a:rPr lang="en-US" i="1" dirty="0"/>
              <a:t>(Honorary)</a:t>
            </a:r>
          </a:p>
          <a:p>
            <a:pPr lvl="1"/>
            <a:r>
              <a:rPr lang="en-US" dirty="0"/>
              <a:t>Scythians (Saka)</a:t>
            </a:r>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D65361CC-A2C4-48FB-9CE2-0EBA1C9B8E70}"/>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409492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D9D4-A6BB-4660-A471-A38BC3263551}"/>
              </a:ext>
            </a:extLst>
          </p:cNvPr>
          <p:cNvSpPr>
            <a:spLocks noGrp="1"/>
          </p:cNvSpPr>
          <p:nvPr>
            <p:ph type="title"/>
          </p:nvPr>
        </p:nvSpPr>
        <p:spPr/>
        <p:txBody>
          <a:bodyPr/>
          <a:lstStyle/>
          <a:p>
            <a:r>
              <a:rPr lang="en-US" dirty="0"/>
              <a:t>Persian Way of War</a:t>
            </a:r>
          </a:p>
        </p:txBody>
      </p:sp>
      <p:sp>
        <p:nvSpPr>
          <p:cNvPr id="3" name="Content Placeholder 2">
            <a:extLst>
              <a:ext uri="{FF2B5EF4-FFF2-40B4-BE49-F238E27FC236}">
                <a16:creationId xmlns:a16="http://schemas.microsoft.com/office/drawing/2014/main" id="{F38ADCA5-1C0A-4D5E-87D8-B43615F29016}"/>
              </a:ext>
            </a:extLst>
          </p:cNvPr>
          <p:cNvSpPr>
            <a:spLocks noGrp="1"/>
          </p:cNvSpPr>
          <p:nvPr>
            <p:ph idx="1"/>
          </p:nvPr>
        </p:nvSpPr>
        <p:spPr>
          <a:xfrm>
            <a:off x="680322" y="2336873"/>
            <a:ext cx="5535107" cy="4262710"/>
          </a:xfrm>
        </p:spPr>
        <p:txBody>
          <a:bodyPr>
            <a:normAutofit fontScale="92500" lnSpcReduction="20000"/>
          </a:bodyPr>
          <a:lstStyle/>
          <a:p>
            <a:pPr marL="0" indent="0" algn="ctr">
              <a:buNone/>
            </a:pPr>
            <a:r>
              <a:rPr lang="en-US" u="sng" dirty="0"/>
              <a:t>Four Components of the Army</a:t>
            </a:r>
          </a:p>
          <a:p>
            <a:r>
              <a:rPr lang="en-US" dirty="0"/>
              <a:t>Standing Royal Army (all Iranian)</a:t>
            </a:r>
          </a:p>
          <a:p>
            <a:pPr lvl="1"/>
            <a:r>
              <a:rPr lang="en-US" dirty="0"/>
              <a:t>10,000 Guard infantry and 2,000 Guard Cavalry</a:t>
            </a:r>
          </a:p>
          <a:p>
            <a:pPr lvl="1"/>
            <a:r>
              <a:rPr lang="en-US" dirty="0"/>
              <a:t>20,000-30,000 </a:t>
            </a:r>
            <a:r>
              <a:rPr lang="en-US" i="1" dirty="0" err="1"/>
              <a:t>Kardakes</a:t>
            </a:r>
            <a:endParaRPr lang="en-US" i="1" dirty="0"/>
          </a:p>
          <a:p>
            <a:r>
              <a:rPr lang="en-US" dirty="0"/>
              <a:t>Permanent Garrisons</a:t>
            </a:r>
          </a:p>
          <a:p>
            <a:pPr lvl="1"/>
            <a:r>
              <a:rPr lang="en-US" dirty="0"/>
              <a:t>Paid mercenaries, foreign or just from different regions</a:t>
            </a:r>
          </a:p>
          <a:p>
            <a:r>
              <a:rPr lang="en-US" dirty="0" err="1"/>
              <a:t>Satrapal</a:t>
            </a:r>
            <a:r>
              <a:rPr lang="en-US" dirty="0"/>
              <a:t> Troops</a:t>
            </a:r>
          </a:p>
          <a:p>
            <a:pPr lvl="1"/>
            <a:r>
              <a:rPr lang="en-US" dirty="0"/>
              <a:t>Bodyguard cavalry regiment, 500-1000</a:t>
            </a:r>
          </a:p>
          <a:p>
            <a:pPr lvl="1"/>
            <a:r>
              <a:rPr lang="en-US" dirty="0"/>
              <a:t>Mercenary garrisons from satrapy</a:t>
            </a:r>
          </a:p>
          <a:p>
            <a:pPr lvl="1"/>
            <a:r>
              <a:rPr lang="en-US" dirty="0"/>
              <a:t>Local levies as needed</a:t>
            </a:r>
          </a:p>
          <a:p>
            <a:r>
              <a:rPr lang="en-US" i="1" dirty="0"/>
              <a:t>Levée </a:t>
            </a:r>
            <a:r>
              <a:rPr lang="en-US" i="1" dirty="0" err="1"/>
              <a:t>en</a:t>
            </a:r>
            <a:r>
              <a:rPr lang="en-US" i="1" dirty="0"/>
              <a:t> Masse </a:t>
            </a:r>
            <a:r>
              <a:rPr lang="en-US" dirty="0"/>
              <a:t>(seldom used)</a:t>
            </a:r>
          </a:p>
          <a:p>
            <a:pPr lvl="1"/>
            <a:r>
              <a:rPr lang="en-US" dirty="0"/>
              <a:t>General levy of a region, gathered at marshalling center.</a:t>
            </a:r>
          </a:p>
        </p:txBody>
      </p:sp>
      <p:pic>
        <p:nvPicPr>
          <p:cNvPr id="8" name="Picture 7">
            <a:extLst>
              <a:ext uri="{FF2B5EF4-FFF2-40B4-BE49-F238E27FC236}">
                <a16:creationId xmlns:a16="http://schemas.microsoft.com/office/drawing/2014/main" id="{BEBE6199-4088-46D9-8EE2-59529966397B}"/>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405147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D9D4-A6BB-4660-A471-A38BC3263551}"/>
              </a:ext>
            </a:extLst>
          </p:cNvPr>
          <p:cNvSpPr>
            <a:spLocks noGrp="1"/>
          </p:cNvSpPr>
          <p:nvPr>
            <p:ph type="title"/>
          </p:nvPr>
        </p:nvSpPr>
        <p:spPr/>
        <p:txBody>
          <a:bodyPr/>
          <a:lstStyle/>
          <a:p>
            <a:r>
              <a:rPr lang="en-US" dirty="0"/>
              <a:t>Persian Way of War</a:t>
            </a:r>
          </a:p>
        </p:txBody>
      </p:sp>
      <p:sp>
        <p:nvSpPr>
          <p:cNvPr id="3" name="Content Placeholder 2">
            <a:extLst>
              <a:ext uri="{FF2B5EF4-FFF2-40B4-BE49-F238E27FC236}">
                <a16:creationId xmlns:a16="http://schemas.microsoft.com/office/drawing/2014/main" id="{F38ADCA5-1C0A-4D5E-87D8-B43615F29016}"/>
              </a:ext>
            </a:extLst>
          </p:cNvPr>
          <p:cNvSpPr>
            <a:spLocks noGrp="1"/>
          </p:cNvSpPr>
          <p:nvPr>
            <p:ph idx="1"/>
          </p:nvPr>
        </p:nvSpPr>
        <p:spPr>
          <a:xfrm>
            <a:off x="335765" y="2336873"/>
            <a:ext cx="5614461" cy="4262710"/>
          </a:xfrm>
        </p:spPr>
        <p:txBody>
          <a:bodyPr>
            <a:normAutofit lnSpcReduction="10000"/>
          </a:bodyPr>
          <a:lstStyle/>
          <a:p>
            <a:r>
              <a:rPr lang="en-US" dirty="0"/>
              <a:t>Iranian Troops Dominated the Army</a:t>
            </a:r>
          </a:p>
          <a:p>
            <a:pPr lvl="1"/>
            <a:r>
              <a:rPr lang="en-US" dirty="0"/>
              <a:t>The closer (physically and culturally) a people were to Persia, the lower their tribute amount but the higher the requirement for troops to the standing army. Less based on ethnicity than on perceived kinship bonds. </a:t>
            </a:r>
            <a:r>
              <a:rPr lang="en-US" i="1" dirty="0"/>
              <a:t>(</a:t>
            </a:r>
            <a:r>
              <a:rPr lang="en-US" i="1" dirty="0" err="1"/>
              <a:t>eg.</a:t>
            </a:r>
            <a:r>
              <a:rPr lang="en-US" i="1" dirty="0"/>
              <a:t> </a:t>
            </a:r>
            <a:r>
              <a:rPr lang="en-US" i="1" dirty="0" err="1"/>
              <a:t>Sussians</a:t>
            </a:r>
            <a:r>
              <a:rPr lang="en-US" i="1" dirty="0"/>
              <a:t>)</a:t>
            </a:r>
          </a:p>
          <a:p>
            <a:pPr lvl="1"/>
            <a:r>
              <a:rPr lang="en-US" dirty="0"/>
              <a:t>Each Iranian national province may have provided one regiment of foot guards along with large numbers of young men to the </a:t>
            </a:r>
            <a:r>
              <a:rPr lang="en-US" i="1" dirty="0" err="1"/>
              <a:t>Kardakes</a:t>
            </a:r>
            <a:r>
              <a:rPr lang="en-US" dirty="0"/>
              <a:t> (standing regular army).</a:t>
            </a:r>
          </a:p>
          <a:p>
            <a:pPr lvl="1"/>
            <a:r>
              <a:rPr lang="en-US" dirty="0"/>
              <a:t>Non-Iranian provinces were still liable to a general call-up in times of emergency or major war, but generally contributed little to the standing army in peacetime.</a:t>
            </a:r>
          </a:p>
        </p:txBody>
      </p:sp>
      <p:pic>
        <p:nvPicPr>
          <p:cNvPr id="8" name="Picture 7">
            <a:extLst>
              <a:ext uri="{FF2B5EF4-FFF2-40B4-BE49-F238E27FC236}">
                <a16:creationId xmlns:a16="http://schemas.microsoft.com/office/drawing/2014/main" id="{BEBE6199-4088-46D9-8EE2-59529966397B}"/>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3610877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D9D4-A6BB-4660-A471-A38BC3263551}"/>
              </a:ext>
            </a:extLst>
          </p:cNvPr>
          <p:cNvSpPr>
            <a:spLocks noGrp="1"/>
          </p:cNvSpPr>
          <p:nvPr>
            <p:ph type="title"/>
          </p:nvPr>
        </p:nvSpPr>
        <p:spPr/>
        <p:txBody>
          <a:bodyPr/>
          <a:lstStyle/>
          <a:p>
            <a:r>
              <a:rPr lang="en-US" dirty="0"/>
              <a:t>Persian Way of War</a:t>
            </a:r>
          </a:p>
        </p:txBody>
      </p:sp>
      <p:sp>
        <p:nvSpPr>
          <p:cNvPr id="3" name="Content Placeholder 2">
            <a:extLst>
              <a:ext uri="{FF2B5EF4-FFF2-40B4-BE49-F238E27FC236}">
                <a16:creationId xmlns:a16="http://schemas.microsoft.com/office/drawing/2014/main" id="{F38ADCA5-1C0A-4D5E-87D8-B43615F29016}"/>
              </a:ext>
            </a:extLst>
          </p:cNvPr>
          <p:cNvSpPr>
            <a:spLocks noGrp="1"/>
          </p:cNvSpPr>
          <p:nvPr>
            <p:ph idx="1"/>
          </p:nvPr>
        </p:nvSpPr>
        <p:spPr>
          <a:xfrm>
            <a:off x="680322" y="2336872"/>
            <a:ext cx="7655296" cy="4333875"/>
          </a:xfrm>
        </p:spPr>
        <p:txBody>
          <a:bodyPr>
            <a:normAutofit fontScale="92500"/>
          </a:bodyPr>
          <a:lstStyle/>
          <a:p>
            <a:r>
              <a:rPr lang="en-US" dirty="0"/>
              <a:t>Decimal Organization</a:t>
            </a:r>
          </a:p>
          <a:p>
            <a:pPr lvl="1"/>
            <a:r>
              <a:rPr lang="en-US" dirty="0"/>
              <a:t>Ten men formed a </a:t>
            </a:r>
            <a:r>
              <a:rPr lang="en-US" dirty="0">
                <a:solidFill>
                  <a:srgbClr val="FFFF00"/>
                </a:solidFill>
              </a:rPr>
              <a:t>squad</a:t>
            </a:r>
            <a:r>
              <a:rPr lang="en-US" dirty="0"/>
              <a:t> </a:t>
            </a:r>
            <a:r>
              <a:rPr lang="en-US" i="1" dirty="0"/>
              <a:t>(</a:t>
            </a:r>
            <a:r>
              <a:rPr lang="en-US" i="1" dirty="0" err="1"/>
              <a:t>dathabam</a:t>
            </a:r>
            <a:r>
              <a:rPr lang="en-US" i="1" dirty="0"/>
              <a:t>)</a:t>
            </a:r>
          </a:p>
          <a:p>
            <a:pPr lvl="1"/>
            <a:r>
              <a:rPr lang="en-US" dirty="0"/>
              <a:t>Ten squads (100 men) formed a </a:t>
            </a:r>
            <a:r>
              <a:rPr lang="en-US" dirty="0">
                <a:solidFill>
                  <a:srgbClr val="FFFF00"/>
                </a:solidFill>
              </a:rPr>
              <a:t>company</a:t>
            </a:r>
            <a:r>
              <a:rPr lang="en-US" dirty="0"/>
              <a:t> </a:t>
            </a:r>
            <a:r>
              <a:rPr lang="en-US" i="1" dirty="0"/>
              <a:t>(</a:t>
            </a:r>
            <a:r>
              <a:rPr lang="en-US" i="1" dirty="0" err="1"/>
              <a:t>satabam</a:t>
            </a:r>
            <a:r>
              <a:rPr lang="en-US" i="1" dirty="0"/>
              <a:t>)</a:t>
            </a:r>
          </a:p>
          <a:p>
            <a:pPr lvl="1"/>
            <a:r>
              <a:rPr lang="en-US" dirty="0"/>
              <a:t>Ten companies (1,000 men) formed a </a:t>
            </a:r>
            <a:r>
              <a:rPr lang="en-US" dirty="0">
                <a:solidFill>
                  <a:srgbClr val="FFFF00"/>
                </a:solidFill>
              </a:rPr>
              <a:t>regiment</a:t>
            </a:r>
            <a:r>
              <a:rPr lang="en-US" dirty="0"/>
              <a:t> </a:t>
            </a:r>
            <a:r>
              <a:rPr lang="en-US" i="1" dirty="0"/>
              <a:t>(</a:t>
            </a:r>
            <a:r>
              <a:rPr lang="en-US" i="1" dirty="0" err="1"/>
              <a:t>hazarabam</a:t>
            </a:r>
            <a:r>
              <a:rPr lang="en-US" i="1" dirty="0"/>
              <a:t>)</a:t>
            </a:r>
          </a:p>
          <a:p>
            <a:pPr lvl="1"/>
            <a:r>
              <a:rPr lang="en-US" dirty="0"/>
              <a:t>Ten regiments (10,000 men) formed a </a:t>
            </a:r>
            <a:r>
              <a:rPr lang="en-US" dirty="0">
                <a:solidFill>
                  <a:srgbClr val="FFFF00"/>
                </a:solidFill>
              </a:rPr>
              <a:t>corps</a:t>
            </a:r>
            <a:r>
              <a:rPr lang="en-US" dirty="0"/>
              <a:t> </a:t>
            </a:r>
            <a:r>
              <a:rPr lang="en-US" i="1" dirty="0"/>
              <a:t>(</a:t>
            </a:r>
            <a:r>
              <a:rPr lang="en-US" i="1" dirty="0" err="1"/>
              <a:t>baivarabam</a:t>
            </a:r>
            <a:r>
              <a:rPr lang="en-US" i="1" dirty="0"/>
              <a:t>)</a:t>
            </a:r>
          </a:p>
          <a:p>
            <a:r>
              <a:rPr lang="en-US" dirty="0"/>
              <a:t>In Practice . . .</a:t>
            </a:r>
          </a:p>
          <a:p>
            <a:pPr lvl="1"/>
            <a:r>
              <a:rPr lang="en-US" dirty="0"/>
              <a:t>Muster rolls of garrison troops show squads (nominally ten men) with from six to eight, sometimes fewer. (This is routine in almost all peacetime armies.)</a:t>
            </a:r>
          </a:p>
          <a:p>
            <a:pPr lvl="1"/>
            <a:r>
              <a:rPr lang="en-US" dirty="0"/>
              <a:t>Only the Guard regiments were routinely kept at full strength, probably in part because of their ceremonial duties.</a:t>
            </a:r>
          </a:p>
          <a:p>
            <a:pPr lvl="1"/>
            <a:r>
              <a:rPr lang="en-US" dirty="0"/>
              <a:t>Corps (</a:t>
            </a:r>
            <a:r>
              <a:rPr lang="en-US" i="1" dirty="0" err="1"/>
              <a:t>baivarabam</a:t>
            </a:r>
            <a:r>
              <a:rPr lang="en-US" dirty="0"/>
              <a:t>) were seldom if ever ten regiments, and were probably simply a group of units under a senior officer.</a:t>
            </a:r>
          </a:p>
        </p:txBody>
      </p:sp>
      <p:pic>
        <p:nvPicPr>
          <p:cNvPr id="8" name="Picture 7">
            <a:extLst>
              <a:ext uri="{FF2B5EF4-FFF2-40B4-BE49-F238E27FC236}">
                <a16:creationId xmlns:a16="http://schemas.microsoft.com/office/drawing/2014/main" id="{BEBE6199-4088-46D9-8EE2-59529966397B}"/>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2851841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D9D4-A6BB-4660-A471-A38BC3263551}"/>
              </a:ext>
            </a:extLst>
          </p:cNvPr>
          <p:cNvSpPr>
            <a:spLocks noGrp="1"/>
          </p:cNvSpPr>
          <p:nvPr>
            <p:ph type="title"/>
          </p:nvPr>
        </p:nvSpPr>
        <p:spPr/>
        <p:txBody>
          <a:bodyPr/>
          <a:lstStyle/>
          <a:p>
            <a:r>
              <a:rPr lang="en-US" dirty="0"/>
              <a:t>Persian Way of War—The Guard Infantry</a:t>
            </a:r>
          </a:p>
        </p:txBody>
      </p:sp>
      <p:sp>
        <p:nvSpPr>
          <p:cNvPr id="3" name="Content Placeholder 2">
            <a:extLst>
              <a:ext uri="{FF2B5EF4-FFF2-40B4-BE49-F238E27FC236}">
                <a16:creationId xmlns:a16="http://schemas.microsoft.com/office/drawing/2014/main" id="{F38ADCA5-1C0A-4D5E-87D8-B43615F29016}"/>
              </a:ext>
            </a:extLst>
          </p:cNvPr>
          <p:cNvSpPr>
            <a:spLocks noGrp="1"/>
          </p:cNvSpPr>
          <p:nvPr>
            <p:ph idx="1"/>
          </p:nvPr>
        </p:nvSpPr>
        <p:spPr>
          <a:xfrm>
            <a:off x="627312" y="2336873"/>
            <a:ext cx="5375926" cy="4262710"/>
          </a:xfrm>
        </p:spPr>
        <p:txBody>
          <a:bodyPr>
            <a:normAutofit/>
          </a:bodyPr>
          <a:lstStyle/>
          <a:p>
            <a:pPr marL="0" indent="0">
              <a:buNone/>
            </a:pPr>
            <a:r>
              <a:rPr lang="en-US" dirty="0"/>
              <a:t>10,000 guard infantry, in ten regiments. </a:t>
            </a:r>
          </a:p>
          <a:p>
            <a:pPr lvl="1"/>
            <a:r>
              <a:rPr lang="en-US" dirty="0"/>
              <a:t>These were almost certainly </a:t>
            </a:r>
            <a:r>
              <a:rPr lang="en-US" b="1" i="1" u="sng" dirty="0"/>
              <a:t>not</a:t>
            </a:r>
            <a:r>
              <a:rPr lang="en-US" dirty="0"/>
              <a:t> called Immortals. Their title was probably </a:t>
            </a:r>
            <a:r>
              <a:rPr lang="en-US" i="1" dirty="0" err="1">
                <a:solidFill>
                  <a:srgbClr val="FFFF00"/>
                </a:solidFill>
              </a:rPr>
              <a:t>Anûšiya</a:t>
            </a:r>
            <a:r>
              <a:rPr lang="en-US" dirty="0"/>
              <a:t>, which means Companions. The Persian word for immortal was </a:t>
            </a:r>
            <a:r>
              <a:rPr lang="en-US" i="1" dirty="0" err="1">
                <a:solidFill>
                  <a:srgbClr val="FFFF00"/>
                </a:solidFill>
              </a:rPr>
              <a:t>Anauša</a:t>
            </a:r>
            <a:r>
              <a:rPr lang="en-US" dirty="0"/>
              <a:t>, which may explain Herodotus’s confusion.</a:t>
            </a:r>
          </a:p>
          <a:p>
            <a:pPr lvl="1"/>
            <a:r>
              <a:rPr lang="en-US" dirty="0"/>
              <a:t>One regiment, called the </a:t>
            </a:r>
            <a:r>
              <a:rPr lang="en-US" i="1" dirty="0" err="1">
                <a:solidFill>
                  <a:srgbClr val="FFFF00"/>
                </a:solidFill>
              </a:rPr>
              <a:t>Amrtaka</a:t>
            </a:r>
            <a:r>
              <a:rPr lang="en-US" dirty="0"/>
              <a:t> (spearmen) was selected from best and most loyal of all the guardsmen. Another was called the </a:t>
            </a:r>
            <a:r>
              <a:rPr lang="en-US" b="1" i="1" dirty="0" err="1">
                <a:solidFill>
                  <a:srgbClr val="FFFF00"/>
                </a:solidFill>
              </a:rPr>
              <a:t>Huvaka</a:t>
            </a:r>
            <a:r>
              <a:rPr lang="en-US" b="1" i="1" dirty="0">
                <a:solidFill>
                  <a:srgbClr val="FFFF00"/>
                </a:solidFill>
              </a:rPr>
              <a:t> </a:t>
            </a:r>
            <a:r>
              <a:rPr lang="en-US" b="1" dirty="0"/>
              <a:t>(“equals” but usually translated as “kinsmen”).</a:t>
            </a:r>
            <a:r>
              <a:rPr lang="en-US" dirty="0"/>
              <a:t> </a:t>
            </a:r>
          </a:p>
        </p:txBody>
      </p:sp>
      <p:pic>
        <p:nvPicPr>
          <p:cNvPr id="8" name="Picture 7">
            <a:extLst>
              <a:ext uri="{FF2B5EF4-FFF2-40B4-BE49-F238E27FC236}">
                <a16:creationId xmlns:a16="http://schemas.microsoft.com/office/drawing/2014/main" id="{BEBE6199-4088-46D9-8EE2-59529966397B}"/>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612646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D9D4-A6BB-4660-A471-A38BC3263551}"/>
              </a:ext>
            </a:extLst>
          </p:cNvPr>
          <p:cNvSpPr>
            <a:spLocks noGrp="1"/>
          </p:cNvSpPr>
          <p:nvPr>
            <p:ph type="title"/>
          </p:nvPr>
        </p:nvSpPr>
        <p:spPr/>
        <p:txBody>
          <a:bodyPr/>
          <a:lstStyle/>
          <a:p>
            <a:r>
              <a:rPr lang="en-US" dirty="0"/>
              <a:t>Persian Way of War—The Guard Cavalry</a:t>
            </a:r>
          </a:p>
        </p:txBody>
      </p:sp>
      <p:sp>
        <p:nvSpPr>
          <p:cNvPr id="3" name="Content Placeholder 2">
            <a:extLst>
              <a:ext uri="{FF2B5EF4-FFF2-40B4-BE49-F238E27FC236}">
                <a16:creationId xmlns:a16="http://schemas.microsoft.com/office/drawing/2014/main" id="{F38ADCA5-1C0A-4D5E-87D8-B43615F29016}"/>
              </a:ext>
            </a:extLst>
          </p:cNvPr>
          <p:cNvSpPr>
            <a:spLocks noGrp="1"/>
          </p:cNvSpPr>
          <p:nvPr>
            <p:ph idx="1"/>
          </p:nvPr>
        </p:nvSpPr>
        <p:spPr>
          <a:xfrm>
            <a:off x="680322" y="2336873"/>
            <a:ext cx="7178217" cy="4262710"/>
          </a:xfrm>
        </p:spPr>
        <p:txBody>
          <a:bodyPr>
            <a:normAutofit lnSpcReduction="10000"/>
          </a:bodyPr>
          <a:lstStyle/>
          <a:p>
            <a:r>
              <a:rPr lang="en-US" dirty="0"/>
              <a:t>2,000 guard cavalry in two regiments</a:t>
            </a:r>
          </a:p>
          <a:p>
            <a:pPr lvl="1"/>
            <a:r>
              <a:rPr lang="en-US" dirty="0"/>
              <a:t>Again, one was made up of “kinsmen” and one was selected from the best of the regular cavalry.</a:t>
            </a:r>
          </a:p>
          <a:p>
            <a:pPr lvl="1"/>
            <a:r>
              <a:rPr lang="en-US" dirty="0"/>
              <a:t>Mounted on strong </a:t>
            </a:r>
            <a:r>
              <a:rPr lang="en-US" dirty="0" err="1"/>
              <a:t>Nisaean</a:t>
            </a:r>
            <a:r>
              <a:rPr lang="en-US" dirty="0"/>
              <a:t> horses, by the later half of the empire they wore extensive armor. </a:t>
            </a:r>
          </a:p>
          <a:p>
            <a:pPr lvl="1"/>
            <a:r>
              <a:rPr lang="en-US" dirty="0"/>
              <a:t>In addition to their helmet and body armor, they sometimes wore a set of armored “chaps” which protected their legs and the flanks of the horse, as well as an armored apron </a:t>
            </a:r>
            <a:r>
              <a:rPr lang="en-US" i="1" dirty="0"/>
              <a:t>(pectoral) </a:t>
            </a:r>
            <a:r>
              <a:rPr lang="en-US" dirty="0"/>
              <a:t>covering the horse’s breast and a bronze plate </a:t>
            </a:r>
            <a:r>
              <a:rPr lang="en-US" i="1" dirty="0"/>
              <a:t>(</a:t>
            </a:r>
            <a:r>
              <a:rPr lang="en-US" i="1" dirty="0" err="1"/>
              <a:t>champron</a:t>
            </a:r>
            <a:r>
              <a:rPr lang="en-US" i="1" dirty="0"/>
              <a:t>) </a:t>
            </a:r>
            <a:r>
              <a:rPr lang="en-US" dirty="0"/>
              <a:t>protecting the horse’s face.</a:t>
            </a:r>
          </a:p>
          <a:p>
            <a:pPr lvl="1"/>
            <a:r>
              <a:rPr lang="en-US" dirty="0"/>
              <a:t>In the first half of the kingdom’s history, much less horse armor was worn, possibly because the horses were not quite as large as later, or possibly due to later improvements in load-distributing saddles.</a:t>
            </a:r>
          </a:p>
        </p:txBody>
      </p:sp>
      <p:pic>
        <p:nvPicPr>
          <p:cNvPr id="8" name="Picture 7">
            <a:extLst>
              <a:ext uri="{FF2B5EF4-FFF2-40B4-BE49-F238E27FC236}">
                <a16:creationId xmlns:a16="http://schemas.microsoft.com/office/drawing/2014/main" id="{BEBE6199-4088-46D9-8EE2-59529966397B}"/>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383123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6AFA-2D2E-4AAA-A4CD-B9E74CA63F63}"/>
              </a:ext>
            </a:extLst>
          </p:cNvPr>
          <p:cNvSpPr>
            <a:spLocks noGrp="1"/>
          </p:cNvSpPr>
          <p:nvPr>
            <p:ph type="title"/>
          </p:nvPr>
        </p:nvSpPr>
        <p:spPr/>
        <p:txBody>
          <a:bodyPr/>
          <a:lstStyle/>
          <a:p>
            <a:r>
              <a:rPr lang="en-US" dirty="0"/>
              <a:t>Persian Way of War--Infantry</a:t>
            </a:r>
          </a:p>
        </p:txBody>
      </p:sp>
      <p:sp>
        <p:nvSpPr>
          <p:cNvPr id="3" name="Content Placeholder 2">
            <a:extLst>
              <a:ext uri="{FF2B5EF4-FFF2-40B4-BE49-F238E27FC236}">
                <a16:creationId xmlns:a16="http://schemas.microsoft.com/office/drawing/2014/main" id="{BC2C9396-375D-454A-A65D-C131D71B5328}"/>
              </a:ext>
            </a:extLst>
          </p:cNvPr>
          <p:cNvSpPr>
            <a:spLocks noGrp="1"/>
          </p:cNvSpPr>
          <p:nvPr>
            <p:ph idx="1"/>
          </p:nvPr>
        </p:nvSpPr>
        <p:spPr>
          <a:xfrm>
            <a:off x="6877878" y="2204351"/>
            <a:ext cx="5141844" cy="4344770"/>
          </a:xfrm>
        </p:spPr>
        <p:txBody>
          <a:bodyPr/>
          <a:lstStyle/>
          <a:p>
            <a:r>
              <a:rPr lang="en-US" dirty="0"/>
              <a:t>Iranian </a:t>
            </a:r>
            <a:r>
              <a:rPr lang="en-US" i="1" dirty="0" err="1">
                <a:solidFill>
                  <a:srgbClr val="FFFF00"/>
                </a:solidFill>
              </a:rPr>
              <a:t>Sparabara</a:t>
            </a:r>
            <a:endParaRPr lang="en-US" i="1" dirty="0">
              <a:solidFill>
                <a:srgbClr val="FFFF00"/>
              </a:solidFill>
            </a:endParaRPr>
          </a:p>
          <a:p>
            <a:pPr lvl="1"/>
            <a:r>
              <a:rPr lang="en-US" dirty="0"/>
              <a:t>Iranians (Medes, Persians, </a:t>
            </a:r>
            <a:r>
              <a:rPr lang="en-US" dirty="0" err="1"/>
              <a:t>Hyrkanians</a:t>
            </a:r>
            <a:r>
              <a:rPr lang="en-US" dirty="0"/>
              <a:t>, etc.) were the most numerous infantry in the Persian Army.</a:t>
            </a:r>
          </a:p>
          <a:p>
            <a:pPr lvl="1"/>
            <a:r>
              <a:rPr lang="en-US" dirty="0"/>
              <a:t>Regiments of 1,000 men formed up ten ranks deep.</a:t>
            </a:r>
          </a:p>
          <a:p>
            <a:pPr lvl="1"/>
            <a:r>
              <a:rPr lang="en-US" dirty="0"/>
              <a:t>Only the front rank had a large shield (called a </a:t>
            </a:r>
            <a:r>
              <a:rPr lang="en-US" i="1" dirty="0" err="1">
                <a:solidFill>
                  <a:srgbClr val="FFFF00"/>
                </a:solidFill>
              </a:rPr>
              <a:t>spara</a:t>
            </a:r>
            <a:r>
              <a:rPr lang="en-US" dirty="0"/>
              <a:t>) and a spear. They made a breastwork of these to cover the rest of the regiment, which was armed with bows.</a:t>
            </a:r>
          </a:p>
          <a:p>
            <a:pPr lvl="1"/>
            <a:endParaRPr lang="en-US" dirty="0"/>
          </a:p>
          <a:p>
            <a:endParaRPr lang="en-US" dirty="0"/>
          </a:p>
        </p:txBody>
      </p:sp>
      <p:pic>
        <p:nvPicPr>
          <p:cNvPr id="5" name="Picture 4">
            <a:extLst>
              <a:ext uri="{FF2B5EF4-FFF2-40B4-BE49-F238E27FC236}">
                <a16:creationId xmlns:a16="http://schemas.microsoft.com/office/drawing/2014/main" id="{94C63660-E560-418A-BC98-9C1BB4830FC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245090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Cyrus the Great—The Persian Revolt </a:t>
            </a:r>
            <a:br>
              <a:rPr lang="en-US" dirty="0"/>
            </a:br>
            <a:r>
              <a:rPr lang="en-US" dirty="0"/>
              <a:t>(553-550)</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437323" y="2336872"/>
            <a:ext cx="3895970" cy="4251777"/>
          </a:xfrm>
        </p:spPr>
        <p:txBody>
          <a:bodyPr>
            <a:normAutofit lnSpcReduction="10000"/>
          </a:bodyPr>
          <a:lstStyle/>
          <a:p>
            <a:r>
              <a:rPr lang="en-US" dirty="0"/>
              <a:t>Astyages, king of the Medes</a:t>
            </a:r>
          </a:p>
          <a:p>
            <a:pPr lvl="1"/>
            <a:r>
              <a:rPr lang="en-US" dirty="0"/>
              <a:t>Probably elected by tribal leaders.</a:t>
            </a:r>
          </a:p>
          <a:p>
            <a:pPr lvl="1"/>
            <a:r>
              <a:rPr lang="en-US" dirty="0"/>
              <a:t>35 years on the throne—began behaving like a real king.</a:t>
            </a:r>
          </a:p>
          <a:p>
            <a:r>
              <a:rPr lang="en-US" dirty="0" err="1"/>
              <a:t>Harpagus</a:t>
            </a:r>
            <a:r>
              <a:rPr lang="en-US" dirty="0"/>
              <a:t> the Mede</a:t>
            </a:r>
          </a:p>
          <a:p>
            <a:r>
              <a:rPr lang="en-US" dirty="0"/>
              <a:t>The bloodless victory</a:t>
            </a:r>
          </a:p>
          <a:p>
            <a:r>
              <a:rPr lang="en-US" dirty="0"/>
              <a:t>The just peace--Cyrus takes his first step toward empire</a:t>
            </a:r>
          </a:p>
        </p:txBody>
      </p:sp>
      <p:pic>
        <p:nvPicPr>
          <p:cNvPr id="7" name="Picture 6">
            <a:extLst>
              <a:ext uri="{FF2B5EF4-FFF2-40B4-BE49-F238E27FC236}">
                <a16:creationId xmlns:a16="http://schemas.microsoft.com/office/drawing/2014/main" id="{113210D0-1DD2-49B9-B355-26A2537A2E03}"/>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81752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6AFA-2D2E-4AAA-A4CD-B9E74CA63F63}"/>
              </a:ext>
            </a:extLst>
          </p:cNvPr>
          <p:cNvSpPr>
            <a:spLocks noGrp="1"/>
          </p:cNvSpPr>
          <p:nvPr>
            <p:ph type="title"/>
          </p:nvPr>
        </p:nvSpPr>
        <p:spPr/>
        <p:txBody>
          <a:bodyPr/>
          <a:lstStyle/>
          <a:p>
            <a:r>
              <a:rPr lang="en-US" dirty="0"/>
              <a:t>Persian Way of War--Infantry</a:t>
            </a:r>
          </a:p>
        </p:txBody>
      </p:sp>
      <p:sp>
        <p:nvSpPr>
          <p:cNvPr id="3" name="Content Placeholder 2">
            <a:extLst>
              <a:ext uri="{FF2B5EF4-FFF2-40B4-BE49-F238E27FC236}">
                <a16:creationId xmlns:a16="http://schemas.microsoft.com/office/drawing/2014/main" id="{BC2C9396-375D-454A-A65D-C131D71B5328}"/>
              </a:ext>
            </a:extLst>
          </p:cNvPr>
          <p:cNvSpPr>
            <a:spLocks noGrp="1"/>
          </p:cNvSpPr>
          <p:nvPr>
            <p:ph idx="1"/>
          </p:nvPr>
        </p:nvSpPr>
        <p:spPr>
          <a:xfrm>
            <a:off x="5552661" y="2204351"/>
            <a:ext cx="5897217" cy="4344770"/>
          </a:xfrm>
        </p:spPr>
        <p:txBody>
          <a:bodyPr/>
          <a:lstStyle/>
          <a:p>
            <a:r>
              <a:rPr lang="en-US" i="1" dirty="0" err="1">
                <a:solidFill>
                  <a:srgbClr val="FFFF00"/>
                </a:solidFill>
              </a:rPr>
              <a:t>Takabara</a:t>
            </a:r>
            <a:endParaRPr lang="en-US" i="1" dirty="0">
              <a:solidFill>
                <a:srgbClr val="FFFF00"/>
              </a:solidFill>
            </a:endParaRPr>
          </a:p>
          <a:p>
            <a:pPr lvl="1"/>
            <a:r>
              <a:rPr lang="en-US" dirty="0"/>
              <a:t>Troops from Anatolia and Thrace mostly fought with spears or javelins and a smaller, lighter shield called a </a:t>
            </a:r>
            <a:r>
              <a:rPr lang="en-US" i="1" dirty="0">
                <a:solidFill>
                  <a:srgbClr val="FFFF00"/>
                </a:solidFill>
              </a:rPr>
              <a:t>taka</a:t>
            </a:r>
            <a:r>
              <a:rPr lang="en-US" dirty="0"/>
              <a:t>. </a:t>
            </a:r>
          </a:p>
          <a:p>
            <a:pPr lvl="1"/>
            <a:r>
              <a:rPr lang="en-US" dirty="0"/>
              <a:t>The Greeks called a shield like this a </a:t>
            </a:r>
            <a:r>
              <a:rPr lang="en-US" i="1" dirty="0" err="1">
                <a:solidFill>
                  <a:srgbClr val="FFFF00"/>
                </a:solidFill>
              </a:rPr>
              <a:t>pelte</a:t>
            </a:r>
            <a:r>
              <a:rPr lang="en-US" dirty="0"/>
              <a:t>, and so their similarly armed troops were called </a:t>
            </a:r>
            <a:r>
              <a:rPr lang="en-US" i="1" dirty="0">
                <a:solidFill>
                  <a:srgbClr val="FFFF00"/>
                </a:solidFill>
              </a:rPr>
              <a:t>peltasts</a:t>
            </a:r>
            <a:r>
              <a:rPr lang="en-US" dirty="0"/>
              <a:t>.</a:t>
            </a:r>
          </a:p>
          <a:p>
            <a:pPr lvl="1"/>
            <a:r>
              <a:rPr lang="en-US" dirty="0"/>
              <a:t>These troops could fight in line of battle but they were better as open-order skirmishers, particularly in difficult ground.</a:t>
            </a:r>
          </a:p>
          <a:p>
            <a:endParaRPr lang="en-US" dirty="0"/>
          </a:p>
        </p:txBody>
      </p:sp>
      <p:pic>
        <p:nvPicPr>
          <p:cNvPr id="5" name="Picture 4">
            <a:extLst>
              <a:ext uri="{FF2B5EF4-FFF2-40B4-BE49-F238E27FC236}">
                <a16:creationId xmlns:a16="http://schemas.microsoft.com/office/drawing/2014/main" id="{94C63660-E560-418A-BC98-9C1BB4830FC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733726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6AFA-2D2E-4AAA-A4CD-B9E74CA63F63}"/>
              </a:ext>
            </a:extLst>
          </p:cNvPr>
          <p:cNvSpPr>
            <a:spLocks noGrp="1"/>
          </p:cNvSpPr>
          <p:nvPr>
            <p:ph type="title"/>
          </p:nvPr>
        </p:nvSpPr>
        <p:spPr/>
        <p:txBody>
          <a:bodyPr/>
          <a:lstStyle/>
          <a:p>
            <a:r>
              <a:rPr lang="en-US" dirty="0"/>
              <a:t>Persian Way of War--Infantry</a:t>
            </a:r>
          </a:p>
        </p:txBody>
      </p:sp>
      <p:sp>
        <p:nvSpPr>
          <p:cNvPr id="3" name="Content Placeholder 2">
            <a:extLst>
              <a:ext uri="{FF2B5EF4-FFF2-40B4-BE49-F238E27FC236}">
                <a16:creationId xmlns:a16="http://schemas.microsoft.com/office/drawing/2014/main" id="{BC2C9396-375D-454A-A65D-C131D71B5328}"/>
              </a:ext>
            </a:extLst>
          </p:cNvPr>
          <p:cNvSpPr>
            <a:spLocks noGrp="1"/>
          </p:cNvSpPr>
          <p:nvPr>
            <p:ph idx="1"/>
          </p:nvPr>
        </p:nvSpPr>
        <p:spPr>
          <a:xfrm>
            <a:off x="7695100" y="2204352"/>
            <a:ext cx="4006569" cy="4344770"/>
          </a:xfrm>
        </p:spPr>
        <p:txBody>
          <a:bodyPr/>
          <a:lstStyle/>
          <a:p>
            <a:r>
              <a:rPr lang="en-US" i="1" dirty="0"/>
              <a:t>Spearmen</a:t>
            </a:r>
          </a:p>
          <a:p>
            <a:pPr lvl="1"/>
            <a:r>
              <a:rPr lang="en-US" dirty="0"/>
              <a:t>Troops from the Greek cities in the empire, and mercenaries from abroad, fought in hoplite equipment.</a:t>
            </a:r>
          </a:p>
          <a:p>
            <a:pPr lvl="1"/>
            <a:r>
              <a:rPr lang="en-US" dirty="0"/>
              <a:t>Many other regions (such a Caria, Assyria, Egypt) also fielded heavy spearmen similar to hoplites.</a:t>
            </a:r>
          </a:p>
          <a:p>
            <a:pPr lvl="1"/>
            <a:endParaRPr lang="en-US" dirty="0"/>
          </a:p>
          <a:p>
            <a:endParaRPr lang="en-US" dirty="0"/>
          </a:p>
        </p:txBody>
      </p:sp>
      <p:pic>
        <p:nvPicPr>
          <p:cNvPr id="5" name="Picture 4">
            <a:extLst>
              <a:ext uri="{FF2B5EF4-FFF2-40B4-BE49-F238E27FC236}">
                <a16:creationId xmlns:a16="http://schemas.microsoft.com/office/drawing/2014/main" id="{94C63660-E560-418A-BC98-9C1BB4830FC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3366007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6AFA-2D2E-4AAA-A4CD-B9E74CA63F63}"/>
              </a:ext>
            </a:extLst>
          </p:cNvPr>
          <p:cNvSpPr>
            <a:spLocks noGrp="1"/>
          </p:cNvSpPr>
          <p:nvPr>
            <p:ph type="title"/>
          </p:nvPr>
        </p:nvSpPr>
        <p:spPr/>
        <p:txBody>
          <a:bodyPr/>
          <a:lstStyle/>
          <a:p>
            <a:r>
              <a:rPr lang="en-US" dirty="0"/>
              <a:t>Persian Way of War--Infantry</a:t>
            </a:r>
          </a:p>
        </p:txBody>
      </p:sp>
      <p:sp>
        <p:nvSpPr>
          <p:cNvPr id="3" name="Content Placeholder 2">
            <a:extLst>
              <a:ext uri="{FF2B5EF4-FFF2-40B4-BE49-F238E27FC236}">
                <a16:creationId xmlns:a16="http://schemas.microsoft.com/office/drawing/2014/main" id="{BC2C9396-375D-454A-A65D-C131D71B5328}"/>
              </a:ext>
            </a:extLst>
          </p:cNvPr>
          <p:cNvSpPr>
            <a:spLocks noGrp="1"/>
          </p:cNvSpPr>
          <p:nvPr>
            <p:ph idx="1"/>
          </p:nvPr>
        </p:nvSpPr>
        <p:spPr>
          <a:xfrm>
            <a:off x="6520070" y="2204352"/>
            <a:ext cx="5181599" cy="4344770"/>
          </a:xfrm>
        </p:spPr>
        <p:txBody>
          <a:bodyPr/>
          <a:lstStyle/>
          <a:p>
            <a:r>
              <a:rPr lang="en-US" dirty="0"/>
              <a:t>Light infantry</a:t>
            </a:r>
          </a:p>
          <a:p>
            <a:pPr lvl="1"/>
            <a:r>
              <a:rPr lang="en-US" dirty="0"/>
              <a:t>Most parts of the empire contributed lightly-armed missile troops (slingers, archers, and javelin men).</a:t>
            </a:r>
          </a:p>
          <a:p>
            <a:pPr lvl="1"/>
            <a:r>
              <a:rPr lang="en-US" dirty="0"/>
              <a:t>The best of the archers were very good, but most of the rest were simply men who could not afford better equipment, and had little real experience with war.</a:t>
            </a:r>
          </a:p>
          <a:p>
            <a:pPr lvl="1"/>
            <a:endParaRPr lang="en-US" dirty="0"/>
          </a:p>
          <a:p>
            <a:endParaRPr lang="en-US" dirty="0"/>
          </a:p>
        </p:txBody>
      </p:sp>
      <p:pic>
        <p:nvPicPr>
          <p:cNvPr id="5" name="Picture 4">
            <a:extLst>
              <a:ext uri="{FF2B5EF4-FFF2-40B4-BE49-F238E27FC236}">
                <a16:creationId xmlns:a16="http://schemas.microsoft.com/office/drawing/2014/main" id="{94C63660-E560-418A-BC98-9C1BB4830FCA}"/>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3308469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6AFA-2D2E-4AAA-A4CD-B9E74CA63F63}"/>
              </a:ext>
            </a:extLst>
          </p:cNvPr>
          <p:cNvSpPr>
            <a:spLocks noGrp="1"/>
          </p:cNvSpPr>
          <p:nvPr>
            <p:ph type="title"/>
          </p:nvPr>
        </p:nvSpPr>
        <p:spPr/>
        <p:txBody>
          <a:bodyPr/>
          <a:lstStyle/>
          <a:p>
            <a:r>
              <a:rPr lang="en-US" dirty="0"/>
              <a:t>Persian Way of War--Cavalry</a:t>
            </a:r>
          </a:p>
        </p:txBody>
      </p:sp>
      <p:sp>
        <p:nvSpPr>
          <p:cNvPr id="3" name="Content Placeholder 2">
            <a:extLst>
              <a:ext uri="{FF2B5EF4-FFF2-40B4-BE49-F238E27FC236}">
                <a16:creationId xmlns:a16="http://schemas.microsoft.com/office/drawing/2014/main" id="{BC2C9396-375D-454A-A65D-C131D71B5328}"/>
              </a:ext>
            </a:extLst>
          </p:cNvPr>
          <p:cNvSpPr>
            <a:spLocks noGrp="1"/>
          </p:cNvSpPr>
          <p:nvPr>
            <p:ph idx="1"/>
          </p:nvPr>
        </p:nvSpPr>
        <p:spPr>
          <a:xfrm>
            <a:off x="5698436" y="2202605"/>
            <a:ext cx="5869470" cy="4277708"/>
          </a:xfrm>
        </p:spPr>
        <p:txBody>
          <a:bodyPr>
            <a:normAutofit fontScale="92500" lnSpcReduction="10000"/>
          </a:bodyPr>
          <a:lstStyle/>
          <a:p>
            <a:r>
              <a:rPr lang="en-US" dirty="0"/>
              <a:t>Iranian cavalry</a:t>
            </a:r>
          </a:p>
          <a:p>
            <a:pPr lvl="1"/>
            <a:r>
              <a:rPr lang="en-US" dirty="0"/>
              <a:t>This was always the backbone of the army.</a:t>
            </a:r>
          </a:p>
          <a:p>
            <a:pPr lvl="1"/>
            <a:r>
              <a:rPr lang="en-US" dirty="0"/>
              <a:t>Armed with two or three very sturdy throwing spears, one of which was retained for thrusting. </a:t>
            </a:r>
          </a:p>
          <a:p>
            <a:pPr lvl="1"/>
            <a:r>
              <a:rPr lang="en-US" dirty="0"/>
              <a:t>Tactics were to disorder the enemy ranks with thrown spears, then charge home.</a:t>
            </a:r>
          </a:p>
          <a:p>
            <a:pPr lvl="1"/>
            <a:r>
              <a:rPr lang="en-US" dirty="0"/>
              <a:t>The Scythian </a:t>
            </a:r>
            <a:r>
              <a:rPr lang="en-US" i="1" dirty="0" err="1"/>
              <a:t>sigaris</a:t>
            </a:r>
            <a:r>
              <a:rPr lang="en-US" dirty="0"/>
              <a:t> (battle axe) was often used for close-in melee.</a:t>
            </a:r>
          </a:p>
          <a:p>
            <a:pPr lvl="1"/>
            <a:r>
              <a:rPr lang="en-US" dirty="0"/>
              <a:t>A mail breastplate was often worn under the loose-fitting tunic. No shield was carried.</a:t>
            </a:r>
          </a:p>
          <a:p>
            <a:pPr lvl="1"/>
            <a:r>
              <a:rPr lang="en-US" dirty="0"/>
              <a:t>Some units, particularly guard units, later added more armor, including horse armor, but the bulk of the cavalry remained armed and equipped as shown here.</a:t>
            </a:r>
          </a:p>
          <a:p>
            <a:pPr lvl="1"/>
            <a:endParaRPr lang="en-US" dirty="0"/>
          </a:p>
          <a:p>
            <a:endParaRPr lang="en-US" dirty="0"/>
          </a:p>
        </p:txBody>
      </p:sp>
      <p:pic>
        <p:nvPicPr>
          <p:cNvPr id="7" name="Picture 6">
            <a:extLst>
              <a:ext uri="{FF2B5EF4-FFF2-40B4-BE49-F238E27FC236}">
                <a16:creationId xmlns:a16="http://schemas.microsoft.com/office/drawing/2014/main" id="{141A3492-EBFF-49EA-813A-1D563D033F69}"/>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1512456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6AFA-2D2E-4AAA-A4CD-B9E74CA63F63}"/>
              </a:ext>
            </a:extLst>
          </p:cNvPr>
          <p:cNvSpPr>
            <a:spLocks noGrp="1"/>
          </p:cNvSpPr>
          <p:nvPr>
            <p:ph type="title"/>
          </p:nvPr>
        </p:nvSpPr>
        <p:spPr/>
        <p:txBody>
          <a:bodyPr/>
          <a:lstStyle/>
          <a:p>
            <a:r>
              <a:rPr lang="en-US" dirty="0"/>
              <a:t>Persian Way of War--Cavalry</a:t>
            </a:r>
          </a:p>
        </p:txBody>
      </p:sp>
      <p:sp>
        <p:nvSpPr>
          <p:cNvPr id="3" name="Content Placeholder 2">
            <a:extLst>
              <a:ext uri="{FF2B5EF4-FFF2-40B4-BE49-F238E27FC236}">
                <a16:creationId xmlns:a16="http://schemas.microsoft.com/office/drawing/2014/main" id="{BC2C9396-375D-454A-A65D-C131D71B5328}"/>
              </a:ext>
            </a:extLst>
          </p:cNvPr>
          <p:cNvSpPr>
            <a:spLocks noGrp="1"/>
          </p:cNvSpPr>
          <p:nvPr>
            <p:ph idx="1"/>
          </p:nvPr>
        </p:nvSpPr>
        <p:spPr>
          <a:xfrm>
            <a:off x="6944138" y="2317095"/>
            <a:ext cx="4623767" cy="4277708"/>
          </a:xfrm>
        </p:spPr>
        <p:txBody>
          <a:bodyPr>
            <a:normAutofit/>
          </a:bodyPr>
          <a:lstStyle/>
          <a:p>
            <a:r>
              <a:rPr lang="en-US" dirty="0" err="1"/>
              <a:t>Sāka</a:t>
            </a:r>
            <a:r>
              <a:rPr lang="en-US" dirty="0"/>
              <a:t> horse archers</a:t>
            </a:r>
          </a:p>
          <a:p>
            <a:pPr lvl="1"/>
            <a:r>
              <a:rPr lang="en-US" dirty="0"/>
              <a:t>Persian cavalry carried bows, but mostly for hunting. They were not accomplished horse archers.</a:t>
            </a:r>
          </a:p>
          <a:p>
            <a:pPr lvl="1"/>
            <a:r>
              <a:rPr lang="en-US" dirty="0"/>
              <a:t>The </a:t>
            </a:r>
            <a:r>
              <a:rPr lang="en-US" dirty="0" err="1"/>
              <a:t>Sāka</a:t>
            </a:r>
            <a:r>
              <a:rPr lang="en-US" dirty="0"/>
              <a:t> fielded the best horse archers in the region, possibly in the world at this time. </a:t>
            </a:r>
          </a:p>
          <a:p>
            <a:pPr lvl="1"/>
            <a:r>
              <a:rPr lang="en-US" dirty="0"/>
              <a:t>They were seldom the subjects of Persia but were often allies or hired as mercenaries.</a:t>
            </a:r>
          </a:p>
          <a:p>
            <a:pPr lvl="1"/>
            <a:endParaRPr lang="en-US" dirty="0"/>
          </a:p>
          <a:p>
            <a:endParaRPr lang="en-US" dirty="0"/>
          </a:p>
        </p:txBody>
      </p:sp>
      <p:pic>
        <p:nvPicPr>
          <p:cNvPr id="7" name="Picture 6">
            <a:extLst>
              <a:ext uri="{FF2B5EF4-FFF2-40B4-BE49-F238E27FC236}">
                <a16:creationId xmlns:a16="http://schemas.microsoft.com/office/drawing/2014/main" id="{141A3492-EBFF-49EA-813A-1D563D033F69}"/>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3608012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6AFA-2D2E-4AAA-A4CD-B9E74CA63F63}"/>
              </a:ext>
            </a:extLst>
          </p:cNvPr>
          <p:cNvSpPr>
            <a:spLocks noGrp="1"/>
          </p:cNvSpPr>
          <p:nvPr>
            <p:ph type="title"/>
          </p:nvPr>
        </p:nvSpPr>
        <p:spPr/>
        <p:txBody>
          <a:bodyPr/>
          <a:lstStyle/>
          <a:p>
            <a:r>
              <a:rPr lang="en-US" dirty="0"/>
              <a:t>Persian Way of War--Chariots</a:t>
            </a:r>
          </a:p>
        </p:txBody>
      </p:sp>
      <p:sp>
        <p:nvSpPr>
          <p:cNvPr id="3" name="Content Placeholder 2">
            <a:extLst>
              <a:ext uri="{FF2B5EF4-FFF2-40B4-BE49-F238E27FC236}">
                <a16:creationId xmlns:a16="http://schemas.microsoft.com/office/drawing/2014/main" id="{BC2C9396-375D-454A-A65D-C131D71B5328}"/>
              </a:ext>
            </a:extLst>
          </p:cNvPr>
          <p:cNvSpPr>
            <a:spLocks noGrp="1"/>
          </p:cNvSpPr>
          <p:nvPr>
            <p:ph idx="1"/>
          </p:nvPr>
        </p:nvSpPr>
        <p:spPr>
          <a:xfrm>
            <a:off x="6851374" y="2317095"/>
            <a:ext cx="4991302" cy="4277708"/>
          </a:xfrm>
        </p:spPr>
        <p:txBody>
          <a:bodyPr>
            <a:normAutofit/>
          </a:bodyPr>
          <a:lstStyle/>
          <a:p>
            <a:r>
              <a:rPr lang="en-US" dirty="0"/>
              <a:t>Scythed chariots</a:t>
            </a:r>
          </a:p>
          <a:p>
            <a:pPr lvl="1"/>
            <a:r>
              <a:rPr lang="en-US" dirty="0"/>
              <a:t>Chariots were considered obsolete by this time but one variety was still used.</a:t>
            </a:r>
          </a:p>
          <a:p>
            <a:pPr lvl="1"/>
            <a:r>
              <a:rPr lang="en-US" dirty="0"/>
              <a:t>Scythed chariots had blades mounted in various places but most noticeably on the wheel hub.</a:t>
            </a:r>
          </a:p>
          <a:p>
            <a:pPr lvl="1"/>
            <a:r>
              <a:rPr lang="en-US" dirty="0"/>
              <a:t>Horses and crew were armored to enable them to get close to the enemy.</a:t>
            </a:r>
          </a:p>
          <a:p>
            <a:pPr lvl="1"/>
            <a:r>
              <a:rPr lang="en-US" dirty="0"/>
              <a:t>They were seldom used, and worked even less often.</a:t>
            </a:r>
          </a:p>
          <a:p>
            <a:pPr lvl="1"/>
            <a:endParaRPr lang="en-US" dirty="0"/>
          </a:p>
          <a:p>
            <a:endParaRPr lang="en-US" dirty="0"/>
          </a:p>
        </p:txBody>
      </p:sp>
      <p:pic>
        <p:nvPicPr>
          <p:cNvPr id="7" name="Picture 6">
            <a:extLst>
              <a:ext uri="{FF2B5EF4-FFF2-40B4-BE49-F238E27FC236}">
                <a16:creationId xmlns:a16="http://schemas.microsoft.com/office/drawing/2014/main" id="{141A3492-EBFF-49EA-813A-1D563D033F69}"/>
              </a:ext>
            </a:extLst>
          </p:cNvPr>
          <p:cNvPicPr>
            <a:picLocks noChangeAspect="1"/>
          </p:cNvPicPr>
          <p:nvPr/>
        </p:nvPicPr>
        <p:blipFill>
          <a:blip r:embed="rId2"/>
          <a:stretch>
            <a:fillRect/>
          </a:stretch>
        </p:blipFill>
        <p:spPr>
          <a:xfrm>
            <a:off x="10676140" y="800146"/>
            <a:ext cx="1386212" cy="962031"/>
          </a:xfrm>
          <a:prstGeom prst="rect">
            <a:avLst/>
          </a:prstGeom>
        </p:spPr>
      </p:pic>
    </p:spTree>
    <p:extLst>
      <p:ext uri="{BB962C8B-B14F-4D97-AF65-F5344CB8AC3E}">
        <p14:creationId xmlns:p14="http://schemas.microsoft.com/office/powerpoint/2010/main" val="4142594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Question Break</a:t>
            </a:r>
          </a:p>
          <a:p>
            <a:pPr marL="0" indent="0" algn="ctr">
              <a:buNone/>
            </a:pPr>
            <a:endParaRPr lang="en-US" sz="4000" dirty="0"/>
          </a:p>
          <a:p>
            <a:pPr marL="0" indent="0" algn="ctr">
              <a:buNone/>
            </a:pPr>
            <a:r>
              <a:rPr lang="en-US" sz="2800" dirty="0"/>
              <a:t>Coming Up: The Second Ionian Revolt</a:t>
            </a:r>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2284240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Darius--Second Ionian Revolt </a:t>
            </a:r>
            <a:br>
              <a:rPr lang="en-US" dirty="0"/>
            </a:br>
            <a:r>
              <a:rPr lang="en-US" dirty="0"/>
              <a:t>(499-493 BCE)</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1" y="2336873"/>
            <a:ext cx="4594044" cy="4262710"/>
          </a:xfrm>
        </p:spPr>
        <p:txBody>
          <a:bodyPr>
            <a:normAutofit/>
          </a:bodyPr>
          <a:lstStyle/>
          <a:p>
            <a:r>
              <a:rPr lang="en-US" dirty="0"/>
              <a:t>Cause of the revolt (499)</a:t>
            </a:r>
          </a:p>
          <a:p>
            <a:pPr lvl="1"/>
            <a:r>
              <a:rPr lang="en-US" dirty="0"/>
              <a:t>Herodotus</a:t>
            </a:r>
          </a:p>
          <a:p>
            <a:pPr lvl="1"/>
            <a:r>
              <a:rPr lang="en-US" dirty="0"/>
              <a:t>Aristagoras, tyrant of Miletus: joint campaign against </a:t>
            </a:r>
            <a:r>
              <a:rPr lang="en-US" dirty="0" err="1"/>
              <a:t>Nexos</a:t>
            </a:r>
            <a:endParaRPr lang="en-US" dirty="0"/>
          </a:p>
          <a:p>
            <a:r>
              <a:rPr lang="en-US" dirty="0"/>
              <a:t>Athenian and Euboean assistance (498)</a:t>
            </a:r>
          </a:p>
          <a:p>
            <a:r>
              <a:rPr lang="en-US" dirty="0"/>
              <a:t>Siege and burning of Sardis by Greeks (498)</a:t>
            </a:r>
          </a:p>
        </p:txBody>
      </p:sp>
      <p:pic>
        <p:nvPicPr>
          <p:cNvPr id="6" name="Picture 5">
            <a:extLst>
              <a:ext uri="{FF2B5EF4-FFF2-40B4-BE49-F238E27FC236}">
                <a16:creationId xmlns:a16="http://schemas.microsoft.com/office/drawing/2014/main" id="{363DC566-A4BB-4B7B-A9C2-DA302A8CE495}"/>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092395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Darius--Second Ionian Revolt </a:t>
            </a:r>
            <a:br>
              <a:rPr lang="en-US" dirty="0"/>
            </a:br>
            <a:r>
              <a:rPr lang="en-US" dirty="0"/>
              <a:t>(499-494 BCE)</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424071" y="2336873"/>
            <a:ext cx="3988904" cy="4369284"/>
          </a:xfrm>
        </p:spPr>
        <p:txBody>
          <a:bodyPr>
            <a:normAutofit fontScale="92500" lnSpcReduction="10000"/>
          </a:bodyPr>
          <a:lstStyle/>
          <a:p>
            <a:r>
              <a:rPr lang="en-US" dirty="0"/>
              <a:t>Siege of Sardis</a:t>
            </a:r>
          </a:p>
          <a:p>
            <a:pPr lvl="1"/>
            <a:r>
              <a:rPr lang="en-US" dirty="0"/>
              <a:t>Lower town taken, but Persian garrison hold out in Acropolis</a:t>
            </a:r>
          </a:p>
          <a:p>
            <a:pPr lvl="1"/>
            <a:r>
              <a:rPr lang="en-US" dirty="0"/>
              <a:t>Fire consumes much of the lower town, including many temples</a:t>
            </a:r>
          </a:p>
          <a:p>
            <a:pPr lvl="1"/>
            <a:r>
              <a:rPr lang="en-US" dirty="0"/>
              <a:t>Greeks later claim the fire started by accident.</a:t>
            </a:r>
          </a:p>
          <a:p>
            <a:r>
              <a:rPr lang="en-US" dirty="0"/>
              <a:t>Why this enraged the Persians</a:t>
            </a:r>
          </a:p>
          <a:p>
            <a:pPr lvl="1"/>
            <a:r>
              <a:rPr lang="en-US" dirty="0"/>
              <a:t>Act of sacrilege against local religions</a:t>
            </a:r>
          </a:p>
          <a:p>
            <a:pPr lvl="1"/>
            <a:r>
              <a:rPr lang="en-US" dirty="0"/>
              <a:t>Athens violated it pledge of </a:t>
            </a:r>
            <a:r>
              <a:rPr lang="en-US" i="1" dirty="0">
                <a:solidFill>
                  <a:srgbClr val="FFFF00"/>
                </a:solidFill>
              </a:rPr>
              <a:t>Earth and Water </a:t>
            </a:r>
            <a:r>
              <a:rPr lang="en-US" dirty="0"/>
              <a:t>to Darius. </a:t>
            </a:r>
          </a:p>
        </p:txBody>
      </p:sp>
      <p:pic>
        <p:nvPicPr>
          <p:cNvPr id="7" name="Picture 6">
            <a:extLst>
              <a:ext uri="{FF2B5EF4-FFF2-40B4-BE49-F238E27FC236}">
                <a16:creationId xmlns:a16="http://schemas.microsoft.com/office/drawing/2014/main" id="{1B042250-1604-4924-9B1C-D234ACD6D410}"/>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615444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Darius--Second Ionian Revolt </a:t>
            </a:r>
            <a:br>
              <a:rPr lang="en-US" dirty="0"/>
            </a:br>
            <a:r>
              <a:rPr lang="en-US" dirty="0"/>
              <a:t>(499-494 BCE)</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424071" y="2336873"/>
            <a:ext cx="3988904" cy="4369284"/>
          </a:xfrm>
        </p:spPr>
        <p:txBody>
          <a:bodyPr>
            <a:normAutofit/>
          </a:bodyPr>
          <a:lstStyle/>
          <a:p>
            <a:r>
              <a:rPr lang="en-US" dirty="0"/>
              <a:t>Persian counterattack thwarted by Carians joining revolt (497)</a:t>
            </a:r>
          </a:p>
          <a:p>
            <a:pPr lvl="1"/>
            <a:r>
              <a:rPr lang="en-US" dirty="0"/>
              <a:t>Major Persian army routed by a Carian ambush</a:t>
            </a:r>
          </a:p>
          <a:p>
            <a:r>
              <a:rPr lang="en-US" dirty="0"/>
              <a:t>Several years spent regrouping and mustering reinforcements</a:t>
            </a:r>
          </a:p>
          <a:p>
            <a:r>
              <a:rPr lang="en-US" dirty="0"/>
              <a:t>Systematic campaign overcomes the revolting cities (494-493)</a:t>
            </a:r>
          </a:p>
        </p:txBody>
      </p:sp>
      <p:pic>
        <p:nvPicPr>
          <p:cNvPr id="12" name="Picture 11">
            <a:extLst>
              <a:ext uri="{FF2B5EF4-FFF2-40B4-BE49-F238E27FC236}">
                <a16:creationId xmlns:a16="http://schemas.microsoft.com/office/drawing/2014/main" id="{1A9CDB15-1987-43D7-857F-B18A7EDEB10A}"/>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92494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Cyrus—The Lydian War </a:t>
            </a:r>
            <a:br>
              <a:rPr lang="en-US" dirty="0"/>
            </a:br>
            <a:r>
              <a:rPr lang="en-US" dirty="0"/>
              <a:t>(550-546)</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556591" y="2336872"/>
            <a:ext cx="3472070" cy="4408485"/>
          </a:xfrm>
        </p:spPr>
        <p:txBody>
          <a:bodyPr>
            <a:normAutofit lnSpcReduction="10000"/>
          </a:bodyPr>
          <a:lstStyle/>
          <a:p>
            <a:r>
              <a:rPr lang="en-US" dirty="0"/>
              <a:t>Croesus </a:t>
            </a:r>
            <a:r>
              <a:rPr lang="en-US" i="1" dirty="0"/>
              <a:t>(who really was as rich as Croesus)</a:t>
            </a:r>
          </a:p>
          <a:p>
            <a:pPr lvl="1"/>
            <a:r>
              <a:rPr lang="en-US" dirty="0"/>
              <a:t>Coinage invented to pay mercenaries</a:t>
            </a:r>
          </a:p>
          <a:p>
            <a:pPr lvl="1"/>
            <a:r>
              <a:rPr lang="en-US" dirty="0"/>
              <a:t>Family ties—brother-in-law to Astyages</a:t>
            </a:r>
          </a:p>
          <a:p>
            <a:r>
              <a:rPr lang="en-US" dirty="0"/>
              <a:t>Consulting the Oracle at Delphi</a:t>
            </a:r>
          </a:p>
          <a:p>
            <a:r>
              <a:rPr lang="en-US" dirty="0"/>
              <a:t>Inconclusive battle </a:t>
            </a:r>
          </a:p>
          <a:p>
            <a:r>
              <a:rPr lang="en-US" dirty="0"/>
              <a:t>Unexpected winter campaign</a:t>
            </a:r>
          </a:p>
          <a:p>
            <a:r>
              <a:rPr lang="en-US" dirty="0"/>
              <a:t>Croesus’s fate</a:t>
            </a:r>
          </a:p>
        </p:txBody>
      </p:sp>
      <p:pic>
        <p:nvPicPr>
          <p:cNvPr id="7" name="Picture 6">
            <a:extLst>
              <a:ext uri="{FF2B5EF4-FFF2-40B4-BE49-F238E27FC236}">
                <a16:creationId xmlns:a16="http://schemas.microsoft.com/office/drawing/2014/main" id="{F2BF44B6-1DBA-4727-8791-4DAE7F3A972C}"/>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667647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pPr algn="ctr"/>
            <a:r>
              <a:rPr lang="en-US" dirty="0"/>
              <a:t>Darius—First Expedition </a:t>
            </a:r>
            <a:br>
              <a:rPr lang="en-US" dirty="0"/>
            </a:br>
            <a:r>
              <a:rPr lang="en-US" dirty="0"/>
              <a:t>(491 BCE)</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1" y="2336873"/>
            <a:ext cx="5256653" cy="4289214"/>
          </a:xfrm>
        </p:spPr>
        <p:txBody>
          <a:bodyPr>
            <a:normAutofit fontScale="92500"/>
          </a:bodyPr>
          <a:lstStyle/>
          <a:p>
            <a:r>
              <a:rPr lang="en-US" dirty="0" err="1"/>
              <a:t>Mardonius</a:t>
            </a:r>
            <a:r>
              <a:rPr lang="en-US" dirty="0"/>
              <a:t> pacifies Ionian Greece </a:t>
            </a:r>
          </a:p>
          <a:p>
            <a:pPr lvl="1"/>
            <a:r>
              <a:rPr lang="en-US" dirty="0"/>
              <a:t>Reorganized territory, split between several different satrapies</a:t>
            </a:r>
          </a:p>
          <a:p>
            <a:pPr lvl="1"/>
            <a:r>
              <a:rPr lang="en-US" dirty="0"/>
              <a:t>Replaced tyrants with </a:t>
            </a:r>
            <a:r>
              <a:rPr lang="en-US" dirty="0">
                <a:solidFill>
                  <a:srgbClr val="FFFF00"/>
                </a:solidFill>
              </a:rPr>
              <a:t>democracies</a:t>
            </a:r>
          </a:p>
          <a:p>
            <a:r>
              <a:rPr lang="en-US" dirty="0"/>
              <a:t>Organization of Thrace as a satrapy</a:t>
            </a:r>
          </a:p>
          <a:p>
            <a:pPr lvl="1"/>
            <a:r>
              <a:rPr lang="en-US" dirty="0"/>
              <a:t>Thrace to serve as base for move south</a:t>
            </a:r>
          </a:p>
          <a:p>
            <a:pPr lvl="1"/>
            <a:r>
              <a:rPr lang="en-US" dirty="0"/>
              <a:t>Macedon become client kingdom</a:t>
            </a:r>
          </a:p>
          <a:p>
            <a:r>
              <a:rPr lang="en-US" dirty="0"/>
              <a:t>Plans overland march through Greece to punish Athens and Eritrea (in Euboea)</a:t>
            </a:r>
          </a:p>
          <a:p>
            <a:pPr lvl="1"/>
            <a:r>
              <a:rPr lang="en-US" dirty="0"/>
              <a:t>Advance along coast to allow supply by the navy</a:t>
            </a:r>
          </a:p>
        </p:txBody>
      </p:sp>
      <p:pic>
        <p:nvPicPr>
          <p:cNvPr id="7" name="Picture 6">
            <a:extLst>
              <a:ext uri="{FF2B5EF4-FFF2-40B4-BE49-F238E27FC236}">
                <a16:creationId xmlns:a16="http://schemas.microsoft.com/office/drawing/2014/main" id="{25747705-966E-4D69-A0FD-2206283A4A1B}"/>
              </a:ext>
            </a:extLst>
          </p:cNvPr>
          <p:cNvPicPr>
            <a:picLocks noChangeAspect="1"/>
          </p:cNvPicPr>
          <p:nvPr/>
        </p:nvPicPr>
        <p:blipFill>
          <a:blip r:embed="rId3"/>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306480021"/>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92E0-625A-4BFB-B036-ECF2D56AE447}"/>
              </a:ext>
            </a:extLst>
          </p:cNvPr>
          <p:cNvSpPr>
            <a:spLocks noGrp="1"/>
          </p:cNvSpPr>
          <p:nvPr>
            <p:ph type="title"/>
          </p:nvPr>
        </p:nvSpPr>
        <p:spPr/>
        <p:txBody>
          <a:bodyPr/>
          <a:lstStyle/>
          <a:p>
            <a:pPr algn="ctr"/>
            <a:r>
              <a:rPr lang="en-US" dirty="0"/>
              <a:t>Greek Democracy in 491 BCE</a:t>
            </a:r>
          </a:p>
        </p:txBody>
      </p:sp>
      <p:sp>
        <p:nvSpPr>
          <p:cNvPr id="3" name="Content Placeholder 2">
            <a:extLst>
              <a:ext uri="{FF2B5EF4-FFF2-40B4-BE49-F238E27FC236}">
                <a16:creationId xmlns:a16="http://schemas.microsoft.com/office/drawing/2014/main" id="{D7C19F22-8C52-496F-AA7E-DE2BCA42E1C3}"/>
              </a:ext>
            </a:extLst>
          </p:cNvPr>
          <p:cNvSpPr>
            <a:spLocks noGrp="1"/>
          </p:cNvSpPr>
          <p:nvPr>
            <p:ph idx="1"/>
          </p:nvPr>
        </p:nvSpPr>
        <p:spPr>
          <a:xfrm>
            <a:off x="680321" y="2955471"/>
            <a:ext cx="6520579" cy="2980718"/>
          </a:xfrm>
        </p:spPr>
        <p:txBody>
          <a:bodyPr/>
          <a:lstStyle/>
          <a:p>
            <a:pPr marL="0" indent="0" algn="ctr">
              <a:buNone/>
            </a:pPr>
            <a:r>
              <a:rPr lang="en-US" dirty="0">
                <a:solidFill>
                  <a:srgbClr val="FFFF00"/>
                </a:solidFill>
              </a:rPr>
              <a:t>WAS DEMOCRACY IN DANGER?</a:t>
            </a:r>
          </a:p>
          <a:p>
            <a:r>
              <a:rPr lang="en-US" dirty="0"/>
              <a:t>Every Greek </a:t>
            </a:r>
            <a:r>
              <a:rPr lang="en-US" dirty="0">
                <a:solidFill>
                  <a:srgbClr val="FFFF00"/>
                </a:solidFill>
              </a:rPr>
              <a:t>democratic</a:t>
            </a:r>
            <a:r>
              <a:rPr lang="en-US" dirty="0"/>
              <a:t> city-state on the Aegean in 491 BCE, </a:t>
            </a:r>
            <a:r>
              <a:rPr lang="en-US" i="1" dirty="0">
                <a:solidFill>
                  <a:srgbClr val="FFFF00"/>
                </a:solidFill>
              </a:rPr>
              <a:t>except Athens, </a:t>
            </a:r>
            <a:r>
              <a:rPr lang="en-US" dirty="0"/>
              <a:t>was in Persian territory and had been established at the order of the Persian king.</a:t>
            </a:r>
          </a:p>
        </p:txBody>
      </p:sp>
      <p:pic>
        <p:nvPicPr>
          <p:cNvPr id="6" name="Picture 5">
            <a:extLst>
              <a:ext uri="{FF2B5EF4-FFF2-40B4-BE49-F238E27FC236}">
                <a16:creationId xmlns:a16="http://schemas.microsoft.com/office/drawing/2014/main" id="{9BA7997B-7F59-4C70-B4A7-E594E99E409B}"/>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777855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r>
              <a:rPr lang="en-US" dirty="0"/>
              <a:t>Darius—First Expedition (491 BCE)</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4815909" y="2478616"/>
            <a:ext cx="3843130" cy="2009840"/>
          </a:xfrm>
        </p:spPr>
        <p:txBody>
          <a:bodyPr>
            <a:normAutofit/>
          </a:bodyPr>
          <a:lstStyle/>
          <a:p>
            <a:r>
              <a:rPr lang="en-US" dirty="0"/>
              <a:t>Supply fleet sunk by storm as rounding Cape Athos. Punitive expedition called off (temporarily).</a:t>
            </a:r>
          </a:p>
        </p:txBody>
      </p:sp>
      <p:pic>
        <p:nvPicPr>
          <p:cNvPr id="8" name="Picture 7">
            <a:extLst>
              <a:ext uri="{FF2B5EF4-FFF2-40B4-BE49-F238E27FC236}">
                <a16:creationId xmlns:a16="http://schemas.microsoft.com/office/drawing/2014/main" id="{466C07CE-9886-421A-9FED-76ECAAE8C970}"/>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555269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F419-40AB-416F-985C-39699DACE0B5}"/>
              </a:ext>
            </a:extLst>
          </p:cNvPr>
          <p:cNvSpPr>
            <a:spLocks noGrp="1"/>
          </p:cNvSpPr>
          <p:nvPr>
            <p:ph type="title"/>
          </p:nvPr>
        </p:nvSpPr>
        <p:spPr/>
        <p:txBody>
          <a:bodyPr/>
          <a:lstStyle/>
          <a:p>
            <a:r>
              <a:rPr lang="en-US" dirty="0"/>
              <a:t>Darius—Second Expedition (490 BCE)</a:t>
            </a:r>
          </a:p>
        </p:txBody>
      </p:sp>
      <p:sp>
        <p:nvSpPr>
          <p:cNvPr id="3" name="Content Placeholder 2">
            <a:extLst>
              <a:ext uri="{FF2B5EF4-FFF2-40B4-BE49-F238E27FC236}">
                <a16:creationId xmlns:a16="http://schemas.microsoft.com/office/drawing/2014/main" id="{BE459B42-97B3-4152-BBE2-E42845EF5896}"/>
              </a:ext>
            </a:extLst>
          </p:cNvPr>
          <p:cNvSpPr>
            <a:spLocks noGrp="1"/>
          </p:cNvSpPr>
          <p:nvPr>
            <p:ph idx="1"/>
          </p:nvPr>
        </p:nvSpPr>
        <p:spPr>
          <a:xfrm>
            <a:off x="680322" y="2336873"/>
            <a:ext cx="3215818" cy="3599316"/>
          </a:xfrm>
        </p:spPr>
        <p:txBody>
          <a:bodyPr>
            <a:normAutofit fontScale="85000" lnSpcReduction="10000"/>
          </a:bodyPr>
          <a:lstStyle/>
          <a:p>
            <a:r>
              <a:rPr lang="en-US" dirty="0"/>
              <a:t>Attack by sea across Aegean (secure Samos and </a:t>
            </a:r>
            <a:r>
              <a:rPr lang="en-US" dirty="0" err="1"/>
              <a:t>Nexos</a:t>
            </a:r>
            <a:r>
              <a:rPr lang="en-US" dirty="0"/>
              <a:t> on the way)</a:t>
            </a:r>
          </a:p>
          <a:p>
            <a:r>
              <a:rPr lang="en-US" dirty="0"/>
              <a:t>Destruction of Eritrea in Euboea</a:t>
            </a:r>
          </a:p>
          <a:p>
            <a:r>
              <a:rPr lang="en-US" dirty="0"/>
              <a:t>Landing of Persian main force at Marathon</a:t>
            </a:r>
          </a:p>
          <a:p>
            <a:r>
              <a:rPr lang="en-US" dirty="0"/>
              <a:t>Spartans cannot march due to religious festival</a:t>
            </a:r>
          </a:p>
          <a:p>
            <a:r>
              <a:rPr lang="en-US" dirty="0"/>
              <a:t>Athens marches alone to meet the Persians</a:t>
            </a:r>
          </a:p>
        </p:txBody>
      </p:sp>
      <p:pic>
        <p:nvPicPr>
          <p:cNvPr id="5" name="Picture 4">
            <a:extLst>
              <a:ext uri="{FF2B5EF4-FFF2-40B4-BE49-F238E27FC236}">
                <a16:creationId xmlns:a16="http://schemas.microsoft.com/office/drawing/2014/main" id="{2EAA2BAD-11CE-4EC4-88B7-8608952BAD9E}"/>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1147265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E2FA-5450-4153-911F-4A752731C5E1}"/>
              </a:ext>
            </a:extLst>
          </p:cNvPr>
          <p:cNvSpPr>
            <a:spLocks noGrp="1"/>
          </p:cNvSpPr>
          <p:nvPr>
            <p:ph type="title"/>
          </p:nvPr>
        </p:nvSpPr>
        <p:spPr/>
        <p:txBody>
          <a:bodyPr/>
          <a:lstStyle/>
          <a:p>
            <a:r>
              <a:rPr lang="en-US" dirty="0"/>
              <a:t>Marathon—Balance of Forces</a:t>
            </a:r>
          </a:p>
        </p:txBody>
      </p:sp>
      <p:sp>
        <p:nvSpPr>
          <p:cNvPr id="3" name="Content Placeholder 2">
            <a:extLst>
              <a:ext uri="{FF2B5EF4-FFF2-40B4-BE49-F238E27FC236}">
                <a16:creationId xmlns:a16="http://schemas.microsoft.com/office/drawing/2014/main" id="{CFDB2327-2B73-4D2C-A5AC-EA10DEA64584}"/>
              </a:ext>
            </a:extLst>
          </p:cNvPr>
          <p:cNvSpPr>
            <a:spLocks noGrp="1"/>
          </p:cNvSpPr>
          <p:nvPr>
            <p:ph idx="1"/>
          </p:nvPr>
        </p:nvSpPr>
        <p:spPr>
          <a:xfrm>
            <a:off x="680322" y="2336872"/>
            <a:ext cx="4448270" cy="4271833"/>
          </a:xfrm>
        </p:spPr>
        <p:txBody>
          <a:bodyPr>
            <a:normAutofit lnSpcReduction="10000"/>
          </a:bodyPr>
          <a:lstStyle/>
          <a:p>
            <a:r>
              <a:rPr lang="en-US" dirty="0"/>
              <a:t>Athens</a:t>
            </a:r>
          </a:p>
          <a:p>
            <a:pPr lvl="1"/>
            <a:r>
              <a:rPr lang="en-US" dirty="0"/>
              <a:t>9,000 citizen hoplites </a:t>
            </a:r>
          </a:p>
          <a:p>
            <a:pPr lvl="1"/>
            <a:r>
              <a:rPr lang="en-US" dirty="0"/>
              <a:t>Joined by 600 </a:t>
            </a:r>
            <a:r>
              <a:rPr lang="en-US" dirty="0" err="1"/>
              <a:t>Plateans</a:t>
            </a:r>
            <a:endParaRPr lang="en-US" dirty="0"/>
          </a:p>
          <a:p>
            <a:pPr lvl="1"/>
            <a:r>
              <a:rPr lang="en-US" dirty="0"/>
              <a:t>Greeks deploy on a steep hill, making it hard for the Persian cavalry to attack, but the hill covers the road to Athens.</a:t>
            </a:r>
          </a:p>
          <a:p>
            <a:r>
              <a:rPr lang="en-US" dirty="0"/>
              <a:t>Persia</a:t>
            </a:r>
          </a:p>
          <a:p>
            <a:pPr lvl="1"/>
            <a:r>
              <a:rPr lang="en-US" dirty="0"/>
              <a:t>c. 20-25,000 infantry</a:t>
            </a:r>
          </a:p>
          <a:p>
            <a:pPr lvl="1"/>
            <a:r>
              <a:rPr lang="en-US" dirty="0"/>
              <a:t>c. 1-5,000 cavalry</a:t>
            </a:r>
          </a:p>
          <a:p>
            <a:pPr lvl="1"/>
            <a:r>
              <a:rPr lang="en-US" dirty="0"/>
              <a:t>Persians deploy covering their beached ships and face the Athenians for five days.</a:t>
            </a:r>
          </a:p>
        </p:txBody>
      </p:sp>
      <p:pic>
        <p:nvPicPr>
          <p:cNvPr id="4" name="Picture 3">
            <a:extLst>
              <a:ext uri="{FF2B5EF4-FFF2-40B4-BE49-F238E27FC236}">
                <a16:creationId xmlns:a16="http://schemas.microsoft.com/office/drawing/2014/main" id="{EAE02C5F-F460-47D1-871A-0D61B137FCC7}"/>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813114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E2FA-5450-4153-911F-4A752731C5E1}"/>
              </a:ext>
            </a:extLst>
          </p:cNvPr>
          <p:cNvSpPr>
            <a:spLocks noGrp="1"/>
          </p:cNvSpPr>
          <p:nvPr>
            <p:ph type="title"/>
          </p:nvPr>
        </p:nvSpPr>
        <p:spPr/>
        <p:txBody>
          <a:bodyPr/>
          <a:lstStyle/>
          <a:p>
            <a:r>
              <a:rPr lang="en-US" dirty="0"/>
              <a:t>Marathon—Course of the Battle (1)</a:t>
            </a:r>
          </a:p>
        </p:txBody>
      </p:sp>
      <p:sp>
        <p:nvSpPr>
          <p:cNvPr id="3" name="Content Placeholder 2">
            <a:extLst>
              <a:ext uri="{FF2B5EF4-FFF2-40B4-BE49-F238E27FC236}">
                <a16:creationId xmlns:a16="http://schemas.microsoft.com/office/drawing/2014/main" id="{CFDB2327-2B73-4D2C-A5AC-EA10DEA64584}"/>
              </a:ext>
            </a:extLst>
          </p:cNvPr>
          <p:cNvSpPr>
            <a:spLocks noGrp="1"/>
          </p:cNvSpPr>
          <p:nvPr>
            <p:ph idx="1"/>
          </p:nvPr>
        </p:nvSpPr>
        <p:spPr>
          <a:xfrm>
            <a:off x="680321" y="2336872"/>
            <a:ext cx="6224061" cy="3878397"/>
          </a:xfrm>
        </p:spPr>
        <p:txBody>
          <a:bodyPr>
            <a:normAutofit/>
          </a:bodyPr>
          <a:lstStyle/>
          <a:p>
            <a:r>
              <a:rPr lang="en-US" dirty="0"/>
              <a:t>Persians begin loading cavalry onto ships to make naval end run around the Greeks.</a:t>
            </a:r>
          </a:p>
          <a:p>
            <a:r>
              <a:rPr lang="en-US" dirty="0"/>
              <a:t>Athenians advance as the Persian cavalry is being loaded onto the ships.</a:t>
            </a:r>
          </a:p>
          <a:p>
            <a:r>
              <a:rPr lang="en-US" dirty="0"/>
              <a:t>Persia deploys an infantry rearguard force (which still outnumbers the Greeks) to cover the loading of the army.</a:t>
            </a:r>
          </a:p>
          <a:p>
            <a:r>
              <a:rPr lang="en-US" dirty="0"/>
              <a:t>Athenians charge at the run to spend less time under archery fire.</a:t>
            </a:r>
          </a:p>
          <a:p>
            <a:endParaRPr lang="en-US" dirty="0"/>
          </a:p>
          <a:p>
            <a:endParaRPr lang="en-US" dirty="0"/>
          </a:p>
        </p:txBody>
      </p:sp>
      <p:pic>
        <p:nvPicPr>
          <p:cNvPr id="4" name="Picture 3">
            <a:extLst>
              <a:ext uri="{FF2B5EF4-FFF2-40B4-BE49-F238E27FC236}">
                <a16:creationId xmlns:a16="http://schemas.microsoft.com/office/drawing/2014/main" id="{EAE02C5F-F460-47D1-871A-0D61B137FCC7}"/>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4357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E2FA-5450-4153-911F-4A752731C5E1}"/>
              </a:ext>
            </a:extLst>
          </p:cNvPr>
          <p:cNvSpPr>
            <a:spLocks noGrp="1"/>
          </p:cNvSpPr>
          <p:nvPr>
            <p:ph type="title"/>
          </p:nvPr>
        </p:nvSpPr>
        <p:spPr/>
        <p:txBody>
          <a:bodyPr/>
          <a:lstStyle/>
          <a:p>
            <a:r>
              <a:rPr lang="en-US" dirty="0"/>
              <a:t>Marathon—Course of the Battle (2)</a:t>
            </a:r>
          </a:p>
        </p:txBody>
      </p:sp>
      <p:sp>
        <p:nvSpPr>
          <p:cNvPr id="3" name="Content Placeholder 2">
            <a:extLst>
              <a:ext uri="{FF2B5EF4-FFF2-40B4-BE49-F238E27FC236}">
                <a16:creationId xmlns:a16="http://schemas.microsoft.com/office/drawing/2014/main" id="{CFDB2327-2B73-4D2C-A5AC-EA10DEA64584}"/>
              </a:ext>
            </a:extLst>
          </p:cNvPr>
          <p:cNvSpPr>
            <a:spLocks noGrp="1"/>
          </p:cNvSpPr>
          <p:nvPr>
            <p:ph idx="1"/>
          </p:nvPr>
        </p:nvSpPr>
        <p:spPr>
          <a:xfrm>
            <a:off x="239090" y="2336872"/>
            <a:ext cx="4995519" cy="3878397"/>
          </a:xfrm>
        </p:spPr>
        <p:txBody>
          <a:bodyPr>
            <a:normAutofit/>
          </a:bodyPr>
          <a:lstStyle/>
          <a:p>
            <a:r>
              <a:rPr lang="en-US" dirty="0"/>
              <a:t>Athenian center gives ground but the Greeks break the wings of the Persian line and envelope the center. </a:t>
            </a:r>
          </a:p>
          <a:p>
            <a:r>
              <a:rPr lang="en-US" dirty="0"/>
              <a:t>Many Persians killed, but many retreat to the ships and load successfully.</a:t>
            </a:r>
          </a:p>
          <a:p>
            <a:endParaRPr lang="en-US" dirty="0"/>
          </a:p>
        </p:txBody>
      </p:sp>
      <p:pic>
        <p:nvPicPr>
          <p:cNvPr id="4" name="Picture 3">
            <a:extLst>
              <a:ext uri="{FF2B5EF4-FFF2-40B4-BE49-F238E27FC236}">
                <a16:creationId xmlns:a16="http://schemas.microsoft.com/office/drawing/2014/main" id="{EAE02C5F-F460-47D1-871A-0D61B137FCC7}"/>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9841525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B5B7-A849-4352-A53E-02D5C6903446}"/>
              </a:ext>
            </a:extLst>
          </p:cNvPr>
          <p:cNvSpPr>
            <a:spLocks noGrp="1"/>
          </p:cNvSpPr>
          <p:nvPr>
            <p:ph type="title"/>
          </p:nvPr>
        </p:nvSpPr>
        <p:spPr/>
        <p:txBody>
          <a:bodyPr/>
          <a:lstStyle/>
          <a:p>
            <a:r>
              <a:rPr lang="en-US" dirty="0"/>
              <a:t>Aftermath</a:t>
            </a:r>
          </a:p>
        </p:txBody>
      </p:sp>
      <p:sp>
        <p:nvSpPr>
          <p:cNvPr id="3" name="Content Placeholder 2">
            <a:extLst>
              <a:ext uri="{FF2B5EF4-FFF2-40B4-BE49-F238E27FC236}">
                <a16:creationId xmlns:a16="http://schemas.microsoft.com/office/drawing/2014/main" id="{C743132E-31E2-40A0-A78C-F78A746449AB}"/>
              </a:ext>
            </a:extLst>
          </p:cNvPr>
          <p:cNvSpPr>
            <a:spLocks noGrp="1"/>
          </p:cNvSpPr>
          <p:nvPr>
            <p:ph idx="1"/>
          </p:nvPr>
        </p:nvSpPr>
        <p:spPr>
          <a:xfrm>
            <a:off x="680322" y="2336873"/>
            <a:ext cx="8715470" cy="4156692"/>
          </a:xfrm>
        </p:spPr>
        <p:txBody>
          <a:bodyPr/>
          <a:lstStyle/>
          <a:p>
            <a:r>
              <a:rPr lang="en-US" dirty="0"/>
              <a:t>Athenian Army force marched to Athens and arrived shortly before the Persian fleet. With the Athenian army in place the Persians could not land, and so sailed back to Asia Minor</a:t>
            </a:r>
          </a:p>
          <a:p>
            <a:r>
              <a:rPr lang="en-US" dirty="0"/>
              <a:t>From the Greek perspective, a great victory had been won against the previously invincible Persians.</a:t>
            </a:r>
          </a:p>
          <a:p>
            <a:r>
              <a:rPr lang="en-US" dirty="0"/>
              <a:t>From the Persian perspective, a punitive force had suffered a reverse after achieving half of its objectives. </a:t>
            </a:r>
          </a:p>
          <a:p>
            <a:r>
              <a:rPr lang="en-US" dirty="0"/>
              <a:t>In distant Susa, King Darius began thinking a simple punitive expedition might not be the solution to the growing Greek problem. . .</a:t>
            </a:r>
          </a:p>
        </p:txBody>
      </p:sp>
      <p:pic>
        <p:nvPicPr>
          <p:cNvPr id="4" name="Picture 3">
            <a:extLst>
              <a:ext uri="{FF2B5EF4-FFF2-40B4-BE49-F238E27FC236}">
                <a16:creationId xmlns:a16="http://schemas.microsoft.com/office/drawing/2014/main" id="{92C37756-92EC-4C87-B862-F5FDA171867D}"/>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2918948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6C8B-7D62-49DD-8961-AF5E7D5B6E54}"/>
              </a:ext>
            </a:extLst>
          </p:cNvPr>
          <p:cNvSpPr>
            <a:spLocks noGrp="1"/>
          </p:cNvSpPr>
          <p:nvPr>
            <p:ph type="title"/>
          </p:nvPr>
        </p:nvSpPr>
        <p:spPr/>
        <p:txBody>
          <a:bodyPr/>
          <a:lstStyle/>
          <a:p>
            <a:r>
              <a:rPr lang="en-US" dirty="0"/>
              <a:t>Next Week: (Week 5) The Great Invasion</a:t>
            </a:r>
          </a:p>
        </p:txBody>
      </p:sp>
      <p:sp>
        <p:nvSpPr>
          <p:cNvPr id="3" name="Content Placeholder 2">
            <a:extLst>
              <a:ext uri="{FF2B5EF4-FFF2-40B4-BE49-F238E27FC236}">
                <a16:creationId xmlns:a16="http://schemas.microsoft.com/office/drawing/2014/main" id="{800C63A7-2F65-4AEE-A8E4-5971302B995D}"/>
              </a:ext>
            </a:extLst>
          </p:cNvPr>
          <p:cNvSpPr>
            <a:spLocks noGrp="1"/>
          </p:cNvSpPr>
          <p:nvPr>
            <p:ph idx="1"/>
          </p:nvPr>
        </p:nvSpPr>
        <p:spPr>
          <a:xfrm>
            <a:off x="185531" y="2496967"/>
            <a:ext cx="4399721" cy="1864066"/>
          </a:xfrm>
        </p:spPr>
        <p:txBody>
          <a:bodyPr/>
          <a:lstStyle/>
          <a:p>
            <a:r>
              <a:rPr lang="en-US" dirty="0"/>
              <a:t>Xerxes sends the hosts of Asia against Greece</a:t>
            </a:r>
          </a:p>
        </p:txBody>
      </p:sp>
      <p:pic>
        <p:nvPicPr>
          <p:cNvPr id="6" name="Picture 5">
            <a:extLst>
              <a:ext uri="{FF2B5EF4-FFF2-40B4-BE49-F238E27FC236}">
                <a16:creationId xmlns:a16="http://schemas.microsoft.com/office/drawing/2014/main" id="{CE23F4B6-CC66-42E4-A469-002515DFBDE9}"/>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595508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4000" dirty="0"/>
              <a:t>Question Break</a:t>
            </a:r>
          </a:p>
          <a:p>
            <a:pPr marL="0" indent="0" algn="ctr">
              <a:buNone/>
            </a:pPr>
            <a:endParaRPr lang="en-US" sz="4000" dirty="0"/>
          </a:p>
          <a:p>
            <a:pPr marL="0" indent="0" algn="ctr">
              <a:buNone/>
            </a:pPr>
            <a:r>
              <a:rPr lang="en-US" sz="2800" dirty="0"/>
              <a:t>Coming Up: The Second Ionian Revolt</a:t>
            </a:r>
          </a:p>
        </p:txBody>
      </p:sp>
      <p:pic>
        <p:nvPicPr>
          <p:cNvPr id="4" name="Picture 3">
            <a:extLst>
              <a:ext uri="{FF2B5EF4-FFF2-40B4-BE49-F238E27FC236}">
                <a16:creationId xmlns:a16="http://schemas.microsoft.com/office/drawing/2014/main" id="{E9342E95-8F62-447E-9A96-7ADF57C3F424}"/>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391934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609F-303C-4998-B933-C9FBF1350E79}"/>
              </a:ext>
            </a:extLst>
          </p:cNvPr>
          <p:cNvSpPr>
            <a:spLocks noGrp="1"/>
          </p:cNvSpPr>
          <p:nvPr>
            <p:ph type="title"/>
          </p:nvPr>
        </p:nvSpPr>
        <p:spPr/>
        <p:txBody>
          <a:bodyPr/>
          <a:lstStyle/>
          <a:p>
            <a:pPr algn="ctr"/>
            <a:r>
              <a:rPr lang="en-US" dirty="0"/>
              <a:t>Croesus’s Fate</a:t>
            </a:r>
          </a:p>
        </p:txBody>
      </p:sp>
      <p:sp>
        <p:nvSpPr>
          <p:cNvPr id="3" name="Content Placeholder 2">
            <a:extLst>
              <a:ext uri="{FF2B5EF4-FFF2-40B4-BE49-F238E27FC236}">
                <a16:creationId xmlns:a16="http://schemas.microsoft.com/office/drawing/2014/main" id="{5CC54305-5EA7-427C-A1C1-2E991161C4AB}"/>
              </a:ext>
            </a:extLst>
          </p:cNvPr>
          <p:cNvSpPr>
            <a:spLocks noGrp="1"/>
          </p:cNvSpPr>
          <p:nvPr>
            <p:ph idx="1"/>
          </p:nvPr>
        </p:nvSpPr>
        <p:spPr>
          <a:xfrm>
            <a:off x="680322" y="2336873"/>
            <a:ext cx="6793904" cy="3599316"/>
          </a:xfrm>
        </p:spPr>
        <p:txBody>
          <a:bodyPr/>
          <a:lstStyle/>
          <a:p>
            <a:r>
              <a:rPr lang="en-US" dirty="0"/>
              <a:t>Sentenced to burn to death by Cyrus. According to Herodotus, Cyrus changed his mind at the last minute and pardoned him. He then lived the rest of his life in luxury as Cyrus’s close friend and most trusted advisor.</a:t>
            </a:r>
          </a:p>
          <a:p>
            <a:endParaRPr lang="en-US" dirty="0"/>
          </a:p>
          <a:p>
            <a:r>
              <a:rPr lang="en-US" dirty="0"/>
              <a:t>Or maybe not . . .</a:t>
            </a:r>
          </a:p>
        </p:txBody>
      </p:sp>
      <p:pic>
        <p:nvPicPr>
          <p:cNvPr id="7" name="Picture 6">
            <a:extLst>
              <a:ext uri="{FF2B5EF4-FFF2-40B4-BE49-F238E27FC236}">
                <a16:creationId xmlns:a16="http://schemas.microsoft.com/office/drawing/2014/main" id="{33CF67E9-AAFC-479B-8769-9CBB14D89220}"/>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80998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609F-303C-4998-B933-C9FBF1350E79}"/>
              </a:ext>
            </a:extLst>
          </p:cNvPr>
          <p:cNvSpPr>
            <a:spLocks noGrp="1"/>
          </p:cNvSpPr>
          <p:nvPr>
            <p:ph type="title"/>
          </p:nvPr>
        </p:nvSpPr>
        <p:spPr/>
        <p:txBody>
          <a:bodyPr/>
          <a:lstStyle/>
          <a:p>
            <a:pPr algn="ctr"/>
            <a:r>
              <a:rPr lang="en-US" dirty="0"/>
              <a:t>“We have nothing to fear from them.”</a:t>
            </a:r>
          </a:p>
        </p:txBody>
      </p:sp>
      <p:sp>
        <p:nvSpPr>
          <p:cNvPr id="3" name="Content Placeholder 2">
            <a:extLst>
              <a:ext uri="{FF2B5EF4-FFF2-40B4-BE49-F238E27FC236}">
                <a16:creationId xmlns:a16="http://schemas.microsoft.com/office/drawing/2014/main" id="{5CC54305-5EA7-427C-A1C1-2E991161C4AB}"/>
              </a:ext>
            </a:extLst>
          </p:cNvPr>
          <p:cNvSpPr>
            <a:spLocks noGrp="1"/>
          </p:cNvSpPr>
          <p:nvPr>
            <p:ph idx="1"/>
          </p:nvPr>
        </p:nvSpPr>
        <p:spPr>
          <a:xfrm>
            <a:off x="680322" y="2336872"/>
            <a:ext cx="6793904" cy="4037423"/>
          </a:xfrm>
        </p:spPr>
        <p:txBody>
          <a:bodyPr>
            <a:normAutofit lnSpcReduction="10000"/>
          </a:bodyPr>
          <a:lstStyle/>
          <a:p>
            <a:r>
              <a:rPr lang="en-US" dirty="0"/>
              <a:t>The Ionian Greeks (vassals of Lydia)—Cyrus offer same deal as under Croesus</a:t>
            </a:r>
          </a:p>
          <a:p>
            <a:r>
              <a:rPr lang="en-US" dirty="0"/>
              <a:t>When the Spartan embassy warned Cyrus not to deal harshly with the Ionian Greeks, he first asked his advisors who the Spartans were. </a:t>
            </a:r>
          </a:p>
          <a:p>
            <a:r>
              <a:rPr lang="en-US" dirty="0"/>
              <a:t>Then he said the Persians had nothing to fear from people who set aside a part of their city where they gather together to cheat each other.</a:t>
            </a:r>
          </a:p>
          <a:p>
            <a:r>
              <a:rPr lang="en-US" dirty="0"/>
              <a:t>What was he talking about?</a:t>
            </a:r>
          </a:p>
          <a:p>
            <a:endParaRPr lang="en-US" dirty="0"/>
          </a:p>
        </p:txBody>
      </p:sp>
      <p:pic>
        <p:nvPicPr>
          <p:cNvPr id="8" name="Picture 7">
            <a:extLst>
              <a:ext uri="{FF2B5EF4-FFF2-40B4-BE49-F238E27FC236}">
                <a16:creationId xmlns:a16="http://schemas.microsoft.com/office/drawing/2014/main" id="{1DC7FF63-D682-44E1-948D-F9EBA6FBE6BE}"/>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213794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5924-EEC4-4CE9-B536-9838ACFD490D}"/>
              </a:ext>
            </a:extLst>
          </p:cNvPr>
          <p:cNvSpPr>
            <a:spLocks noGrp="1"/>
          </p:cNvSpPr>
          <p:nvPr>
            <p:ph type="title"/>
          </p:nvPr>
        </p:nvSpPr>
        <p:spPr/>
        <p:txBody>
          <a:bodyPr/>
          <a:lstStyle/>
          <a:p>
            <a:pPr algn="ctr"/>
            <a:r>
              <a:rPr lang="en-US" dirty="0"/>
              <a:t>Market versus Bazaar</a:t>
            </a:r>
          </a:p>
        </p:txBody>
      </p:sp>
      <p:sp>
        <p:nvSpPr>
          <p:cNvPr id="3" name="Content Placeholder 2">
            <a:extLst>
              <a:ext uri="{FF2B5EF4-FFF2-40B4-BE49-F238E27FC236}">
                <a16:creationId xmlns:a16="http://schemas.microsoft.com/office/drawing/2014/main" id="{C528A159-EAD2-4F8F-86F1-087A715F1B63}"/>
              </a:ext>
            </a:extLst>
          </p:cNvPr>
          <p:cNvSpPr>
            <a:spLocks noGrp="1"/>
          </p:cNvSpPr>
          <p:nvPr>
            <p:ph idx="1"/>
          </p:nvPr>
        </p:nvSpPr>
        <p:spPr>
          <a:xfrm>
            <a:off x="680321" y="2336873"/>
            <a:ext cx="5879505" cy="3599316"/>
          </a:xfrm>
        </p:spPr>
        <p:txBody>
          <a:bodyPr/>
          <a:lstStyle/>
          <a:p>
            <a:r>
              <a:rPr lang="en-US" dirty="0"/>
              <a:t>The Greeks use a </a:t>
            </a:r>
            <a:r>
              <a:rPr lang="en-US" dirty="0">
                <a:solidFill>
                  <a:srgbClr val="FFFF00"/>
                </a:solidFill>
              </a:rPr>
              <a:t>marketplace</a:t>
            </a:r>
            <a:r>
              <a:rPr lang="en-US" dirty="0"/>
              <a:t> economy. Individuals with goods to sell set up stalls in the center of town and sold directly to their neighbors, bargaining with them over price.</a:t>
            </a:r>
          </a:p>
          <a:p>
            <a:endParaRPr lang="en-US" dirty="0"/>
          </a:p>
        </p:txBody>
      </p:sp>
      <p:pic>
        <p:nvPicPr>
          <p:cNvPr id="6" name="Picture 5">
            <a:extLst>
              <a:ext uri="{FF2B5EF4-FFF2-40B4-BE49-F238E27FC236}">
                <a16:creationId xmlns:a16="http://schemas.microsoft.com/office/drawing/2014/main" id="{48345AE5-9640-4539-87CF-9309272F11F5}"/>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91793342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Override1.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docProps/app.xml><?xml version="1.0" encoding="utf-8"?>
<Properties xmlns="http://schemas.openxmlformats.org/officeDocument/2006/extended-properties" xmlns:vt="http://schemas.openxmlformats.org/officeDocument/2006/docPropsVTypes">
  <Template/>
  <TotalTime>9564</TotalTime>
  <Words>3972</Words>
  <Application>Microsoft Office PowerPoint</Application>
  <PresentationFormat>Widescreen</PresentationFormat>
  <Paragraphs>380</Paragraphs>
  <Slides>69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Trebuchet MS</vt:lpstr>
      <vt:lpstr>Berlin</vt:lpstr>
      <vt:lpstr>PowerPoint Presentation</vt:lpstr>
      <vt:lpstr>Greece and Persia The war that Created History</vt:lpstr>
      <vt:lpstr>Course Overview</vt:lpstr>
      <vt:lpstr>Historical Overview—The Rise of Persia</vt:lpstr>
      <vt:lpstr>Cyrus the Great—The Persian Revolt  (553-550)</vt:lpstr>
      <vt:lpstr>Cyrus—The Lydian War  (550-546)</vt:lpstr>
      <vt:lpstr>Croesus’s Fate</vt:lpstr>
      <vt:lpstr>“We have nothing to fear from them.”</vt:lpstr>
      <vt:lpstr>Market versus Bazaar</vt:lpstr>
      <vt:lpstr>Market versus Bazaar</vt:lpstr>
      <vt:lpstr>Cyrus—Iranian Highlands  (546-540)</vt:lpstr>
      <vt:lpstr>Cyrus—The First Ionian Revolt  (545-542)</vt:lpstr>
      <vt:lpstr>Cyrus—Babylonia and Phoenicia  (540-539)</vt:lpstr>
      <vt:lpstr>Cyrus—Final Campaigns and Death  (530-529)</vt:lpstr>
      <vt:lpstr>Cyrus—Final Campaign and Death  (530-529)</vt:lpstr>
      <vt:lpstr>Cyrus—Final Campaign and Death  (530-529)</vt:lpstr>
      <vt:lpstr>What Queen Tomrys Really Looked Like</vt:lpstr>
      <vt:lpstr>Meanwhile in Ionian Greece . . . Philosophy!</vt:lpstr>
      <vt:lpstr>And in Athens . . .</vt:lpstr>
      <vt:lpstr>Greece and Persia The War that Created History</vt:lpstr>
      <vt:lpstr>Back to Persia--Enter Cambyses  (529-522)</vt:lpstr>
      <vt:lpstr>Cambyses—Phoenicia and Egypt  (526-523)</vt:lpstr>
      <vt:lpstr>Cambyses—Death and Civil War  (522)</vt:lpstr>
      <vt:lpstr>Government—The Great Debate</vt:lpstr>
      <vt:lpstr>Darius—Weathering the Storm  (522)</vt:lpstr>
      <vt:lpstr>Darius—Second Egyptian Campaign  (521-520)</vt:lpstr>
      <vt:lpstr>Darius—Eastern Campaign  (516-515)</vt:lpstr>
      <vt:lpstr>Darius—Babylonian Revolt  (515-514)</vt:lpstr>
      <vt:lpstr>Darius—Scythian Punitive Campaign  (513)</vt:lpstr>
      <vt:lpstr>Darius—Peace and Consolidation  (512-500)</vt:lpstr>
      <vt:lpstr>Darius—Peace and Consolidation  (512-500)</vt:lpstr>
      <vt:lpstr>Darius—Peace and Consolidation  (512-500)</vt:lpstr>
      <vt:lpstr>Meanwhile in Athens . . .</vt:lpstr>
      <vt:lpstr>And in the World of Art . . . </vt:lpstr>
      <vt:lpstr>And in Philosophy . . .</vt:lpstr>
      <vt:lpstr>Philosophy-Darius’s letter</vt:lpstr>
      <vt:lpstr>Philosophy-Darius’s letter</vt:lpstr>
      <vt:lpstr>Philosophy—Darius’s letter continued</vt:lpstr>
      <vt:lpstr>Philosophy—Darius’s letter continued</vt:lpstr>
      <vt:lpstr>Greece and Persia The War that Created History</vt:lpstr>
      <vt:lpstr>Persian Way of War</vt:lpstr>
      <vt:lpstr>Persian Way of War</vt:lpstr>
      <vt:lpstr>Persian Way of War</vt:lpstr>
      <vt:lpstr>Persian Way of War</vt:lpstr>
      <vt:lpstr>Persian Way of War</vt:lpstr>
      <vt:lpstr>Persian Way of War</vt:lpstr>
      <vt:lpstr>Persian Way of War—The Guard Infantry</vt:lpstr>
      <vt:lpstr>Persian Way of War—The Guard Cavalry</vt:lpstr>
      <vt:lpstr>Persian Way of War--Infantry</vt:lpstr>
      <vt:lpstr>Persian Way of War--Infantry</vt:lpstr>
      <vt:lpstr>Persian Way of War--Infantry</vt:lpstr>
      <vt:lpstr>Persian Way of War--Infantry</vt:lpstr>
      <vt:lpstr>Persian Way of War--Cavalry</vt:lpstr>
      <vt:lpstr>Persian Way of War--Cavalry</vt:lpstr>
      <vt:lpstr>Persian Way of War--Chariots</vt:lpstr>
      <vt:lpstr>Greece and Persia The War that Created History</vt:lpstr>
      <vt:lpstr>Darius--Second Ionian Revolt  (499-493 BCE)</vt:lpstr>
      <vt:lpstr>Darius--Second Ionian Revolt  (499-494 BCE)</vt:lpstr>
      <vt:lpstr>Darius--Second Ionian Revolt  (499-494 BCE)</vt:lpstr>
      <vt:lpstr>Darius—First Expedition  (491 BCE)</vt:lpstr>
      <vt:lpstr>Greek Democracy in 491 BCE</vt:lpstr>
      <vt:lpstr>Darius—First Expedition (491 BCE)</vt:lpstr>
      <vt:lpstr>Darius—Second Expedition (490 BCE)</vt:lpstr>
      <vt:lpstr>Marathon—Balance of Forces</vt:lpstr>
      <vt:lpstr>Marathon—Course of the Battle (1)</vt:lpstr>
      <vt:lpstr>Marathon—Course of the Battle (2)</vt:lpstr>
      <vt:lpstr>Aftermath</vt:lpstr>
      <vt:lpstr>Next Week: (Week 5) The Great Invasion</vt:lpstr>
      <vt:lpstr>Greece and Persia The War that Created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Frank</cp:lastModifiedBy>
  <cp:revision>240</cp:revision>
  <dcterms:created xsi:type="dcterms:W3CDTF">2019-06-05T02:37:21Z</dcterms:created>
  <dcterms:modified xsi:type="dcterms:W3CDTF">2022-02-23T19:19:08Z</dcterms:modified>
</cp:coreProperties>
</file>