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9" r:id="rId3"/>
    <p:sldId id="300" r:id="rId4"/>
    <p:sldId id="361" r:id="rId5"/>
    <p:sldId id="370" r:id="rId6"/>
    <p:sldId id="371" r:id="rId7"/>
    <p:sldId id="362" r:id="rId8"/>
    <p:sldId id="363" r:id="rId9"/>
    <p:sldId id="383" r:id="rId10"/>
    <p:sldId id="349" r:id="rId11"/>
    <p:sldId id="365" r:id="rId12"/>
    <p:sldId id="343" r:id="rId13"/>
    <p:sldId id="350" r:id="rId14"/>
    <p:sldId id="351" r:id="rId15"/>
    <p:sldId id="373" r:id="rId16"/>
    <p:sldId id="376" r:id="rId17"/>
    <p:sldId id="375" r:id="rId18"/>
    <p:sldId id="359" r:id="rId19"/>
    <p:sldId id="384" r:id="rId20"/>
    <p:sldId id="337" r:id="rId21"/>
    <p:sldId id="306" r:id="rId22"/>
    <p:sldId id="348" r:id="rId23"/>
    <p:sldId id="377" r:id="rId24"/>
    <p:sldId id="347" r:id="rId25"/>
    <p:sldId id="378" r:id="rId26"/>
    <p:sldId id="380" r:id="rId27"/>
    <p:sldId id="381" r:id="rId28"/>
    <p:sldId id="379" r:id="rId29"/>
    <p:sldId id="382" r:id="rId30"/>
    <p:sldId id="385" r:id="rId31"/>
    <p:sldId id="368" r:id="rId32"/>
    <p:sldId id="303" r:id="rId33"/>
    <p:sldId id="338" r:id="rId34"/>
    <p:sldId id="387" r:id="rId35"/>
    <p:sldId id="388" r:id="rId36"/>
    <p:sldId id="346" r:id="rId37"/>
    <p:sldId id="352" r:id="rId38"/>
    <p:sldId id="353" r:id="rId39"/>
    <p:sldId id="360" r:id="rId40"/>
    <p:sldId id="302" r:id="rId41"/>
    <p:sldId id="313" r:id="rId42"/>
    <p:sldId id="315" r:id="rId43"/>
    <p:sldId id="316" r:id="rId44"/>
    <p:sldId id="317" r:id="rId45"/>
    <p:sldId id="324" r:id="rId46"/>
    <p:sldId id="319" r:id="rId47"/>
    <p:sldId id="320" r:id="rId48"/>
    <p:sldId id="322" r:id="rId49"/>
    <p:sldId id="323" r:id="rId50"/>
    <p:sldId id="325" r:id="rId51"/>
    <p:sldId id="327" r:id="rId52"/>
    <p:sldId id="326" r:id="rId53"/>
    <p:sldId id="356" r:id="rId54"/>
    <p:sldId id="358" r:id="rId55"/>
    <p:sldId id="331" r:id="rId56"/>
    <p:sldId id="333" r:id="rId57"/>
    <p:sldId id="334" r:id="rId58"/>
    <p:sldId id="342" r:id="rId59"/>
    <p:sldId id="372" r:id="rId60"/>
    <p:sldId id="339" r:id="rId61"/>
    <p:sldId id="336" r:id="rId62"/>
    <p:sldId id="386" r:id="rId63"/>
    <p:sldId id="354"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9" d="100"/>
          <a:sy n="59" d="100"/>
        </p:scale>
        <p:origin x="2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2/16/2022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2/16/2022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dirty="0"/>
              <a:t>Greece and Persia</a:t>
            </a:r>
            <a:br>
              <a:rPr lang="en-US" dirty="0"/>
            </a:br>
            <a:r>
              <a:rPr lang="en-US" sz="3600" dirty="0"/>
              <a:t>The war that Created History</a:t>
            </a: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394039"/>
            <a:ext cx="9855156" cy="1940500"/>
          </a:xfrm>
        </p:spPr>
        <p:txBody>
          <a:bodyPr>
            <a:normAutofit lnSpcReduction="10000"/>
          </a:bodyPr>
          <a:lstStyle/>
          <a:p>
            <a:pPr algn="ctr"/>
            <a:endParaRPr lang="en-US" sz="4000" i="1" dirty="0"/>
          </a:p>
          <a:p>
            <a:pPr algn="ctr"/>
            <a:r>
              <a:rPr lang="en-US" sz="4000" i="1" dirty="0"/>
              <a:t>OLLI Fall 2019</a:t>
            </a:r>
          </a:p>
          <a:p>
            <a:pPr algn="ctr"/>
            <a:r>
              <a:rPr lang="en-US" sz="4000" i="1" dirty="0"/>
              <a:t>Week 3: </a:t>
            </a:r>
            <a:r>
              <a:rPr lang="en-US" sz="4000" b="1" i="1" dirty="0">
                <a:solidFill>
                  <a:srgbClr val="FFFF00"/>
                </a:solidFill>
              </a:rPr>
              <a:t>The Persians—Who were they?</a:t>
            </a:r>
          </a:p>
        </p:txBody>
      </p:sp>
      <p:pic>
        <p:nvPicPr>
          <p:cNvPr id="9" name="Picture 8">
            <a:extLst>
              <a:ext uri="{FF2B5EF4-FFF2-40B4-BE49-F238E27FC236}">
                <a16:creationId xmlns:a16="http://schemas.microsoft.com/office/drawing/2014/main" id="{9D1E3A24-04BC-40B7-BE29-A0669D72D2FA}"/>
              </a:ext>
            </a:extLst>
          </p:cNvPr>
          <p:cNvPicPr>
            <a:picLocks noChangeAspect="1"/>
          </p:cNvPicPr>
          <p:nvPr/>
        </p:nvPicPr>
        <p:blipFill>
          <a:blip r:embed="rId2"/>
          <a:stretch>
            <a:fillRect/>
          </a:stretch>
        </p:blipFill>
        <p:spPr>
          <a:xfrm>
            <a:off x="0" y="0"/>
            <a:ext cx="4943061" cy="2582749"/>
          </a:xfrm>
          <a:prstGeom prst="rect">
            <a:avLst/>
          </a:prstGeom>
        </p:spPr>
      </p:pic>
      <p:pic>
        <p:nvPicPr>
          <p:cNvPr id="8" name="Picture 7">
            <a:extLst>
              <a:ext uri="{FF2B5EF4-FFF2-40B4-BE49-F238E27FC236}">
                <a16:creationId xmlns:a16="http://schemas.microsoft.com/office/drawing/2014/main" id="{828BA0D7-8CC0-4A85-8D36-6353AAF74593}"/>
              </a:ext>
            </a:extLst>
          </p:cNvPr>
          <p:cNvPicPr>
            <a:picLocks noChangeAspect="1"/>
          </p:cNvPicPr>
          <p:nvPr/>
        </p:nvPicPr>
        <p:blipFill>
          <a:blip r:embed="rId3"/>
          <a:stretch>
            <a:fillRect/>
          </a:stretch>
        </p:blipFill>
        <p:spPr>
          <a:xfrm>
            <a:off x="10775260" y="2888531"/>
            <a:ext cx="1217958" cy="1080938"/>
          </a:xfrm>
          <a:prstGeom prst="rect">
            <a:avLst/>
          </a:prstGeom>
        </p:spPr>
      </p:pic>
      <p:pic>
        <p:nvPicPr>
          <p:cNvPr id="10" name="Picture 9">
            <a:extLst>
              <a:ext uri="{FF2B5EF4-FFF2-40B4-BE49-F238E27FC236}">
                <a16:creationId xmlns:a16="http://schemas.microsoft.com/office/drawing/2014/main" id="{40C19B87-239D-4882-8BC7-14623D3BDF26}"/>
              </a:ext>
            </a:extLst>
          </p:cNvPr>
          <p:cNvPicPr>
            <a:picLocks noChangeAspect="1"/>
          </p:cNvPicPr>
          <p:nvPr/>
        </p:nvPicPr>
        <p:blipFill>
          <a:blip r:embed="rId4"/>
          <a:stretch>
            <a:fillRect/>
          </a:stretch>
        </p:blipFill>
        <p:spPr>
          <a:xfrm>
            <a:off x="9303026" y="2955975"/>
            <a:ext cx="1352964" cy="938957"/>
          </a:xfrm>
          <a:prstGeom prst="rect">
            <a:avLst/>
          </a:prstGeom>
        </p:spPr>
      </p:pic>
    </p:spTree>
    <p:extLst>
      <p:ext uri="{BB962C8B-B14F-4D97-AF65-F5344CB8AC3E}">
        <p14:creationId xmlns:p14="http://schemas.microsoft.com/office/powerpoint/2010/main" val="162287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040-06EE-4303-A692-36D002CBF0AB}"/>
              </a:ext>
            </a:extLst>
          </p:cNvPr>
          <p:cNvSpPr>
            <a:spLocks noGrp="1"/>
          </p:cNvSpPr>
          <p:nvPr>
            <p:ph type="title"/>
          </p:nvPr>
        </p:nvSpPr>
        <p:spPr/>
        <p:txBody>
          <a:bodyPr/>
          <a:lstStyle/>
          <a:p>
            <a:r>
              <a:rPr lang="en-US" dirty="0"/>
              <a:t>2. Government -- People of the Empire</a:t>
            </a:r>
          </a:p>
        </p:txBody>
      </p:sp>
      <p:sp>
        <p:nvSpPr>
          <p:cNvPr id="4" name="Content Placeholder 3">
            <a:extLst>
              <a:ext uri="{FF2B5EF4-FFF2-40B4-BE49-F238E27FC236}">
                <a16:creationId xmlns:a16="http://schemas.microsoft.com/office/drawing/2014/main" id="{C32CCD6B-DA85-479D-8B55-9A1DDC80562E}"/>
              </a:ext>
            </a:extLst>
          </p:cNvPr>
          <p:cNvSpPr>
            <a:spLocks noGrp="1"/>
          </p:cNvSpPr>
          <p:nvPr>
            <p:ph idx="1"/>
          </p:nvPr>
        </p:nvSpPr>
        <p:spPr>
          <a:xfrm>
            <a:off x="680321" y="2336873"/>
            <a:ext cx="4329001" cy="3599316"/>
          </a:xfrm>
        </p:spPr>
        <p:txBody>
          <a:bodyPr/>
          <a:lstStyle/>
          <a:p>
            <a:pPr marL="0" indent="0">
              <a:buNone/>
            </a:pPr>
            <a:r>
              <a:rPr lang="en-US" b="1" u="sng" dirty="0"/>
              <a:t>Population in 500 BCE </a:t>
            </a:r>
          </a:p>
          <a:p>
            <a:r>
              <a:rPr lang="en-US" dirty="0"/>
              <a:t>Persians, Medes, and the Iranian East: 6 million</a:t>
            </a:r>
          </a:p>
          <a:p>
            <a:r>
              <a:rPr lang="en-US" dirty="0"/>
              <a:t>Babylonia, Assyria, Phoenicia: 3 million</a:t>
            </a:r>
          </a:p>
          <a:p>
            <a:r>
              <a:rPr lang="en-US" dirty="0"/>
              <a:t>Egypt: 2-3 million</a:t>
            </a:r>
          </a:p>
          <a:p>
            <a:r>
              <a:rPr lang="en-US" dirty="0"/>
              <a:t>Asia Minor: 3-4 million</a:t>
            </a:r>
          </a:p>
          <a:p>
            <a:pPr marL="0" indent="0">
              <a:buNone/>
            </a:pPr>
            <a:r>
              <a:rPr lang="en-US" dirty="0">
                <a:solidFill>
                  <a:srgbClr val="FFFF00"/>
                </a:solidFill>
              </a:rPr>
              <a:t>    TOTAL: 14-15 million</a:t>
            </a:r>
          </a:p>
        </p:txBody>
      </p:sp>
      <p:pic>
        <p:nvPicPr>
          <p:cNvPr id="6" name="Picture 5">
            <a:extLst>
              <a:ext uri="{FF2B5EF4-FFF2-40B4-BE49-F238E27FC236}">
                <a16:creationId xmlns:a16="http://schemas.microsoft.com/office/drawing/2014/main" id="{4279421E-69F3-48DB-9118-0B146EA2A1DA}"/>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420306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B7D4-787F-40E5-B82D-33EB231F67A4}"/>
              </a:ext>
            </a:extLst>
          </p:cNvPr>
          <p:cNvSpPr>
            <a:spLocks noGrp="1"/>
          </p:cNvSpPr>
          <p:nvPr>
            <p:ph type="title"/>
          </p:nvPr>
        </p:nvSpPr>
        <p:spPr/>
        <p:txBody>
          <a:bodyPr/>
          <a:lstStyle/>
          <a:p>
            <a:r>
              <a:rPr lang="en-US" dirty="0"/>
              <a:t>Government -- People of the Empire</a:t>
            </a:r>
          </a:p>
        </p:txBody>
      </p:sp>
      <p:sp>
        <p:nvSpPr>
          <p:cNvPr id="3" name="Content Placeholder 2">
            <a:extLst>
              <a:ext uri="{FF2B5EF4-FFF2-40B4-BE49-F238E27FC236}">
                <a16:creationId xmlns:a16="http://schemas.microsoft.com/office/drawing/2014/main" id="{3B9924E6-0428-4CF3-88AF-EAF9AB33A30B}"/>
              </a:ext>
            </a:extLst>
          </p:cNvPr>
          <p:cNvSpPr>
            <a:spLocks noGrp="1"/>
          </p:cNvSpPr>
          <p:nvPr>
            <p:ph idx="1"/>
          </p:nvPr>
        </p:nvSpPr>
        <p:spPr>
          <a:xfrm>
            <a:off x="680321" y="2336873"/>
            <a:ext cx="2606219" cy="3599316"/>
          </a:xfrm>
        </p:spPr>
        <p:txBody>
          <a:bodyPr/>
          <a:lstStyle/>
          <a:p>
            <a:pPr marL="0" indent="0">
              <a:buNone/>
            </a:pPr>
            <a:r>
              <a:rPr lang="en-US" b="1" u="sng" dirty="0"/>
              <a:t>Population </a:t>
            </a:r>
          </a:p>
          <a:p>
            <a:pPr marL="0" indent="0">
              <a:buNone/>
            </a:pPr>
            <a:r>
              <a:rPr lang="en-US" b="1" u="sng" dirty="0"/>
              <a:t>and</a:t>
            </a:r>
          </a:p>
          <a:p>
            <a:pPr marL="0" indent="0">
              <a:buNone/>
            </a:pPr>
            <a:r>
              <a:rPr lang="en-US" b="1" u="sng" dirty="0"/>
              <a:t>Languages</a:t>
            </a:r>
          </a:p>
          <a:p>
            <a:pPr marL="0" indent="0">
              <a:buNone/>
            </a:pPr>
            <a:r>
              <a:rPr lang="en-US" sz="1800" dirty="0"/>
              <a:t>About 500 BCE</a:t>
            </a:r>
          </a:p>
          <a:p>
            <a:pPr marL="0" indent="0">
              <a:buNone/>
            </a:pPr>
            <a:endParaRPr lang="en-US" sz="1800" dirty="0"/>
          </a:p>
          <a:p>
            <a:pPr marL="0" indent="0">
              <a:buNone/>
            </a:pPr>
            <a:r>
              <a:rPr lang="en-US" sz="1800" dirty="0"/>
              <a:t>Yellow: Semitic</a:t>
            </a:r>
          </a:p>
          <a:p>
            <a:pPr marL="0" indent="0">
              <a:buNone/>
            </a:pPr>
            <a:r>
              <a:rPr lang="en-US" sz="1800" dirty="0"/>
              <a:t>Green: Demotic</a:t>
            </a:r>
          </a:p>
          <a:p>
            <a:pPr marL="0" indent="0">
              <a:buNone/>
            </a:pPr>
            <a:r>
              <a:rPr lang="en-US" sz="1800" dirty="0"/>
              <a:t>Shades of Gray: Indo-European</a:t>
            </a:r>
          </a:p>
        </p:txBody>
      </p:sp>
      <p:pic>
        <p:nvPicPr>
          <p:cNvPr id="5" name="Picture 4">
            <a:extLst>
              <a:ext uri="{FF2B5EF4-FFF2-40B4-BE49-F238E27FC236}">
                <a16:creationId xmlns:a16="http://schemas.microsoft.com/office/drawing/2014/main" id="{E8A740CB-DEED-4C8D-BF16-18DE4334010E}"/>
              </a:ext>
            </a:extLst>
          </p:cNvPr>
          <p:cNvPicPr>
            <a:picLocks noChangeAspect="1"/>
          </p:cNvPicPr>
          <p:nvPr/>
        </p:nvPicPr>
        <p:blipFill>
          <a:blip r:embed="rId2"/>
          <a:stretch>
            <a:fillRect/>
          </a:stretch>
        </p:blipFill>
        <p:spPr>
          <a:xfrm>
            <a:off x="3286540" y="2196336"/>
            <a:ext cx="8494642" cy="4485172"/>
          </a:xfrm>
          <a:prstGeom prst="rect">
            <a:avLst/>
          </a:prstGeom>
        </p:spPr>
      </p:pic>
      <p:pic>
        <p:nvPicPr>
          <p:cNvPr id="6" name="Picture 5">
            <a:extLst>
              <a:ext uri="{FF2B5EF4-FFF2-40B4-BE49-F238E27FC236}">
                <a16:creationId xmlns:a16="http://schemas.microsoft.com/office/drawing/2014/main" id="{E69ECA2A-0678-4770-9B0F-1EB409718703}"/>
              </a:ext>
            </a:extLst>
          </p:cNvPr>
          <p:cNvPicPr>
            <a:picLocks noChangeAspect="1"/>
          </p:cNvPicPr>
          <p:nvPr/>
        </p:nvPicPr>
        <p:blipFill>
          <a:blip r:embed="rId3"/>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373947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96F4-F41B-409F-B134-FC20BDFA3591}"/>
              </a:ext>
            </a:extLst>
          </p:cNvPr>
          <p:cNvSpPr>
            <a:spLocks noGrp="1"/>
          </p:cNvSpPr>
          <p:nvPr>
            <p:ph type="title"/>
          </p:nvPr>
        </p:nvSpPr>
        <p:spPr/>
        <p:txBody>
          <a:bodyPr/>
          <a:lstStyle/>
          <a:p>
            <a:r>
              <a:rPr lang="en-US" dirty="0"/>
              <a:t>Government</a:t>
            </a:r>
          </a:p>
        </p:txBody>
      </p:sp>
      <p:sp>
        <p:nvSpPr>
          <p:cNvPr id="3" name="Content Placeholder 2">
            <a:extLst>
              <a:ext uri="{FF2B5EF4-FFF2-40B4-BE49-F238E27FC236}">
                <a16:creationId xmlns:a16="http://schemas.microsoft.com/office/drawing/2014/main" id="{4F0D0D2E-6F73-41DF-95AF-E8DE16F5D813}"/>
              </a:ext>
            </a:extLst>
          </p:cNvPr>
          <p:cNvSpPr>
            <a:spLocks noGrp="1"/>
          </p:cNvSpPr>
          <p:nvPr>
            <p:ph idx="1"/>
          </p:nvPr>
        </p:nvSpPr>
        <p:spPr>
          <a:xfrm>
            <a:off x="680322" y="2336872"/>
            <a:ext cx="7469766" cy="4222677"/>
          </a:xfrm>
        </p:spPr>
        <p:txBody>
          <a:bodyPr/>
          <a:lstStyle/>
          <a:p>
            <a:r>
              <a:rPr lang="en-US" dirty="0"/>
              <a:t>Absolute monarchy, but based (in theory) on consent of governed and virtue of ruler </a:t>
            </a:r>
          </a:p>
          <a:p>
            <a:pPr lvl="1"/>
            <a:r>
              <a:rPr lang="en-US" dirty="0"/>
              <a:t>absolutism felt most directly by the noble class</a:t>
            </a:r>
          </a:p>
          <a:p>
            <a:r>
              <a:rPr lang="en-US" dirty="0"/>
              <a:t>Loyalty to ruling family required, but based on existing local institutions </a:t>
            </a:r>
          </a:p>
          <a:p>
            <a:r>
              <a:rPr lang="en-US" dirty="0"/>
              <a:t>Regions (former kingdoms) enjoyed internal self government and freedom of religion</a:t>
            </a:r>
          </a:p>
          <a:p>
            <a:r>
              <a:rPr lang="en-US" dirty="0"/>
              <a:t>Conquered people accepted as equal subjects, not objects of exploitation</a:t>
            </a:r>
          </a:p>
          <a:p>
            <a:endParaRPr lang="en-US" dirty="0"/>
          </a:p>
        </p:txBody>
      </p:sp>
      <p:pic>
        <p:nvPicPr>
          <p:cNvPr id="7" name="Picture 6">
            <a:extLst>
              <a:ext uri="{FF2B5EF4-FFF2-40B4-BE49-F238E27FC236}">
                <a16:creationId xmlns:a16="http://schemas.microsoft.com/office/drawing/2014/main" id="{5002EC11-4E58-4361-812B-C5467CD3CA2F}"/>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66031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96F4-F41B-409F-B134-FC20BDFA3591}"/>
              </a:ext>
            </a:extLst>
          </p:cNvPr>
          <p:cNvSpPr>
            <a:spLocks noGrp="1"/>
          </p:cNvSpPr>
          <p:nvPr>
            <p:ph type="title"/>
          </p:nvPr>
        </p:nvSpPr>
        <p:spPr/>
        <p:txBody>
          <a:bodyPr/>
          <a:lstStyle/>
          <a:p>
            <a:r>
              <a:rPr lang="en-US" dirty="0"/>
              <a:t>Government</a:t>
            </a:r>
          </a:p>
        </p:txBody>
      </p:sp>
      <p:sp>
        <p:nvSpPr>
          <p:cNvPr id="3" name="Content Placeholder 2">
            <a:extLst>
              <a:ext uri="{FF2B5EF4-FFF2-40B4-BE49-F238E27FC236}">
                <a16:creationId xmlns:a16="http://schemas.microsoft.com/office/drawing/2014/main" id="{4F0D0D2E-6F73-41DF-95AF-E8DE16F5D813}"/>
              </a:ext>
            </a:extLst>
          </p:cNvPr>
          <p:cNvSpPr>
            <a:spLocks noGrp="1"/>
          </p:cNvSpPr>
          <p:nvPr>
            <p:ph idx="1"/>
          </p:nvPr>
        </p:nvSpPr>
        <p:spPr>
          <a:xfrm>
            <a:off x="680321" y="2336873"/>
            <a:ext cx="8013105" cy="3891650"/>
          </a:xfrm>
        </p:spPr>
        <p:txBody>
          <a:bodyPr/>
          <a:lstStyle/>
          <a:p>
            <a:r>
              <a:rPr lang="en-US" dirty="0"/>
              <a:t>Principles of ruler’s fitness to rule</a:t>
            </a:r>
          </a:p>
          <a:p>
            <a:pPr lvl="1"/>
            <a:r>
              <a:rPr lang="en-US" dirty="0">
                <a:solidFill>
                  <a:srgbClr val="FFFF00"/>
                </a:solidFill>
              </a:rPr>
              <a:t>Good Protector </a:t>
            </a:r>
            <a:r>
              <a:rPr lang="en-US" dirty="0"/>
              <a:t>(mighty in battle)</a:t>
            </a:r>
          </a:p>
          <a:p>
            <a:pPr lvl="1"/>
            <a:r>
              <a:rPr lang="en-US" dirty="0">
                <a:solidFill>
                  <a:srgbClr val="FFFF00"/>
                </a:solidFill>
              </a:rPr>
              <a:t>Virtuous Ruler </a:t>
            </a:r>
            <a:r>
              <a:rPr lang="en-US" dirty="0"/>
              <a:t>(truthful and honorable, </a:t>
            </a:r>
            <a:r>
              <a:rPr lang="en-US" i="1" dirty="0"/>
              <a:t>god-favored</a:t>
            </a:r>
            <a:r>
              <a:rPr lang="en-US" dirty="0"/>
              <a:t>)</a:t>
            </a:r>
          </a:p>
          <a:p>
            <a:pPr lvl="1"/>
            <a:r>
              <a:rPr lang="en-US" dirty="0">
                <a:solidFill>
                  <a:srgbClr val="FFFF00"/>
                </a:solidFill>
              </a:rPr>
              <a:t>Generous Friend </a:t>
            </a:r>
            <a:r>
              <a:rPr lang="en-US" dirty="0"/>
              <a:t>(reward loyalty and good acts)</a:t>
            </a:r>
          </a:p>
          <a:p>
            <a:r>
              <a:rPr lang="en-US" dirty="0"/>
              <a:t>Outlined the </a:t>
            </a:r>
            <a:r>
              <a:rPr lang="en-US" dirty="0">
                <a:solidFill>
                  <a:srgbClr val="FFFF00"/>
                </a:solidFill>
              </a:rPr>
              <a:t>King’s Duty </a:t>
            </a:r>
            <a:r>
              <a:rPr lang="en-US" dirty="0"/>
              <a:t>to his subjects.</a:t>
            </a:r>
          </a:p>
          <a:p>
            <a:r>
              <a:rPr lang="en-US" dirty="0"/>
              <a:t>Reinforced by coronation ceremony</a:t>
            </a:r>
          </a:p>
          <a:p>
            <a:pPr lvl="1"/>
            <a:r>
              <a:rPr lang="en-US" dirty="0"/>
              <a:t>New king and queen appeared in clothes of herders </a:t>
            </a:r>
          </a:p>
          <a:p>
            <a:pPr lvl="1"/>
            <a:r>
              <a:rPr lang="en-US" dirty="0"/>
              <a:t>Ate simple first meal, the sort herders ate in the field</a:t>
            </a:r>
          </a:p>
          <a:p>
            <a:pPr lvl="2"/>
            <a:r>
              <a:rPr lang="en-US" dirty="0"/>
              <a:t>Figs, wine preserved with terabinth juice, sour milk.</a:t>
            </a:r>
          </a:p>
          <a:p>
            <a:pPr lvl="1"/>
            <a:r>
              <a:rPr lang="en-US" dirty="0"/>
              <a:t>Symbolic of king’s bond to the common people</a:t>
            </a:r>
          </a:p>
          <a:p>
            <a:endParaRPr lang="en-US" dirty="0"/>
          </a:p>
        </p:txBody>
      </p:sp>
      <p:pic>
        <p:nvPicPr>
          <p:cNvPr id="6" name="Picture 5">
            <a:extLst>
              <a:ext uri="{FF2B5EF4-FFF2-40B4-BE49-F238E27FC236}">
                <a16:creationId xmlns:a16="http://schemas.microsoft.com/office/drawing/2014/main" id="{E07648A5-8683-42A0-9B35-46017B339442}"/>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62095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96F4-F41B-409F-B134-FC20BDFA3591}"/>
              </a:ext>
            </a:extLst>
          </p:cNvPr>
          <p:cNvSpPr>
            <a:spLocks noGrp="1"/>
          </p:cNvSpPr>
          <p:nvPr>
            <p:ph type="title"/>
          </p:nvPr>
        </p:nvSpPr>
        <p:spPr/>
        <p:txBody>
          <a:bodyPr/>
          <a:lstStyle/>
          <a:p>
            <a:r>
              <a:rPr lang="en-US" dirty="0"/>
              <a:t>Government—Citizen Assemblies</a:t>
            </a:r>
          </a:p>
        </p:txBody>
      </p:sp>
      <p:sp>
        <p:nvSpPr>
          <p:cNvPr id="3" name="Content Placeholder 2">
            <a:extLst>
              <a:ext uri="{FF2B5EF4-FFF2-40B4-BE49-F238E27FC236}">
                <a16:creationId xmlns:a16="http://schemas.microsoft.com/office/drawing/2014/main" id="{4F0D0D2E-6F73-41DF-95AF-E8DE16F5D813}"/>
              </a:ext>
            </a:extLst>
          </p:cNvPr>
          <p:cNvSpPr>
            <a:spLocks noGrp="1"/>
          </p:cNvSpPr>
          <p:nvPr>
            <p:ph idx="1"/>
          </p:nvPr>
        </p:nvSpPr>
        <p:spPr>
          <a:xfrm>
            <a:off x="680320" y="2319130"/>
            <a:ext cx="10782809" cy="4267200"/>
          </a:xfrm>
        </p:spPr>
        <p:txBody>
          <a:bodyPr>
            <a:normAutofit fontScale="92500" lnSpcReduction="20000"/>
          </a:bodyPr>
          <a:lstStyle/>
          <a:p>
            <a:pPr marL="0" indent="0">
              <a:buNone/>
            </a:pPr>
            <a:r>
              <a:rPr lang="en-US" i="1" dirty="0"/>
              <a:t>“(Cyrus) considered the shrewdest way to persuade the Persians to revolt (from the Medes) . . . . He first wrote down on a scroll everything that he wanted to say to them. Then after convening an </a:t>
            </a:r>
            <a:r>
              <a:rPr lang="en-US" i="1" dirty="0">
                <a:solidFill>
                  <a:srgbClr val="FFFF00"/>
                </a:solidFill>
              </a:rPr>
              <a:t>assembly</a:t>
            </a:r>
            <a:r>
              <a:rPr lang="en-US" i="1" dirty="0"/>
              <a:t> of the Persians, he read from the scroll.” </a:t>
            </a:r>
          </a:p>
          <a:p>
            <a:pPr marL="0" indent="0">
              <a:buNone/>
            </a:pPr>
            <a:r>
              <a:rPr lang="en-US" dirty="0"/>
              <a:t>			--Herodotus, </a:t>
            </a:r>
            <a:r>
              <a:rPr lang="en-US" b="1" i="1" dirty="0"/>
              <a:t>Histories</a:t>
            </a:r>
          </a:p>
          <a:p>
            <a:pPr marL="0" indent="0">
              <a:buNone/>
            </a:pPr>
            <a:endParaRPr lang="en-US" b="1" i="1" dirty="0"/>
          </a:p>
          <a:p>
            <a:r>
              <a:rPr lang="en-US" dirty="0"/>
              <a:t>Local government involved varying degrees of democracy</a:t>
            </a:r>
          </a:p>
          <a:p>
            <a:r>
              <a:rPr lang="en-US" dirty="0">
                <a:solidFill>
                  <a:srgbClr val="FFFF00"/>
                </a:solidFill>
              </a:rPr>
              <a:t>Citizen Assemblies </a:t>
            </a:r>
            <a:r>
              <a:rPr lang="en-US" dirty="0"/>
              <a:t>were ubiquitous throughout the region. In Mesopotamia based on Temple Districts. In Iranian areas based on tribal assemblies.</a:t>
            </a:r>
          </a:p>
          <a:p>
            <a:r>
              <a:rPr lang="en-US" dirty="0">
                <a:solidFill>
                  <a:srgbClr val="FFFF00"/>
                </a:solidFill>
              </a:rPr>
              <a:t>Civil Rights </a:t>
            </a:r>
            <a:r>
              <a:rPr lang="en-US" dirty="0"/>
              <a:t>(the right to participate in local government) was based on land ownership in temple districts (in Mesopotamia). Citizens of temple districts formed Assemblies, passed local laws, elected judges and officials.</a:t>
            </a:r>
          </a:p>
          <a:p>
            <a:r>
              <a:rPr lang="en-US" dirty="0"/>
              <a:t>In most of the Near East, Assyrian and Babylonian kings had steadily limited the authority of assemblies to local concerns, but they still retained influence.</a:t>
            </a:r>
          </a:p>
        </p:txBody>
      </p:sp>
      <p:pic>
        <p:nvPicPr>
          <p:cNvPr id="5" name="Picture 4">
            <a:extLst>
              <a:ext uri="{FF2B5EF4-FFF2-40B4-BE49-F238E27FC236}">
                <a16:creationId xmlns:a16="http://schemas.microsoft.com/office/drawing/2014/main" id="{56B56A40-62CF-478F-B84E-EB0FE949BE9D}"/>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185410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96F4-F41B-409F-B134-FC20BDFA3591}"/>
              </a:ext>
            </a:extLst>
          </p:cNvPr>
          <p:cNvSpPr>
            <a:spLocks noGrp="1"/>
          </p:cNvSpPr>
          <p:nvPr>
            <p:ph type="title"/>
          </p:nvPr>
        </p:nvSpPr>
        <p:spPr/>
        <p:txBody>
          <a:bodyPr/>
          <a:lstStyle/>
          <a:p>
            <a:r>
              <a:rPr lang="en-US" dirty="0"/>
              <a:t>Government—Administration</a:t>
            </a:r>
          </a:p>
        </p:txBody>
      </p:sp>
      <p:sp>
        <p:nvSpPr>
          <p:cNvPr id="3" name="Content Placeholder 2">
            <a:extLst>
              <a:ext uri="{FF2B5EF4-FFF2-40B4-BE49-F238E27FC236}">
                <a16:creationId xmlns:a16="http://schemas.microsoft.com/office/drawing/2014/main" id="{4F0D0D2E-6F73-41DF-95AF-E8DE16F5D813}"/>
              </a:ext>
            </a:extLst>
          </p:cNvPr>
          <p:cNvSpPr>
            <a:spLocks noGrp="1"/>
          </p:cNvSpPr>
          <p:nvPr>
            <p:ph idx="1"/>
          </p:nvPr>
        </p:nvSpPr>
        <p:spPr>
          <a:xfrm>
            <a:off x="680321" y="2193235"/>
            <a:ext cx="8927505" cy="4664765"/>
          </a:xfrm>
        </p:spPr>
        <p:txBody>
          <a:bodyPr>
            <a:normAutofit lnSpcReduction="10000"/>
          </a:bodyPr>
          <a:lstStyle/>
          <a:p>
            <a:r>
              <a:rPr lang="en-US" dirty="0"/>
              <a:t>Established standards of weight, measure, currency, language, etc.</a:t>
            </a:r>
          </a:p>
          <a:p>
            <a:pPr lvl="1"/>
            <a:r>
              <a:rPr lang="en-US" dirty="0"/>
              <a:t>Babylonian weights and measures</a:t>
            </a:r>
          </a:p>
          <a:p>
            <a:pPr lvl="1"/>
            <a:r>
              <a:rPr lang="en-US" dirty="0"/>
              <a:t>Mints set up in major regional centers</a:t>
            </a:r>
          </a:p>
          <a:p>
            <a:pPr lvl="1"/>
            <a:r>
              <a:rPr lang="en-US" dirty="0"/>
              <a:t>Aramaic (</a:t>
            </a:r>
            <a:r>
              <a:rPr lang="en-US" b="1" i="1" dirty="0">
                <a:solidFill>
                  <a:srgbClr val="FFFF00"/>
                </a:solidFill>
              </a:rPr>
              <a:t>not</a:t>
            </a:r>
            <a:r>
              <a:rPr lang="en-US" dirty="0"/>
              <a:t> </a:t>
            </a:r>
            <a:r>
              <a:rPr lang="en-US" b="1" i="1" dirty="0">
                <a:solidFill>
                  <a:srgbClr val="FFFF00"/>
                </a:solidFill>
              </a:rPr>
              <a:t>Persian</a:t>
            </a:r>
            <a:r>
              <a:rPr lang="en-US" dirty="0"/>
              <a:t>) became official language</a:t>
            </a:r>
          </a:p>
          <a:p>
            <a:r>
              <a:rPr lang="en-US" dirty="0"/>
              <a:t>Centralized Defense</a:t>
            </a:r>
          </a:p>
          <a:p>
            <a:pPr lvl="1"/>
            <a:r>
              <a:rPr lang="en-US" dirty="0"/>
              <a:t>Standing army paid for by the crown, but provinces provided first line of local defense.</a:t>
            </a:r>
          </a:p>
          <a:p>
            <a:r>
              <a:rPr lang="en-US" dirty="0"/>
              <a:t>Centralized treasury</a:t>
            </a:r>
          </a:p>
          <a:p>
            <a:pPr lvl="1"/>
            <a:r>
              <a:rPr lang="en-US" dirty="0"/>
              <a:t>Regions had taxes (tribute) levels set, and adjusted periodically.</a:t>
            </a:r>
          </a:p>
          <a:p>
            <a:pPr lvl="1"/>
            <a:r>
              <a:rPr lang="en-US" dirty="0"/>
              <a:t>Financed extensive “public works” programs: canals, aqueducts, temples, palaces, roads</a:t>
            </a:r>
          </a:p>
          <a:p>
            <a:pPr lvl="1"/>
            <a:r>
              <a:rPr lang="en-US" dirty="0"/>
              <a:t>Fiscally conservative: never spent more than brought in.</a:t>
            </a:r>
          </a:p>
          <a:p>
            <a:r>
              <a:rPr lang="en-US" dirty="0"/>
              <a:t>Royal roads and postal service tied the empire together.</a:t>
            </a:r>
          </a:p>
          <a:p>
            <a:pPr marL="457200" lvl="1" indent="0">
              <a:buNone/>
            </a:pPr>
            <a:endParaRPr lang="en-US" dirty="0"/>
          </a:p>
          <a:p>
            <a:endParaRPr lang="en-US" dirty="0"/>
          </a:p>
        </p:txBody>
      </p:sp>
      <p:pic>
        <p:nvPicPr>
          <p:cNvPr id="5" name="Picture 4">
            <a:extLst>
              <a:ext uri="{FF2B5EF4-FFF2-40B4-BE49-F238E27FC236}">
                <a16:creationId xmlns:a16="http://schemas.microsoft.com/office/drawing/2014/main" id="{56B56A40-62CF-478F-B84E-EB0FE949BE9D}"/>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172217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B56F-6AC4-483C-AD96-55FFA3A4E68C}"/>
              </a:ext>
            </a:extLst>
          </p:cNvPr>
          <p:cNvSpPr>
            <a:spLocks noGrp="1"/>
          </p:cNvSpPr>
          <p:nvPr>
            <p:ph type="title"/>
          </p:nvPr>
        </p:nvSpPr>
        <p:spPr/>
        <p:txBody>
          <a:bodyPr/>
          <a:lstStyle/>
          <a:p>
            <a:r>
              <a:rPr lang="en-US" dirty="0"/>
              <a:t>Government—The King’s Roads</a:t>
            </a:r>
          </a:p>
        </p:txBody>
      </p:sp>
      <p:sp>
        <p:nvSpPr>
          <p:cNvPr id="3" name="Content Placeholder 2">
            <a:extLst>
              <a:ext uri="{FF2B5EF4-FFF2-40B4-BE49-F238E27FC236}">
                <a16:creationId xmlns:a16="http://schemas.microsoft.com/office/drawing/2014/main" id="{1BC247FE-23E9-430B-9DBD-2A2414EEEA3F}"/>
              </a:ext>
            </a:extLst>
          </p:cNvPr>
          <p:cNvSpPr>
            <a:spLocks noGrp="1"/>
          </p:cNvSpPr>
          <p:nvPr>
            <p:ph idx="1"/>
          </p:nvPr>
        </p:nvSpPr>
        <p:spPr>
          <a:xfrm>
            <a:off x="352425" y="2336873"/>
            <a:ext cx="5253245" cy="4315718"/>
          </a:xfrm>
        </p:spPr>
        <p:txBody>
          <a:bodyPr>
            <a:normAutofit fontScale="85000" lnSpcReduction="10000"/>
          </a:bodyPr>
          <a:lstStyle/>
          <a:p>
            <a:r>
              <a:rPr lang="en-US" dirty="0"/>
              <a:t>Herodotus described the road from Sardis to Susa as “the King’s Road,” but there was an extensive network of royal highways.</a:t>
            </a:r>
          </a:p>
          <a:p>
            <a:r>
              <a:rPr lang="en-US" i="1" dirty="0"/>
              <a:t>Caravanserais</a:t>
            </a:r>
            <a:r>
              <a:rPr lang="en-US" dirty="0"/>
              <a:t> (staging posts) every 10-20 miles, with fresh horses and royal dispatch riders. Couriers rode day and night, regardless of season or weather. </a:t>
            </a:r>
          </a:p>
          <a:p>
            <a:r>
              <a:rPr lang="en-US" dirty="0"/>
              <a:t>From Susa to Sardis took three months for a caravan or army, but only about ten days for a royal message. </a:t>
            </a:r>
          </a:p>
          <a:p>
            <a:pPr marL="0" indent="0">
              <a:buNone/>
            </a:pPr>
            <a:r>
              <a:rPr lang="en-US" i="1" dirty="0"/>
              <a:t>“Neither snow nor rain nor heat nor gloom of night stays these couriers from the swift completion of their appointed rounds.”</a:t>
            </a:r>
          </a:p>
          <a:p>
            <a:pPr marL="457200" lvl="1" indent="0">
              <a:buNone/>
            </a:pPr>
            <a:r>
              <a:rPr lang="en-US" dirty="0"/>
              <a:t>	-Herodotus, </a:t>
            </a:r>
            <a:r>
              <a:rPr lang="en-US" i="1" dirty="0"/>
              <a:t>Histories</a:t>
            </a:r>
            <a:r>
              <a:rPr lang="en-US" dirty="0"/>
              <a:t>, 8:98</a:t>
            </a:r>
          </a:p>
        </p:txBody>
      </p:sp>
      <p:pic>
        <p:nvPicPr>
          <p:cNvPr id="6" name="Picture 5">
            <a:extLst>
              <a:ext uri="{FF2B5EF4-FFF2-40B4-BE49-F238E27FC236}">
                <a16:creationId xmlns:a16="http://schemas.microsoft.com/office/drawing/2014/main" id="{C582B099-0E56-4972-8D07-D309ED5644C3}"/>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172635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96F4-F41B-409F-B134-FC20BDFA3591}"/>
              </a:ext>
            </a:extLst>
          </p:cNvPr>
          <p:cNvSpPr>
            <a:spLocks noGrp="1"/>
          </p:cNvSpPr>
          <p:nvPr>
            <p:ph type="title"/>
          </p:nvPr>
        </p:nvSpPr>
        <p:spPr/>
        <p:txBody>
          <a:bodyPr/>
          <a:lstStyle/>
          <a:p>
            <a:r>
              <a:rPr lang="en-US" dirty="0"/>
              <a:t>Government: </a:t>
            </a:r>
            <a:r>
              <a:rPr lang="en-US" i="1" dirty="0"/>
              <a:t>Proto-Federalism</a:t>
            </a:r>
          </a:p>
        </p:txBody>
      </p:sp>
      <p:sp>
        <p:nvSpPr>
          <p:cNvPr id="3" name="Content Placeholder 2">
            <a:extLst>
              <a:ext uri="{FF2B5EF4-FFF2-40B4-BE49-F238E27FC236}">
                <a16:creationId xmlns:a16="http://schemas.microsoft.com/office/drawing/2014/main" id="{4F0D0D2E-6F73-41DF-95AF-E8DE16F5D813}"/>
              </a:ext>
            </a:extLst>
          </p:cNvPr>
          <p:cNvSpPr>
            <a:spLocks noGrp="1"/>
          </p:cNvSpPr>
          <p:nvPr>
            <p:ph idx="1"/>
          </p:nvPr>
        </p:nvSpPr>
        <p:spPr>
          <a:xfrm>
            <a:off x="680321" y="2193235"/>
            <a:ext cx="8794983" cy="4380952"/>
          </a:xfrm>
        </p:spPr>
        <p:txBody>
          <a:bodyPr>
            <a:normAutofit/>
          </a:bodyPr>
          <a:lstStyle/>
          <a:p>
            <a:r>
              <a:rPr lang="en-US" dirty="0"/>
              <a:t>Regional semi-autonomy</a:t>
            </a:r>
          </a:p>
          <a:p>
            <a:pPr lvl="1"/>
            <a:r>
              <a:rPr lang="en-US" dirty="0"/>
              <a:t>Customs and institutions unchanged by Persians</a:t>
            </a:r>
          </a:p>
          <a:p>
            <a:pPr lvl="1"/>
            <a:r>
              <a:rPr lang="en-US" dirty="0"/>
              <a:t>Governors were a combination of local hereditary rulers and Persian transplants (depending on how cooperative the local population was)</a:t>
            </a:r>
          </a:p>
          <a:p>
            <a:r>
              <a:rPr lang="en-US" dirty="0"/>
              <a:t>Freedom of religion guaranteed</a:t>
            </a:r>
          </a:p>
          <a:p>
            <a:pPr lvl="1"/>
            <a:r>
              <a:rPr lang="en-US" dirty="0"/>
              <a:t>There was no official state region</a:t>
            </a:r>
          </a:p>
          <a:p>
            <a:pPr lvl="1"/>
            <a:r>
              <a:rPr lang="en-US" dirty="0"/>
              <a:t>Cyrus returned captured god statues take by Babylonians, Darius rebuilt temples</a:t>
            </a:r>
          </a:p>
          <a:p>
            <a:pPr lvl="1"/>
            <a:r>
              <a:rPr lang="en-US" dirty="0"/>
              <a:t>Royal inscriptions honored local gods in addition to Persian gods</a:t>
            </a:r>
          </a:p>
          <a:p>
            <a:r>
              <a:rPr lang="en-US" dirty="0"/>
              <a:t>Persian rule rested lightly on the common people, more heavily in the nobility</a:t>
            </a:r>
          </a:p>
          <a:p>
            <a:endParaRPr lang="en-US" dirty="0"/>
          </a:p>
        </p:txBody>
      </p:sp>
      <p:pic>
        <p:nvPicPr>
          <p:cNvPr id="5" name="Picture 4">
            <a:extLst>
              <a:ext uri="{FF2B5EF4-FFF2-40B4-BE49-F238E27FC236}">
                <a16:creationId xmlns:a16="http://schemas.microsoft.com/office/drawing/2014/main" id="{56B56A40-62CF-478F-B84E-EB0FE949BE9D}"/>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367656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96F4-F41B-409F-B134-FC20BDFA3591}"/>
              </a:ext>
            </a:extLst>
          </p:cNvPr>
          <p:cNvSpPr>
            <a:spLocks noGrp="1"/>
          </p:cNvSpPr>
          <p:nvPr>
            <p:ph type="title"/>
          </p:nvPr>
        </p:nvSpPr>
        <p:spPr/>
        <p:txBody>
          <a:bodyPr/>
          <a:lstStyle/>
          <a:p>
            <a:r>
              <a:rPr lang="en-US" dirty="0"/>
              <a:t>Government</a:t>
            </a:r>
          </a:p>
        </p:txBody>
      </p:sp>
      <p:sp>
        <p:nvSpPr>
          <p:cNvPr id="3" name="Content Placeholder 2">
            <a:extLst>
              <a:ext uri="{FF2B5EF4-FFF2-40B4-BE49-F238E27FC236}">
                <a16:creationId xmlns:a16="http://schemas.microsoft.com/office/drawing/2014/main" id="{4F0D0D2E-6F73-41DF-95AF-E8DE16F5D813}"/>
              </a:ext>
            </a:extLst>
          </p:cNvPr>
          <p:cNvSpPr>
            <a:spLocks noGrp="1"/>
          </p:cNvSpPr>
          <p:nvPr>
            <p:ph idx="1"/>
          </p:nvPr>
        </p:nvSpPr>
        <p:spPr>
          <a:xfrm>
            <a:off x="680321" y="2332383"/>
            <a:ext cx="6369836" cy="4028659"/>
          </a:xfrm>
        </p:spPr>
        <p:txBody>
          <a:bodyPr>
            <a:normAutofit/>
          </a:bodyPr>
          <a:lstStyle/>
          <a:p>
            <a:pPr marL="0" indent="0" algn="ctr">
              <a:buNone/>
            </a:pPr>
            <a:r>
              <a:rPr lang="en-US" b="1" dirty="0"/>
              <a:t>The “Social Contract” between </a:t>
            </a:r>
          </a:p>
          <a:p>
            <a:pPr marL="0" indent="0" algn="ctr">
              <a:buNone/>
            </a:pPr>
            <a:r>
              <a:rPr lang="en-US" b="1" dirty="0"/>
              <a:t>Ruler and Subject</a:t>
            </a:r>
          </a:p>
          <a:p>
            <a:pPr marL="0" indent="0" algn="ctr">
              <a:buNone/>
            </a:pPr>
            <a:endParaRPr lang="en-US" b="1" dirty="0"/>
          </a:p>
          <a:p>
            <a:pPr marL="0" indent="0">
              <a:buNone/>
            </a:pPr>
            <a:r>
              <a:rPr lang="en-US" i="1" dirty="0"/>
              <a:t>“You shall dwell in the same houses and work the same farms; you shall lie with the same wives and have control of your children just as now. But you shall not have to fight either us or anyone else.”</a:t>
            </a:r>
          </a:p>
          <a:p>
            <a:pPr marL="0" indent="0">
              <a:buNone/>
            </a:pPr>
            <a:r>
              <a:rPr lang="en-US" dirty="0"/>
              <a:t>	--Cyrus the Great to the Assyrians</a:t>
            </a:r>
          </a:p>
        </p:txBody>
      </p:sp>
      <p:pic>
        <p:nvPicPr>
          <p:cNvPr id="6" name="Picture 5">
            <a:extLst>
              <a:ext uri="{FF2B5EF4-FFF2-40B4-BE49-F238E27FC236}">
                <a16:creationId xmlns:a16="http://schemas.microsoft.com/office/drawing/2014/main" id="{D18A5297-C797-406A-B986-742BA5B454C0}"/>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237227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000" dirty="0"/>
              <a:t>Question Break</a:t>
            </a:r>
          </a:p>
          <a:p>
            <a:pPr marL="0" indent="0" algn="ctr">
              <a:buNone/>
            </a:pPr>
            <a:endParaRPr lang="en-US" sz="4000" dirty="0"/>
          </a:p>
          <a:p>
            <a:pPr marL="0" indent="0" algn="ctr">
              <a:buNone/>
            </a:pPr>
            <a:r>
              <a:rPr lang="en-US" sz="2800" dirty="0"/>
              <a:t>Coming Up: People and Society</a:t>
            </a:r>
          </a:p>
        </p:txBody>
      </p:sp>
      <p:pic>
        <p:nvPicPr>
          <p:cNvPr id="4" name="Picture 3">
            <a:extLst>
              <a:ext uri="{FF2B5EF4-FFF2-40B4-BE49-F238E27FC236}">
                <a16:creationId xmlns:a16="http://schemas.microsoft.com/office/drawing/2014/main" id="{E9342E95-8F62-447E-9A96-7ADF57C3F424}"/>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157479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11180375" cy="3997666"/>
          </a:xfrm>
        </p:spPr>
        <p:txBody>
          <a:bodyPr>
            <a:normAutofit/>
          </a:bodyPr>
          <a:lstStyle/>
          <a:p>
            <a:r>
              <a:rPr lang="en-US" dirty="0"/>
              <a:t>Week 1: </a:t>
            </a:r>
            <a:r>
              <a:rPr lang="en-US" b="1" i="1" dirty="0">
                <a:solidFill>
                  <a:srgbClr val="FFFF00"/>
                </a:solidFill>
              </a:rPr>
              <a:t>The Story</a:t>
            </a:r>
            <a:r>
              <a:rPr lang="en-US" i="1" dirty="0"/>
              <a:t>, </a:t>
            </a:r>
            <a:r>
              <a:rPr lang="en-US" dirty="0"/>
              <a:t>and its sources</a:t>
            </a:r>
          </a:p>
          <a:p>
            <a:r>
              <a:rPr lang="en-US" dirty="0"/>
              <a:t>Week 2: </a:t>
            </a:r>
            <a:r>
              <a:rPr lang="en-US" b="1" i="1" dirty="0">
                <a:solidFill>
                  <a:srgbClr val="FFFF00"/>
                </a:solidFill>
              </a:rPr>
              <a:t>The Greeks</a:t>
            </a:r>
            <a:r>
              <a:rPr lang="en-US" dirty="0"/>
              <a:t>—Who they were and why we should care</a:t>
            </a:r>
          </a:p>
          <a:p>
            <a:r>
              <a:rPr lang="en-US" sz="2800" u="sng" dirty="0"/>
              <a:t>Week 3: </a:t>
            </a:r>
            <a:r>
              <a:rPr lang="en-US" sz="2800" b="1" i="1" u="sng" dirty="0">
                <a:solidFill>
                  <a:srgbClr val="FFFF00"/>
                </a:solidFill>
              </a:rPr>
              <a:t>The Persians</a:t>
            </a:r>
            <a:r>
              <a:rPr lang="en-US" sz="2800" u="sng" dirty="0"/>
              <a:t>—Who were they, and </a:t>
            </a:r>
            <a:r>
              <a:rPr lang="en-US" sz="2800" i="1" u="sng" dirty="0"/>
              <a:t>should</a:t>
            </a:r>
            <a:r>
              <a:rPr lang="en-US" sz="2800" u="sng" dirty="0"/>
              <a:t> we care?</a:t>
            </a:r>
          </a:p>
          <a:p>
            <a:r>
              <a:rPr lang="en-US" dirty="0"/>
              <a:t>Week 4: </a:t>
            </a:r>
            <a:r>
              <a:rPr lang="en-US" b="1" i="1" dirty="0">
                <a:solidFill>
                  <a:srgbClr val="FFFF00"/>
                </a:solidFill>
              </a:rPr>
              <a:t>When the Mede Came</a:t>
            </a:r>
            <a:r>
              <a:rPr lang="en-US" dirty="0"/>
              <a:t>—From Cyrus to Darius</a:t>
            </a:r>
          </a:p>
          <a:p>
            <a:r>
              <a:rPr lang="en-US" dirty="0"/>
              <a:t>Week 5: </a:t>
            </a:r>
            <a:r>
              <a:rPr lang="en-US" b="1" i="1" dirty="0">
                <a:solidFill>
                  <a:srgbClr val="FFFF00"/>
                </a:solidFill>
              </a:rPr>
              <a:t>The Great Invasion</a:t>
            </a:r>
            <a:r>
              <a:rPr lang="en-US" dirty="0"/>
              <a:t>—The Stunning Greek Victory</a:t>
            </a:r>
          </a:p>
          <a:p>
            <a:r>
              <a:rPr lang="en-US" dirty="0"/>
              <a:t>Week 6: </a:t>
            </a:r>
            <a:r>
              <a:rPr lang="en-US" b="1" i="1" dirty="0">
                <a:solidFill>
                  <a:srgbClr val="FFFF00"/>
                </a:solidFill>
              </a:rPr>
              <a:t>The Victors Fall Out</a:t>
            </a:r>
            <a:r>
              <a:rPr lang="en-US" dirty="0"/>
              <a:t>—The Peloponnesian Wars</a:t>
            </a:r>
          </a:p>
          <a:p>
            <a:r>
              <a:rPr lang="en-US" dirty="0"/>
              <a:t>Week 7: </a:t>
            </a:r>
            <a:r>
              <a:rPr lang="en-US" b="1" i="1" dirty="0">
                <a:solidFill>
                  <a:srgbClr val="FFFF00"/>
                </a:solidFill>
              </a:rPr>
              <a:t>The King’s Peace</a:t>
            </a:r>
            <a:r>
              <a:rPr lang="en-US" dirty="0"/>
              <a:t>—Fifty Years of War</a:t>
            </a:r>
          </a:p>
          <a:p>
            <a:r>
              <a:rPr lang="en-US"/>
              <a:t>Week 8: </a:t>
            </a:r>
            <a:r>
              <a:rPr lang="en-US" b="1" i="1">
                <a:solidFill>
                  <a:srgbClr val="FFFF00"/>
                </a:solidFill>
              </a:rPr>
              <a:t>Alexander the Accursed</a:t>
            </a:r>
            <a:r>
              <a:rPr lang="en-US"/>
              <a:t>—Destruction of an Empire</a:t>
            </a:r>
            <a:endParaRPr lang="en-US" dirty="0"/>
          </a:p>
        </p:txBody>
      </p:sp>
      <p:pic>
        <p:nvPicPr>
          <p:cNvPr id="7" name="Picture 6">
            <a:extLst>
              <a:ext uri="{FF2B5EF4-FFF2-40B4-BE49-F238E27FC236}">
                <a16:creationId xmlns:a16="http://schemas.microsoft.com/office/drawing/2014/main" id="{6F5E7763-008B-4A8B-8E96-DB94D1363627}"/>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309875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040-06EE-4303-A692-36D002CBF0AB}"/>
              </a:ext>
            </a:extLst>
          </p:cNvPr>
          <p:cNvSpPr>
            <a:spLocks noGrp="1"/>
          </p:cNvSpPr>
          <p:nvPr>
            <p:ph type="title"/>
          </p:nvPr>
        </p:nvSpPr>
        <p:spPr/>
        <p:txBody>
          <a:bodyPr/>
          <a:lstStyle/>
          <a:p>
            <a:r>
              <a:rPr lang="en-US" dirty="0"/>
              <a:t>3. Society</a:t>
            </a:r>
          </a:p>
        </p:txBody>
      </p:sp>
      <p:sp>
        <p:nvSpPr>
          <p:cNvPr id="3" name="Content Placeholder 2">
            <a:extLst>
              <a:ext uri="{FF2B5EF4-FFF2-40B4-BE49-F238E27FC236}">
                <a16:creationId xmlns:a16="http://schemas.microsoft.com/office/drawing/2014/main" id="{BAB970CE-0D1A-4DBB-87E3-E966EB92AD27}"/>
              </a:ext>
            </a:extLst>
          </p:cNvPr>
          <p:cNvSpPr>
            <a:spLocks noGrp="1"/>
          </p:cNvSpPr>
          <p:nvPr>
            <p:ph idx="1"/>
          </p:nvPr>
        </p:nvSpPr>
        <p:spPr>
          <a:xfrm>
            <a:off x="402025" y="2308210"/>
            <a:ext cx="9613861" cy="4289214"/>
          </a:xfrm>
        </p:spPr>
        <p:txBody>
          <a:bodyPr>
            <a:normAutofit fontScale="92500" lnSpcReduction="10000"/>
          </a:bodyPr>
          <a:lstStyle/>
          <a:p>
            <a:r>
              <a:rPr lang="en-US" dirty="0"/>
              <a:t>Society showed relics of nomadic vertical organization</a:t>
            </a:r>
          </a:p>
          <a:p>
            <a:pPr lvl="1"/>
            <a:r>
              <a:rPr lang="en-US" dirty="0"/>
              <a:t>A </a:t>
            </a:r>
            <a:r>
              <a:rPr lang="en-US" dirty="0">
                <a:solidFill>
                  <a:srgbClr val="FFFF00"/>
                </a:solidFill>
              </a:rPr>
              <a:t>Family</a:t>
            </a:r>
            <a:r>
              <a:rPr lang="en-US" dirty="0"/>
              <a:t> lived in the “house” of the eldest male. Darius “son of </a:t>
            </a:r>
            <a:r>
              <a:rPr lang="en-US" dirty="0" err="1"/>
              <a:t>Vishtapa</a:t>
            </a:r>
            <a:r>
              <a:rPr lang="en-US" dirty="0"/>
              <a:t>”</a:t>
            </a:r>
          </a:p>
          <a:p>
            <a:pPr lvl="1"/>
            <a:r>
              <a:rPr lang="en-US" dirty="0"/>
              <a:t>A </a:t>
            </a:r>
            <a:r>
              <a:rPr lang="en-US" dirty="0">
                <a:solidFill>
                  <a:srgbClr val="FFFF00"/>
                </a:solidFill>
              </a:rPr>
              <a:t>Clan</a:t>
            </a:r>
            <a:r>
              <a:rPr lang="en-US" dirty="0"/>
              <a:t> lived in a settlement. Darius of the Achaemenid clan.</a:t>
            </a:r>
          </a:p>
          <a:p>
            <a:pPr lvl="1"/>
            <a:r>
              <a:rPr lang="en-US" dirty="0"/>
              <a:t>A </a:t>
            </a:r>
            <a:r>
              <a:rPr lang="en-US" dirty="0">
                <a:solidFill>
                  <a:srgbClr val="FFFF00"/>
                </a:solidFill>
              </a:rPr>
              <a:t>Tribe</a:t>
            </a:r>
            <a:r>
              <a:rPr lang="en-US" dirty="0"/>
              <a:t> lived in a territory. Darius was of the </a:t>
            </a:r>
            <a:r>
              <a:rPr lang="en-US" dirty="0" err="1"/>
              <a:t>Pasargadai</a:t>
            </a:r>
            <a:r>
              <a:rPr lang="en-US" dirty="0"/>
              <a:t> Tribe.</a:t>
            </a:r>
          </a:p>
          <a:p>
            <a:pPr lvl="1"/>
            <a:r>
              <a:rPr lang="en-US" dirty="0"/>
              <a:t>A </a:t>
            </a:r>
            <a:r>
              <a:rPr lang="en-US" dirty="0">
                <a:solidFill>
                  <a:srgbClr val="FFFF00"/>
                </a:solidFill>
              </a:rPr>
              <a:t>Province</a:t>
            </a:r>
            <a:r>
              <a:rPr lang="en-US" dirty="0"/>
              <a:t> or </a:t>
            </a:r>
            <a:r>
              <a:rPr lang="en-US" dirty="0">
                <a:solidFill>
                  <a:srgbClr val="FFFF00"/>
                </a:solidFill>
              </a:rPr>
              <a:t>Country</a:t>
            </a:r>
            <a:r>
              <a:rPr lang="en-US" dirty="0"/>
              <a:t> was inhabited by numerous tribes under a single ruler. Darius was king of </a:t>
            </a:r>
            <a:r>
              <a:rPr lang="en-US" dirty="0" err="1"/>
              <a:t>Parsa</a:t>
            </a:r>
            <a:r>
              <a:rPr lang="en-US" dirty="0"/>
              <a:t> (country of the Persians).</a:t>
            </a:r>
          </a:p>
          <a:p>
            <a:pPr lvl="1"/>
            <a:r>
              <a:rPr lang="en-US" dirty="0"/>
              <a:t>A </a:t>
            </a:r>
            <a:r>
              <a:rPr lang="en-US" dirty="0">
                <a:solidFill>
                  <a:srgbClr val="FFFF00"/>
                </a:solidFill>
              </a:rPr>
              <a:t>People</a:t>
            </a:r>
            <a:r>
              <a:rPr lang="en-US" dirty="0"/>
              <a:t> or </a:t>
            </a:r>
            <a:r>
              <a:rPr lang="en-US" dirty="0">
                <a:solidFill>
                  <a:srgbClr val="FFFF00"/>
                </a:solidFill>
              </a:rPr>
              <a:t>Nation</a:t>
            </a:r>
            <a:r>
              <a:rPr lang="en-US" dirty="0"/>
              <a:t> lived in a land or region. Darius was from Arya </a:t>
            </a:r>
            <a:r>
              <a:rPr lang="en-US" i="1" dirty="0"/>
              <a:t>(</a:t>
            </a:r>
            <a:r>
              <a:rPr lang="en-US" i="1" dirty="0" err="1"/>
              <a:t>Aerea</a:t>
            </a:r>
            <a:r>
              <a:rPr lang="en-US" i="1" dirty="0"/>
              <a:t> to the Greeks)</a:t>
            </a:r>
            <a:r>
              <a:rPr lang="en-US" dirty="0"/>
              <a:t>, (land of the Aryans, or Iranians)</a:t>
            </a:r>
          </a:p>
          <a:p>
            <a:pPr marL="457200" lvl="1" indent="0">
              <a:buNone/>
            </a:pPr>
            <a:endParaRPr lang="en-US" dirty="0"/>
          </a:p>
          <a:p>
            <a:r>
              <a:rPr lang="en-US" dirty="0"/>
              <a:t>The patriarchal </a:t>
            </a:r>
            <a:r>
              <a:rPr lang="en-US" dirty="0">
                <a:solidFill>
                  <a:srgbClr val="FFFF00"/>
                </a:solidFill>
              </a:rPr>
              <a:t>Clan</a:t>
            </a:r>
            <a:r>
              <a:rPr lang="en-US" dirty="0"/>
              <a:t> was the most important element in Persian society. Both the family and Tribe were less important signs of self-identification.</a:t>
            </a:r>
          </a:p>
          <a:p>
            <a:r>
              <a:rPr lang="en-US" dirty="0"/>
              <a:t>Note that the ruling dynasty of the Persian empire identified the royal lineage through the </a:t>
            </a:r>
            <a:r>
              <a:rPr lang="en-US" dirty="0">
                <a:solidFill>
                  <a:srgbClr val="FFFF00"/>
                </a:solidFill>
              </a:rPr>
              <a:t>Achaemenid Clan</a:t>
            </a:r>
            <a:r>
              <a:rPr lang="en-US" dirty="0"/>
              <a:t>, not a single family.</a:t>
            </a:r>
          </a:p>
        </p:txBody>
      </p:sp>
      <p:pic>
        <p:nvPicPr>
          <p:cNvPr id="5" name="Picture 4">
            <a:extLst>
              <a:ext uri="{FF2B5EF4-FFF2-40B4-BE49-F238E27FC236}">
                <a16:creationId xmlns:a16="http://schemas.microsoft.com/office/drawing/2014/main" id="{D9FC903C-C78B-4B7A-A6C3-E70CEAD6DD4E}"/>
              </a:ext>
            </a:extLst>
          </p:cNvPr>
          <p:cNvPicPr>
            <a:picLocks noChangeAspect="1"/>
          </p:cNvPicPr>
          <p:nvPr/>
        </p:nvPicPr>
        <p:blipFill>
          <a:blip r:embed="rId2"/>
          <a:stretch>
            <a:fillRect/>
          </a:stretch>
        </p:blipFill>
        <p:spPr>
          <a:xfrm>
            <a:off x="10866782" y="691191"/>
            <a:ext cx="1048332" cy="1205012"/>
          </a:xfrm>
          <a:prstGeom prst="rect">
            <a:avLst/>
          </a:prstGeom>
        </p:spPr>
      </p:pic>
    </p:spTree>
    <p:extLst>
      <p:ext uri="{BB962C8B-B14F-4D97-AF65-F5344CB8AC3E}">
        <p14:creationId xmlns:p14="http://schemas.microsoft.com/office/powerpoint/2010/main" val="129464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Society</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2"/>
            <a:ext cx="4554287" cy="4048539"/>
          </a:xfrm>
        </p:spPr>
        <p:txBody>
          <a:bodyPr/>
          <a:lstStyle/>
          <a:p>
            <a:r>
              <a:rPr lang="en-US" dirty="0"/>
              <a:t>Old nomadic </a:t>
            </a:r>
            <a:r>
              <a:rPr lang="en-US" dirty="0">
                <a:solidFill>
                  <a:srgbClr val="FFFF00"/>
                </a:solidFill>
              </a:rPr>
              <a:t>Vertical</a:t>
            </a:r>
            <a:r>
              <a:rPr lang="en-US" dirty="0"/>
              <a:t> divisions of society (family, clan, etc.) gradually giving way to more settled (and stratified) </a:t>
            </a:r>
            <a:r>
              <a:rPr lang="en-US" dirty="0">
                <a:solidFill>
                  <a:srgbClr val="FFFF00"/>
                </a:solidFill>
              </a:rPr>
              <a:t>Horizontal</a:t>
            </a:r>
            <a:r>
              <a:rPr lang="en-US" dirty="0"/>
              <a:t> divisions: </a:t>
            </a:r>
          </a:p>
          <a:p>
            <a:pPr lvl="1"/>
            <a:r>
              <a:rPr lang="en-US" dirty="0"/>
              <a:t>Aristocracy</a:t>
            </a:r>
          </a:p>
          <a:p>
            <a:pPr lvl="1"/>
            <a:r>
              <a:rPr lang="en-US" dirty="0"/>
              <a:t>Land-owners (farmers and merchants)</a:t>
            </a:r>
          </a:p>
          <a:p>
            <a:pPr lvl="1"/>
            <a:r>
              <a:rPr lang="en-US" dirty="0"/>
              <a:t>The landless free</a:t>
            </a:r>
          </a:p>
          <a:p>
            <a:pPr lvl="1"/>
            <a:r>
              <a:rPr lang="en-US" dirty="0"/>
              <a:t>Slaves</a:t>
            </a:r>
          </a:p>
        </p:txBody>
      </p:sp>
      <p:pic>
        <p:nvPicPr>
          <p:cNvPr id="7" name="Picture 6">
            <a:extLst>
              <a:ext uri="{FF2B5EF4-FFF2-40B4-BE49-F238E27FC236}">
                <a16:creationId xmlns:a16="http://schemas.microsoft.com/office/drawing/2014/main" id="{641845B8-7C1B-4B32-A9C4-50C3E8AD5509}"/>
              </a:ext>
            </a:extLst>
          </p:cNvPr>
          <p:cNvPicPr>
            <a:picLocks noChangeAspect="1"/>
          </p:cNvPicPr>
          <p:nvPr/>
        </p:nvPicPr>
        <p:blipFill>
          <a:blip r:embed="rId2"/>
          <a:stretch>
            <a:fillRect/>
          </a:stretch>
        </p:blipFill>
        <p:spPr>
          <a:xfrm>
            <a:off x="10866782" y="691191"/>
            <a:ext cx="1048332" cy="1205012"/>
          </a:xfrm>
          <a:prstGeom prst="rect">
            <a:avLst/>
          </a:prstGeom>
        </p:spPr>
      </p:pic>
    </p:spTree>
    <p:extLst>
      <p:ext uri="{BB962C8B-B14F-4D97-AF65-F5344CB8AC3E}">
        <p14:creationId xmlns:p14="http://schemas.microsoft.com/office/powerpoint/2010/main" val="3441746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People and Society--Slaves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67867"/>
            <a:ext cx="6051782" cy="4102022"/>
          </a:xfrm>
        </p:spPr>
        <p:txBody>
          <a:bodyPr/>
          <a:lstStyle/>
          <a:p>
            <a:r>
              <a:rPr lang="en-US" dirty="0"/>
              <a:t>Who were slaves?</a:t>
            </a:r>
          </a:p>
          <a:p>
            <a:pPr lvl="1"/>
            <a:r>
              <a:rPr lang="en-US" dirty="0"/>
              <a:t>Generally prisoners of war, often from suppressed rebellions.</a:t>
            </a:r>
          </a:p>
          <a:p>
            <a:pPr lvl="1"/>
            <a:r>
              <a:rPr lang="en-US" dirty="0"/>
              <a:t>Selling of self or children into slavery had generally been outlawed by this time</a:t>
            </a:r>
          </a:p>
          <a:p>
            <a:pPr lvl="1"/>
            <a:r>
              <a:rPr lang="en-US" dirty="0"/>
              <a:t>Mostly slaves were household servants or unskilled manual laborers</a:t>
            </a:r>
          </a:p>
          <a:p>
            <a:pPr lvl="1"/>
            <a:r>
              <a:rPr lang="en-US" dirty="0"/>
              <a:t>Not extensively used in the productive economy</a:t>
            </a:r>
          </a:p>
          <a:p>
            <a:endParaRPr lang="en-US" dirty="0"/>
          </a:p>
          <a:p>
            <a:endParaRPr lang="en-US" dirty="0"/>
          </a:p>
        </p:txBody>
      </p:sp>
      <p:pic>
        <p:nvPicPr>
          <p:cNvPr id="6" name="Picture 5">
            <a:extLst>
              <a:ext uri="{FF2B5EF4-FFF2-40B4-BE49-F238E27FC236}">
                <a16:creationId xmlns:a16="http://schemas.microsoft.com/office/drawing/2014/main" id="{184C2E60-1381-4B14-9227-0ECE43CF7432}"/>
              </a:ext>
            </a:extLst>
          </p:cNvPr>
          <p:cNvPicPr>
            <a:picLocks noChangeAspect="1"/>
          </p:cNvPicPr>
          <p:nvPr/>
        </p:nvPicPr>
        <p:blipFill>
          <a:blip r:embed="rId2"/>
          <a:stretch>
            <a:fillRect/>
          </a:stretch>
        </p:blipFill>
        <p:spPr>
          <a:xfrm>
            <a:off x="10866782" y="691191"/>
            <a:ext cx="1048332" cy="1205012"/>
          </a:xfrm>
          <a:prstGeom prst="rect">
            <a:avLst/>
          </a:prstGeom>
        </p:spPr>
      </p:pic>
    </p:spTree>
    <p:extLst>
      <p:ext uri="{BB962C8B-B14F-4D97-AF65-F5344CB8AC3E}">
        <p14:creationId xmlns:p14="http://schemas.microsoft.com/office/powerpoint/2010/main" val="230517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People and Society--Slaves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2"/>
            <a:ext cx="6051782" cy="4205079"/>
          </a:xfrm>
        </p:spPr>
        <p:txBody>
          <a:bodyPr>
            <a:normAutofit fontScale="92500" lnSpcReduction="10000"/>
          </a:bodyPr>
          <a:lstStyle/>
          <a:p>
            <a:r>
              <a:rPr lang="en-US" dirty="0"/>
              <a:t>Economic Inefficiency</a:t>
            </a:r>
          </a:p>
          <a:p>
            <a:pPr lvl="1"/>
            <a:r>
              <a:rPr lang="en-US" dirty="0"/>
              <a:t>Productivity of slave labor was so much lower that large-scale land owners (mostly temples and the crown) found it more profitable to use share cropping than to directly farm the land with slaves</a:t>
            </a:r>
          </a:p>
          <a:p>
            <a:pPr lvl="1"/>
            <a:r>
              <a:rPr lang="en-US" dirty="0"/>
              <a:t>Similar economies in skilled artisanal labor</a:t>
            </a:r>
          </a:p>
          <a:p>
            <a:r>
              <a:rPr lang="en-US" dirty="0"/>
              <a:t>Less demand = lower numbers</a:t>
            </a:r>
          </a:p>
          <a:p>
            <a:pPr lvl="1"/>
            <a:r>
              <a:rPr lang="en-US" dirty="0"/>
              <a:t>On a number of documented occasions, prisoners were resettled and released rather than sold, because there was insufficient demand for slaves.</a:t>
            </a:r>
          </a:p>
          <a:p>
            <a:pPr lvl="1"/>
            <a:r>
              <a:rPr lang="en-US" dirty="0"/>
              <a:t>Slaves probably made up from 10-20% of the population in the central part of the Achaemenid Empire. (Greece was 30-40%)</a:t>
            </a:r>
          </a:p>
          <a:p>
            <a:endParaRPr lang="en-US" dirty="0"/>
          </a:p>
          <a:p>
            <a:endParaRPr lang="en-US" dirty="0"/>
          </a:p>
        </p:txBody>
      </p:sp>
      <p:pic>
        <p:nvPicPr>
          <p:cNvPr id="6" name="Picture 5">
            <a:extLst>
              <a:ext uri="{FF2B5EF4-FFF2-40B4-BE49-F238E27FC236}">
                <a16:creationId xmlns:a16="http://schemas.microsoft.com/office/drawing/2014/main" id="{184C2E60-1381-4B14-9227-0ECE43CF7432}"/>
              </a:ext>
            </a:extLst>
          </p:cNvPr>
          <p:cNvPicPr>
            <a:picLocks noChangeAspect="1"/>
          </p:cNvPicPr>
          <p:nvPr/>
        </p:nvPicPr>
        <p:blipFill>
          <a:blip r:embed="rId2"/>
          <a:stretch>
            <a:fillRect/>
          </a:stretch>
        </p:blipFill>
        <p:spPr>
          <a:xfrm>
            <a:off x="10866782" y="691191"/>
            <a:ext cx="1048332" cy="1205012"/>
          </a:xfrm>
          <a:prstGeom prst="rect">
            <a:avLst/>
          </a:prstGeom>
        </p:spPr>
      </p:pic>
    </p:spTree>
    <p:extLst>
      <p:ext uri="{BB962C8B-B14F-4D97-AF65-F5344CB8AC3E}">
        <p14:creationId xmlns:p14="http://schemas.microsoft.com/office/powerpoint/2010/main" val="1433868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People and Society--Women</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2"/>
            <a:ext cx="3812166" cy="4521127"/>
          </a:xfrm>
        </p:spPr>
        <p:txBody>
          <a:bodyPr>
            <a:normAutofit fontScale="92500" lnSpcReduction="10000"/>
          </a:bodyPr>
          <a:lstStyle/>
          <a:p>
            <a:r>
              <a:rPr lang="en-US" dirty="0"/>
              <a:t>Persian nobles visiting northern Greece, at the evening meal: “</a:t>
            </a:r>
            <a:r>
              <a:rPr lang="en-US" i="1" dirty="0"/>
              <a:t>Where are your women?”</a:t>
            </a:r>
          </a:p>
          <a:p>
            <a:r>
              <a:rPr lang="en-US" dirty="0"/>
              <a:t>Greek women did not dine with the men; Persian women did.</a:t>
            </a:r>
          </a:p>
          <a:p>
            <a:r>
              <a:rPr lang="en-US" dirty="0"/>
              <a:t>But the Greeks insist Persians sequestered their women in harems, guarded by eunuchs, and never allowed anyone else to see them.</a:t>
            </a:r>
          </a:p>
          <a:p>
            <a:r>
              <a:rPr lang="en-US" dirty="0"/>
              <a:t>What’s going on?</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1DD01016-E5FA-4F7C-9BB2-CE329F7C58C8}"/>
              </a:ext>
            </a:extLst>
          </p:cNvPr>
          <p:cNvPicPr>
            <a:picLocks noChangeAspect="1"/>
          </p:cNvPicPr>
          <p:nvPr/>
        </p:nvPicPr>
        <p:blipFill>
          <a:blip r:embed="rId2"/>
          <a:stretch>
            <a:fillRect/>
          </a:stretch>
        </p:blipFill>
        <p:spPr>
          <a:xfrm>
            <a:off x="10866782" y="691191"/>
            <a:ext cx="1048332" cy="1205012"/>
          </a:xfrm>
          <a:prstGeom prst="rect">
            <a:avLst/>
          </a:prstGeom>
        </p:spPr>
      </p:pic>
    </p:spTree>
    <p:extLst>
      <p:ext uri="{BB962C8B-B14F-4D97-AF65-F5344CB8AC3E}">
        <p14:creationId xmlns:p14="http://schemas.microsoft.com/office/powerpoint/2010/main" val="3516089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People and Society--Women</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2"/>
            <a:ext cx="7840827" cy="4209701"/>
          </a:xfrm>
        </p:spPr>
        <p:txBody>
          <a:bodyPr/>
          <a:lstStyle/>
          <a:p>
            <a:pPr marL="0" indent="0" algn="ctr">
              <a:buNone/>
            </a:pPr>
            <a:r>
              <a:rPr lang="en-US" u="sng" dirty="0"/>
              <a:t>The Story of Esther</a:t>
            </a:r>
          </a:p>
          <a:p>
            <a:r>
              <a:rPr lang="en-US" dirty="0"/>
              <a:t>Persian king marries a princess and after the wedding, while the guests are all eating at the banquet, goes to her and says, “Come, join me and our guests and let them see my new bride.”</a:t>
            </a:r>
          </a:p>
          <a:p>
            <a:r>
              <a:rPr lang="en-US" dirty="0"/>
              <a:t>She freaks out. She’s married now--</a:t>
            </a:r>
            <a:r>
              <a:rPr lang="en-US" b="1" i="1" dirty="0">
                <a:solidFill>
                  <a:srgbClr val="FFFF00"/>
                </a:solidFill>
              </a:rPr>
              <a:t>nobody</a:t>
            </a:r>
            <a:r>
              <a:rPr lang="en-US" dirty="0"/>
              <a:t> should see her but her husband. How </a:t>
            </a:r>
            <a:r>
              <a:rPr lang="en-US" b="1" i="1" dirty="0">
                <a:solidFill>
                  <a:srgbClr val="FFFF00"/>
                </a:solidFill>
              </a:rPr>
              <a:t>dare</a:t>
            </a:r>
            <a:r>
              <a:rPr lang="en-US" dirty="0"/>
              <a:t> he insult her this way?</a:t>
            </a:r>
          </a:p>
          <a:p>
            <a:r>
              <a:rPr lang="en-US" b="1" i="1" dirty="0">
                <a:solidFill>
                  <a:srgbClr val="FFFF00"/>
                </a:solidFill>
              </a:rPr>
              <a:t>He</a:t>
            </a:r>
            <a:r>
              <a:rPr lang="en-US" dirty="0"/>
              <a:t> freaks out, has never heard of anything so stupid, decides to get a new wife who doesn’t mind being seen in public with him. Enter Esther, stage right.</a:t>
            </a:r>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1DD01016-E5FA-4F7C-9BB2-CE329F7C58C8}"/>
              </a:ext>
            </a:extLst>
          </p:cNvPr>
          <p:cNvPicPr>
            <a:picLocks noChangeAspect="1"/>
          </p:cNvPicPr>
          <p:nvPr/>
        </p:nvPicPr>
        <p:blipFill>
          <a:blip r:embed="rId2"/>
          <a:stretch>
            <a:fillRect/>
          </a:stretch>
        </p:blipFill>
        <p:spPr>
          <a:xfrm>
            <a:off x="10866782" y="691191"/>
            <a:ext cx="1048332" cy="1205012"/>
          </a:xfrm>
          <a:prstGeom prst="rect">
            <a:avLst/>
          </a:prstGeom>
        </p:spPr>
      </p:pic>
    </p:spTree>
    <p:extLst>
      <p:ext uri="{BB962C8B-B14F-4D97-AF65-F5344CB8AC3E}">
        <p14:creationId xmlns:p14="http://schemas.microsoft.com/office/powerpoint/2010/main" val="699741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People and Society--Women</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0" y="2336872"/>
            <a:ext cx="10318983" cy="4209701"/>
          </a:xfrm>
        </p:spPr>
        <p:txBody>
          <a:bodyPr/>
          <a:lstStyle/>
          <a:p>
            <a:pPr marL="0" indent="0" algn="ctr">
              <a:buNone/>
            </a:pPr>
            <a:r>
              <a:rPr lang="en-US" sz="3200" b="1" u="sng" dirty="0"/>
              <a:t>The Central Problem with The Story of Esther</a:t>
            </a:r>
          </a:p>
          <a:p>
            <a:pPr marL="0" indent="0">
              <a:buNone/>
            </a:pPr>
            <a:endParaRPr lang="en-US" sz="4000" b="1" i="1" dirty="0">
              <a:solidFill>
                <a:srgbClr val="FFFF00"/>
              </a:solidFill>
            </a:endParaRPr>
          </a:p>
          <a:p>
            <a:pPr marL="0" indent="0" algn="ctr">
              <a:buNone/>
            </a:pPr>
            <a:r>
              <a:rPr lang="en-US" sz="4400" b="1" i="1" dirty="0">
                <a:solidFill>
                  <a:srgbClr val="FFFF00"/>
                </a:solidFill>
              </a:rPr>
              <a:t>It defies logic that the Persian king does not know the marriage customs of his own culture</a:t>
            </a:r>
            <a:r>
              <a:rPr lang="en-US" sz="4400" dirty="0">
                <a:solidFill>
                  <a:srgbClr val="FFFF00"/>
                </a:solidFill>
              </a:rPr>
              <a:t>.</a:t>
            </a:r>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1DD01016-E5FA-4F7C-9BB2-CE329F7C58C8}"/>
              </a:ext>
            </a:extLst>
          </p:cNvPr>
          <p:cNvPicPr>
            <a:picLocks noChangeAspect="1"/>
          </p:cNvPicPr>
          <p:nvPr/>
        </p:nvPicPr>
        <p:blipFill>
          <a:blip r:embed="rId2"/>
          <a:stretch>
            <a:fillRect/>
          </a:stretch>
        </p:blipFill>
        <p:spPr>
          <a:xfrm>
            <a:off x="10866782" y="691191"/>
            <a:ext cx="1048332" cy="1205012"/>
          </a:xfrm>
          <a:prstGeom prst="rect">
            <a:avLst/>
          </a:prstGeom>
        </p:spPr>
      </p:pic>
    </p:spTree>
    <p:extLst>
      <p:ext uri="{BB962C8B-B14F-4D97-AF65-F5344CB8AC3E}">
        <p14:creationId xmlns:p14="http://schemas.microsoft.com/office/powerpoint/2010/main" val="1899593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People and Society--Women</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335765" y="2350125"/>
            <a:ext cx="8079366" cy="4275962"/>
          </a:xfrm>
        </p:spPr>
        <p:txBody>
          <a:bodyPr>
            <a:normAutofit fontScale="92500" lnSpcReduction="10000"/>
          </a:bodyPr>
          <a:lstStyle/>
          <a:p>
            <a:r>
              <a:rPr lang="en-US" dirty="0"/>
              <a:t>Story of Esther was written after the fall of the empire.</a:t>
            </a:r>
          </a:p>
          <a:p>
            <a:r>
              <a:rPr lang="en-US" dirty="0"/>
              <a:t>Most of the characters mentioned in the story appear in various Persian documents and records, but all at </a:t>
            </a:r>
            <a:r>
              <a:rPr lang="en-US" b="1" i="1" dirty="0">
                <a:solidFill>
                  <a:srgbClr val="FFFF00"/>
                </a:solidFill>
              </a:rPr>
              <a:t>different times </a:t>
            </a:r>
            <a:r>
              <a:rPr lang="en-US" dirty="0"/>
              <a:t>during the empire’s history.</a:t>
            </a:r>
          </a:p>
          <a:p>
            <a:r>
              <a:rPr lang="en-US" dirty="0"/>
              <a:t>The story of Esther is probably a composite story, based on several genuine incidents from different times, combined to form a meaningful narrative.</a:t>
            </a:r>
          </a:p>
          <a:p>
            <a:r>
              <a:rPr lang="en-US" dirty="0"/>
              <a:t>The marriage anecdote almost certainly took place very early in the history of the kingdom, and the king’s bride </a:t>
            </a:r>
            <a:r>
              <a:rPr lang="en-US" i="1" dirty="0">
                <a:solidFill>
                  <a:srgbClr val="FFFF00"/>
                </a:solidFill>
              </a:rPr>
              <a:t>was not Persian.</a:t>
            </a:r>
          </a:p>
          <a:p>
            <a:r>
              <a:rPr lang="en-US" dirty="0"/>
              <a:t>The opening is the story of the </a:t>
            </a:r>
            <a:r>
              <a:rPr lang="en-US" b="1" i="1" dirty="0">
                <a:solidFill>
                  <a:srgbClr val="FFFF00"/>
                </a:solidFill>
              </a:rPr>
              <a:t>clash of cultures </a:t>
            </a:r>
            <a:r>
              <a:rPr lang="en-US" dirty="0"/>
              <a:t>between the Persians and the Mesopotamians, in the different ways they treated women.</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1DD01016-E5FA-4F7C-9BB2-CE329F7C58C8}"/>
              </a:ext>
            </a:extLst>
          </p:cNvPr>
          <p:cNvPicPr>
            <a:picLocks noChangeAspect="1"/>
          </p:cNvPicPr>
          <p:nvPr/>
        </p:nvPicPr>
        <p:blipFill>
          <a:blip r:embed="rId2"/>
          <a:stretch>
            <a:fillRect/>
          </a:stretch>
        </p:blipFill>
        <p:spPr>
          <a:xfrm>
            <a:off x="10866782" y="691191"/>
            <a:ext cx="1048332" cy="1205012"/>
          </a:xfrm>
          <a:prstGeom prst="rect">
            <a:avLst/>
          </a:prstGeom>
        </p:spPr>
      </p:pic>
    </p:spTree>
    <p:extLst>
      <p:ext uri="{BB962C8B-B14F-4D97-AF65-F5344CB8AC3E}">
        <p14:creationId xmlns:p14="http://schemas.microsoft.com/office/powerpoint/2010/main" val="2715566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People and Society--Women</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2"/>
            <a:ext cx="8238392" cy="4077179"/>
          </a:xfrm>
        </p:spPr>
        <p:txBody>
          <a:bodyPr>
            <a:normAutofit lnSpcReduction="10000"/>
          </a:bodyPr>
          <a:lstStyle/>
          <a:p>
            <a:pPr marL="0" indent="0" algn="ctr">
              <a:buNone/>
            </a:pPr>
            <a:r>
              <a:rPr lang="en-US" sz="3200" u="sng" dirty="0"/>
              <a:t>Why is this important?</a:t>
            </a:r>
          </a:p>
          <a:p>
            <a:endParaRPr lang="en-US" dirty="0"/>
          </a:p>
          <a:p>
            <a:r>
              <a:rPr lang="en-US" dirty="0"/>
              <a:t>The Greeks repeatedly insist the Persians prevented their women from interacting with society. </a:t>
            </a:r>
          </a:p>
          <a:p>
            <a:r>
              <a:rPr lang="en-US" dirty="0"/>
              <a:t>The Greeks mostly interacted with the societies </a:t>
            </a:r>
            <a:r>
              <a:rPr lang="en-US" b="1" i="1" dirty="0">
                <a:solidFill>
                  <a:srgbClr val="FFFF00"/>
                </a:solidFill>
              </a:rPr>
              <a:t>between</a:t>
            </a:r>
            <a:r>
              <a:rPr lang="en-US" dirty="0"/>
              <a:t> Greece and Persia, and those societies did indeed sequester women. </a:t>
            </a:r>
          </a:p>
          <a:p>
            <a:r>
              <a:rPr lang="en-US" dirty="0"/>
              <a:t>The Greeks probably observed the behavior of subject societies and assumed that reflected Persian practice. </a:t>
            </a:r>
          </a:p>
          <a:p>
            <a:r>
              <a:rPr lang="en-US" dirty="0"/>
              <a:t>In fact, it simply represented Persian reluctance to interfere with local customs.</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1DD01016-E5FA-4F7C-9BB2-CE329F7C58C8}"/>
              </a:ext>
            </a:extLst>
          </p:cNvPr>
          <p:cNvPicPr>
            <a:picLocks noChangeAspect="1"/>
          </p:cNvPicPr>
          <p:nvPr/>
        </p:nvPicPr>
        <p:blipFill>
          <a:blip r:embed="rId2"/>
          <a:stretch>
            <a:fillRect/>
          </a:stretch>
        </p:blipFill>
        <p:spPr>
          <a:xfrm>
            <a:off x="10866782" y="691191"/>
            <a:ext cx="1048332" cy="1205012"/>
          </a:xfrm>
          <a:prstGeom prst="rect">
            <a:avLst/>
          </a:prstGeom>
        </p:spPr>
      </p:pic>
    </p:spTree>
    <p:extLst>
      <p:ext uri="{BB962C8B-B14F-4D97-AF65-F5344CB8AC3E}">
        <p14:creationId xmlns:p14="http://schemas.microsoft.com/office/powerpoint/2010/main" val="4284465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People and Society--Women</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2"/>
            <a:ext cx="6343330" cy="4381980"/>
          </a:xfrm>
        </p:spPr>
        <p:txBody>
          <a:bodyPr>
            <a:normAutofit fontScale="85000" lnSpcReduction="20000"/>
          </a:bodyPr>
          <a:lstStyle/>
          <a:p>
            <a:r>
              <a:rPr lang="en-US" dirty="0"/>
              <a:t>Persia was </a:t>
            </a:r>
            <a:r>
              <a:rPr lang="en-US" b="1" i="1" dirty="0">
                <a:solidFill>
                  <a:srgbClr val="FFFF00"/>
                </a:solidFill>
              </a:rPr>
              <a:t>not</a:t>
            </a:r>
            <a:r>
              <a:rPr lang="en-US" dirty="0"/>
              <a:t> a woman’s paradise. Persia was a patriarchal society in which unmarried women were essentially the property of their fathers, and they had no say in who they married.</a:t>
            </a:r>
          </a:p>
          <a:p>
            <a:r>
              <a:rPr lang="en-US" dirty="0"/>
              <a:t>Once married, however, they had much more autonomy than did women in either Greek or Mesopotamian societies. </a:t>
            </a:r>
          </a:p>
          <a:p>
            <a:pPr lvl="1"/>
            <a:r>
              <a:rPr lang="en-US" dirty="0"/>
              <a:t>Own land, divorce their husbands and remain independent, enter into contracts, run businesses, and file law suits. </a:t>
            </a:r>
          </a:p>
          <a:p>
            <a:pPr lvl="1"/>
            <a:r>
              <a:rPr lang="en-US" dirty="0"/>
              <a:t>Equal pay for equal (skilled) work</a:t>
            </a:r>
          </a:p>
          <a:p>
            <a:pPr lvl="1"/>
            <a:r>
              <a:rPr lang="en-US" dirty="0"/>
              <a:t>They could not </a:t>
            </a:r>
            <a:r>
              <a:rPr lang="en-US" b="1" i="1" dirty="0">
                <a:solidFill>
                  <a:srgbClr val="FFFF00"/>
                </a:solidFill>
              </a:rPr>
              <a:t>testify</a:t>
            </a:r>
            <a:r>
              <a:rPr lang="en-US" dirty="0"/>
              <a:t> in court, however.</a:t>
            </a:r>
          </a:p>
          <a:p>
            <a:r>
              <a:rPr lang="en-US" dirty="0"/>
              <a:t>Some of the Persian provinces were ruled by women, and when called upon they led their armies or fleets into battle, such as Queen Artemisia of Caria (shown commanding her naval squadron at the Battle of Salamis).</a:t>
            </a:r>
          </a:p>
          <a:p>
            <a:endParaRPr lang="en-US" dirty="0"/>
          </a:p>
          <a:p>
            <a:endParaRPr lang="en-US" dirty="0"/>
          </a:p>
        </p:txBody>
      </p:sp>
      <p:pic>
        <p:nvPicPr>
          <p:cNvPr id="6" name="Picture 5">
            <a:extLst>
              <a:ext uri="{FF2B5EF4-FFF2-40B4-BE49-F238E27FC236}">
                <a16:creationId xmlns:a16="http://schemas.microsoft.com/office/drawing/2014/main" id="{1DD01016-E5FA-4F7C-9BB2-CE329F7C58C8}"/>
              </a:ext>
            </a:extLst>
          </p:cNvPr>
          <p:cNvPicPr>
            <a:picLocks noChangeAspect="1"/>
          </p:cNvPicPr>
          <p:nvPr/>
        </p:nvPicPr>
        <p:blipFill>
          <a:blip r:embed="rId2"/>
          <a:stretch>
            <a:fillRect/>
          </a:stretch>
        </p:blipFill>
        <p:spPr>
          <a:xfrm>
            <a:off x="10866782" y="691191"/>
            <a:ext cx="1048332" cy="1205012"/>
          </a:xfrm>
          <a:prstGeom prst="rect">
            <a:avLst/>
          </a:prstGeom>
        </p:spPr>
      </p:pic>
    </p:spTree>
    <p:extLst>
      <p:ext uri="{BB962C8B-B14F-4D97-AF65-F5344CB8AC3E}">
        <p14:creationId xmlns:p14="http://schemas.microsoft.com/office/powerpoint/2010/main" val="289961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5FFF-C774-4B3F-BAE3-F832457140D1}"/>
              </a:ext>
            </a:extLst>
          </p:cNvPr>
          <p:cNvSpPr>
            <a:spLocks noGrp="1"/>
          </p:cNvSpPr>
          <p:nvPr>
            <p:ph type="title"/>
          </p:nvPr>
        </p:nvSpPr>
        <p:spPr/>
        <p:txBody>
          <a:bodyPr/>
          <a:lstStyle/>
          <a:p>
            <a:r>
              <a:rPr lang="en-US" dirty="0"/>
              <a:t>Week 3: </a:t>
            </a:r>
            <a:r>
              <a:rPr lang="en-US" b="1" i="1" dirty="0">
                <a:solidFill>
                  <a:srgbClr val="FFFF00"/>
                </a:solidFill>
              </a:rPr>
              <a:t>The Persians</a:t>
            </a:r>
          </a:p>
        </p:txBody>
      </p:sp>
      <p:sp>
        <p:nvSpPr>
          <p:cNvPr id="3" name="Content Placeholder 2">
            <a:extLst>
              <a:ext uri="{FF2B5EF4-FFF2-40B4-BE49-F238E27FC236}">
                <a16:creationId xmlns:a16="http://schemas.microsoft.com/office/drawing/2014/main" id="{741987A6-FF6E-4A65-AFB1-55197B2C72BA}"/>
              </a:ext>
            </a:extLst>
          </p:cNvPr>
          <p:cNvSpPr>
            <a:spLocks noGrp="1"/>
          </p:cNvSpPr>
          <p:nvPr>
            <p:ph idx="1"/>
          </p:nvPr>
        </p:nvSpPr>
        <p:spPr>
          <a:xfrm>
            <a:off x="954157" y="2522879"/>
            <a:ext cx="5141843" cy="3427348"/>
          </a:xfrm>
        </p:spPr>
        <p:txBody>
          <a:bodyPr>
            <a:normAutofit/>
          </a:bodyPr>
          <a:lstStyle/>
          <a:p>
            <a:r>
              <a:rPr lang="en-US" sz="2800" dirty="0"/>
              <a:t>From Nomad to Empire</a:t>
            </a:r>
          </a:p>
          <a:p>
            <a:r>
              <a:rPr lang="en-US" sz="2800" dirty="0"/>
              <a:t>Government</a:t>
            </a:r>
          </a:p>
          <a:p>
            <a:r>
              <a:rPr lang="en-US" sz="2800" dirty="0"/>
              <a:t>Society</a:t>
            </a:r>
          </a:p>
          <a:p>
            <a:r>
              <a:rPr lang="en-US" sz="2800" dirty="0"/>
              <a:t>Religion and Values</a:t>
            </a:r>
          </a:p>
          <a:p>
            <a:r>
              <a:rPr lang="en-US" sz="2800" dirty="0"/>
              <a:t>Philosophy and Science</a:t>
            </a:r>
          </a:p>
          <a:p>
            <a:r>
              <a:rPr lang="en-US" sz="2800" dirty="0"/>
              <a:t>Art </a:t>
            </a:r>
          </a:p>
        </p:txBody>
      </p:sp>
      <p:pic>
        <p:nvPicPr>
          <p:cNvPr id="6" name="Picture 5">
            <a:extLst>
              <a:ext uri="{FF2B5EF4-FFF2-40B4-BE49-F238E27FC236}">
                <a16:creationId xmlns:a16="http://schemas.microsoft.com/office/drawing/2014/main" id="{E25A272A-3515-466A-8CE9-AC3728A38C79}"/>
              </a:ext>
            </a:extLst>
          </p:cNvPr>
          <p:cNvPicPr>
            <a:picLocks noChangeAspect="1"/>
          </p:cNvPicPr>
          <p:nvPr/>
        </p:nvPicPr>
        <p:blipFill>
          <a:blip r:embed="rId2"/>
          <a:stretch>
            <a:fillRect/>
          </a:stretch>
        </p:blipFill>
        <p:spPr>
          <a:xfrm>
            <a:off x="10764077" y="654279"/>
            <a:ext cx="1278835" cy="1278835"/>
          </a:xfrm>
          <a:prstGeom prst="rect">
            <a:avLst/>
          </a:prstGeom>
        </p:spPr>
      </p:pic>
    </p:spTree>
    <p:extLst>
      <p:ext uri="{BB962C8B-B14F-4D97-AF65-F5344CB8AC3E}">
        <p14:creationId xmlns:p14="http://schemas.microsoft.com/office/powerpoint/2010/main" val="595552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normAutofit lnSpcReduction="10000"/>
          </a:bodyPr>
          <a:lstStyle/>
          <a:p>
            <a:endParaRPr lang="en-US" dirty="0"/>
          </a:p>
          <a:p>
            <a:endParaRPr lang="en-US" dirty="0"/>
          </a:p>
          <a:p>
            <a:endParaRPr lang="en-US" dirty="0"/>
          </a:p>
          <a:p>
            <a:pPr marL="0" indent="0" algn="ctr">
              <a:buNone/>
            </a:pPr>
            <a:r>
              <a:rPr lang="en-US" sz="4000" dirty="0"/>
              <a:t>Question Break</a:t>
            </a:r>
          </a:p>
          <a:p>
            <a:pPr marL="0" indent="0" algn="ctr">
              <a:buNone/>
            </a:pPr>
            <a:endParaRPr lang="en-US" sz="4000" dirty="0"/>
          </a:p>
          <a:p>
            <a:pPr marL="0" indent="0" algn="ctr">
              <a:buNone/>
            </a:pPr>
            <a:r>
              <a:rPr lang="en-US" sz="3000" dirty="0"/>
              <a:t>Coming Up: Values &amp; Religion;</a:t>
            </a:r>
          </a:p>
          <a:p>
            <a:pPr marL="0" indent="0" algn="ctr">
              <a:buNone/>
            </a:pPr>
            <a:r>
              <a:rPr lang="en-US" sz="3000" dirty="0"/>
              <a:t>Philosophy and Science ; Art</a:t>
            </a:r>
          </a:p>
        </p:txBody>
      </p:sp>
      <p:pic>
        <p:nvPicPr>
          <p:cNvPr id="4" name="Picture 3">
            <a:extLst>
              <a:ext uri="{FF2B5EF4-FFF2-40B4-BE49-F238E27FC236}">
                <a16:creationId xmlns:a16="http://schemas.microsoft.com/office/drawing/2014/main" id="{E9342E95-8F62-447E-9A96-7ADF57C3F424}"/>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3860643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4. Values and Religion</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3"/>
            <a:ext cx="6330079" cy="4130188"/>
          </a:xfrm>
        </p:spPr>
        <p:txBody>
          <a:bodyPr>
            <a:normAutofit/>
          </a:bodyPr>
          <a:lstStyle/>
          <a:p>
            <a:r>
              <a:rPr lang="en-US" dirty="0"/>
              <a:t>Achaemenid/Iranian Values—Cyrus’s Instructions</a:t>
            </a:r>
          </a:p>
          <a:p>
            <a:pPr lvl="1"/>
            <a:r>
              <a:rPr lang="en-US" dirty="0"/>
              <a:t>Ride the Horse (Duty)</a:t>
            </a:r>
          </a:p>
          <a:p>
            <a:pPr lvl="1"/>
            <a:r>
              <a:rPr lang="en-US" dirty="0"/>
              <a:t>Shoot the Bow (Courage)</a:t>
            </a:r>
          </a:p>
          <a:p>
            <a:pPr lvl="1"/>
            <a:r>
              <a:rPr lang="en-US" dirty="0"/>
              <a:t>Speak the </a:t>
            </a:r>
            <a:r>
              <a:rPr lang="en-US" dirty="0">
                <a:solidFill>
                  <a:srgbClr val="FFFF00"/>
                </a:solidFill>
              </a:rPr>
              <a:t>Truth</a:t>
            </a:r>
            <a:r>
              <a:rPr lang="en-US" dirty="0"/>
              <a:t> (Virtue)</a:t>
            </a:r>
          </a:p>
          <a:p>
            <a:r>
              <a:rPr lang="en-US" dirty="0"/>
              <a:t>The two worst sins, in the Achaemenid view</a:t>
            </a:r>
          </a:p>
          <a:p>
            <a:pPr lvl="1"/>
            <a:r>
              <a:rPr lang="en-US" dirty="0"/>
              <a:t>Tell a </a:t>
            </a:r>
            <a:r>
              <a:rPr lang="en-US" dirty="0">
                <a:solidFill>
                  <a:srgbClr val="FFFF00"/>
                </a:solidFill>
              </a:rPr>
              <a:t>lie</a:t>
            </a:r>
          </a:p>
          <a:p>
            <a:pPr lvl="1"/>
            <a:r>
              <a:rPr lang="en-US" dirty="0"/>
              <a:t>Go into debt (because debt encourages </a:t>
            </a:r>
            <a:r>
              <a:rPr lang="en-US" dirty="0">
                <a:solidFill>
                  <a:srgbClr val="FFFF00"/>
                </a:solidFill>
              </a:rPr>
              <a:t>lying</a:t>
            </a:r>
            <a:r>
              <a:rPr lang="en-US" dirty="0"/>
              <a:t>)</a:t>
            </a:r>
          </a:p>
          <a:p>
            <a:r>
              <a:rPr lang="en-US" dirty="0"/>
              <a:t>The most common beginning of a Persian male name: </a:t>
            </a:r>
            <a:r>
              <a:rPr lang="en-US" i="1" dirty="0"/>
              <a:t>Arta</a:t>
            </a:r>
            <a:r>
              <a:rPr lang="en-US" dirty="0"/>
              <a:t> (</a:t>
            </a:r>
            <a:r>
              <a:rPr lang="en-US" dirty="0">
                <a:solidFill>
                  <a:srgbClr val="FFFF00"/>
                </a:solidFill>
              </a:rPr>
              <a:t>Truth</a:t>
            </a:r>
            <a:r>
              <a:rPr lang="en-US" dirty="0"/>
              <a:t>)</a:t>
            </a:r>
          </a:p>
        </p:txBody>
      </p:sp>
      <p:pic>
        <p:nvPicPr>
          <p:cNvPr id="5" name="Picture 4">
            <a:extLst>
              <a:ext uri="{FF2B5EF4-FFF2-40B4-BE49-F238E27FC236}">
                <a16:creationId xmlns:a16="http://schemas.microsoft.com/office/drawing/2014/main" id="{5DC29019-BE16-4682-BF50-4CAEDE414DB2}"/>
              </a:ext>
            </a:extLst>
          </p:cNvPr>
          <p:cNvPicPr>
            <a:picLocks noChangeAspect="1"/>
          </p:cNvPicPr>
          <p:nvPr/>
        </p:nvPicPr>
        <p:blipFill>
          <a:blip r:embed="rId2"/>
          <a:stretch>
            <a:fillRect/>
          </a:stretch>
        </p:blipFill>
        <p:spPr>
          <a:xfrm>
            <a:off x="10670216" y="882638"/>
            <a:ext cx="1420010" cy="760632"/>
          </a:xfrm>
          <a:prstGeom prst="rect">
            <a:avLst/>
          </a:prstGeom>
        </p:spPr>
      </p:pic>
    </p:spTree>
    <p:extLst>
      <p:ext uri="{BB962C8B-B14F-4D97-AF65-F5344CB8AC3E}">
        <p14:creationId xmlns:p14="http://schemas.microsoft.com/office/powerpoint/2010/main" val="4143435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Values and Religions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2"/>
            <a:ext cx="8410669" cy="4209701"/>
          </a:xfrm>
        </p:spPr>
        <p:txBody>
          <a:bodyPr/>
          <a:lstStyle/>
          <a:p>
            <a:r>
              <a:rPr lang="en-US" dirty="0"/>
              <a:t>Achaemenid/Iranian Royal Religions</a:t>
            </a:r>
          </a:p>
          <a:p>
            <a:pPr lvl="1"/>
            <a:r>
              <a:rPr lang="en-US" dirty="0"/>
              <a:t>No official religion of the empire, but the religion practiced by the current monarch received special attention</a:t>
            </a:r>
          </a:p>
          <a:p>
            <a:pPr lvl="2"/>
            <a:r>
              <a:rPr lang="en-US" dirty="0"/>
              <a:t>Zoroastrian Magi may have been particularly important</a:t>
            </a:r>
          </a:p>
          <a:p>
            <a:pPr lvl="1"/>
            <a:r>
              <a:rPr lang="en-US" dirty="0"/>
              <a:t>Universal freedom of religion (but organized religion seen as a necessary element of social cohesion)</a:t>
            </a:r>
          </a:p>
          <a:p>
            <a:pPr lvl="1"/>
            <a:r>
              <a:rPr lang="en-US" dirty="0"/>
              <a:t>Persian monarchs respected all religions of their subjects, and where their duties required them to practice the religion, they did so.</a:t>
            </a:r>
          </a:p>
          <a:p>
            <a:pPr lvl="2"/>
            <a:r>
              <a:rPr lang="en-US" dirty="0"/>
              <a:t>Egypt</a:t>
            </a:r>
          </a:p>
          <a:p>
            <a:pPr lvl="2"/>
            <a:r>
              <a:rPr lang="en-US" dirty="0"/>
              <a:t>Babylon</a:t>
            </a:r>
          </a:p>
          <a:p>
            <a:pPr lvl="2"/>
            <a:r>
              <a:rPr lang="en-US" dirty="0"/>
              <a:t>Judea</a:t>
            </a:r>
          </a:p>
        </p:txBody>
      </p:sp>
      <p:pic>
        <p:nvPicPr>
          <p:cNvPr id="5" name="Picture 4">
            <a:extLst>
              <a:ext uri="{FF2B5EF4-FFF2-40B4-BE49-F238E27FC236}">
                <a16:creationId xmlns:a16="http://schemas.microsoft.com/office/drawing/2014/main" id="{5DC29019-BE16-4682-BF50-4CAEDE414DB2}"/>
              </a:ext>
            </a:extLst>
          </p:cNvPr>
          <p:cNvPicPr>
            <a:picLocks noChangeAspect="1"/>
          </p:cNvPicPr>
          <p:nvPr/>
        </p:nvPicPr>
        <p:blipFill>
          <a:blip r:embed="rId2"/>
          <a:stretch>
            <a:fillRect/>
          </a:stretch>
        </p:blipFill>
        <p:spPr>
          <a:xfrm>
            <a:off x="10670216" y="882638"/>
            <a:ext cx="1420010" cy="760632"/>
          </a:xfrm>
          <a:prstGeom prst="rect">
            <a:avLst/>
          </a:prstGeom>
        </p:spPr>
      </p:pic>
    </p:spTree>
    <p:extLst>
      <p:ext uri="{BB962C8B-B14F-4D97-AF65-F5344CB8AC3E}">
        <p14:creationId xmlns:p14="http://schemas.microsoft.com/office/powerpoint/2010/main" val="947859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Values and Religions: Zoroastrianism</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3"/>
            <a:ext cx="5255529" cy="4143440"/>
          </a:xfrm>
        </p:spPr>
        <p:txBody>
          <a:bodyPr>
            <a:normAutofit/>
          </a:bodyPr>
          <a:lstStyle/>
          <a:p>
            <a:r>
              <a:rPr lang="en-US" dirty="0"/>
              <a:t>Actual name at this time: </a:t>
            </a:r>
            <a:r>
              <a:rPr lang="en-US" i="1" dirty="0"/>
              <a:t>Mazdayasna</a:t>
            </a:r>
            <a:r>
              <a:rPr lang="en-US" dirty="0"/>
              <a:t> (Worship of Mazda)</a:t>
            </a:r>
          </a:p>
          <a:p>
            <a:endParaRPr lang="en-US" dirty="0"/>
          </a:p>
          <a:p>
            <a:r>
              <a:rPr lang="en-US" dirty="0"/>
              <a:t>Ahura (Lord) Mazda (Wisdom)</a:t>
            </a:r>
          </a:p>
          <a:p>
            <a:endParaRPr lang="en-US" dirty="0"/>
          </a:p>
          <a:p>
            <a:r>
              <a:rPr lang="en-US" dirty="0"/>
              <a:t>Symbol of Ahura Mazda, a major symbol of Zoroastrianism, also semi-official symbol of Achaemenid Persia.</a:t>
            </a:r>
          </a:p>
          <a:p>
            <a:endParaRPr lang="en-US" dirty="0"/>
          </a:p>
          <a:p>
            <a:pPr marL="457200" lvl="1" indent="0">
              <a:buNone/>
            </a:pPr>
            <a:endParaRPr lang="en-US" dirty="0"/>
          </a:p>
        </p:txBody>
      </p:sp>
      <p:pic>
        <p:nvPicPr>
          <p:cNvPr id="5" name="Picture 4">
            <a:extLst>
              <a:ext uri="{FF2B5EF4-FFF2-40B4-BE49-F238E27FC236}">
                <a16:creationId xmlns:a16="http://schemas.microsoft.com/office/drawing/2014/main" id="{5DC29019-BE16-4682-BF50-4CAEDE414DB2}"/>
              </a:ext>
            </a:extLst>
          </p:cNvPr>
          <p:cNvPicPr>
            <a:picLocks noChangeAspect="1"/>
          </p:cNvPicPr>
          <p:nvPr/>
        </p:nvPicPr>
        <p:blipFill>
          <a:blip r:embed="rId2"/>
          <a:stretch>
            <a:fillRect/>
          </a:stretch>
        </p:blipFill>
        <p:spPr>
          <a:xfrm>
            <a:off x="10670216" y="882638"/>
            <a:ext cx="1420010" cy="760632"/>
          </a:xfrm>
          <a:prstGeom prst="rect">
            <a:avLst/>
          </a:prstGeom>
        </p:spPr>
      </p:pic>
    </p:spTree>
    <p:extLst>
      <p:ext uri="{BB962C8B-B14F-4D97-AF65-F5344CB8AC3E}">
        <p14:creationId xmlns:p14="http://schemas.microsoft.com/office/powerpoint/2010/main" val="3998598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Values and Religions: Zoroastrianism</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3"/>
            <a:ext cx="7673264" cy="4143440"/>
          </a:xfrm>
        </p:spPr>
        <p:txBody>
          <a:bodyPr>
            <a:normAutofit/>
          </a:bodyPr>
          <a:lstStyle/>
          <a:p>
            <a:r>
              <a:rPr lang="en-US" dirty="0"/>
              <a:t>Monotheistic or Polytheistic?</a:t>
            </a:r>
          </a:p>
          <a:p>
            <a:pPr lvl="1"/>
            <a:r>
              <a:rPr lang="en-US" dirty="0"/>
              <a:t>Polytheistic in transition to monotheism</a:t>
            </a:r>
          </a:p>
          <a:p>
            <a:pPr lvl="1"/>
            <a:r>
              <a:rPr lang="en-US" dirty="0"/>
              <a:t>Monotheistic theological vision transplanted onto polytheistic framework</a:t>
            </a:r>
          </a:p>
          <a:p>
            <a:pPr lvl="1"/>
            <a:endParaRPr lang="en-US" dirty="0"/>
          </a:p>
          <a:p>
            <a:r>
              <a:rPr lang="en-US" dirty="0"/>
              <a:t>Evolving Pantheon</a:t>
            </a:r>
          </a:p>
          <a:p>
            <a:pPr lvl="1"/>
            <a:r>
              <a:rPr lang="en-US" dirty="0"/>
              <a:t>Mithra and Anahita are originally lesser gods</a:t>
            </a:r>
          </a:p>
          <a:p>
            <a:pPr lvl="1"/>
            <a:r>
              <a:rPr lang="en-US" dirty="0"/>
              <a:t>They become manifestations of Ahura Mazda’s being</a:t>
            </a:r>
          </a:p>
          <a:p>
            <a:pPr lvl="2"/>
            <a:r>
              <a:rPr lang="en-US" dirty="0"/>
              <a:t>Sometimes likened to the Christian trinity.</a:t>
            </a:r>
          </a:p>
          <a:p>
            <a:pPr lvl="1"/>
            <a:r>
              <a:rPr lang="en-US" dirty="0"/>
              <a:t>But Anahita and Mithra continue to be worshipped by some adherents throughout this period</a:t>
            </a:r>
          </a:p>
          <a:p>
            <a:pPr lvl="1"/>
            <a:endParaRPr lang="en-US" dirty="0"/>
          </a:p>
        </p:txBody>
      </p:sp>
      <p:pic>
        <p:nvPicPr>
          <p:cNvPr id="5" name="Picture 4">
            <a:extLst>
              <a:ext uri="{FF2B5EF4-FFF2-40B4-BE49-F238E27FC236}">
                <a16:creationId xmlns:a16="http://schemas.microsoft.com/office/drawing/2014/main" id="{5DC29019-BE16-4682-BF50-4CAEDE414DB2}"/>
              </a:ext>
            </a:extLst>
          </p:cNvPr>
          <p:cNvPicPr>
            <a:picLocks noChangeAspect="1"/>
          </p:cNvPicPr>
          <p:nvPr/>
        </p:nvPicPr>
        <p:blipFill>
          <a:blip r:embed="rId2"/>
          <a:stretch>
            <a:fillRect/>
          </a:stretch>
        </p:blipFill>
        <p:spPr>
          <a:xfrm>
            <a:off x="10670216" y="882638"/>
            <a:ext cx="1420010" cy="760632"/>
          </a:xfrm>
          <a:prstGeom prst="rect">
            <a:avLst/>
          </a:prstGeom>
        </p:spPr>
      </p:pic>
    </p:spTree>
    <p:extLst>
      <p:ext uri="{BB962C8B-B14F-4D97-AF65-F5344CB8AC3E}">
        <p14:creationId xmlns:p14="http://schemas.microsoft.com/office/powerpoint/2010/main" val="2613919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Values and Religions: Zoroastrianism</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3"/>
            <a:ext cx="8556444" cy="4143440"/>
          </a:xfrm>
        </p:spPr>
        <p:txBody>
          <a:bodyPr>
            <a:normAutofit/>
          </a:bodyPr>
          <a:lstStyle/>
          <a:p>
            <a:r>
              <a:rPr lang="en-US" dirty="0"/>
              <a:t>Important Principles</a:t>
            </a:r>
          </a:p>
          <a:p>
            <a:pPr lvl="1"/>
            <a:r>
              <a:rPr lang="en-US" dirty="0">
                <a:solidFill>
                  <a:srgbClr val="FFFF00"/>
                </a:solidFill>
              </a:rPr>
              <a:t>Dualism</a:t>
            </a:r>
            <a:r>
              <a:rPr lang="en-US" dirty="0"/>
              <a:t>: Good (Truth) vs Evil (The Lie)</a:t>
            </a:r>
          </a:p>
          <a:p>
            <a:pPr lvl="2"/>
            <a:r>
              <a:rPr lang="en-US" dirty="0"/>
              <a:t>Ahura Mazda is opposed by </a:t>
            </a:r>
            <a:r>
              <a:rPr lang="en-US" i="1" dirty="0" err="1"/>
              <a:t>Angra</a:t>
            </a:r>
            <a:r>
              <a:rPr lang="en-US" i="1" dirty="0"/>
              <a:t> </a:t>
            </a:r>
            <a:r>
              <a:rPr lang="en-US" i="1" dirty="0" err="1"/>
              <a:t>Mainyu</a:t>
            </a:r>
            <a:r>
              <a:rPr lang="en-US" i="1" dirty="0"/>
              <a:t> </a:t>
            </a:r>
            <a:r>
              <a:rPr lang="en-US" dirty="0"/>
              <a:t>(Evil Spirit)</a:t>
            </a:r>
          </a:p>
          <a:p>
            <a:pPr lvl="1"/>
            <a:r>
              <a:rPr lang="en-US" dirty="0"/>
              <a:t>God, the embodiment of Truth, is </a:t>
            </a:r>
            <a:r>
              <a:rPr lang="en-US" dirty="0">
                <a:solidFill>
                  <a:srgbClr val="FFFF00"/>
                </a:solidFill>
              </a:rPr>
              <a:t>omnipresent</a:t>
            </a:r>
            <a:r>
              <a:rPr lang="en-US" dirty="0"/>
              <a:t> in nature</a:t>
            </a:r>
          </a:p>
          <a:p>
            <a:pPr lvl="1"/>
            <a:r>
              <a:rPr lang="en-US" dirty="0">
                <a:solidFill>
                  <a:srgbClr val="FFFF00"/>
                </a:solidFill>
              </a:rPr>
              <a:t>Free Will: </a:t>
            </a:r>
            <a:r>
              <a:rPr lang="en-US" dirty="0"/>
              <a:t>People choose good or evil</a:t>
            </a:r>
          </a:p>
          <a:p>
            <a:pPr lvl="1"/>
            <a:r>
              <a:rPr lang="en-US" dirty="0"/>
              <a:t>The moral life requires Good Thought, Good Speech, Good Acts</a:t>
            </a:r>
          </a:p>
          <a:p>
            <a:pPr lvl="1"/>
            <a:r>
              <a:rPr lang="en-US" dirty="0"/>
              <a:t>Body is mortal, </a:t>
            </a:r>
            <a:r>
              <a:rPr lang="en-US" dirty="0">
                <a:solidFill>
                  <a:srgbClr val="FFFF00"/>
                </a:solidFill>
              </a:rPr>
              <a:t>soul immortal</a:t>
            </a:r>
            <a:r>
              <a:rPr lang="en-US" dirty="0"/>
              <a:t>.</a:t>
            </a:r>
          </a:p>
          <a:p>
            <a:pPr lvl="2"/>
            <a:r>
              <a:rPr lang="en-US" dirty="0"/>
              <a:t>Virtuous life rewarded in afterlife, Evil life punished</a:t>
            </a:r>
          </a:p>
          <a:p>
            <a:pPr lvl="1"/>
            <a:r>
              <a:rPr lang="en-US" dirty="0"/>
              <a:t>Pray for </a:t>
            </a:r>
            <a:r>
              <a:rPr lang="en-US" dirty="0">
                <a:solidFill>
                  <a:srgbClr val="FFFF00"/>
                </a:solidFill>
              </a:rPr>
              <a:t>enlightenment</a:t>
            </a:r>
            <a:r>
              <a:rPr lang="en-US" dirty="0"/>
              <a:t>, not good fortune</a:t>
            </a:r>
          </a:p>
        </p:txBody>
      </p:sp>
      <p:pic>
        <p:nvPicPr>
          <p:cNvPr id="5" name="Picture 4">
            <a:extLst>
              <a:ext uri="{FF2B5EF4-FFF2-40B4-BE49-F238E27FC236}">
                <a16:creationId xmlns:a16="http://schemas.microsoft.com/office/drawing/2014/main" id="{5DC29019-BE16-4682-BF50-4CAEDE414DB2}"/>
              </a:ext>
            </a:extLst>
          </p:cNvPr>
          <p:cNvPicPr>
            <a:picLocks noChangeAspect="1"/>
          </p:cNvPicPr>
          <p:nvPr/>
        </p:nvPicPr>
        <p:blipFill>
          <a:blip r:embed="rId2"/>
          <a:stretch>
            <a:fillRect/>
          </a:stretch>
        </p:blipFill>
        <p:spPr>
          <a:xfrm>
            <a:off x="10670216" y="882638"/>
            <a:ext cx="1420010" cy="760632"/>
          </a:xfrm>
          <a:prstGeom prst="rect">
            <a:avLst/>
          </a:prstGeom>
        </p:spPr>
      </p:pic>
    </p:spTree>
    <p:extLst>
      <p:ext uri="{BB962C8B-B14F-4D97-AF65-F5344CB8AC3E}">
        <p14:creationId xmlns:p14="http://schemas.microsoft.com/office/powerpoint/2010/main" val="596316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4EDA-D19B-4196-A7ED-47880F8491D6}"/>
              </a:ext>
            </a:extLst>
          </p:cNvPr>
          <p:cNvSpPr>
            <a:spLocks noGrp="1"/>
          </p:cNvSpPr>
          <p:nvPr>
            <p:ph type="title"/>
          </p:nvPr>
        </p:nvSpPr>
        <p:spPr/>
        <p:txBody>
          <a:bodyPr/>
          <a:lstStyle/>
          <a:p>
            <a:r>
              <a:rPr lang="en-US" dirty="0"/>
              <a:t>5. Philosophy and Science</a:t>
            </a:r>
          </a:p>
        </p:txBody>
      </p:sp>
      <p:sp>
        <p:nvSpPr>
          <p:cNvPr id="3" name="Content Placeholder 2">
            <a:extLst>
              <a:ext uri="{FF2B5EF4-FFF2-40B4-BE49-F238E27FC236}">
                <a16:creationId xmlns:a16="http://schemas.microsoft.com/office/drawing/2014/main" id="{9A555938-173C-41B1-A842-99E65FF85E16}"/>
              </a:ext>
            </a:extLst>
          </p:cNvPr>
          <p:cNvSpPr>
            <a:spLocks noGrp="1"/>
          </p:cNvSpPr>
          <p:nvPr>
            <p:ph idx="1"/>
          </p:nvPr>
        </p:nvSpPr>
        <p:spPr>
          <a:xfrm>
            <a:off x="680322" y="2336872"/>
            <a:ext cx="7615539" cy="4360279"/>
          </a:xfrm>
        </p:spPr>
        <p:txBody>
          <a:bodyPr>
            <a:normAutofit lnSpcReduction="10000"/>
          </a:bodyPr>
          <a:lstStyle/>
          <a:p>
            <a:r>
              <a:rPr lang="en-US" dirty="0"/>
              <a:t>The natural world has </a:t>
            </a:r>
            <a:r>
              <a:rPr lang="en-US" i="1" dirty="0">
                <a:solidFill>
                  <a:srgbClr val="FFFF00"/>
                </a:solidFill>
              </a:rPr>
              <a:t>Laws</a:t>
            </a:r>
            <a:r>
              <a:rPr lang="en-US" dirty="0"/>
              <a:t>, and experiences </a:t>
            </a:r>
            <a:r>
              <a:rPr lang="en-US" i="1" dirty="0">
                <a:solidFill>
                  <a:srgbClr val="FFFF00"/>
                </a:solidFill>
              </a:rPr>
              <a:t>Conflict.</a:t>
            </a:r>
          </a:p>
          <a:p>
            <a:pPr lvl="1"/>
            <a:r>
              <a:rPr lang="en-US" dirty="0"/>
              <a:t>What the Greeks would later call </a:t>
            </a:r>
            <a:r>
              <a:rPr lang="en-US" i="1" dirty="0">
                <a:solidFill>
                  <a:srgbClr val="FFFF00"/>
                </a:solidFill>
              </a:rPr>
              <a:t>Logos</a:t>
            </a:r>
            <a:r>
              <a:rPr lang="en-US" dirty="0"/>
              <a:t> and </a:t>
            </a:r>
            <a:r>
              <a:rPr lang="en-US" i="1" dirty="0">
                <a:solidFill>
                  <a:srgbClr val="FFFF00"/>
                </a:solidFill>
              </a:rPr>
              <a:t>Dike</a:t>
            </a:r>
            <a:r>
              <a:rPr lang="en-US" dirty="0"/>
              <a:t>.</a:t>
            </a:r>
          </a:p>
          <a:p>
            <a:r>
              <a:rPr lang="en-US" dirty="0"/>
              <a:t>The natural world is God’s creation; to understand it better can never be blasphemous, only worshipful</a:t>
            </a:r>
          </a:p>
          <a:p>
            <a:r>
              <a:rPr lang="en-US" dirty="0"/>
              <a:t>Mathematics and Astronomy very advanced</a:t>
            </a:r>
          </a:p>
          <a:p>
            <a:pPr lvl="1"/>
            <a:r>
              <a:rPr lang="en-US" dirty="0" err="1"/>
              <a:t>Kidinnu</a:t>
            </a:r>
            <a:r>
              <a:rPr lang="en-US" dirty="0"/>
              <a:t>, probably responsible for System B method of calculating the speed of the </a:t>
            </a:r>
            <a:r>
              <a:rPr lang="en-US"/>
              <a:t>moon in its orbit. </a:t>
            </a:r>
            <a:endParaRPr lang="en-US" dirty="0"/>
          </a:p>
          <a:p>
            <a:pPr lvl="1"/>
            <a:r>
              <a:rPr lang="en-US" dirty="0"/>
              <a:t>His </a:t>
            </a:r>
            <a:r>
              <a:rPr lang="en-US" dirty="0" err="1"/>
              <a:t>calulation</a:t>
            </a:r>
            <a:r>
              <a:rPr lang="en-US" dirty="0"/>
              <a:t> (29.53059414 days) is within </a:t>
            </a:r>
            <a:r>
              <a:rPr lang="en-US" b="1" i="1" dirty="0">
                <a:solidFill>
                  <a:srgbClr val="FFFF00"/>
                </a:solidFill>
              </a:rPr>
              <a:t>one third of a second </a:t>
            </a:r>
            <a:r>
              <a:rPr lang="en-US" dirty="0"/>
              <a:t>of being correct. His </a:t>
            </a:r>
            <a:r>
              <a:rPr lang="en-US" dirty="0" err="1"/>
              <a:t>caluculation</a:t>
            </a:r>
            <a:r>
              <a:rPr lang="en-US" dirty="0"/>
              <a:t> of the length of a year was as close as anyone came before computers.</a:t>
            </a:r>
          </a:p>
          <a:p>
            <a:r>
              <a:rPr lang="en-US" dirty="0"/>
              <a:t>Engineering (particularly irrigation) also very advanced</a:t>
            </a:r>
          </a:p>
          <a:p>
            <a:endParaRPr lang="en-US" dirty="0"/>
          </a:p>
        </p:txBody>
      </p:sp>
      <p:pic>
        <p:nvPicPr>
          <p:cNvPr id="5" name="Picture 4">
            <a:extLst>
              <a:ext uri="{FF2B5EF4-FFF2-40B4-BE49-F238E27FC236}">
                <a16:creationId xmlns:a16="http://schemas.microsoft.com/office/drawing/2014/main" id="{FAC31A5E-D909-42D3-9FE5-A5199F9C84A3}"/>
              </a:ext>
            </a:extLst>
          </p:cNvPr>
          <p:cNvPicPr>
            <a:picLocks noChangeAspect="1"/>
          </p:cNvPicPr>
          <p:nvPr/>
        </p:nvPicPr>
        <p:blipFill>
          <a:blip r:embed="rId2"/>
          <a:stretch>
            <a:fillRect/>
          </a:stretch>
        </p:blipFill>
        <p:spPr>
          <a:xfrm>
            <a:off x="10972800" y="660382"/>
            <a:ext cx="818243" cy="1266630"/>
          </a:xfrm>
          <a:prstGeom prst="rect">
            <a:avLst/>
          </a:prstGeom>
        </p:spPr>
      </p:pic>
    </p:spTree>
    <p:extLst>
      <p:ext uri="{BB962C8B-B14F-4D97-AF65-F5344CB8AC3E}">
        <p14:creationId xmlns:p14="http://schemas.microsoft.com/office/powerpoint/2010/main" val="2298312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A2D2-0414-460A-90A0-9AAA7AFE2AC7}"/>
              </a:ext>
            </a:extLst>
          </p:cNvPr>
          <p:cNvSpPr>
            <a:spLocks noGrp="1"/>
          </p:cNvSpPr>
          <p:nvPr>
            <p:ph type="title"/>
          </p:nvPr>
        </p:nvSpPr>
        <p:spPr/>
        <p:txBody>
          <a:bodyPr/>
          <a:lstStyle/>
          <a:p>
            <a:r>
              <a:rPr lang="en-US" dirty="0"/>
              <a:t>Science--Qanats (irrigation aqueducts)</a:t>
            </a:r>
          </a:p>
        </p:txBody>
      </p:sp>
      <p:sp>
        <p:nvSpPr>
          <p:cNvPr id="3" name="Content Placeholder 2">
            <a:extLst>
              <a:ext uri="{FF2B5EF4-FFF2-40B4-BE49-F238E27FC236}">
                <a16:creationId xmlns:a16="http://schemas.microsoft.com/office/drawing/2014/main" id="{60F670B8-AF61-478D-887F-044C115624C0}"/>
              </a:ext>
            </a:extLst>
          </p:cNvPr>
          <p:cNvSpPr>
            <a:spLocks noGrp="1"/>
          </p:cNvSpPr>
          <p:nvPr>
            <p:ph idx="1"/>
          </p:nvPr>
        </p:nvSpPr>
        <p:spPr>
          <a:xfrm>
            <a:off x="481538" y="2357819"/>
            <a:ext cx="4262740" cy="4077179"/>
          </a:xfrm>
        </p:spPr>
        <p:txBody>
          <a:bodyPr/>
          <a:lstStyle/>
          <a:p>
            <a:r>
              <a:rPr lang="en-US" dirty="0"/>
              <a:t>Underground irrigation channels which brought water from highlands to arid lowlands dating from about 1000 BCE.</a:t>
            </a:r>
          </a:p>
          <a:p>
            <a:r>
              <a:rPr lang="en-US" dirty="0"/>
              <a:t>Financed by early tax incentive system (land irrigated exempt from taxes for three generations)</a:t>
            </a:r>
          </a:p>
        </p:txBody>
      </p:sp>
      <p:pic>
        <p:nvPicPr>
          <p:cNvPr id="6" name="Picture 5">
            <a:extLst>
              <a:ext uri="{FF2B5EF4-FFF2-40B4-BE49-F238E27FC236}">
                <a16:creationId xmlns:a16="http://schemas.microsoft.com/office/drawing/2014/main" id="{6BD4F4C9-5921-403A-9060-8C423F9F3F08}"/>
              </a:ext>
            </a:extLst>
          </p:cNvPr>
          <p:cNvPicPr>
            <a:picLocks noChangeAspect="1"/>
          </p:cNvPicPr>
          <p:nvPr/>
        </p:nvPicPr>
        <p:blipFill>
          <a:blip r:embed="rId2"/>
          <a:stretch>
            <a:fillRect/>
          </a:stretch>
        </p:blipFill>
        <p:spPr>
          <a:xfrm>
            <a:off x="10972800" y="660382"/>
            <a:ext cx="818243" cy="1266630"/>
          </a:xfrm>
          <a:prstGeom prst="rect">
            <a:avLst/>
          </a:prstGeom>
        </p:spPr>
      </p:pic>
    </p:spTree>
    <p:extLst>
      <p:ext uri="{BB962C8B-B14F-4D97-AF65-F5344CB8AC3E}">
        <p14:creationId xmlns:p14="http://schemas.microsoft.com/office/powerpoint/2010/main" val="2540327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8E10-2C24-415B-9627-2B134BBC314B}"/>
              </a:ext>
            </a:extLst>
          </p:cNvPr>
          <p:cNvSpPr>
            <a:spLocks noGrp="1"/>
          </p:cNvSpPr>
          <p:nvPr>
            <p:ph type="title"/>
          </p:nvPr>
        </p:nvSpPr>
        <p:spPr/>
        <p:txBody>
          <a:bodyPr/>
          <a:lstStyle/>
          <a:p>
            <a:r>
              <a:rPr lang="en-US" dirty="0"/>
              <a:t>Science--Early Central Air Conditioning</a:t>
            </a:r>
          </a:p>
        </p:txBody>
      </p:sp>
      <p:sp>
        <p:nvSpPr>
          <p:cNvPr id="3" name="Content Placeholder 2">
            <a:extLst>
              <a:ext uri="{FF2B5EF4-FFF2-40B4-BE49-F238E27FC236}">
                <a16:creationId xmlns:a16="http://schemas.microsoft.com/office/drawing/2014/main" id="{325C115A-A411-49A7-8309-FB1440C3865C}"/>
              </a:ext>
            </a:extLst>
          </p:cNvPr>
          <p:cNvSpPr>
            <a:spLocks noGrp="1"/>
          </p:cNvSpPr>
          <p:nvPr>
            <p:ph idx="1"/>
          </p:nvPr>
        </p:nvSpPr>
        <p:spPr>
          <a:xfrm>
            <a:off x="680321" y="2519969"/>
            <a:ext cx="5972270" cy="3599316"/>
          </a:xfrm>
        </p:spPr>
        <p:txBody>
          <a:bodyPr/>
          <a:lstStyle/>
          <a:p>
            <a:r>
              <a:rPr lang="en-US" dirty="0"/>
              <a:t>House built along the trace of a Qanat could use the cool, deep water flow to cool the house in summer, using a wind tower for forced air circulation.</a:t>
            </a:r>
          </a:p>
        </p:txBody>
      </p:sp>
      <p:pic>
        <p:nvPicPr>
          <p:cNvPr id="6" name="Picture 5">
            <a:extLst>
              <a:ext uri="{FF2B5EF4-FFF2-40B4-BE49-F238E27FC236}">
                <a16:creationId xmlns:a16="http://schemas.microsoft.com/office/drawing/2014/main" id="{532FC0A4-7469-471B-8252-1D7378027517}"/>
              </a:ext>
            </a:extLst>
          </p:cNvPr>
          <p:cNvPicPr>
            <a:picLocks noChangeAspect="1"/>
          </p:cNvPicPr>
          <p:nvPr/>
        </p:nvPicPr>
        <p:blipFill>
          <a:blip r:embed="rId2"/>
          <a:stretch>
            <a:fillRect/>
          </a:stretch>
        </p:blipFill>
        <p:spPr>
          <a:xfrm>
            <a:off x="10972800" y="660382"/>
            <a:ext cx="818243" cy="1266630"/>
          </a:xfrm>
          <a:prstGeom prst="rect">
            <a:avLst/>
          </a:prstGeom>
        </p:spPr>
      </p:pic>
    </p:spTree>
    <p:extLst>
      <p:ext uri="{BB962C8B-B14F-4D97-AF65-F5344CB8AC3E}">
        <p14:creationId xmlns:p14="http://schemas.microsoft.com/office/powerpoint/2010/main" val="4157912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000" dirty="0"/>
              <a:t>Question Break</a:t>
            </a:r>
          </a:p>
          <a:p>
            <a:pPr marL="0" indent="0" algn="ctr">
              <a:buNone/>
            </a:pPr>
            <a:endParaRPr lang="en-US" sz="4000" dirty="0"/>
          </a:p>
          <a:p>
            <a:pPr marL="0" indent="0" algn="ctr">
              <a:buNone/>
            </a:pPr>
            <a:r>
              <a:rPr lang="en-US" sz="2800" dirty="0"/>
              <a:t>Coming Up: Persian Art</a:t>
            </a:r>
          </a:p>
        </p:txBody>
      </p:sp>
      <p:pic>
        <p:nvPicPr>
          <p:cNvPr id="4" name="Picture 3">
            <a:extLst>
              <a:ext uri="{FF2B5EF4-FFF2-40B4-BE49-F238E27FC236}">
                <a16:creationId xmlns:a16="http://schemas.microsoft.com/office/drawing/2014/main" id="{E9342E95-8F62-447E-9A96-7ADF57C3F424}"/>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296675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C2AD-FC13-4DD2-9D83-23143DAED9A6}"/>
              </a:ext>
            </a:extLst>
          </p:cNvPr>
          <p:cNvSpPr>
            <a:spLocks noGrp="1"/>
          </p:cNvSpPr>
          <p:nvPr>
            <p:ph type="title"/>
          </p:nvPr>
        </p:nvSpPr>
        <p:spPr/>
        <p:txBody>
          <a:bodyPr/>
          <a:lstStyle/>
          <a:p>
            <a:r>
              <a:rPr lang="en-US" dirty="0"/>
              <a:t>1. Nomad to Empire</a:t>
            </a:r>
          </a:p>
        </p:txBody>
      </p:sp>
      <p:sp>
        <p:nvSpPr>
          <p:cNvPr id="3" name="Content Placeholder 2">
            <a:extLst>
              <a:ext uri="{FF2B5EF4-FFF2-40B4-BE49-F238E27FC236}">
                <a16:creationId xmlns:a16="http://schemas.microsoft.com/office/drawing/2014/main" id="{2A301832-EB2A-41BA-AFCD-28915C19E639}"/>
              </a:ext>
            </a:extLst>
          </p:cNvPr>
          <p:cNvSpPr>
            <a:spLocks noGrp="1"/>
          </p:cNvSpPr>
          <p:nvPr>
            <p:ph idx="1"/>
          </p:nvPr>
        </p:nvSpPr>
        <p:spPr>
          <a:xfrm>
            <a:off x="450574" y="2336872"/>
            <a:ext cx="4187688" cy="4102023"/>
          </a:xfrm>
        </p:spPr>
        <p:txBody>
          <a:bodyPr/>
          <a:lstStyle/>
          <a:p>
            <a:r>
              <a:rPr lang="en-US" dirty="0"/>
              <a:t>1</a:t>
            </a:r>
            <a:r>
              <a:rPr lang="en-US" baseline="30000" dirty="0"/>
              <a:t>st</a:t>
            </a:r>
            <a:r>
              <a:rPr lang="en-US" dirty="0"/>
              <a:t> wave (pre-historic) Indo-European migration, up to the beginning of the Bronze Age.</a:t>
            </a:r>
          </a:p>
          <a:p>
            <a:pPr marL="0" indent="0">
              <a:buNone/>
            </a:pPr>
            <a:endParaRPr lang="en-US" dirty="0"/>
          </a:p>
        </p:txBody>
      </p:sp>
      <p:pic>
        <p:nvPicPr>
          <p:cNvPr id="10" name="Picture 9">
            <a:extLst>
              <a:ext uri="{FF2B5EF4-FFF2-40B4-BE49-F238E27FC236}">
                <a16:creationId xmlns:a16="http://schemas.microsoft.com/office/drawing/2014/main" id="{B99F023F-C9BB-4B25-A238-19CA36253FCD}"/>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45478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E3598-651B-4316-B58B-D7DA49B742B3}"/>
              </a:ext>
            </a:extLst>
          </p:cNvPr>
          <p:cNvSpPr>
            <a:spLocks noGrp="1"/>
          </p:cNvSpPr>
          <p:nvPr>
            <p:ph type="title"/>
          </p:nvPr>
        </p:nvSpPr>
        <p:spPr/>
        <p:txBody>
          <a:bodyPr/>
          <a:lstStyle/>
          <a:p>
            <a:r>
              <a:rPr lang="en-US" dirty="0"/>
              <a:t>6.Art: Scythian influences</a:t>
            </a:r>
          </a:p>
        </p:txBody>
      </p:sp>
      <p:pic>
        <p:nvPicPr>
          <p:cNvPr id="6" name="Picture 5">
            <a:extLst>
              <a:ext uri="{FF2B5EF4-FFF2-40B4-BE49-F238E27FC236}">
                <a16:creationId xmlns:a16="http://schemas.microsoft.com/office/drawing/2014/main" id="{F6EA7C28-FA8B-4DD2-8C71-5C1086E700AA}"/>
              </a:ext>
            </a:extLst>
          </p:cNvPr>
          <p:cNvPicPr>
            <a:picLocks noChangeAspect="1"/>
          </p:cNvPicPr>
          <p:nvPr/>
        </p:nvPicPr>
        <p:blipFill>
          <a:blip r:embed="rId2"/>
          <a:stretch>
            <a:fillRect/>
          </a:stretch>
        </p:blipFill>
        <p:spPr>
          <a:xfrm>
            <a:off x="10679080" y="753228"/>
            <a:ext cx="1411146" cy="1080938"/>
          </a:xfrm>
          <a:prstGeom prst="rect">
            <a:avLst/>
          </a:prstGeom>
        </p:spPr>
      </p:pic>
    </p:spTree>
    <p:extLst>
      <p:ext uri="{BB962C8B-B14F-4D97-AF65-F5344CB8AC3E}">
        <p14:creationId xmlns:p14="http://schemas.microsoft.com/office/powerpoint/2010/main" val="3687740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2745-42B0-4B5A-A7A8-125DC1323C9F}"/>
              </a:ext>
            </a:extLst>
          </p:cNvPr>
          <p:cNvSpPr>
            <a:spLocks noGrp="1"/>
          </p:cNvSpPr>
          <p:nvPr>
            <p:ph type="title"/>
          </p:nvPr>
        </p:nvSpPr>
        <p:spPr/>
        <p:txBody>
          <a:bodyPr/>
          <a:lstStyle/>
          <a:p>
            <a:r>
              <a:rPr lang="en-US" dirty="0"/>
              <a:t>Art: More Scythian</a:t>
            </a:r>
          </a:p>
        </p:txBody>
      </p:sp>
      <p:pic>
        <p:nvPicPr>
          <p:cNvPr id="8" name="Picture 7">
            <a:extLst>
              <a:ext uri="{FF2B5EF4-FFF2-40B4-BE49-F238E27FC236}">
                <a16:creationId xmlns:a16="http://schemas.microsoft.com/office/drawing/2014/main" id="{BC06A815-9805-4B18-BC3B-DEE83E58656E}"/>
              </a:ext>
            </a:extLst>
          </p:cNvPr>
          <p:cNvPicPr>
            <a:picLocks noChangeAspect="1"/>
          </p:cNvPicPr>
          <p:nvPr/>
        </p:nvPicPr>
        <p:blipFill>
          <a:blip r:embed="rId2"/>
          <a:stretch>
            <a:fillRect/>
          </a:stretch>
        </p:blipFill>
        <p:spPr>
          <a:xfrm>
            <a:off x="10679080" y="753228"/>
            <a:ext cx="1411146" cy="1080938"/>
          </a:xfrm>
          <a:prstGeom prst="rect">
            <a:avLst/>
          </a:prstGeom>
        </p:spPr>
      </p:pic>
    </p:spTree>
    <p:extLst>
      <p:ext uri="{BB962C8B-B14F-4D97-AF65-F5344CB8AC3E}">
        <p14:creationId xmlns:p14="http://schemas.microsoft.com/office/powerpoint/2010/main" val="1486286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688B-2EDB-4F42-9484-7A6E6FC626A6}"/>
              </a:ext>
            </a:extLst>
          </p:cNvPr>
          <p:cNvSpPr>
            <a:spLocks noGrp="1"/>
          </p:cNvSpPr>
          <p:nvPr>
            <p:ph type="title"/>
          </p:nvPr>
        </p:nvSpPr>
        <p:spPr/>
        <p:txBody>
          <a:bodyPr/>
          <a:lstStyle/>
          <a:p>
            <a:r>
              <a:rPr lang="en-US" dirty="0"/>
              <a:t>Art: Assyrian influences (The Hunt)</a:t>
            </a:r>
          </a:p>
        </p:txBody>
      </p:sp>
      <p:pic>
        <p:nvPicPr>
          <p:cNvPr id="6" name="Picture 5">
            <a:extLst>
              <a:ext uri="{FF2B5EF4-FFF2-40B4-BE49-F238E27FC236}">
                <a16:creationId xmlns:a16="http://schemas.microsoft.com/office/drawing/2014/main" id="{473A3C6B-4B2B-4A60-BD58-1BD7D594055F}"/>
              </a:ext>
            </a:extLst>
          </p:cNvPr>
          <p:cNvPicPr>
            <a:picLocks noChangeAspect="1"/>
          </p:cNvPicPr>
          <p:nvPr/>
        </p:nvPicPr>
        <p:blipFill>
          <a:blip r:embed="rId2"/>
          <a:stretch>
            <a:fillRect/>
          </a:stretch>
        </p:blipFill>
        <p:spPr>
          <a:xfrm>
            <a:off x="10679080" y="753228"/>
            <a:ext cx="1411146" cy="1080938"/>
          </a:xfrm>
          <a:prstGeom prst="rect">
            <a:avLst/>
          </a:prstGeom>
        </p:spPr>
      </p:pic>
      <p:sp>
        <p:nvSpPr>
          <p:cNvPr id="4" name="Content Placeholder 3">
            <a:extLst>
              <a:ext uri="{FF2B5EF4-FFF2-40B4-BE49-F238E27FC236}">
                <a16:creationId xmlns:a16="http://schemas.microsoft.com/office/drawing/2014/main" id="{C761B39F-1813-440F-A5B0-4856BC030C0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78230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688B-2EDB-4F42-9484-7A6E6FC626A6}"/>
              </a:ext>
            </a:extLst>
          </p:cNvPr>
          <p:cNvSpPr>
            <a:spLocks noGrp="1"/>
          </p:cNvSpPr>
          <p:nvPr>
            <p:ph type="title"/>
          </p:nvPr>
        </p:nvSpPr>
        <p:spPr/>
        <p:txBody>
          <a:bodyPr/>
          <a:lstStyle/>
          <a:p>
            <a:r>
              <a:rPr lang="en-US" dirty="0"/>
              <a:t>Art: Assyrian (War)</a:t>
            </a:r>
          </a:p>
        </p:txBody>
      </p:sp>
      <p:pic>
        <p:nvPicPr>
          <p:cNvPr id="7" name="Picture 6">
            <a:extLst>
              <a:ext uri="{FF2B5EF4-FFF2-40B4-BE49-F238E27FC236}">
                <a16:creationId xmlns:a16="http://schemas.microsoft.com/office/drawing/2014/main" id="{832DCD68-5C5D-4828-951C-7372FA266024}"/>
              </a:ext>
            </a:extLst>
          </p:cNvPr>
          <p:cNvPicPr>
            <a:picLocks noChangeAspect="1"/>
          </p:cNvPicPr>
          <p:nvPr/>
        </p:nvPicPr>
        <p:blipFill>
          <a:blip r:embed="rId2"/>
          <a:stretch>
            <a:fillRect/>
          </a:stretch>
        </p:blipFill>
        <p:spPr>
          <a:xfrm>
            <a:off x="10679080" y="753228"/>
            <a:ext cx="1411146" cy="1080938"/>
          </a:xfrm>
          <a:prstGeom prst="rect">
            <a:avLst/>
          </a:prstGeom>
        </p:spPr>
      </p:pic>
      <p:sp>
        <p:nvSpPr>
          <p:cNvPr id="4" name="Content Placeholder 3">
            <a:extLst>
              <a:ext uri="{FF2B5EF4-FFF2-40B4-BE49-F238E27FC236}">
                <a16:creationId xmlns:a16="http://schemas.microsoft.com/office/drawing/2014/main" id="{575430A3-DBCB-47E4-8FD9-F0144964B75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2449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688B-2EDB-4F42-9484-7A6E6FC626A6}"/>
              </a:ext>
            </a:extLst>
          </p:cNvPr>
          <p:cNvSpPr>
            <a:spLocks noGrp="1"/>
          </p:cNvSpPr>
          <p:nvPr>
            <p:ph type="title"/>
          </p:nvPr>
        </p:nvSpPr>
        <p:spPr/>
        <p:txBody>
          <a:bodyPr/>
          <a:lstStyle/>
          <a:p>
            <a:r>
              <a:rPr lang="en-US" dirty="0"/>
              <a:t>Art: Assyrian (More War) (They liked war)</a:t>
            </a:r>
          </a:p>
        </p:txBody>
      </p:sp>
      <p:pic>
        <p:nvPicPr>
          <p:cNvPr id="6" name="Picture 5">
            <a:extLst>
              <a:ext uri="{FF2B5EF4-FFF2-40B4-BE49-F238E27FC236}">
                <a16:creationId xmlns:a16="http://schemas.microsoft.com/office/drawing/2014/main" id="{DC473AA3-A755-4CBC-BB43-5799339B3D1F}"/>
              </a:ext>
            </a:extLst>
          </p:cNvPr>
          <p:cNvPicPr>
            <a:picLocks noChangeAspect="1"/>
          </p:cNvPicPr>
          <p:nvPr/>
        </p:nvPicPr>
        <p:blipFill>
          <a:blip r:embed="rId2"/>
          <a:stretch>
            <a:fillRect/>
          </a:stretch>
        </p:blipFill>
        <p:spPr>
          <a:xfrm>
            <a:off x="10679080" y="753228"/>
            <a:ext cx="1411146" cy="1080938"/>
          </a:xfrm>
          <a:prstGeom prst="rect">
            <a:avLst/>
          </a:prstGeom>
        </p:spPr>
      </p:pic>
      <p:sp>
        <p:nvSpPr>
          <p:cNvPr id="4" name="Content Placeholder 3">
            <a:extLst>
              <a:ext uri="{FF2B5EF4-FFF2-40B4-BE49-F238E27FC236}">
                <a16:creationId xmlns:a16="http://schemas.microsoft.com/office/drawing/2014/main" id="{F43E3DBA-CFAC-44BB-8BC1-716D5E7FB9B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40934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3383-4611-47A0-AD7D-68CB3D2BCB6A}"/>
              </a:ext>
            </a:extLst>
          </p:cNvPr>
          <p:cNvSpPr>
            <a:spLocks noGrp="1"/>
          </p:cNvSpPr>
          <p:nvPr>
            <p:ph type="title"/>
          </p:nvPr>
        </p:nvSpPr>
        <p:spPr/>
        <p:txBody>
          <a:bodyPr/>
          <a:lstStyle/>
          <a:p>
            <a:r>
              <a:rPr lang="en-US" dirty="0"/>
              <a:t>Art: Assyrian (Kings and Gods)</a:t>
            </a:r>
          </a:p>
        </p:txBody>
      </p:sp>
      <p:sp>
        <p:nvSpPr>
          <p:cNvPr id="3" name="Content Placeholder 2">
            <a:extLst>
              <a:ext uri="{FF2B5EF4-FFF2-40B4-BE49-F238E27FC236}">
                <a16:creationId xmlns:a16="http://schemas.microsoft.com/office/drawing/2014/main" id="{67EBFBE5-1F8C-415C-ABA3-315DEDEACF22}"/>
              </a:ext>
            </a:extLst>
          </p:cNvPr>
          <p:cNvSpPr>
            <a:spLocks noGrp="1"/>
          </p:cNvSpPr>
          <p:nvPr>
            <p:ph idx="1"/>
          </p:nvPr>
        </p:nvSpPr>
        <p:spPr/>
        <p:txBody>
          <a:bodyPr/>
          <a:lstStyle/>
          <a:p>
            <a:r>
              <a:rPr lang="en-US" dirty="0"/>
              <a:t>Note the vanquished enemy trampled under the king’s foot.</a:t>
            </a:r>
          </a:p>
        </p:txBody>
      </p:sp>
      <p:pic>
        <p:nvPicPr>
          <p:cNvPr id="8" name="Picture 7">
            <a:extLst>
              <a:ext uri="{FF2B5EF4-FFF2-40B4-BE49-F238E27FC236}">
                <a16:creationId xmlns:a16="http://schemas.microsoft.com/office/drawing/2014/main" id="{9AB9013A-AEDA-48CD-B70B-97B1DF421022}"/>
              </a:ext>
            </a:extLst>
          </p:cNvPr>
          <p:cNvPicPr>
            <a:picLocks noChangeAspect="1"/>
          </p:cNvPicPr>
          <p:nvPr/>
        </p:nvPicPr>
        <p:blipFill>
          <a:blip r:embed="rId2"/>
          <a:stretch>
            <a:fillRect/>
          </a:stretch>
        </p:blipFill>
        <p:spPr>
          <a:xfrm>
            <a:off x="10679080" y="753228"/>
            <a:ext cx="1411146" cy="1080938"/>
          </a:xfrm>
          <a:prstGeom prst="rect">
            <a:avLst/>
          </a:prstGeom>
        </p:spPr>
      </p:pic>
    </p:spTree>
    <p:extLst>
      <p:ext uri="{BB962C8B-B14F-4D97-AF65-F5344CB8AC3E}">
        <p14:creationId xmlns:p14="http://schemas.microsoft.com/office/powerpoint/2010/main" val="2087569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CF51-298A-4819-A345-A17814BA7FEB}"/>
              </a:ext>
            </a:extLst>
          </p:cNvPr>
          <p:cNvSpPr>
            <a:spLocks noGrp="1"/>
          </p:cNvSpPr>
          <p:nvPr>
            <p:ph type="title"/>
          </p:nvPr>
        </p:nvSpPr>
        <p:spPr/>
        <p:txBody>
          <a:bodyPr/>
          <a:lstStyle/>
          <a:p>
            <a:r>
              <a:rPr lang="en-US" dirty="0"/>
              <a:t>Art: Egyptian influences (Gods and Rulers)</a:t>
            </a:r>
          </a:p>
        </p:txBody>
      </p:sp>
      <p:pic>
        <p:nvPicPr>
          <p:cNvPr id="8" name="Picture 7">
            <a:extLst>
              <a:ext uri="{FF2B5EF4-FFF2-40B4-BE49-F238E27FC236}">
                <a16:creationId xmlns:a16="http://schemas.microsoft.com/office/drawing/2014/main" id="{0C9FA59A-A22F-48F2-9043-7CF60CBD4EC4}"/>
              </a:ext>
            </a:extLst>
          </p:cNvPr>
          <p:cNvPicPr>
            <a:picLocks noChangeAspect="1"/>
          </p:cNvPicPr>
          <p:nvPr/>
        </p:nvPicPr>
        <p:blipFill>
          <a:blip r:embed="rId2"/>
          <a:stretch>
            <a:fillRect/>
          </a:stretch>
        </p:blipFill>
        <p:spPr>
          <a:xfrm>
            <a:off x="10679080" y="753228"/>
            <a:ext cx="1411146" cy="1080938"/>
          </a:xfrm>
          <a:prstGeom prst="rect">
            <a:avLst/>
          </a:prstGeom>
        </p:spPr>
      </p:pic>
      <p:sp>
        <p:nvSpPr>
          <p:cNvPr id="4" name="Content Placeholder 3">
            <a:extLst>
              <a:ext uri="{FF2B5EF4-FFF2-40B4-BE49-F238E27FC236}">
                <a16:creationId xmlns:a16="http://schemas.microsoft.com/office/drawing/2014/main" id="{45B71CE3-0C64-42BA-B901-32CB46E079B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73210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CF51-298A-4819-A345-A17814BA7FEB}"/>
              </a:ext>
            </a:extLst>
          </p:cNvPr>
          <p:cNvSpPr>
            <a:spLocks noGrp="1"/>
          </p:cNvSpPr>
          <p:nvPr>
            <p:ph type="title"/>
          </p:nvPr>
        </p:nvSpPr>
        <p:spPr/>
        <p:txBody>
          <a:bodyPr/>
          <a:lstStyle/>
          <a:p>
            <a:r>
              <a:rPr lang="en-US" dirty="0"/>
              <a:t>Art: Egyptian (Hunt and Farming)</a:t>
            </a:r>
          </a:p>
        </p:txBody>
      </p:sp>
      <p:pic>
        <p:nvPicPr>
          <p:cNvPr id="6" name="Picture 5">
            <a:extLst>
              <a:ext uri="{FF2B5EF4-FFF2-40B4-BE49-F238E27FC236}">
                <a16:creationId xmlns:a16="http://schemas.microsoft.com/office/drawing/2014/main" id="{EE5DB760-BA29-4418-B91B-49DE9C41009B}"/>
              </a:ext>
            </a:extLst>
          </p:cNvPr>
          <p:cNvPicPr>
            <a:picLocks noChangeAspect="1"/>
          </p:cNvPicPr>
          <p:nvPr/>
        </p:nvPicPr>
        <p:blipFill>
          <a:blip r:embed="rId2"/>
          <a:stretch>
            <a:fillRect/>
          </a:stretch>
        </p:blipFill>
        <p:spPr>
          <a:xfrm>
            <a:off x="10679080" y="753228"/>
            <a:ext cx="1411146" cy="1080938"/>
          </a:xfrm>
          <a:prstGeom prst="rect">
            <a:avLst/>
          </a:prstGeom>
        </p:spPr>
      </p:pic>
      <p:sp>
        <p:nvSpPr>
          <p:cNvPr id="4" name="Content Placeholder 3">
            <a:extLst>
              <a:ext uri="{FF2B5EF4-FFF2-40B4-BE49-F238E27FC236}">
                <a16:creationId xmlns:a16="http://schemas.microsoft.com/office/drawing/2014/main" id="{7AF0ACE8-97F2-4D87-A1F2-B7C64C0443B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5825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CF51-298A-4819-A345-A17814BA7FEB}"/>
              </a:ext>
            </a:extLst>
          </p:cNvPr>
          <p:cNvSpPr>
            <a:spLocks noGrp="1"/>
          </p:cNvSpPr>
          <p:nvPr>
            <p:ph type="title"/>
          </p:nvPr>
        </p:nvSpPr>
        <p:spPr/>
        <p:txBody>
          <a:bodyPr/>
          <a:lstStyle/>
          <a:p>
            <a:r>
              <a:rPr lang="en-US" dirty="0"/>
              <a:t>Art: Egyptian (Battle)</a:t>
            </a:r>
          </a:p>
        </p:txBody>
      </p:sp>
      <p:pic>
        <p:nvPicPr>
          <p:cNvPr id="5" name="Picture 4">
            <a:extLst>
              <a:ext uri="{FF2B5EF4-FFF2-40B4-BE49-F238E27FC236}">
                <a16:creationId xmlns:a16="http://schemas.microsoft.com/office/drawing/2014/main" id="{173F25CA-D01B-4F45-9245-01A402A08B9F}"/>
              </a:ext>
            </a:extLst>
          </p:cNvPr>
          <p:cNvPicPr>
            <a:picLocks noChangeAspect="1"/>
          </p:cNvPicPr>
          <p:nvPr/>
        </p:nvPicPr>
        <p:blipFill>
          <a:blip r:embed="rId2"/>
          <a:stretch>
            <a:fillRect/>
          </a:stretch>
        </p:blipFill>
        <p:spPr>
          <a:xfrm>
            <a:off x="10679080" y="753228"/>
            <a:ext cx="1411146" cy="1080938"/>
          </a:xfrm>
          <a:prstGeom prst="rect">
            <a:avLst/>
          </a:prstGeom>
        </p:spPr>
      </p:pic>
      <p:sp>
        <p:nvSpPr>
          <p:cNvPr id="4" name="Content Placeholder 3">
            <a:extLst>
              <a:ext uri="{FF2B5EF4-FFF2-40B4-BE49-F238E27FC236}">
                <a16:creationId xmlns:a16="http://schemas.microsoft.com/office/drawing/2014/main" id="{5C6E709B-2BB8-4D05-89C2-32EC5CFB7B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79923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2B9F-85B9-4771-800A-C885936AF8CB}"/>
              </a:ext>
            </a:extLst>
          </p:cNvPr>
          <p:cNvSpPr>
            <a:spLocks noGrp="1"/>
          </p:cNvSpPr>
          <p:nvPr>
            <p:ph type="title"/>
          </p:nvPr>
        </p:nvSpPr>
        <p:spPr/>
        <p:txBody>
          <a:bodyPr/>
          <a:lstStyle/>
          <a:p>
            <a:r>
              <a:rPr lang="en-US" dirty="0"/>
              <a:t>Art: Egyptian (More Battle)</a:t>
            </a:r>
          </a:p>
        </p:txBody>
      </p:sp>
      <p:sp>
        <p:nvSpPr>
          <p:cNvPr id="3" name="Content Placeholder 2">
            <a:extLst>
              <a:ext uri="{FF2B5EF4-FFF2-40B4-BE49-F238E27FC236}">
                <a16:creationId xmlns:a16="http://schemas.microsoft.com/office/drawing/2014/main" id="{56F86AA8-9602-4842-AB87-536CDE65B6F4}"/>
              </a:ext>
            </a:extLst>
          </p:cNvPr>
          <p:cNvSpPr>
            <a:spLocks noGrp="1"/>
          </p:cNvSpPr>
          <p:nvPr>
            <p:ph idx="1"/>
          </p:nvPr>
        </p:nvSpPr>
        <p:spPr/>
        <p:txBody>
          <a:bodyPr/>
          <a:lstStyle/>
          <a:p>
            <a:r>
              <a:rPr lang="en-US" dirty="0"/>
              <a:t>Note the defeated enemy trampled underfoot.</a:t>
            </a:r>
          </a:p>
        </p:txBody>
      </p:sp>
      <p:pic>
        <p:nvPicPr>
          <p:cNvPr id="7" name="Picture 6">
            <a:extLst>
              <a:ext uri="{FF2B5EF4-FFF2-40B4-BE49-F238E27FC236}">
                <a16:creationId xmlns:a16="http://schemas.microsoft.com/office/drawing/2014/main" id="{BC5BC232-BBB1-42C8-AAF4-AAF030DA7153}"/>
              </a:ext>
            </a:extLst>
          </p:cNvPr>
          <p:cNvPicPr>
            <a:picLocks noChangeAspect="1"/>
          </p:cNvPicPr>
          <p:nvPr/>
        </p:nvPicPr>
        <p:blipFill>
          <a:blip r:embed="rId2"/>
          <a:stretch>
            <a:fillRect/>
          </a:stretch>
        </p:blipFill>
        <p:spPr>
          <a:xfrm>
            <a:off x="10679080" y="753228"/>
            <a:ext cx="1411146" cy="1080938"/>
          </a:xfrm>
          <a:prstGeom prst="rect">
            <a:avLst/>
          </a:prstGeom>
        </p:spPr>
      </p:pic>
    </p:spTree>
    <p:extLst>
      <p:ext uri="{BB962C8B-B14F-4D97-AF65-F5344CB8AC3E}">
        <p14:creationId xmlns:p14="http://schemas.microsoft.com/office/powerpoint/2010/main" val="5081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C2AD-FC13-4DD2-9D83-23143DAED9A6}"/>
              </a:ext>
            </a:extLst>
          </p:cNvPr>
          <p:cNvSpPr>
            <a:spLocks noGrp="1"/>
          </p:cNvSpPr>
          <p:nvPr>
            <p:ph type="title"/>
          </p:nvPr>
        </p:nvSpPr>
        <p:spPr/>
        <p:txBody>
          <a:bodyPr/>
          <a:lstStyle/>
          <a:p>
            <a:r>
              <a:rPr lang="en-US" dirty="0"/>
              <a:t>Nomad to Empire</a:t>
            </a:r>
          </a:p>
        </p:txBody>
      </p:sp>
      <p:sp>
        <p:nvSpPr>
          <p:cNvPr id="3" name="Content Placeholder 2">
            <a:extLst>
              <a:ext uri="{FF2B5EF4-FFF2-40B4-BE49-F238E27FC236}">
                <a16:creationId xmlns:a16="http://schemas.microsoft.com/office/drawing/2014/main" id="{2A301832-EB2A-41BA-AFCD-28915C19E639}"/>
              </a:ext>
            </a:extLst>
          </p:cNvPr>
          <p:cNvSpPr>
            <a:spLocks noGrp="1"/>
          </p:cNvSpPr>
          <p:nvPr>
            <p:ph idx="1"/>
          </p:nvPr>
        </p:nvSpPr>
        <p:spPr>
          <a:xfrm>
            <a:off x="450574" y="2336872"/>
            <a:ext cx="4306956" cy="4102023"/>
          </a:xfrm>
        </p:spPr>
        <p:txBody>
          <a:bodyPr/>
          <a:lstStyle/>
          <a:p>
            <a:r>
              <a:rPr lang="en-US" dirty="0"/>
              <a:t>2</a:t>
            </a:r>
            <a:r>
              <a:rPr lang="en-US" baseline="30000" dirty="0"/>
              <a:t>nd</a:t>
            </a:r>
            <a:r>
              <a:rPr lang="en-US" dirty="0"/>
              <a:t> wave Indo-European migration, during the Heroic, or Mycenaean Age of Greece. </a:t>
            </a:r>
          </a:p>
          <a:p>
            <a:r>
              <a:rPr lang="en-US" dirty="0"/>
              <a:t>Arrival of Iranians/Aryans in the Caspian-Aral Sea area.</a:t>
            </a:r>
          </a:p>
        </p:txBody>
      </p:sp>
      <p:pic>
        <p:nvPicPr>
          <p:cNvPr id="7" name="Picture 6">
            <a:extLst>
              <a:ext uri="{FF2B5EF4-FFF2-40B4-BE49-F238E27FC236}">
                <a16:creationId xmlns:a16="http://schemas.microsoft.com/office/drawing/2014/main" id="{93EB4781-1A37-498B-AB45-34686096184B}"/>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3977875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BBD9-A96F-4D93-9398-C492E076E058}"/>
              </a:ext>
            </a:extLst>
          </p:cNvPr>
          <p:cNvSpPr>
            <a:spLocks noGrp="1"/>
          </p:cNvSpPr>
          <p:nvPr>
            <p:ph type="title"/>
          </p:nvPr>
        </p:nvSpPr>
        <p:spPr/>
        <p:txBody>
          <a:bodyPr/>
          <a:lstStyle/>
          <a:p>
            <a:r>
              <a:rPr lang="en-US" dirty="0"/>
              <a:t>Art: Achaemenid Art</a:t>
            </a:r>
          </a:p>
        </p:txBody>
      </p:sp>
      <p:sp>
        <p:nvSpPr>
          <p:cNvPr id="3" name="Content Placeholder 2">
            <a:extLst>
              <a:ext uri="{FF2B5EF4-FFF2-40B4-BE49-F238E27FC236}">
                <a16:creationId xmlns:a16="http://schemas.microsoft.com/office/drawing/2014/main" id="{E91B5D18-E22D-4FF3-898D-2E39CE869F94}"/>
              </a:ext>
            </a:extLst>
          </p:cNvPr>
          <p:cNvSpPr>
            <a:spLocks noGrp="1"/>
          </p:cNvSpPr>
          <p:nvPr>
            <p:ph idx="1"/>
          </p:nvPr>
        </p:nvSpPr>
        <p:spPr/>
        <p:txBody>
          <a:bodyPr/>
          <a:lstStyle/>
          <a:p>
            <a:r>
              <a:rPr lang="en-US" dirty="0"/>
              <a:t>Achaemenid official (monumental and architectural) art tended to be derivative, processional and dull.</a:t>
            </a:r>
          </a:p>
        </p:txBody>
      </p:sp>
      <p:pic>
        <p:nvPicPr>
          <p:cNvPr id="6" name="Picture 5">
            <a:extLst>
              <a:ext uri="{FF2B5EF4-FFF2-40B4-BE49-F238E27FC236}">
                <a16:creationId xmlns:a16="http://schemas.microsoft.com/office/drawing/2014/main" id="{FE7D1FC5-FCFD-42F9-91BB-029A12993052}"/>
              </a:ext>
            </a:extLst>
          </p:cNvPr>
          <p:cNvPicPr>
            <a:picLocks noChangeAspect="1"/>
          </p:cNvPicPr>
          <p:nvPr/>
        </p:nvPicPr>
        <p:blipFill>
          <a:blip r:embed="rId2"/>
          <a:stretch>
            <a:fillRect/>
          </a:stretch>
        </p:blipFill>
        <p:spPr>
          <a:xfrm>
            <a:off x="10679080" y="753228"/>
            <a:ext cx="1411146" cy="1080938"/>
          </a:xfrm>
          <a:prstGeom prst="rect">
            <a:avLst/>
          </a:prstGeom>
        </p:spPr>
      </p:pic>
    </p:spTree>
    <p:extLst>
      <p:ext uri="{BB962C8B-B14F-4D97-AF65-F5344CB8AC3E}">
        <p14:creationId xmlns:p14="http://schemas.microsoft.com/office/powerpoint/2010/main" val="3874449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A099-E5A5-465F-A3B7-78D4A8F57508}"/>
              </a:ext>
            </a:extLst>
          </p:cNvPr>
          <p:cNvSpPr>
            <a:spLocks noGrp="1"/>
          </p:cNvSpPr>
          <p:nvPr>
            <p:ph type="title"/>
          </p:nvPr>
        </p:nvSpPr>
        <p:spPr/>
        <p:txBody>
          <a:bodyPr/>
          <a:lstStyle/>
          <a:p>
            <a:r>
              <a:rPr lang="en-US" dirty="0"/>
              <a:t>Achaemenid Art (More Processions)</a:t>
            </a:r>
          </a:p>
        </p:txBody>
      </p:sp>
      <p:pic>
        <p:nvPicPr>
          <p:cNvPr id="7" name="Picture 6">
            <a:extLst>
              <a:ext uri="{FF2B5EF4-FFF2-40B4-BE49-F238E27FC236}">
                <a16:creationId xmlns:a16="http://schemas.microsoft.com/office/drawing/2014/main" id="{9FF6267A-AEB5-447F-A5A0-D03D1D31340E}"/>
              </a:ext>
            </a:extLst>
          </p:cNvPr>
          <p:cNvPicPr>
            <a:picLocks noChangeAspect="1"/>
          </p:cNvPicPr>
          <p:nvPr/>
        </p:nvPicPr>
        <p:blipFill>
          <a:blip r:embed="rId2"/>
          <a:stretch>
            <a:fillRect/>
          </a:stretch>
        </p:blipFill>
        <p:spPr>
          <a:xfrm>
            <a:off x="10679080" y="753228"/>
            <a:ext cx="1411146" cy="1080938"/>
          </a:xfrm>
          <a:prstGeom prst="rect">
            <a:avLst/>
          </a:prstGeom>
        </p:spPr>
      </p:pic>
      <p:sp>
        <p:nvSpPr>
          <p:cNvPr id="4" name="Content Placeholder 3">
            <a:extLst>
              <a:ext uri="{FF2B5EF4-FFF2-40B4-BE49-F238E27FC236}">
                <a16:creationId xmlns:a16="http://schemas.microsoft.com/office/drawing/2014/main" id="{BE051F0D-7405-431F-9A1C-1B65429656B1}"/>
              </a:ext>
            </a:extLst>
          </p:cNvPr>
          <p:cNvSpPr>
            <a:spLocks noGrp="1"/>
          </p:cNvSpPr>
          <p:nvPr>
            <p:ph idx="1"/>
          </p:nvPr>
        </p:nvSpPr>
        <p:spPr>
          <a:xfrm>
            <a:off x="680321" y="2336873"/>
            <a:ext cx="6475853" cy="3599316"/>
          </a:xfrm>
        </p:spPr>
        <p:txBody>
          <a:bodyPr/>
          <a:lstStyle/>
          <a:p>
            <a:r>
              <a:rPr lang="en-US" dirty="0"/>
              <a:t>These appeared on monuments but mostly on the walls of palaces, particularly in the entrances to audience halls. </a:t>
            </a:r>
          </a:p>
        </p:txBody>
      </p:sp>
    </p:spTree>
    <p:extLst>
      <p:ext uri="{BB962C8B-B14F-4D97-AF65-F5344CB8AC3E}">
        <p14:creationId xmlns:p14="http://schemas.microsoft.com/office/powerpoint/2010/main" val="1640153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A099-E5A5-465F-A3B7-78D4A8F57508}"/>
              </a:ext>
            </a:extLst>
          </p:cNvPr>
          <p:cNvSpPr>
            <a:spLocks noGrp="1"/>
          </p:cNvSpPr>
          <p:nvPr>
            <p:ph type="title"/>
          </p:nvPr>
        </p:nvSpPr>
        <p:spPr/>
        <p:txBody>
          <a:bodyPr/>
          <a:lstStyle/>
          <a:p>
            <a:r>
              <a:rPr lang="en-US" dirty="0"/>
              <a:t>Achaemenid Art (Processions)</a:t>
            </a:r>
          </a:p>
        </p:txBody>
      </p:sp>
      <p:pic>
        <p:nvPicPr>
          <p:cNvPr id="8" name="Picture 7">
            <a:extLst>
              <a:ext uri="{FF2B5EF4-FFF2-40B4-BE49-F238E27FC236}">
                <a16:creationId xmlns:a16="http://schemas.microsoft.com/office/drawing/2014/main" id="{7F589142-87E9-4125-B681-6E13D10233EE}"/>
              </a:ext>
            </a:extLst>
          </p:cNvPr>
          <p:cNvPicPr>
            <a:picLocks noChangeAspect="1"/>
          </p:cNvPicPr>
          <p:nvPr/>
        </p:nvPicPr>
        <p:blipFill>
          <a:blip r:embed="rId2"/>
          <a:stretch>
            <a:fillRect/>
          </a:stretch>
        </p:blipFill>
        <p:spPr>
          <a:xfrm>
            <a:off x="10679080" y="753228"/>
            <a:ext cx="1411146" cy="1080938"/>
          </a:xfrm>
          <a:prstGeom prst="rect">
            <a:avLst/>
          </a:prstGeom>
        </p:spPr>
      </p:pic>
      <p:sp>
        <p:nvSpPr>
          <p:cNvPr id="4" name="Content Placeholder 3">
            <a:extLst>
              <a:ext uri="{FF2B5EF4-FFF2-40B4-BE49-F238E27FC236}">
                <a16:creationId xmlns:a16="http://schemas.microsoft.com/office/drawing/2014/main" id="{4BA94045-0E39-4B41-822D-7C27D39B52EE}"/>
              </a:ext>
            </a:extLst>
          </p:cNvPr>
          <p:cNvSpPr>
            <a:spLocks noGrp="1"/>
          </p:cNvSpPr>
          <p:nvPr>
            <p:ph idx="1"/>
          </p:nvPr>
        </p:nvSpPr>
        <p:spPr>
          <a:xfrm>
            <a:off x="338775" y="2336873"/>
            <a:ext cx="4405503" cy="4314338"/>
          </a:xfrm>
        </p:spPr>
        <p:txBody>
          <a:bodyPr>
            <a:normAutofit/>
          </a:bodyPr>
          <a:lstStyle/>
          <a:p>
            <a:r>
              <a:rPr lang="en-US" dirty="0"/>
              <a:t>Processional parties are usually shown in groups of six men in the costume of one people of the empire, led by a guide in Persian or Mede dress (alternating).</a:t>
            </a:r>
          </a:p>
          <a:p>
            <a:pPr lvl="1"/>
            <a:r>
              <a:rPr lang="en-US" dirty="0"/>
              <a:t>The guide holds the first man by the hand.</a:t>
            </a:r>
          </a:p>
          <a:p>
            <a:r>
              <a:rPr lang="en-US" dirty="0"/>
              <a:t>In this (above) a Mede leads a party of Babylonians and (below) a Persian leads a party of Phoenicians.</a:t>
            </a:r>
          </a:p>
        </p:txBody>
      </p:sp>
    </p:spTree>
    <p:extLst>
      <p:ext uri="{BB962C8B-B14F-4D97-AF65-F5344CB8AC3E}">
        <p14:creationId xmlns:p14="http://schemas.microsoft.com/office/powerpoint/2010/main" val="3088332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0781-CA68-4952-9974-0EF0AFBFA6B7}"/>
              </a:ext>
            </a:extLst>
          </p:cNvPr>
          <p:cNvSpPr>
            <a:spLocks noGrp="1"/>
          </p:cNvSpPr>
          <p:nvPr>
            <p:ph type="title"/>
          </p:nvPr>
        </p:nvSpPr>
        <p:spPr/>
        <p:txBody>
          <a:bodyPr/>
          <a:lstStyle/>
          <a:p>
            <a:r>
              <a:rPr lang="en-US" dirty="0"/>
              <a:t>Achaemenid Art (Processions)</a:t>
            </a:r>
          </a:p>
        </p:txBody>
      </p:sp>
      <p:sp>
        <p:nvSpPr>
          <p:cNvPr id="3" name="Content Placeholder 2">
            <a:extLst>
              <a:ext uri="{FF2B5EF4-FFF2-40B4-BE49-F238E27FC236}">
                <a16:creationId xmlns:a16="http://schemas.microsoft.com/office/drawing/2014/main" id="{99D1E77F-D37E-4C7C-BD5A-0207A50DB071}"/>
              </a:ext>
            </a:extLst>
          </p:cNvPr>
          <p:cNvSpPr>
            <a:spLocks noGrp="1"/>
          </p:cNvSpPr>
          <p:nvPr>
            <p:ph idx="1"/>
          </p:nvPr>
        </p:nvSpPr>
        <p:spPr>
          <a:xfrm>
            <a:off x="680322" y="2336873"/>
            <a:ext cx="5784666" cy="4083878"/>
          </a:xfrm>
        </p:spPr>
        <p:txBody>
          <a:bodyPr/>
          <a:lstStyle/>
          <a:p>
            <a:r>
              <a:rPr lang="en-US" dirty="0"/>
              <a:t>The procession leads to the Great King, where his chamberlain introduces each party to him. The Chamberlain begins the introduction by throwing the king a kiss of respect. </a:t>
            </a:r>
          </a:p>
          <a:p>
            <a:r>
              <a:rPr lang="en-US" dirty="0"/>
              <a:t>Collectively these carvings give a detailed catalogue of the people of the empire, their unique dress, and the products they brought as tribute—the things they were most famous for.</a:t>
            </a:r>
          </a:p>
          <a:p>
            <a:endParaRPr lang="en-US" dirty="0"/>
          </a:p>
        </p:txBody>
      </p:sp>
      <p:pic>
        <p:nvPicPr>
          <p:cNvPr id="5" name="Picture 4">
            <a:extLst>
              <a:ext uri="{FF2B5EF4-FFF2-40B4-BE49-F238E27FC236}">
                <a16:creationId xmlns:a16="http://schemas.microsoft.com/office/drawing/2014/main" id="{03772416-E86C-43A1-8FE1-85451F06585A}"/>
              </a:ext>
            </a:extLst>
          </p:cNvPr>
          <p:cNvPicPr>
            <a:picLocks noChangeAspect="1"/>
          </p:cNvPicPr>
          <p:nvPr/>
        </p:nvPicPr>
        <p:blipFill>
          <a:blip r:embed="rId2"/>
          <a:stretch>
            <a:fillRect/>
          </a:stretch>
        </p:blipFill>
        <p:spPr>
          <a:xfrm>
            <a:off x="10679080" y="753228"/>
            <a:ext cx="1411146" cy="1080938"/>
          </a:xfrm>
          <a:prstGeom prst="rect">
            <a:avLst/>
          </a:prstGeom>
        </p:spPr>
      </p:pic>
    </p:spTree>
    <p:extLst>
      <p:ext uri="{BB962C8B-B14F-4D97-AF65-F5344CB8AC3E}">
        <p14:creationId xmlns:p14="http://schemas.microsoft.com/office/powerpoint/2010/main" val="3297487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1536-3154-4789-945A-717579E12B72}"/>
              </a:ext>
            </a:extLst>
          </p:cNvPr>
          <p:cNvSpPr>
            <a:spLocks noGrp="1"/>
          </p:cNvSpPr>
          <p:nvPr>
            <p:ph type="title"/>
          </p:nvPr>
        </p:nvSpPr>
        <p:spPr/>
        <p:txBody>
          <a:bodyPr/>
          <a:lstStyle/>
          <a:p>
            <a:r>
              <a:rPr lang="en-US" dirty="0"/>
              <a:t>Achaemenid Art (Processions)</a:t>
            </a:r>
          </a:p>
        </p:txBody>
      </p:sp>
      <p:sp>
        <p:nvSpPr>
          <p:cNvPr id="3" name="Content Placeholder 2">
            <a:extLst>
              <a:ext uri="{FF2B5EF4-FFF2-40B4-BE49-F238E27FC236}">
                <a16:creationId xmlns:a16="http://schemas.microsoft.com/office/drawing/2014/main" id="{44CEC563-3C4F-4FE5-A055-89566E4DA7BA}"/>
              </a:ext>
            </a:extLst>
          </p:cNvPr>
          <p:cNvSpPr>
            <a:spLocks noGrp="1"/>
          </p:cNvSpPr>
          <p:nvPr>
            <p:ph idx="1"/>
          </p:nvPr>
        </p:nvSpPr>
        <p:spPr>
          <a:xfrm>
            <a:off x="5181600" y="2336873"/>
            <a:ext cx="6824870" cy="3599316"/>
          </a:xfrm>
        </p:spPr>
        <p:txBody>
          <a:bodyPr/>
          <a:lstStyle/>
          <a:p>
            <a:r>
              <a:rPr lang="en-US" dirty="0"/>
              <a:t>Even warriors and wild animals are orderly.</a:t>
            </a:r>
          </a:p>
        </p:txBody>
      </p:sp>
      <p:pic>
        <p:nvPicPr>
          <p:cNvPr id="6" name="Picture 5">
            <a:extLst>
              <a:ext uri="{FF2B5EF4-FFF2-40B4-BE49-F238E27FC236}">
                <a16:creationId xmlns:a16="http://schemas.microsoft.com/office/drawing/2014/main" id="{E483C2B1-1F1B-4444-9585-72B1F845EC33}"/>
              </a:ext>
            </a:extLst>
          </p:cNvPr>
          <p:cNvPicPr>
            <a:picLocks noChangeAspect="1"/>
          </p:cNvPicPr>
          <p:nvPr/>
        </p:nvPicPr>
        <p:blipFill>
          <a:blip r:embed="rId2"/>
          <a:stretch>
            <a:fillRect/>
          </a:stretch>
        </p:blipFill>
        <p:spPr>
          <a:xfrm>
            <a:off x="10679080" y="753228"/>
            <a:ext cx="1411146" cy="1080938"/>
          </a:xfrm>
          <a:prstGeom prst="rect">
            <a:avLst/>
          </a:prstGeom>
        </p:spPr>
      </p:pic>
    </p:spTree>
    <p:extLst>
      <p:ext uri="{BB962C8B-B14F-4D97-AF65-F5344CB8AC3E}">
        <p14:creationId xmlns:p14="http://schemas.microsoft.com/office/powerpoint/2010/main" val="4261926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3AE6-E511-45FF-908D-C204DD27CCF6}"/>
              </a:ext>
            </a:extLst>
          </p:cNvPr>
          <p:cNvSpPr>
            <a:spLocks noGrp="1"/>
          </p:cNvSpPr>
          <p:nvPr>
            <p:ph type="title"/>
          </p:nvPr>
        </p:nvSpPr>
        <p:spPr/>
        <p:txBody>
          <a:bodyPr/>
          <a:lstStyle/>
          <a:p>
            <a:r>
              <a:rPr lang="en-US" dirty="0" err="1"/>
              <a:t>Acaemenid</a:t>
            </a:r>
            <a:r>
              <a:rPr lang="en-US" dirty="0"/>
              <a:t> Art</a:t>
            </a:r>
          </a:p>
        </p:txBody>
      </p:sp>
      <p:sp>
        <p:nvSpPr>
          <p:cNvPr id="3" name="Content Placeholder 2">
            <a:extLst>
              <a:ext uri="{FF2B5EF4-FFF2-40B4-BE49-F238E27FC236}">
                <a16:creationId xmlns:a16="http://schemas.microsoft.com/office/drawing/2014/main" id="{A2F3BDA4-FA23-44C2-A3D5-96BE401229CF}"/>
              </a:ext>
            </a:extLst>
          </p:cNvPr>
          <p:cNvSpPr>
            <a:spLocks noGrp="1"/>
          </p:cNvSpPr>
          <p:nvPr>
            <p:ph idx="1"/>
          </p:nvPr>
        </p:nvSpPr>
        <p:spPr>
          <a:xfrm>
            <a:off x="680321" y="3101009"/>
            <a:ext cx="9613861" cy="2835180"/>
          </a:xfrm>
        </p:spPr>
        <p:txBody>
          <a:bodyPr>
            <a:normAutofit/>
          </a:bodyPr>
          <a:lstStyle/>
          <a:p>
            <a:r>
              <a:rPr lang="en-US" sz="3200" dirty="0"/>
              <a:t>Nice, but boring.</a:t>
            </a:r>
          </a:p>
          <a:p>
            <a:r>
              <a:rPr lang="en-US" sz="3200" dirty="0"/>
              <a:t>What about the </a:t>
            </a:r>
            <a:r>
              <a:rPr lang="en-US" sz="3200" i="1" dirty="0"/>
              <a:t>good stuff? </a:t>
            </a:r>
            <a:r>
              <a:rPr lang="en-US" sz="3200" dirty="0"/>
              <a:t>The pictures of mighty battles, violent hunts, and subject people being crushed under the king’s chariot?</a:t>
            </a:r>
          </a:p>
        </p:txBody>
      </p:sp>
      <p:pic>
        <p:nvPicPr>
          <p:cNvPr id="4" name="Picture 3">
            <a:extLst>
              <a:ext uri="{FF2B5EF4-FFF2-40B4-BE49-F238E27FC236}">
                <a16:creationId xmlns:a16="http://schemas.microsoft.com/office/drawing/2014/main" id="{497177EE-6A50-4F95-8B96-61D554F145D7}"/>
              </a:ext>
            </a:extLst>
          </p:cNvPr>
          <p:cNvPicPr>
            <a:picLocks noChangeAspect="1"/>
          </p:cNvPicPr>
          <p:nvPr/>
        </p:nvPicPr>
        <p:blipFill>
          <a:blip r:embed="rId2"/>
          <a:stretch>
            <a:fillRect/>
          </a:stretch>
        </p:blipFill>
        <p:spPr>
          <a:xfrm>
            <a:off x="10679080" y="753228"/>
            <a:ext cx="1411146" cy="1080938"/>
          </a:xfrm>
          <a:prstGeom prst="rect">
            <a:avLst/>
          </a:prstGeom>
        </p:spPr>
      </p:pic>
    </p:spTree>
    <p:extLst>
      <p:ext uri="{BB962C8B-B14F-4D97-AF65-F5344CB8AC3E}">
        <p14:creationId xmlns:p14="http://schemas.microsoft.com/office/powerpoint/2010/main" val="31050016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882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3AE6-E511-45FF-908D-C204DD27CCF6}"/>
              </a:ext>
            </a:extLst>
          </p:cNvPr>
          <p:cNvSpPr>
            <a:spLocks noGrp="1"/>
          </p:cNvSpPr>
          <p:nvPr>
            <p:ph type="title"/>
          </p:nvPr>
        </p:nvSpPr>
        <p:spPr/>
        <p:txBody>
          <a:bodyPr/>
          <a:lstStyle/>
          <a:p>
            <a:r>
              <a:rPr lang="en-US" dirty="0"/>
              <a:t>Achaemenid Art</a:t>
            </a:r>
          </a:p>
        </p:txBody>
      </p:sp>
      <p:sp>
        <p:nvSpPr>
          <p:cNvPr id="4" name="Content Placeholder 3">
            <a:extLst>
              <a:ext uri="{FF2B5EF4-FFF2-40B4-BE49-F238E27FC236}">
                <a16:creationId xmlns:a16="http://schemas.microsoft.com/office/drawing/2014/main" id="{BA6DFAE6-4AC6-4B0F-8AAA-26D2901D2F50}"/>
              </a:ext>
            </a:extLst>
          </p:cNvPr>
          <p:cNvSpPr>
            <a:spLocks noGrp="1"/>
          </p:cNvSpPr>
          <p:nvPr>
            <p:ph idx="1"/>
          </p:nvPr>
        </p:nvSpPr>
        <p:spPr>
          <a:xfrm>
            <a:off x="680321" y="2464904"/>
            <a:ext cx="7403505" cy="3949147"/>
          </a:xfrm>
        </p:spPr>
        <p:txBody>
          <a:bodyPr>
            <a:normAutofit/>
          </a:bodyPr>
          <a:lstStyle/>
          <a:p>
            <a:r>
              <a:rPr lang="en-US" dirty="0"/>
              <a:t>There are some depictions of a man hunting or a warrior doing battle, but only  on personal seals.</a:t>
            </a:r>
          </a:p>
          <a:p>
            <a:r>
              <a:rPr lang="en-US" dirty="0"/>
              <a:t>Achaemenid official inscriptions and architectural art contain:</a:t>
            </a:r>
          </a:p>
          <a:p>
            <a:pPr lvl="1"/>
            <a:r>
              <a:rPr lang="en-US" dirty="0"/>
              <a:t>No depictions of battles, or any human doing violence to another</a:t>
            </a:r>
          </a:p>
          <a:p>
            <a:pPr lvl="1"/>
            <a:r>
              <a:rPr lang="en-US" dirty="0"/>
              <a:t>No depictions of hunts</a:t>
            </a:r>
          </a:p>
          <a:p>
            <a:pPr lvl="1"/>
            <a:r>
              <a:rPr lang="en-US" dirty="0"/>
              <a:t>No depictions of subject people being abused, imprisoned, or humiliated </a:t>
            </a:r>
          </a:p>
          <a:p>
            <a:r>
              <a:rPr lang="en-US" dirty="0"/>
              <a:t>It was also </a:t>
            </a:r>
            <a:r>
              <a:rPr lang="en-US" dirty="0">
                <a:solidFill>
                  <a:srgbClr val="FFFF00"/>
                </a:solidFill>
              </a:rPr>
              <a:t>non-narrative. </a:t>
            </a:r>
            <a:r>
              <a:rPr lang="en-US" dirty="0"/>
              <a:t>It does not tell what happened, but simply shows what is.</a:t>
            </a:r>
          </a:p>
        </p:txBody>
      </p:sp>
      <p:pic>
        <p:nvPicPr>
          <p:cNvPr id="7" name="Picture 6">
            <a:extLst>
              <a:ext uri="{FF2B5EF4-FFF2-40B4-BE49-F238E27FC236}">
                <a16:creationId xmlns:a16="http://schemas.microsoft.com/office/drawing/2014/main" id="{C889321C-0BE5-4E8E-B5BE-D32F54B9E525}"/>
              </a:ext>
            </a:extLst>
          </p:cNvPr>
          <p:cNvPicPr>
            <a:picLocks noChangeAspect="1"/>
          </p:cNvPicPr>
          <p:nvPr/>
        </p:nvPicPr>
        <p:blipFill>
          <a:blip r:embed="rId2"/>
          <a:stretch>
            <a:fillRect/>
          </a:stretch>
        </p:blipFill>
        <p:spPr>
          <a:xfrm>
            <a:off x="10679080" y="753228"/>
            <a:ext cx="1411146" cy="1080938"/>
          </a:xfrm>
          <a:prstGeom prst="rect">
            <a:avLst/>
          </a:prstGeom>
        </p:spPr>
      </p:pic>
    </p:spTree>
    <p:extLst>
      <p:ext uri="{BB962C8B-B14F-4D97-AF65-F5344CB8AC3E}">
        <p14:creationId xmlns:p14="http://schemas.microsoft.com/office/powerpoint/2010/main" val="151776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1888-3F99-4C20-BACA-62F18EAEED7F}"/>
              </a:ext>
            </a:extLst>
          </p:cNvPr>
          <p:cNvSpPr>
            <a:spLocks noGrp="1"/>
          </p:cNvSpPr>
          <p:nvPr>
            <p:ph type="title"/>
          </p:nvPr>
        </p:nvSpPr>
        <p:spPr/>
        <p:txBody>
          <a:bodyPr/>
          <a:lstStyle/>
          <a:p>
            <a:r>
              <a:rPr lang="en-US" dirty="0"/>
              <a:t>The One Exception: </a:t>
            </a:r>
            <a:r>
              <a:rPr lang="en-US" dirty="0" err="1"/>
              <a:t>Behistum</a:t>
            </a:r>
            <a:endParaRPr lang="en-US" dirty="0"/>
          </a:p>
        </p:txBody>
      </p:sp>
      <p:sp>
        <p:nvSpPr>
          <p:cNvPr id="3" name="Content Placeholder 2">
            <a:extLst>
              <a:ext uri="{FF2B5EF4-FFF2-40B4-BE49-F238E27FC236}">
                <a16:creationId xmlns:a16="http://schemas.microsoft.com/office/drawing/2014/main" id="{EC00D580-0117-4586-BA76-98D032E96970}"/>
              </a:ext>
            </a:extLst>
          </p:cNvPr>
          <p:cNvSpPr>
            <a:spLocks noGrp="1"/>
          </p:cNvSpPr>
          <p:nvPr>
            <p:ph idx="1"/>
          </p:nvPr>
        </p:nvSpPr>
        <p:spPr>
          <a:xfrm>
            <a:off x="680322" y="2336872"/>
            <a:ext cx="4885592" cy="4395231"/>
          </a:xfrm>
        </p:spPr>
        <p:txBody>
          <a:bodyPr>
            <a:normAutofit fontScale="92500" lnSpcReduction="10000"/>
          </a:bodyPr>
          <a:lstStyle/>
          <a:p>
            <a:r>
              <a:rPr lang="en-US" dirty="0"/>
              <a:t>The </a:t>
            </a:r>
            <a:r>
              <a:rPr lang="en-US" dirty="0" err="1"/>
              <a:t>Behistum</a:t>
            </a:r>
            <a:r>
              <a:rPr lang="en-US" dirty="0"/>
              <a:t> inscription was made to commemorate the triumph of Darius the Great over nine “kings” (rebellious pretenders to the throne) in a single year. </a:t>
            </a:r>
          </a:p>
          <a:p>
            <a:r>
              <a:rPr lang="en-US" dirty="0"/>
              <a:t>The prisoners on the inscription are not “subject peoples” but rather the nine specific rebel leaders.</a:t>
            </a:r>
          </a:p>
          <a:p>
            <a:r>
              <a:rPr lang="en-US" dirty="0"/>
              <a:t>The extensive inscriptions tell the story of how each of those nine rebelled and how they were defeated—the only significant historical narratives in Achaemenid monumental inscriptions.</a:t>
            </a:r>
          </a:p>
        </p:txBody>
      </p:sp>
      <p:pic>
        <p:nvPicPr>
          <p:cNvPr id="6" name="Picture 5">
            <a:extLst>
              <a:ext uri="{FF2B5EF4-FFF2-40B4-BE49-F238E27FC236}">
                <a16:creationId xmlns:a16="http://schemas.microsoft.com/office/drawing/2014/main" id="{4329C78D-7E03-4BC1-AEE8-F1118DA77FF5}"/>
              </a:ext>
            </a:extLst>
          </p:cNvPr>
          <p:cNvPicPr>
            <a:picLocks noChangeAspect="1"/>
          </p:cNvPicPr>
          <p:nvPr/>
        </p:nvPicPr>
        <p:blipFill>
          <a:blip r:embed="rId2"/>
          <a:stretch>
            <a:fillRect/>
          </a:stretch>
        </p:blipFill>
        <p:spPr>
          <a:xfrm>
            <a:off x="10679080" y="753228"/>
            <a:ext cx="1411146" cy="1080938"/>
          </a:xfrm>
          <a:prstGeom prst="rect">
            <a:avLst/>
          </a:prstGeom>
        </p:spPr>
      </p:pic>
    </p:spTree>
    <p:extLst>
      <p:ext uri="{BB962C8B-B14F-4D97-AF65-F5344CB8AC3E}">
        <p14:creationId xmlns:p14="http://schemas.microsoft.com/office/powerpoint/2010/main" val="3207967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3AE6-E511-45FF-908D-C204DD27CCF6}"/>
              </a:ext>
            </a:extLst>
          </p:cNvPr>
          <p:cNvSpPr>
            <a:spLocks noGrp="1"/>
          </p:cNvSpPr>
          <p:nvPr>
            <p:ph type="title"/>
          </p:nvPr>
        </p:nvSpPr>
        <p:spPr/>
        <p:txBody>
          <a:bodyPr/>
          <a:lstStyle/>
          <a:p>
            <a:r>
              <a:rPr lang="en-US" dirty="0"/>
              <a:t>Achaemenid Official Art as Aspiration</a:t>
            </a:r>
          </a:p>
        </p:txBody>
      </p:sp>
      <p:sp>
        <p:nvSpPr>
          <p:cNvPr id="4" name="Content Placeholder 3">
            <a:extLst>
              <a:ext uri="{FF2B5EF4-FFF2-40B4-BE49-F238E27FC236}">
                <a16:creationId xmlns:a16="http://schemas.microsoft.com/office/drawing/2014/main" id="{BA6DFAE6-4AC6-4B0F-8AAA-26D2901D2F50}"/>
              </a:ext>
            </a:extLst>
          </p:cNvPr>
          <p:cNvSpPr>
            <a:spLocks noGrp="1"/>
          </p:cNvSpPr>
          <p:nvPr>
            <p:ph idx="1"/>
          </p:nvPr>
        </p:nvSpPr>
        <p:spPr>
          <a:xfrm>
            <a:off x="680321" y="2464904"/>
            <a:ext cx="8384166" cy="3949147"/>
          </a:xfrm>
        </p:spPr>
        <p:txBody>
          <a:bodyPr>
            <a:normAutofit lnSpcReduction="10000"/>
          </a:bodyPr>
          <a:lstStyle/>
          <a:p>
            <a:r>
              <a:rPr lang="en-US" dirty="0"/>
              <a:t>Official art is almost by definition propaganda. It does not represent a society as it was.</a:t>
            </a:r>
          </a:p>
          <a:p>
            <a:r>
              <a:rPr lang="en-US" dirty="0"/>
              <a:t>But it does show how a society wished to be thought of. It shows the society it </a:t>
            </a:r>
            <a:r>
              <a:rPr lang="en-US" i="1" dirty="0">
                <a:solidFill>
                  <a:srgbClr val="FFFF00"/>
                </a:solidFill>
              </a:rPr>
              <a:t>aspires</a:t>
            </a:r>
            <a:r>
              <a:rPr lang="en-US" dirty="0"/>
              <a:t> to be.</a:t>
            </a:r>
          </a:p>
          <a:p>
            <a:r>
              <a:rPr lang="en-US" dirty="0"/>
              <a:t>Assyrian, Egyptian, and much of Greek art demands of us that we view those people as mighty </a:t>
            </a:r>
            <a:r>
              <a:rPr lang="en-US" i="1" dirty="0">
                <a:solidFill>
                  <a:srgbClr val="FFFF00"/>
                </a:solidFill>
              </a:rPr>
              <a:t>warriors to be feared</a:t>
            </a:r>
            <a:r>
              <a:rPr lang="en-US" dirty="0"/>
              <a:t>. </a:t>
            </a:r>
          </a:p>
          <a:p>
            <a:r>
              <a:rPr lang="en-US" dirty="0"/>
              <a:t>Achaemenid official inscriptions never speak of lands conquered, but rather of things built, and they depict an </a:t>
            </a:r>
            <a:r>
              <a:rPr lang="en-US" i="1" dirty="0">
                <a:solidFill>
                  <a:srgbClr val="FFFF00"/>
                </a:solidFill>
              </a:rPr>
              <a:t>orderly, peaceful and prosperous </a:t>
            </a:r>
            <a:r>
              <a:rPr lang="en-US" dirty="0"/>
              <a:t>life shared by people of many different nationalities.</a:t>
            </a:r>
          </a:p>
        </p:txBody>
      </p:sp>
      <p:pic>
        <p:nvPicPr>
          <p:cNvPr id="7" name="Picture 6">
            <a:extLst>
              <a:ext uri="{FF2B5EF4-FFF2-40B4-BE49-F238E27FC236}">
                <a16:creationId xmlns:a16="http://schemas.microsoft.com/office/drawing/2014/main" id="{C889321C-0BE5-4E8E-B5BE-D32F54B9E525}"/>
              </a:ext>
            </a:extLst>
          </p:cNvPr>
          <p:cNvPicPr>
            <a:picLocks noChangeAspect="1"/>
          </p:cNvPicPr>
          <p:nvPr/>
        </p:nvPicPr>
        <p:blipFill>
          <a:blip r:embed="rId2"/>
          <a:stretch>
            <a:fillRect/>
          </a:stretch>
        </p:blipFill>
        <p:spPr>
          <a:xfrm>
            <a:off x="10679080" y="753228"/>
            <a:ext cx="1411146" cy="1080938"/>
          </a:xfrm>
          <a:prstGeom prst="rect">
            <a:avLst/>
          </a:prstGeom>
        </p:spPr>
      </p:pic>
    </p:spTree>
    <p:extLst>
      <p:ext uri="{BB962C8B-B14F-4D97-AF65-F5344CB8AC3E}">
        <p14:creationId xmlns:p14="http://schemas.microsoft.com/office/powerpoint/2010/main" val="384468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C2AD-FC13-4DD2-9D83-23143DAED9A6}"/>
              </a:ext>
            </a:extLst>
          </p:cNvPr>
          <p:cNvSpPr>
            <a:spLocks noGrp="1"/>
          </p:cNvSpPr>
          <p:nvPr>
            <p:ph type="title"/>
          </p:nvPr>
        </p:nvSpPr>
        <p:spPr/>
        <p:txBody>
          <a:bodyPr/>
          <a:lstStyle/>
          <a:p>
            <a:r>
              <a:rPr lang="en-US" dirty="0"/>
              <a:t>Nomad to Empire</a:t>
            </a:r>
          </a:p>
        </p:txBody>
      </p:sp>
      <p:sp>
        <p:nvSpPr>
          <p:cNvPr id="3" name="Content Placeholder 2">
            <a:extLst>
              <a:ext uri="{FF2B5EF4-FFF2-40B4-BE49-F238E27FC236}">
                <a16:creationId xmlns:a16="http://schemas.microsoft.com/office/drawing/2014/main" id="{2A301832-EB2A-41BA-AFCD-28915C19E639}"/>
              </a:ext>
            </a:extLst>
          </p:cNvPr>
          <p:cNvSpPr>
            <a:spLocks noGrp="1"/>
          </p:cNvSpPr>
          <p:nvPr>
            <p:ph idx="1"/>
          </p:nvPr>
        </p:nvSpPr>
        <p:spPr>
          <a:xfrm>
            <a:off x="450573" y="2336872"/>
            <a:ext cx="6016487" cy="4102023"/>
          </a:xfrm>
        </p:spPr>
        <p:txBody>
          <a:bodyPr>
            <a:normAutofit fontScale="92500" lnSpcReduction="10000"/>
          </a:bodyPr>
          <a:lstStyle/>
          <a:p>
            <a:r>
              <a:rPr lang="en-US" dirty="0"/>
              <a:t>3rd wave Indo-European Iranian/Aryan migration, during the Bronze Dark Age. </a:t>
            </a:r>
          </a:p>
          <a:p>
            <a:r>
              <a:rPr lang="en-US" dirty="0"/>
              <a:t>By this time a recognizable Iranian culture  and language had emerged.</a:t>
            </a:r>
          </a:p>
          <a:p>
            <a:r>
              <a:rPr lang="en-US" dirty="0"/>
              <a:t>Iranians were nomadic and pastoral, but by end of period had settled into clearly defined areas and practiced agriculture.</a:t>
            </a:r>
          </a:p>
          <a:p>
            <a:r>
              <a:rPr lang="en-US" dirty="0"/>
              <a:t>Brought the </a:t>
            </a:r>
            <a:r>
              <a:rPr lang="en-US" dirty="0" err="1"/>
              <a:t>Nisaean</a:t>
            </a:r>
            <a:r>
              <a:rPr lang="en-US" dirty="0"/>
              <a:t> breed of horses with them, the first breed in this region large enough to carry an armed rider in war. </a:t>
            </a:r>
          </a:p>
          <a:p>
            <a:r>
              <a:rPr lang="en-US" dirty="0"/>
              <a:t>Median cavalry revolutionized warfare and eventually spelled the end of the war chariot.</a:t>
            </a:r>
          </a:p>
        </p:txBody>
      </p:sp>
      <p:pic>
        <p:nvPicPr>
          <p:cNvPr id="7" name="Picture 6">
            <a:extLst>
              <a:ext uri="{FF2B5EF4-FFF2-40B4-BE49-F238E27FC236}">
                <a16:creationId xmlns:a16="http://schemas.microsoft.com/office/drawing/2014/main" id="{697ED113-5F50-4EAB-838C-1674922C1EF9}"/>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1551814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5719-FC64-4E6E-A286-9A81DB9BD099}"/>
              </a:ext>
            </a:extLst>
          </p:cNvPr>
          <p:cNvSpPr>
            <a:spLocks noGrp="1"/>
          </p:cNvSpPr>
          <p:nvPr>
            <p:ph type="title"/>
          </p:nvPr>
        </p:nvSpPr>
        <p:spPr/>
        <p:txBody>
          <a:bodyPr/>
          <a:lstStyle/>
          <a:p>
            <a:r>
              <a:rPr lang="en-US" dirty="0"/>
              <a:t>Achaemenid Official Art as Aspiration</a:t>
            </a:r>
          </a:p>
        </p:txBody>
      </p:sp>
      <p:sp>
        <p:nvSpPr>
          <p:cNvPr id="3" name="Content Placeholder 2">
            <a:extLst>
              <a:ext uri="{FF2B5EF4-FFF2-40B4-BE49-F238E27FC236}">
                <a16:creationId xmlns:a16="http://schemas.microsoft.com/office/drawing/2014/main" id="{3D64A049-24DD-43AC-B5EF-9AA2F22748FF}"/>
              </a:ext>
            </a:extLst>
          </p:cNvPr>
          <p:cNvSpPr>
            <a:spLocks noGrp="1"/>
          </p:cNvSpPr>
          <p:nvPr>
            <p:ph idx="1"/>
          </p:nvPr>
        </p:nvSpPr>
        <p:spPr>
          <a:xfrm>
            <a:off x="680322" y="2336872"/>
            <a:ext cx="6714391" cy="4196449"/>
          </a:xfrm>
        </p:spPr>
        <p:txBody>
          <a:bodyPr>
            <a:normAutofit fontScale="92500"/>
          </a:bodyPr>
          <a:lstStyle/>
          <a:p>
            <a:pPr marL="0" indent="0">
              <a:buNone/>
            </a:pPr>
            <a:r>
              <a:rPr lang="en-US" dirty="0"/>
              <a:t>      “</a:t>
            </a:r>
            <a:r>
              <a:rPr lang="en-US" i="1" dirty="0"/>
              <a:t>The stone columns which were here wrought, a village named </a:t>
            </a:r>
            <a:r>
              <a:rPr lang="en-US" i="1" dirty="0" err="1"/>
              <a:t>Abiradu</a:t>
            </a:r>
            <a:r>
              <a:rPr lang="en-US" i="1" dirty="0"/>
              <a:t>, in Elam - from there were brought. The stone-cutters who wrought the stone, those were </a:t>
            </a:r>
            <a:r>
              <a:rPr lang="en-US" i="1" dirty="0" err="1"/>
              <a:t>Yaunâ</a:t>
            </a:r>
            <a:r>
              <a:rPr lang="en-US" i="1" dirty="0"/>
              <a:t> (Greeks) and Lydians.</a:t>
            </a:r>
            <a:br>
              <a:rPr lang="en-US" i="1" dirty="0"/>
            </a:br>
            <a:r>
              <a:rPr lang="en-US" i="1" dirty="0"/>
              <a:t>     “The goldsmiths who wrought the gold, those were Medes and Egyptians. The men who wrought the wood, those were Lydians and Egyptians. The men who wrought the baked brick, those were Babylonians. The men who adorned the walls, those were Medes and Egyptians.” </a:t>
            </a:r>
          </a:p>
          <a:p>
            <a:pPr marL="0" indent="0">
              <a:buNone/>
            </a:pPr>
            <a:r>
              <a:rPr lang="en-US" b="1" dirty="0"/>
              <a:t>	--Darius’s inscription describing the palace at Susa.</a:t>
            </a:r>
          </a:p>
        </p:txBody>
      </p:sp>
      <p:pic>
        <p:nvPicPr>
          <p:cNvPr id="6" name="Picture 5">
            <a:extLst>
              <a:ext uri="{FF2B5EF4-FFF2-40B4-BE49-F238E27FC236}">
                <a16:creationId xmlns:a16="http://schemas.microsoft.com/office/drawing/2014/main" id="{72ECD164-E3DF-48B3-9E38-F640ADBBA424}"/>
              </a:ext>
            </a:extLst>
          </p:cNvPr>
          <p:cNvPicPr>
            <a:picLocks noChangeAspect="1"/>
          </p:cNvPicPr>
          <p:nvPr/>
        </p:nvPicPr>
        <p:blipFill>
          <a:blip r:embed="rId2"/>
          <a:stretch>
            <a:fillRect/>
          </a:stretch>
        </p:blipFill>
        <p:spPr>
          <a:xfrm>
            <a:off x="10670216" y="882638"/>
            <a:ext cx="1420010" cy="760632"/>
          </a:xfrm>
          <a:prstGeom prst="rect">
            <a:avLst/>
          </a:prstGeom>
        </p:spPr>
      </p:pic>
    </p:spTree>
    <p:extLst>
      <p:ext uri="{BB962C8B-B14F-4D97-AF65-F5344CB8AC3E}">
        <p14:creationId xmlns:p14="http://schemas.microsoft.com/office/powerpoint/2010/main" val="1321894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2603-0BEC-4B57-BD27-73C7F72C2D35}"/>
              </a:ext>
            </a:extLst>
          </p:cNvPr>
          <p:cNvSpPr>
            <a:spLocks noGrp="1"/>
          </p:cNvSpPr>
          <p:nvPr>
            <p:ph type="title"/>
          </p:nvPr>
        </p:nvSpPr>
        <p:spPr/>
        <p:txBody>
          <a:bodyPr/>
          <a:lstStyle/>
          <a:p>
            <a:r>
              <a:rPr lang="en-US" dirty="0"/>
              <a:t>Achaemenid Art: Personal Items</a:t>
            </a:r>
          </a:p>
        </p:txBody>
      </p:sp>
      <p:pic>
        <p:nvPicPr>
          <p:cNvPr id="6" name="Picture 5">
            <a:extLst>
              <a:ext uri="{FF2B5EF4-FFF2-40B4-BE49-F238E27FC236}">
                <a16:creationId xmlns:a16="http://schemas.microsoft.com/office/drawing/2014/main" id="{9AAD3BFD-48D0-4DFD-BD5D-FFB452EA01E2}"/>
              </a:ext>
            </a:extLst>
          </p:cNvPr>
          <p:cNvPicPr>
            <a:picLocks noChangeAspect="1"/>
          </p:cNvPicPr>
          <p:nvPr/>
        </p:nvPicPr>
        <p:blipFill>
          <a:blip r:embed="rId2"/>
          <a:stretch>
            <a:fillRect/>
          </a:stretch>
        </p:blipFill>
        <p:spPr>
          <a:xfrm>
            <a:off x="10679080" y="753228"/>
            <a:ext cx="1411146" cy="1080938"/>
          </a:xfrm>
          <a:prstGeom prst="rect">
            <a:avLst/>
          </a:prstGeom>
        </p:spPr>
      </p:pic>
      <p:sp>
        <p:nvSpPr>
          <p:cNvPr id="4" name="Content Placeholder 3">
            <a:extLst>
              <a:ext uri="{FF2B5EF4-FFF2-40B4-BE49-F238E27FC236}">
                <a16:creationId xmlns:a16="http://schemas.microsoft.com/office/drawing/2014/main" id="{40EA229B-9C58-44C2-8BD3-CE25FE7117A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48165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000" dirty="0"/>
              <a:t>Question Break</a:t>
            </a:r>
          </a:p>
        </p:txBody>
      </p:sp>
      <p:pic>
        <p:nvPicPr>
          <p:cNvPr id="4" name="Picture 3">
            <a:extLst>
              <a:ext uri="{FF2B5EF4-FFF2-40B4-BE49-F238E27FC236}">
                <a16:creationId xmlns:a16="http://schemas.microsoft.com/office/drawing/2014/main" id="{E9342E95-8F62-447E-9A96-7ADF57C3F424}"/>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2115295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6C8B-7D62-49DD-8961-AF5E7D5B6E54}"/>
              </a:ext>
            </a:extLst>
          </p:cNvPr>
          <p:cNvSpPr>
            <a:spLocks noGrp="1"/>
          </p:cNvSpPr>
          <p:nvPr>
            <p:ph type="title"/>
          </p:nvPr>
        </p:nvSpPr>
        <p:spPr/>
        <p:txBody>
          <a:bodyPr/>
          <a:lstStyle/>
          <a:p>
            <a:r>
              <a:rPr lang="en-US" dirty="0"/>
              <a:t>Next Week: (Week 4) </a:t>
            </a:r>
            <a:br>
              <a:rPr lang="en-US" dirty="0"/>
            </a:br>
            <a:r>
              <a:rPr lang="en-US" dirty="0"/>
              <a:t>	“When The Mede Came”</a:t>
            </a:r>
          </a:p>
        </p:txBody>
      </p:sp>
      <p:sp>
        <p:nvSpPr>
          <p:cNvPr id="3" name="Content Placeholder 2">
            <a:extLst>
              <a:ext uri="{FF2B5EF4-FFF2-40B4-BE49-F238E27FC236}">
                <a16:creationId xmlns:a16="http://schemas.microsoft.com/office/drawing/2014/main" id="{800C63A7-2F65-4AEE-A8E4-5971302B995D}"/>
              </a:ext>
            </a:extLst>
          </p:cNvPr>
          <p:cNvSpPr>
            <a:spLocks noGrp="1"/>
          </p:cNvSpPr>
          <p:nvPr>
            <p:ph idx="1"/>
          </p:nvPr>
        </p:nvSpPr>
        <p:spPr>
          <a:xfrm>
            <a:off x="357809" y="3190764"/>
            <a:ext cx="5473147" cy="1864066"/>
          </a:xfrm>
        </p:spPr>
        <p:txBody>
          <a:bodyPr/>
          <a:lstStyle/>
          <a:p>
            <a:pPr algn="ctr"/>
            <a:r>
              <a:rPr lang="en-US" dirty="0"/>
              <a:t>Athens from Tyranny to Democracy</a:t>
            </a:r>
          </a:p>
          <a:p>
            <a:pPr algn="ctr"/>
            <a:r>
              <a:rPr lang="en-US" dirty="0"/>
              <a:t>Persia from Backwater Province to Empire in 75 years</a:t>
            </a:r>
          </a:p>
          <a:p>
            <a:pPr algn="ctr"/>
            <a:r>
              <a:rPr lang="en-US" dirty="0"/>
              <a:t>The first clash</a:t>
            </a:r>
          </a:p>
        </p:txBody>
      </p:sp>
      <p:pic>
        <p:nvPicPr>
          <p:cNvPr id="6" name="Picture 5">
            <a:extLst>
              <a:ext uri="{FF2B5EF4-FFF2-40B4-BE49-F238E27FC236}">
                <a16:creationId xmlns:a16="http://schemas.microsoft.com/office/drawing/2014/main" id="{CE23F4B6-CC66-42E4-A469-002515DFBDE9}"/>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59550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C2AD-FC13-4DD2-9D83-23143DAED9A6}"/>
              </a:ext>
            </a:extLst>
          </p:cNvPr>
          <p:cNvSpPr>
            <a:spLocks noGrp="1"/>
          </p:cNvSpPr>
          <p:nvPr>
            <p:ph type="title"/>
          </p:nvPr>
        </p:nvSpPr>
        <p:spPr/>
        <p:txBody>
          <a:bodyPr/>
          <a:lstStyle/>
          <a:p>
            <a:r>
              <a:rPr lang="en-US" dirty="0"/>
              <a:t>Nomad to Empire</a:t>
            </a:r>
          </a:p>
        </p:txBody>
      </p:sp>
      <p:sp>
        <p:nvSpPr>
          <p:cNvPr id="3" name="Content Placeholder 2">
            <a:extLst>
              <a:ext uri="{FF2B5EF4-FFF2-40B4-BE49-F238E27FC236}">
                <a16:creationId xmlns:a16="http://schemas.microsoft.com/office/drawing/2014/main" id="{2A301832-EB2A-41BA-AFCD-28915C19E639}"/>
              </a:ext>
            </a:extLst>
          </p:cNvPr>
          <p:cNvSpPr>
            <a:spLocks noGrp="1"/>
          </p:cNvSpPr>
          <p:nvPr>
            <p:ph idx="1"/>
          </p:nvPr>
        </p:nvSpPr>
        <p:spPr>
          <a:xfrm>
            <a:off x="315030" y="2505456"/>
            <a:ext cx="3872657" cy="3599316"/>
          </a:xfrm>
        </p:spPr>
        <p:txBody>
          <a:bodyPr>
            <a:normAutofit lnSpcReduction="10000"/>
          </a:bodyPr>
          <a:lstStyle/>
          <a:p>
            <a:r>
              <a:rPr lang="en-US" dirty="0"/>
              <a:t>In 606 BCE, the Assyrian Empire fell and the Median Empire took much of northern Assyria.</a:t>
            </a:r>
          </a:p>
          <a:p>
            <a:pPr lvl="1"/>
            <a:r>
              <a:rPr lang="en-US" dirty="0"/>
              <a:t>Persia was a province in the Median Empire.</a:t>
            </a:r>
          </a:p>
          <a:p>
            <a:r>
              <a:rPr lang="en-US" dirty="0"/>
              <a:t>The other major powers were the Chaldean (Babylonian), the Lydian, and Egyptian empires.</a:t>
            </a:r>
          </a:p>
          <a:p>
            <a:endParaRPr lang="en-US" dirty="0"/>
          </a:p>
        </p:txBody>
      </p:sp>
      <p:pic>
        <p:nvPicPr>
          <p:cNvPr id="6" name="Picture 5">
            <a:extLst>
              <a:ext uri="{FF2B5EF4-FFF2-40B4-BE49-F238E27FC236}">
                <a16:creationId xmlns:a16="http://schemas.microsoft.com/office/drawing/2014/main" id="{89AB0F85-C5DC-4E56-BC21-E5FFDC63D67D}"/>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189386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C2AD-FC13-4DD2-9D83-23143DAED9A6}"/>
              </a:ext>
            </a:extLst>
          </p:cNvPr>
          <p:cNvSpPr>
            <a:spLocks noGrp="1"/>
          </p:cNvSpPr>
          <p:nvPr>
            <p:ph type="title"/>
          </p:nvPr>
        </p:nvSpPr>
        <p:spPr/>
        <p:txBody>
          <a:bodyPr/>
          <a:lstStyle/>
          <a:p>
            <a:r>
              <a:rPr lang="en-US" dirty="0"/>
              <a:t>Nomad to Empire</a:t>
            </a:r>
          </a:p>
        </p:txBody>
      </p:sp>
      <p:sp>
        <p:nvSpPr>
          <p:cNvPr id="3" name="Content Placeholder 2">
            <a:extLst>
              <a:ext uri="{FF2B5EF4-FFF2-40B4-BE49-F238E27FC236}">
                <a16:creationId xmlns:a16="http://schemas.microsoft.com/office/drawing/2014/main" id="{2A301832-EB2A-41BA-AFCD-28915C19E639}"/>
              </a:ext>
            </a:extLst>
          </p:cNvPr>
          <p:cNvSpPr>
            <a:spLocks noGrp="1"/>
          </p:cNvSpPr>
          <p:nvPr>
            <p:ph idx="1"/>
          </p:nvPr>
        </p:nvSpPr>
        <p:spPr>
          <a:xfrm>
            <a:off x="680322" y="2336873"/>
            <a:ext cx="4554288" cy="4201004"/>
          </a:xfrm>
        </p:spPr>
        <p:txBody>
          <a:bodyPr>
            <a:normAutofit/>
          </a:bodyPr>
          <a:lstStyle/>
          <a:p>
            <a:r>
              <a:rPr lang="en-US" dirty="0"/>
              <a:t>The vast bulk of the empire was conquered by Cyrus in the first </a:t>
            </a:r>
            <a:r>
              <a:rPr lang="en-US" dirty="0">
                <a:solidFill>
                  <a:srgbClr val="FFFF00"/>
                </a:solidFill>
              </a:rPr>
              <a:t>25 years.</a:t>
            </a:r>
          </a:p>
          <a:p>
            <a:r>
              <a:rPr lang="en-US" dirty="0"/>
              <a:t>In about 70 years, the Empire grew to its greatest extent. </a:t>
            </a:r>
          </a:p>
          <a:p>
            <a:r>
              <a:rPr lang="en-US" dirty="0"/>
              <a:t>The Persian Empire was built </a:t>
            </a:r>
            <a:r>
              <a:rPr lang="en-US" dirty="0">
                <a:solidFill>
                  <a:srgbClr val="FFFF00"/>
                </a:solidFill>
              </a:rPr>
              <a:t>in the lifetime of one man. </a:t>
            </a:r>
            <a:r>
              <a:rPr lang="en-US" dirty="0"/>
              <a:t>Darius, who finished the expansion of the empire, had fought as a soldier under Cyrus as a young man.</a:t>
            </a:r>
          </a:p>
          <a:p>
            <a:endParaRPr lang="en-US" dirty="0"/>
          </a:p>
        </p:txBody>
      </p:sp>
      <p:pic>
        <p:nvPicPr>
          <p:cNvPr id="5" name="Picture 4">
            <a:extLst>
              <a:ext uri="{FF2B5EF4-FFF2-40B4-BE49-F238E27FC236}">
                <a16:creationId xmlns:a16="http://schemas.microsoft.com/office/drawing/2014/main" id="{2E1F596D-6A98-4AD6-8BAA-ADEFE9FBE2BA}"/>
              </a:ext>
            </a:extLst>
          </p:cNvPr>
          <p:cNvPicPr>
            <a:picLocks noChangeAspect="1"/>
          </p:cNvPicPr>
          <p:nvPr/>
        </p:nvPicPr>
        <p:blipFill>
          <a:blip r:embed="rId2"/>
          <a:stretch>
            <a:fillRect/>
          </a:stretch>
        </p:blipFill>
        <p:spPr>
          <a:xfrm>
            <a:off x="5579165" y="2459741"/>
            <a:ext cx="6380714" cy="4078136"/>
          </a:xfrm>
          <a:prstGeom prst="rect">
            <a:avLst/>
          </a:prstGeom>
        </p:spPr>
      </p:pic>
      <p:pic>
        <p:nvPicPr>
          <p:cNvPr id="6" name="Picture 5">
            <a:extLst>
              <a:ext uri="{FF2B5EF4-FFF2-40B4-BE49-F238E27FC236}">
                <a16:creationId xmlns:a16="http://schemas.microsoft.com/office/drawing/2014/main" id="{75403070-95F6-48D8-B847-73534E38DA6D}"/>
              </a:ext>
            </a:extLst>
          </p:cNvPr>
          <p:cNvPicPr>
            <a:picLocks noChangeAspect="1"/>
          </p:cNvPicPr>
          <p:nvPr/>
        </p:nvPicPr>
        <p:blipFill>
          <a:blip r:embed="rId3"/>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3758582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000" dirty="0"/>
              <a:t>Question Break</a:t>
            </a:r>
          </a:p>
          <a:p>
            <a:pPr marL="0" indent="0" algn="ctr">
              <a:buNone/>
            </a:pPr>
            <a:endParaRPr lang="en-US" sz="4000" dirty="0"/>
          </a:p>
          <a:p>
            <a:pPr marL="0" indent="0" algn="ctr">
              <a:buNone/>
            </a:pPr>
            <a:r>
              <a:rPr lang="en-US" sz="2800" dirty="0"/>
              <a:t>Coming Up: Government</a:t>
            </a:r>
          </a:p>
        </p:txBody>
      </p:sp>
      <p:pic>
        <p:nvPicPr>
          <p:cNvPr id="4" name="Picture 3">
            <a:extLst>
              <a:ext uri="{FF2B5EF4-FFF2-40B4-BE49-F238E27FC236}">
                <a16:creationId xmlns:a16="http://schemas.microsoft.com/office/drawing/2014/main" id="{E9342E95-8F62-447E-9A96-7ADF57C3F424}"/>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118127888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9534</TotalTime>
  <Words>3327</Words>
  <Application>Microsoft Office PowerPoint</Application>
  <PresentationFormat>Widescreen</PresentationFormat>
  <Paragraphs>330</Paragraphs>
  <Slides>63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Trebuchet MS</vt:lpstr>
      <vt:lpstr>Berlin</vt:lpstr>
      <vt:lpstr>Greece and Persia The war that Created History</vt:lpstr>
      <vt:lpstr>Course Overview</vt:lpstr>
      <vt:lpstr>Week 3: The Persians</vt:lpstr>
      <vt:lpstr>1. Nomad to Empire</vt:lpstr>
      <vt:lpstr>Nomad to Empire</vt:lpstr>
      <vt:lpstr>Nomad to Empire</vt:lpstr>
      <vt:lpstr>Nomad to Empire</vt:lpstr>
      <vt:lpstr>Nomad to Empire</vt:lpstr>
      <vt:lpstr>Greece and Persia The War that Created History</vt:lpstr>
      <vt:lpstr>2. Government -- People of the Empire</vt:lpstr>
      <vt:lpstr>Government -- People of the Empire</vt:lpstr>
      <vt:lpstr>Government</vt:lpstr>
      <vt:lpstr>Government</vt:lpstr>
      <vt:lpstr>Government—Citizen Assemblies</vt:lpstr>
      <vt:lpstr>Government—Administration</vt:lpstr>
      <vt:lpstr>Government—The King’s Roads</vt:lpstr>
      <vt:lpstr>Government: Proto-Federalism</vt:lpstr>
      <vt:lpstr>Government</vt:lpstr>
      <vt:lpstr>Greece and Persia The War that Created History</vt:lpstr>
      <vt:lpstr>3. Society</vt:lpstr>
      <vt:lpstr>Society</vt:lpstr>
      <vt:lpstr>People and Society--Slaves</vt:lpstr>
      <vt:lpstr>People and Society--Slaves</vt:lpstr>
      <vt:lpstr>People and Society--Women</vt:lpstr>
      <vt:lpstr>People and Society--Women</vt:lpstr>
      <vt:lpstr>People and Society--Women</vt:lpstr>
      <vt:lpstr>People and Society--Women</vt:lpstr>
      <vt:lpstr>People and Society--Women</vt:lpstr>
      <vt:lpstr>People and Society--Women</vt:lpstr>
      <vt:lpstr>Greece and Persia The War that Created History</vt:lpstr>
      <vt:lpstr>4. Values and Religion</vt:lpstr>
      <vt:lpstr>Values and Religions</vt:lpstr>
      <vt:lpstr>Values and Religions: Zoroastrianism</vt:lpstr>
      <vt:lpstr>Values and Religions: Zoroastrianism</vt:lpstr>
      <vt:lpstr>Values and Religions: Zoroastrianism</vt:lpstr>
      <vt:lpstr>5. Philosophy and Science</vt:lpstr>
      <vt:lpstr>Science--Qanats (irrigation aqueducts)</vt:lpstr>
      <vt:lpstr>Science--Early Central Air Conditioning</vt:lpstr>
      <vt:lpstr>Greece and Persia The War that Created History</vt:lpstr>
      <vt:lpstr>6.Art: Scythian influences</vt:lpstr>
      <vt:lpstr>Art: More Scythian</vt:lpstr>
      <vt:lpstr>Art: Assyrian influences (The Hunt)</vt:lpstr>
      <vt:lpstr>Art: Assyrian (War)</vt:lpstr>
      <vt:lpstr>Art: Assyrian (More War) (They liked war)</vt:lpstr>
      <vt:lpstr>Art: Assyrian (Kings and Gods)</vt:lpstr>
      <vt:lpstr>Art: Egyptian influences (Gods and Rulers)</vt:lpstr>
      <vt:lpstr>Art: Egyptian (Hunt and Farming)</vt:lpstr>
      <vt:lpstr>Art: Egyptian (Battle)</vt:lpstr>
      <vt:lpstr>Art: Egyptian (More Battle)</vt:lpstr>
      <vt:lpstr>Art: Achaemenid Art</vt:lpstr>
      <vt:lpstr>Achaemenid Art (More Processions)</vt:lpstr>
      <vt:lpstr>Achaemenid Art (Processions)</vt:lpstr>
      <vt:lpstr>Achaemenid Art (Processions)</vt:lpstr>
      <vt:lpstr>Achaemenid Art (Processions)</vt:lpstr>
      <vt:lpstr>Acaemenid Art</vt:lpstr>
      <vt:lpstr>PowerPoint Presentation</vt:lpstr>
      <vt:lpstr>Achaemenid Art</vt:lpstr>
      <vt:lpstr>The One Exception: Behistum</vt:lpstr>
      <vt:lpstr>Achaemenid Official Art as Aspiration</vt:lpstr>
      <vt:lpstr>Achaemenid Official Art as Aspiration</vt:lpstr>
      <vt:lpstr>Achaemenid Art: Personal Items</vt:lpstr>
      <vt:lpstr>Greece and Persia The War that Created History</vt:lpstr>
      <vt:lpstr>Next Week: (Week 4)   “When The Mede Came”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Frank</cp:lastModifiedBy>
  <cp:revision>239</cp:revision>
  <dcterms:created xsi:type="dcterms:W3CDTF">2019-06-05T02:37:21Z</dcterms:created>
  <dcterms:modified xsi:type="dcterms:W3CDTF">2022-02-16T19:04:11Z</dcterms:modified>
</cp:coreProperties>
</file>