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9" r:id="rId3"/>
    <p:sldId id="300" r:id="rId4"/>
    <p:sldId id="344" r:id="rId5"/>
    <p:sldId id="330" r:id="rId6"/>
    <p:sldId id="334" r:id="rId7"/>
    <p:sldId id="335" r:id="rId8"/>
    <p:sldId id="336" r:id="rId9"/>
    <p:sldId id="360" r:id="rId10"/>
    <p:sldId id="301" r:id="rId11"/>
    <p:sldId id="337" r:id="rId12"/>
    <p:sldId id="349" r:id="rId13"/>
    <p:sldId id="316" r:id="rId14"/>
    <p:sldId id="315" r:id="rId15"/>
    <p:sldId id="348" r:id="rId16"/>
    <p:sldId id="354" r:id="rId17"/>
    <p:sldId id="355" r:id="rId18"/>
    <p:sldId id="347" r:id="rId19"/>
    <p:sldId id="359" r:id="rId20"/>
    <p:sldId id="356" r:id="rId21"/>
    <p:sldId id="358" r:id="rId22"/>
    <p:sldId id="350" r:id="rId23"/>
    <p:sldId id="353" r:id="rId24"/>
    <p:sldId id="329" r:id="rId25"/>
    <p:sldId id="361" r:id="rId26"/>
    <p:sldId id="327" r:id="rId27"/>
    <p:sldId id="364" r:id="rId28"/>
    <p:sldId id="313" r:id="rId29"/>
    <p:sldId id="314" r:id="rId30"/>
    <p:sldId id="333" r:id="rId31"/>
    <p:sldId id="342" r:id="rId32"/>
    <p:sldId id="343" r:id="rId33"/>
    <p:sldId id="345" r:id="rId34"/>
    <p:sldId id="304" r:id="rId35"/>
    <p:sldId id="339" r:id="rId36"/>
    <p:sldId id="340" r:id="rId37"/>
    <p:sldId id="331" r:id="rId38"/>
    <p:sldId id="332" r:id="rId39"/>
    <p:sldId id="319" r:id="rId40"/>
    <p:sldId id="320" r:id="rId41"/>
    <p:sldId id="362" r:id="rId42"/>
    <p:sldId id="309" r:id="rId43"/>
    <p:sldId id="317" r:id="rId44"/>
    <p:sldId id="305" r:id="rId45"/>
    <p:sldId id="306" r:id="rId46"/>
    <p:sldId id="308" r:id="rId47"/>
    <p:sldId id="352" r:id="rId48"/>
    <p:sldId id="338" r:id="rId49"/>
    <p:sldId id="303" r:id="rId50"/>
    <p:sldId id="366" r:id="rId51"/>
    <p:sldId id="363" r:id="rId52"/>
    <p:sldId id="32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61" d="100"/>
          <a:sy n="61" d="100"/>
        </p:scale>
        <p:origin x="9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2/9/2022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2/9/2022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dirty="0"/>
              <a:t>Greece and Persia</a:t>
            </a:r>
            <a:br>
              <a:rPr lang="en-US" dirty="0"/>
            </a:br>
            <a:r>
              <a:rPr lang="en-US" sz="3600" dirty="0"/>
              <a:t>The war that Created History</a:t>
            </a: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394039"/>
            <a:ext cx="9855156" cy="1940500"/>
          </a:xfrm>
        </p:spPr>
        <p:txBody>
          <a:bodyPr>
            <a:normAutofit lnSpcReduction="10000"/>
          </a:bodyPr>
          <a:lstStyle/>
          <a:p>
            <a:pPr algn="ctr"/>
            <a:endParaRPr lang="en-US" sz="4000" i="1" dirty="0"/>
          </a:p>
          <a:p>
            <a:pPr algn="ctr"/>
            <a:r>
              <a:rPr lang="en-US" sz="4000" i="1" dirty="0"/>
              <a:t>OLLI Fall 2019</a:t>
            </a:r>
          </a:p>
          <a:p>
            <a:pPr algn="ctr"/>
            <a:r>
              <a:rPr lang="en-US" sz="4000" i="1" dirty="0"/>
              <a:t>Week 2: </a:t>
            </a:r>
            <a:r>
              <a:rPr lang="en-US" sz="4000" b="1" i="1" dirty="0">
                <a:solidFill>
                  <a:srgbClr val="FFFF00"/>
                </a:solidFill>
              </a:rPr>
              <a:t>The Greeks—Who were they?</a:t>
            </a:r>
          </a:p>
        </p:txBody>
      </p:sp>
      <p:pic>
        <p:nvPicPr>
          <p:cNvPr id="9" name="Picture 8">
            <a:extLst>
              <a:ext uri="{FF2B5EF4-FFF2-40B4-BE49-F238E27FC236}">
                <a16:creationId xmlns:a16="http://schemas.microsoft.com/office/drawing/2014/main" id="{9D1E3A24-04BC-40B7-BE29-A0669D72D2FA}"/>
              </a:ext>
            </a:extLst>
          </p:cNvPr>
          <p:cNvPicPr>
            <a:picLocks noChangeAspect="1"/>
          </p:cNvPicPr>
          <p:nvPr/>
        </p:nvPicPr>
        <p:blipFill>
          <a:blip r:embed="rId2"/>
          <a:stretch>
            <a:fillRect/>
          </a:stretch>
        </p:blipFill>
        <p:spPr>
          <a:xfrm>
            <a:off x="0" y="0"/>
            <a:ext cx="4943061" cy="2582749"/>
          </a:xfrm>
          <a:prstGeom prst="rect">
            <a:avLst/>
          </a:prstGeom>
        </p:spPr>
      </p:pic>
      <p:pic>
        <p:nvPicPr>
          <p:cNvPr id="11" name="Picture 10">
            <a:extLst>
              <a:ext uri="{FF2B5EF4-FFF2-40B4-BE49-F238E27FC236}">
                <a16:creationId xmlns:a16="http://schemas.microsoft.com/office/drawing/2014/main" id="{C6D73F23-6109-4DCA-B2A4-51406791E3E7}"/>
              </a:ext>
            </a:extLst>
          </p:cNvPr>
          <p:cNvPicPr>
            <a:picLocks noChangeAspect="1"/>
          </p:cNvPicPr>
          <p:nvPr/>
        </p:nvPicPr>
        <p:blipFill>
          <a:blip r:embed="rId3"/>
          <a:stretch>
            <a:fillRect/>
          </a:stretch>
        </p:blipFill>
        <p:spPr>
          <a:xfrm>
            <a:off x="10009147" y="2668978"/>
            <a:ext cx="1502531" cy="1502531"/>
          </a:xfrm>
          <a:prstGeom prst="rect">
            <a:avLst/>
          </a:prstGeom>
        </p:spPr>
      </p:pic>
    </p:spTree>
    <p:extLst>
      <p:ext uri="{BB962C8B-B14F-4D97-AF65-F5344CB8AC3E}">
        <p14:creationId xmlns:p14="http://schemas.microsoft.com/office/powerpoint/2010/main" val="162287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040-06EE-4303-A692-36D002CBF0AB}"/>
              </a:ext>
            </a:extLst>
          </p:cNvPr>
          <p:cNvSpPr>
            <a:spLocks noGrp="1"/>
          </p:cNvSpPr>
          <p:nvPr>
            <p:ph type="title"/>
          </p:nvPr>
        </p:nvSpPr>
        <p:spPr/>
        <p:txBody>
          <a:bodyPr/>
          <a:lstStyle/>
          <a:p>
            <a:r>
              <a:rPr lang="en-US" dirty="0"/>
              <a:t>Greek Society—Basic Organization</a:t>
            </a:r>
          </a:p>
        </p:txBody>
      </p:sp>
      <p:sp>
        <p:nvSpPr>
          <p:cNvPr id="3" name="Content Placeholder 2">
            <a:extLst>
              <a:ext uri="{FF2B5EF4-FFF2-40B4-BE49-F238E27FC236}">
                <a16:creationId xmlns:a16="http://schemas.microsoft.com/office/drawing/2014/main" id="{BAB970CE-0D1A-4DBB-87E3-E966EB92AD27}"/>
              </a:ext>
            </a:extLst>
          </p:cNvPr>
          <p:cNvSpPr>
            <a:spLocks noGrp="1"/>
          </p:cNvSpPr>
          <p:nvPr>
            <p:ph idx="1"/>
          </p:nvPr>
        </p:nvSpPr>
        <p:spPr>
          <a:xfrm>
            <a:off x="680321" y="2336872"/>
            <a:ext cx="5415679" cy="4381979"/>
          </a:xfrm>
        </p:spPr>
        <p:txBody>
          <a:bodyPr>
            <a:normAutofit/>
          </a:bodyPr>
          <a:lstStyle/>
          <a:p>
            <a:r>
              <a:rPr lang="en-US" dirty="0"/>
              <a:t>The basic sovereign political unit in the Greek world was the city-state—</a:t>
            </a:r>
            <a:r>
              <a:rPr lang="en-US" i="1" dirty="0">
                <a:solidFill>
                  <a:srgbClr val="FFFF00"/>
                </a:solidFill>
              </a:rPr>
              <a:t>Polis</a:t>
            </a:r>
            <a:r>
              <a:rPr lang="en-US" dirty="0"/>
              <a:t> in Greek-- which consisted of a single major city and all of the lands controlled by it.</a:t>
            </a:r>
          </a:p>
          <a:p>
            <a:r>
              <a:rPr lang="en-US" dirty="0"/>
              <a:t>Athens was a </a:t>
            </a:r>
            <a:r>
              <a:rPr lang="en-US" i="1" dirty="0"/>
              <a:t>Polis</a:t>
            </a:r>
            <a:r>
              <a:rPr lang="en-US" dirty="0"/>
              <a:t> including the entire territory known as </a:t>
            </a:r>
            <a:r>
              <a:rPr lang="en-US" i="1" dirty="0">
                <a:solidFill>
                  <a:srgbClr val="FFFF00"/>
                </a:solidFill>
              </a:rPr>
              <a:t>Attica</a:t>
            </a:r>
            <a:r>
              <a:rPr lang="en-US" dirty="0"/>
              <a:t>. </a:t>
            </a:r>
          </a:p>
          <a:p>
            <a:pPr lvl="1"/>
            <a:r>
              <a:rPr lang="en-US" dirty="0"/>
              <a:t>It had a population of between 150,000 and 200,000, but probably no more than 30,000 to 40,000 lived in the city of Athens itself. </a:t>
            </a:r>
          </a:p>
          <a:p>
            <a:pPr lvl="1"/>
            <a:r>
              <a:rPr lang="en-US" dirty="0"/>
              <a:t>This still made Athens one of the largest cities of the ancient world.</a:t>
            </a:r>
          </a:p>
        </p:txBody>
      </p:sp>
      <p:pic>
        <p:nvPicPr>
          <p:cNvPr id="4" name="Picture 3">
            <a:extLst>
              <a:ext uri="{FF2B5EF4-FFF2-40B4-BE49-F238E27FC236}">
                <a16:creationId xmlns:a16="http://schemas.microsoft.com/office/drawing/2014/main" id="{49DC2018-CF80-4D24-B912-7F69E93A2881}"/>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66245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040-06EE-4303-A692-36D002CBF0AB}"/>
              </a:ext>
            </a:extLst>
          </p:cNvPr>
          <p:cNvSpPr>
            <a:spLocks noGrp="1"/>
          </p:cNvSpPr>
          <p:nvPr>
            <p:ph type="title"/>
          </p:nvPr>
        </p:nvSpPr>
        <p:spPr/>
        <p:txBody>
          <a:bodyPr/>
          <a:lstStyle/>
          <a:p>
            <a:r>
              <a:rPr lang="en-US" dirty="0"/>
              <a:t>Greek Society—Who’s Who?</a:t>
            </a:r>
          </a:p>
        </p:txBody>
      </p:sp>
      <p:sp>
        <p:nvSpPr>
          <p:cNvPr id="3" name="Content Placeholder 2">
            <a:extLst>
              <a:ext uri="{FF2B5EF4-FFF2-40B4-BE49-F238E27FC236}">
                <a16:creationId xmlns:a16="http://schemas.microsoft.com/office/drawing/2014/main" id="{BAB970CE-0D1A-4DBB-87E3-E966EB92AD27}"/>
              </a:ext>
            </a:extLst>
          </p:cNvPr>
          <p:cNvSpPr>
            <a:spLocks noGrp="1"/>
          </p:cNvSpPr>
          <p:nvPr>
            <p:ph idx="1"/>
          </p:nvPr>
        </p:nvSpPr>
        <p:spPr>
          <a:xfrm>
            <a:off x="680321" y="2186610"/>
            <a:ext cx="5746983" cy="4532242"/>
          </a:xfrm>
        </p:spPr>
        <p:txBody>
          <a:bodyPr>
            <a:normAutofit fontScale="92500" lnSpcReduction="10000"/>
          </a:bodyPr>
          <a:lstStyle/>
          <a:p>
            <a:pPr marL="0" indent="0" algn="ctr">
              <a:buNone/>
            </a:pPr>
            <a:r>
              <a:rPr lang="en-US" u="sng" dirty="0"/>
              <a:t>Citizens (All Male) </a:t>
            </a:r>
            <a:r>
              <a:rPr lang="en-US" dirty="0"/>
              <a:t>(30-40,000 in Attica)</a:t>
            </a:r>
          </a:p>
          <a:p>
            <a:r>
              <a:rPr lang="en-US" dirty="0"/>
              <a:t>Aristocrats: Inherited land and wealth</a:t>
            </a:r>
          </a:p>
          <a:p>
            <a:r>
              <a:rPr lang="en-US" dirty="0"/>
              <a:t>Mercantile Middle Class</a:t>
            </a:r>
          </a:p>
          <a:p>
            <a:pPr lvl="1"/>
            <a:r>
              <a:rPr lang="en-US" dirty="0"/>
              <a:t>Appeared late in the period</a:t>
            </a:r>
          </a:p>
          <a:p>
            <a:r>
              <a:rPr lang="en-US" dirty="0"/>
              <a:t>Propertied Working Class</a:t>
            </a:r>
          </a:p>
          <a:p>
            <a:pPr lvl="1"/>
            <a:r>
              <a:rPr lang="en-US" dirty="0"/>
              <a:t>Mostly small farmers and craftsmen </a:t>
            </a:r>
          </a:p>
          <a:p>
            <a:r>
              <a:rPr lang="en-US" dirty="0"/>
              <a:t>Poor day laborers</a:t>
            </a:r>
          </a:p>
          <a:p>
            <a:pPr marL="0" indent="0" algn="ctr">
              <a:buNone/>
            </a:pPr>
            <a:r>
              <a:rPr lang="en-US" u="sng" dirty="0"/>
              <a:t>Non-Citizens </a:t>
            </a:r>
            <a:r>
              <a:rPr lang="en-US" dirty="0"/>
              <a:t>(120-160,000 in Attica)</a:t>
            </a:r>
          </a:p>
          <a:p>
            <a:r>
              <a:rPr lang="en-US" dirty="0" err="1"/>
              <a:t>Metics</a:t>
            </a:r>
            <a:r>
              <a:rPr lang="en-US" dirty="0"/>
              <a:t> (non-citizen artisans and merchants—substantial legal rights)</a:t>
            </a:r>
          </a:p>
          <a:p>
            <a:r>
              <a:rPr lang="en-US" dirty="0"/>
              <a:t>Male Slaves (a few legal rights)</a:t>
            </a:r>
          </a:p>
          <a:p>
            <a:r>
              <a:rPr lang="en-US" dirty="0"/>
              <a:t>Women and children (no legal rights)</a:t>
            </a:r>
          </a:p>
        </p:txBody>
      </p:sp>
      <p:pic>
        <p:nvPicPr>
          <p:cNvPr id="4" name="Picture 3">
            <a:extLst>
              <a:ext uri="{FF2B5EF4-FFF2-40B4-BE49-F238E27FC236}">
                <a16:creationId xmlns:a16="http://schemas.microsoft.com/office/drawing/2014/main" id="{49DC2018-CF80-4D24-B912-7F69E93A2881}"/>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222993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BB17-70FD-4D38-A782-492130AA1942}"/>
              </a:ext>
            </a:extLst>
          </p:cNvPr>
          <p:cNvSpPr>
            <a:spLocks noGrp="1"/>
          </p:cNvSpPr>
          <p:nvPr>
            <p:ph type="title"/>
          </p:nvPr>
        </p:nvSpPr>
        <p:spPr/>
        <p:txBody>
          <a:bodyPr/>
          <a:lstStyle/>
          <a:p>
            <a:r>
              <a:rPr lang="en-US" dirty="0"/>
              <a:t>Greek Society--Education</a:t>
            </a:r>
          </a:p>
        </p:txBody>
      </p:sp>
      <p:sp>
        <p:nvSpPr>
          <p:cNvPr id="3" name="Content Placeholder 2">
            <a:extLst>
              <a:ext uri="{FF2B5EF4-FFF2-40B4-BE49-F238E27FC236}">
                <a16:creationId xmlns:a16="http://schemas.microsoft.com/office/drawing/2014/main" id="{3DF3D111-684D-472F-8755-1032816A2CAE}"/>
              </a:ext>
            </a:extLst>
          </p:cNvPr>
          <p:cNvSpPr>
            <a:spLocks noGrp="1"/>
          </p:cNvSpPr>
          <p:nvPr>
            <p:ph idx="1"/>
          </p:nvPr>
        </p:nvSpPr>
        <p:spPr>
          <a:xfrm>
            <a:off x="680323" y="2336873"/>
            <a:ext cx="6634878" cy="4169944"/>
          </a:xfrm>
        </p:spPr>
        <p:txBody>
          <a:bodyPr>
            <a:normAutofit/>
          </a:bodyPr>
          <a:lstStyle/>
          <a:p>
            <a:r>
              <a:rPr lang="en-US" dirty="0"/>
              <a:t>Male children of the wealthy began school at the age of seven and continued to the age of fourteen, leaning to read and write, simple arithmetic, music, and recitation of poetry.</a:t>
            </a:r>
          </a:p>
          <a:p>
            <a:r>
              <a:rPr lang="en-US" dirty="0"/>
              <a:t>Poorer children learned trades as apprentices or followed the family trade. </a:t>
            </a:r>
          </a:p>
          <a:p>
            <a:r>
              <a:rPr lang="en-US" dirty="0"/>
              <a:t>Girls learned spinning and weaving at home, or occasionally were apprenticed as musicians. Rarely literate.</a:t>
            </a:r>
          </a:p>
          <a:p>
            <a:r>
              <a:rPr lang="en-US" dirty="0"/>
              <a:t>Very wealthy males, after finishing school, studied under a travelling scholar (sophist).</a:t>
            </a:r>
          </a:p>
          <a:p>
            <a:endParaRPr lang="en-US" dirty="0"/>
          </a:p>
        </p:txBody>
      </p:sp>
      <p:pic>
        <p:nvPicPr>
          <p:cNvPr id="6" name="Picture 5">
            <a:extLst>
              <a:ext uri="{FF2B5EF4-FFF2-40B4-BE49-F238E27FC236}">
                <a16:creationId xmlns:a16="http://schemas.microsoft.com/office/drawing/2014/main" id="{1EB1D7D4-0F7B-4A27-A057-CB7F140594BF}"/>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70829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7D4-304F-4202-9BCC-93D7C24671D5}"/>
              </a:ext>
            </a:extLst>
          </p:cNvPr>
          <p:cNvSpPr>
            <a:spLocks noGrp="1"/>
          </p:cNvSpPr>
          <p:nvPr>
            <p:ph type="title"/>
          </p:nvPr>
        </p:nvSpPr>
        <p:spPr/>
        <p:txBody>
          <a:bodyPr/>
          <a:lstStyle/>
          <a:p>
            <a:r>
              <a:rPr lang="en-US" dirty="0"/>
              <a:t>Greek Society: Slaves</a:t>
            </a:r>
          </a:p>
        </p:txBody>
      </p:sp>
      <p:sp>
        <p:nvSpPr>
          <p:cNvPr id="3" name="Content Placeholder 2">
            <a:extLst>
              <a:ext uri="{FF2B5EF4-FFF2-40B4-BE49-F238E27FC236}">
                <a16:creationId xmlns:a16="http://schemas.microsoft.com/office/drawing/2014/main" id="{0210F60E-46A0-46CB-AE40-A740C8758246}"/>
              </a:ext>
            </a:extLst>
          </p:cNvPr>
          <p:cNvSpPr>
            <a:spLocks noGrp="1"/>
          </p:cNvSpPr>
          <p:nvPr>
            <p:ph idx="1"/>
          </p:nvPr>
        </p:nvSpPr>
        <p:spPr>
          <a:xfrm>
            <a:off x="561052" y="2505456"/>
            <a:ext cx="5057870" cy="3788292"/>
          </a:xfrm>
        </p:spPr>
        <p:txBody>
          <a:bodyPr>
            <a:normAutofit fontScale="92500" lnSpcReduction="10000"/>
          </a:bodyPr>
          <a:lstStyle/>
          <a:p>
            <a:r>
              <a:rPr lang="en-US" dirty="0"/>
              <a:t>Considered essential to allowing the wealthy class the leisure necessary to pursue education and politics</a:t>
            </a:r>
          </a:p>
          <a:p>
            <a:r>
              <a:rPr lang="en-US" dirty="0"/>
              <a:t>Slaves used extensively in the home, farming, mining, and artisanal work.</a:t>
            </a:r>
          </a:p>
          <a:p>
            <a:r>
              <a:rPr lang="en-US" dirty="0"/>
              <a:t>Athens had more slaves than it had citizens (over 40,000). This grew in the period of the Athenian Empire. </a:t>
            </a:r>
          </a:p>
          <a:p>
            <a:r>
              <a:rPr lang="en-US" dirty="0"/>
              <a:t>Athens has been described as “the first slave-based economy.”</a:t>
            </a:r>
          </a:p>
          <a:p>
            <a:pPr lvl="1"/>
            <a:r>
              <a:rPr lang="en-US" dirty="0"/>
              <a:t>Probably more true of Sparta.</a:t>
            </a:r>
          </a:p>
        </p:txBody>
      </p:sp>
      <p:pic>
        <p:nvPicPr>
          <p:cNvPr id="4" name="Picture 3">
            <a:extLst>
              <a:ext uri="{FF2B5EF4-FFF2-40B4-BE49-F238E27FC236}">
                <a16:creationId xmlns:a16="http://schemas.microsoft.com/office/drawing/2014/main" id="{77D41E22-1F30-4C85-B5F7-7064356A9358}"/>
              </a:ext>
            </a:extLst>
          </p:cNvPr>
          <p:cNvPicPr>
            <a:picLocks noChangeAspect="1"/>
          </p:cNvPicPr>
          <p:nvPr/>
        </p:nvPicPr>
        <p:blipFill>
          <a:blip r:embed="rId2"/>
          <a:stretch>
            <a:fillRect/>
          </a:stretch>
        </p:blipFill>
        <p:spPr>
          <a:xfrm>
            <a:off x="10730858" y="753228"/>
            <a:ext cx="1305968" cy="966416"/>
          </a:xfrm>
          <a:prstGeom prst="rect">
            <a:avLst/>
          </a:prstGeom>
        </p:spPr>
      </p:pic>
    </p:spTree>
    <p:extLst>
      <p:ext uri="{BB962C8B-B14F-4D97-AF65-F5344CB8AC3E}">
        <p14:creationId xmlns:p14="http://schemas.microsoft.com/office/powerpoint/2010/main" val="357116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7D4-304F-4202-9BCC-93D7C24671D5}"/>
              </a:ext>
            </a:extLst>
          </p:cNvPr>
          <p:cNvSpPr>
            <a:spLocks noGrp="1"/>
          </p:cNvSpPr>
          <p:nvPr>
            <p:ph type="title"/>
          </p:nvPr>
        </p:nvSpPr>
        <p:spPr/>
        <p:txBody>
          <a:bodyPr/>
          <a:lstStyle/>
          <a:p>
            <a:r>
              <a:rPr lang="en-US" dirty="0"/>
              <a:t>Greek Society: Women</a:t>
            </a:r>
          </a:p>
        </p:txBody>
      </p:sp>
      <p:sp>
        <p:nvSpPr>
          <p:cNvPr id="3" name="Content Placeholder 2">
            <a:extLst>
              <a:ext uri="{FF2B5EF4-FFF2-40B4-BE49-F238E27FC236}">
                <a16:creationId xmlns:a16="http://schemas.microsoft.com/office/drawing/2014/main" id="{0210F60E-46A0-46CB-AE40-A740C8758246}"/>
              </a:ext>
            </a:extLst>
          </p:cNvPr>
          <p:cNvSpPr>
            <a:spLocks noGrp="1"/>
          </p:cNvSpPr>
          <p:nvPr>
            <p:ph idx="1"/>
          </p:nvPr>
        </p:nvSpPr>
        <p:spPr>
          <a:xfrm>
            <a:off x="680321" y="2336873"/>
            <a:ext cx="5485937" cy="4178436"/>
          </a:xfrm>
        </p:spPr>
        <p:txBody>
          <a:bodyPr>
            <a:normAutofit fontScale="92500" lnSpcReduction="20000"/>
          </a:bodyPr>
          <a:lstStyle/>
          <a:p>
            <a:r>
              <a:rPr lang="en-US" dirty="0"/>
              <a:t>Female “citizens” in Athens, and most Greek city-states, had the status of minors.</a:t>
            </a:r>
          </a:p>
          <a:p>
            <a:r>
              <a:rPr lang="en-US" dirty="0"/>
              <a:t>They could not own or inherit property, enter into business, be party to a contract, or testify in court.</a:t>
            </a:r>
          </a:p>
          <a:p>
            <a:r>
              <a:rPr lang="en-US" dirty="0"/>
              <a:t>If widowed or divorced, they reverted to the custody of their father or oldest surviving male relative.</a:t>
            </a:r>
          </a:p>
          <a:p>
            <a:r>
              <a:rPr lang="en-US" dirty="0"/>
              <a:t>They slept and ate in their own quarters, often on a separate floor from the men of the house. They were almost never present at banquets.</a:t>
            </a:r>
          </a:p>
          <a:p>
            <a:r>
              <a:rPr lang="en-US" dirty="0"/>
              <a:t>They could not leave the house without permission.</a:t>
            </a:r>
          </a:p>
          <a:p>
            <a:endParaRPr lang="en-US" dirty="0"/>
          </a:p>
        </p:txBody>
      </p:sp>
      <p:pic>
        <p:nvPicPr>
          <p:cNvPr id="7" name="Picture 6">
            <a:extLst>
              <a:ext uri="{FF2B5EF4-FFF2-40B4-BE49-F238E27FC236}">
                <a16:creationId xmlns:a16="http://schemas.microsoft.com/office/drawing/2014/main" id="{DDA3172C-EA09-4639-B337-E063BD09E99F}"/>
              </a:ext>
            </a:extLst>
          </p:cNvPr>
          <p:cNvPicPr>
            <a:picLocks noChangeAspect="1"/>
          </p:cNvPicPr>
          <p:nvPr/>
        </p:nvPicPr>
        <p:blipFill>
          <a:blip r:embed="rId2"/>
          <a:stretch>
            <a:fillRect/>
          </a:stretch>
        </p:blipFill>
        <p:spPr>
          <a:xfrm>
            <a:off x="10995923" y="653725"/>
            <a:ext cx="870675" cy="1304496"/>
          </a:xfrm>
          <a:prstGeom prst="rect">
            <a:avLst/>
          </a:prstGeom>
        </p:spPr>
      </p:pic>
    </p:spTree>
    <p:extLst>
      <p:ext uri="{BB962C8B-B14F-4D97-AF65-F5344CB8AC3E}">
        <p14:creationId xmlns:p14="http://schemas.microsoft.com/office/powerpoint/2010/main" val="30072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1A8E-BF74-4DFF-8F92-3E5389896ADF}"/>
              </a:ext>
            </a:extLst>
          </p:cNvPr>
          <p:cNvSpPr>
            <a:spLocks noGrp="1"/>
          </p:cNvSpPr>
          <p:nvPr>
            <p:ph type="title"/>
          </p:nvPr>
        </p:nvSpPr>
        <p:spPr/>
        <p:txBody>
          <a:bodyPr/>
          <a:lstStyle/>
          <a:p>
            <a:r>
              <a:rPr lang="en-US" dirty="0"/>
              <a:t>Greek Society: Women</a:t>
            </a:r>
          </a:p>
        </p:txBody>
      </p:sp>
      <p:sp>
        <p:nvSpPr>
          <p:cNvPr id="3" name="Content Placeholder 2">
            <a:extLst>
              <a:ext uri="{FF2B5EF4-FFF2-40B4-BE49-F238E27FC236}">
                <a16:creationId xmlns:a16="http://schemas.microsoft.com/office/drawing/2014/main" id="{5BF7FEB3-662D-4EEF-B0E8-EBC5460FC575}"/>
              </a:ext>
            </a:extLst>
          </p:cNvPr>
          <p:cNvSpPr>
            <a:spLocks noGrp="1"/>
          </p:cNvSpPr>
          <p:nvPr>
            <p:ph idx="1"/>
          </p:nvPr>
        </p:nvSpPr>
        <p:spPr>
          <a:xfrm>
            <a:off x="680321" y="2336873"/>
            <a:ext cx="5415679" cy="4194788"/>
          </a:xfrm>
        </p:spPr>
        <p:txBody>
          <a:bodyPr>
            <a:normAutofit/>
          </a:bodyPr>
          <a:lstStyle/>
          <a:p>
            <a:pPr marL="0" indent="0" algn="ctr">
              <a:buNone/>
            </a:pPr>
            <a:r>
              <a:rPr lang="en-US" b="1" u="sng" dirty="0"/>
              <a:t>Exception 1—Sparta</a:t>
            </a:r>
          </a:p>
          <a:p>
            <a:pPr marL="0" indent="0" algn="ctr">
              <a:buNone/>
            </a:pPr>
            <a:r>
              <a:rPr lang="en-US" dirty="0"/>
              <a:t>Alone among the Greek states, Sparta provided universal education to both boys and girls at state expense</a:t>
            </a:r>
          </a:p>
          <a:p>
            <a:r>
              <a:rPr lang="en-US" dirty="0"/>
              <a:t>Boys and girls played together and girls participated in their own athletic games</a:t>
            </a:r>
          </a:p>
          <a:p>
            <a:r>
              <a:rPr lang="en-US" dirty="0"/>
              <a:t>The focus of male lives on warfare in Sparta meant women had a more important hand in running the economy (but not government)</a:t>
            </a:r>
          </a:p>
        </p:txBody>
      </p:sp>
      <p:pic>
        <p:nvPicPr>
          <p:cNvPr id="6" name="Picture 5">
            <a:extLst>
              <a:ext uri="{FF2B5EF4-FFF2-40B4-BE49-F238E27FC236}">
                <a16:creationId xmlns:a16="http://schemas.microsoft.com/office/drawing/2014/main" id="{33DBA2A3-FAE9-467D-9FC3-D4A1F1FAEC2E}"/>
              </a:ext>
            </a:extLst>
          </p:cNvPr>
          <p:cNvPicPr>
            <a:picLocks noChangeAspect="1"/>
          </p:cNvPicPr>
          <p:nvPr/>
        </p:nvPicPr>
        <p:blipFill>
          <a:blip r:embed="rId2"/>
          <a:stretch>
            <a:fillRect/>
          </a:stretch>
        </p:blipFill>
        <p:spPr>
          <a:xfrm>
            <a:off x="10995923" y="653725"/>
            <a:ext cx="870675" cy="1304496"/>
          </a:xfrm>
          <a:prstGeom prst="rect">
            <a:avLst/>
          </a:prstGeom>
        </p:spPr>
      </p:pic>
    </p:spTree>
    <p:extLst>
      <p:ext uri="{BB962C8B-B14F-4D97-AF65-F5344CB8AC3E}">
        <p14:creationId xmlns:p14="http://schemas.microsoft.com/office/powerpoint/2010/main" val="294152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1A8E-BF74-4DFF-8F92-3E5389896ADF}"/>
              </a:ext>
            </a:extLst>
          </p:cNvPr>
          <p:cNvSpPr>
            <a:spLocks noGrp="1"/>
          </p:cNvSpPr>
          <p:nvPr>
            <p:ph type="title"/>
          </p:nvPr>
        </p:nvSpPr>
        <p:spPr/>
        <p:txBody>
          <a:bodyPr/>
          <a:lstStyle/>
          <a:p>
            <a:r>
              <a:rPr lang="en-US" dirty="0"/>
              <a:t>Greek Society: Women</a:t>
            </a:r>
          </a:p>
        </p:txBody>
      </p:sp>
      <p:sp>
        <p:nvSpPr>
          <p:cNvPr id="3" name="Content Placeholder 2">
            <a:extLst>
              <a:ext uri="{FF2B5EF4-FFF2-40B4-BE49-F238E27FC236}">
                <a16:creationId xmlns:a16="http://schemas.microsoft.com/office/drawing/2014/main" id="{5BF7FEB3-662D-4EEF-B0E8-EBC5460FC575}"/>
              </a:ext>
            </a:extLst>
          </p:cNvPr>
          <p:cNvSpPr>
            <a:spLocks noGrp="1"/>
          </p:cNvSpPr>
          <p:nvPr>
            <p:ph idx="1"/>
          </p:nvPr>
        </p:nvSpPr>
        <p:spPr>
          <a:xfrm>
            <a:off x="680321" y="2336873"/>
            <a:ext cx="7708305" cy="4194788"/>
          </a:xfrm>
        </p:spPr>
        <p:txBody>
          <a:bodyPr>
            <a:normAutofit lnSpcReduction="10000"/>
          </a:bodyPr>
          <a:lstStyle/>
          <a:p>
            <a:pPr marL="0" indent="0" algn="ctr">
              <a:buNone/>
            </a:pPr>
            <a:r>
              <a:rPr lang="en-US" b="1" u="sng" dirty="0"/>
              <a:t>Exception 2—Sappho</a:t>
            </a:r>
          </a:p>
          <a:p>
            <a:r>
              <a:rPr lang="en-US" dirty="0"/>
              <a:t>One of the great lyric poets of Archaic Greece. Prolific (over 10,000 lines written), widely read, and admired throughout antiquity. </a:t>
            </a:r>
          </a:p>
          <a:p>
            <a:r>
              <a:rPr lang="en-US" dirty="0"/>
              <a:t>Known as “The Poetess” and “The Tenth Muse.”</a:t>
            </a:r>
          </a:p>
          <a:p>
            <a:r>
              <a:rPr lang="en-US" dirty="0"/>
              <a:t>Lived from about 630-570 BCE</a:t>
            </a:r>
          </a:p>
          <a:p>
            <a:r>
              <a:rPr lang="en-US" dirty="0"/>
              <a:t>Also known as a symbol of love and desire between women.</a:t>
            </a:r>
          </a:p>
          <a:p>
            <a:r>
              <a:rPr lang="en-US" dirty="0"/>
              <a:t>The English words “sapphic” and “lesbian” are derived from her name and the name of her home island (Lesbos).</a:t>
            </a:r>
          </a:p>
        </p:txBody>
      </p:sp>
      <p:pic>
        <p:nvPicPr>
          <p:cNvPr id="6" name="Picture 5">
            <a:extLst>
              <a:ext uri="{FF2B5EF4-FFF2-40B4-BE49-F238E27FC236}">
                <a16:creationId xmlns:a16="http://schemas.microsoft.com/office/drawing/2014/main" id="{33DBA2A3-FAE9-467D-9FC3-D4A1F1FAEC2E}"/>
              </a:ext>
            </a:extLst>
          </p:cNvPr>
          <p:cNvPicPr>
            <a:picLocks noChangeAspect="1"/>
          </p:cNvPicPr>
          <p:nvPr/>
        </p:nvPicPr>
        <p:blipFill>
          <a:blip r:embed="rId2"/>
          <a:stretch>
            <a:fillRect/>
          </a:stretch>
        </p:blipFill>
        <p:spPr>
          <a:xfrm>
            <a:off x="10995923" y="653725"/>
            <a:ext cx="870675" cy="1304496"/>
          </a:xfrm>
          <a:prstGeom prst="rect">
            <a:avLst/>
          </a:prstGeom>
        </p:spPr>
      </p:pic>
    </p:spTree>
    <p:extLst>
      <p:ext uri="{BB962C8B-B14F-4D97-AF65-F5344CB8AC3E}">
        <p14:creationId xmlns:p14="http://schemas.microsoft.com/office/powerpoint/2010/main" val="200398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1A8E-BF74-4DFF-8F92-3E5389896ADF}"/>
              </a:ext>
            </a:extLst>
          </p:cNvPr>
          <p:cNvSpPr>
            <a:spLocks noGrp="1"/>
          </p:cNvSpPr>
          <p:nvPr>
            <p:ph type="title"/>
          </p:nvPr>
        </p:nvSpPr>
        <p:spPr/>
        <p:txBody>
          <a:bodyPr/>
          <a:lstStyle/>
          <a:p>
            <a:r>
              <a:rPr lang="en-US" dirty="0"/>
              <a:t>Greek Society: Women</a:t>
            </a:r>
          </a:p>
        </p:txBody>
      </p:sp>
      <p:sp>
        <p:nvSpPr>
          <p:cNvPr id="3" name="Content Placeholder 2">
            <a:extLst>
              <a:ext uri="{FF2B5EF4-FFF2-40B4-BE49-F238E27FC236}">
                <a16:creationId xmlns:a16="http://schemas.microsoft.com/office/drawing/2014/main" id="{5BF7FEB3-662D-4EEF-B0E8-EBC5460FC575}"/>
              </a:ext>
            </a:extLst>
          </p:cNvPr>
          <p:cNvSpPr>
            <a:spLocks noGrp="1"/>
          </p:cNvSpPr>
          <p:nvPr>
            <p:ph idx="1"/>
          </p:nvPr>
        </p:nvSpPr>
        <p:spPr>
          <a:xfrm>
            <a:off x="516835" y="2336873"/>
            <a:ext cx="6599583" cy="4194788"/>
          </a:xfrm>
        </p:spPr>
        <p:txBody>
          <a:bodyPr>
            <a:normAutofit fontScale="92500" lnSpcReduction="10000"/>
          </a:bodyPr>
          <a:lstStyle/>
          <a:p>
            <a:pPr marL="0" indent="0" algn="ctr">
              <a:buNone/>
            </a:pPr>
            <a:r>
              <a:rPr lang="en-US" b="1" u="sng" dirty="0"/>
              <a:t>Exception 3—Aspasia</a:t>
            </a:r>
          </a:p>
          <a:p>
            <a:r>
              <a:rPr lang="en-US" i="1" dirty="0" err="1"/>
              <a:t>Metic</a:t>
            </a:r>
            <a:r>
              <a:rPr lang="en-US" dirty="0"/>
              <a:t> (foreign immigrant) to Athens, from the Ionian city Miletus.</a:t>
            </a:r>
          </a:p>
          <a:p>
            <a:r>
              <a:rPr lang="en-US" dirty="0"/>
              <a:t>May have been a </a:t>
            </a:r>
            <a:r>
              <a:rPr lang="en-US" i="1" dirty="0" err="1">
                <a:solidFill>
                  <a:srgbClr val="FFFF00"/>
                </a:solidFill>
              </a:rPr>
              <a:t>hetaira</a:t>
            </a:r>
            <a:r>
              <a:rPr lang="en-US" dirty="0"/>
              <a:t> (professional “escort”). Attended banquets (which were usually all-male except for the </a:t>
            </a:r>
            <a:r>
              <a:rPr lang="en-US" dirty="0" err="1"/>
              <a:t>hetairai</a:t>
            </a:r>
            <a:r>
              <a:rPr lang="en-US" dirty="0"/>
              <a:t>). Her wit, intelligence, and breadth of knowledge made her a favorite of Socrates.</a:t>
            </a:r>
          </a:p>
          <a:p>
            <a:r>
              <a:rPr lang="en-US" dirty="0"/>
              <a:t>Greek statesman Pericles divorced his wife and lived with Aspasia for the rest of his life.</a:t>
            </a:r>
          </a:p>
          <a:p>
            <a:r>
              <a:rPr lang="en-US" dirty="0"/>
              <a:t>Aspasia is rumored to have written Pericles’ most famous speech, the </a:t>
            </a:r>
            <a:r>
              <a:rPr lang="en-US" i="1" dirty="0"/>
              <a:t>Funeral Oration</a:t>
            </a:r>
            <a:r>
              <a:rPr lang="en-US" dirty="0"/>
              <a:t>.</a:t>
            </a:r>
          </a:p>
          <a:p>
            <a:endParaRPr lang="en-US" dirty="0"/>
          </a:p>
        </p:txBody>
      </p:sp>
      <p:pic>
        <p:nvPicPr>
          <p:cNvPr id="6" name="Picture 5">
            <a:extLst>
              <a:ext uri="{FF2B5EF4-FFF2-40B4-BE49-F238E27FC236}">
                <a16:creationId xmlns:a16="http://schemas.microsoft.com/office/drawing/2014/main" id="{33DBA2A3-FAE9-467D-9FC3-D4A1F1FAEC2E}"/>
              </a:ext>
            </a:extLst>
          </p:cNvPr>
          <p:cNvPicPr>
            <a:picLocks noChangeAspect="1"/>
          </p:cNvPicPr>
          <p:nvPr/>
        </p:nvPicPr>
        <p:blipFill>
          <a:blip r:embed="rId2"/>
          <a:stretch>
            <a:fillRect/>
          </a:stretch>
        </p:blipFill>
        <p:spPr>
          <a:xfrm>
            <a:off x="10995923" y="653725"/>
            <a:ext cx="870675" cy="1304496"/>
          </a:xfrm>
          <a:prstGeom prst="rect">
            <a:avLst/>
          </a:prstGeom>
        </p:spPr>
      </p:pic>
    </p:spTree>
    <p:extLst>
      <p:ext uri="{BB962C8B-B14F-4D97-AF65-F5344CB8AC3E}">
        <p14:creationId xmlns:p14="http://schemas.microsoft.com/office/powerpoint/2010/main" val="110291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7D4-304F-4202-9BCC-93D7C24671D5}"/>
              </a:ext>
            </a:extLst>
          </p:cNvPr>
          <p:cNvSpPr>
            <a:spLocks noGrp="1"/>
          </p:cNvSpPr>
          <p:nvPr>
            <p:ph type="title"/>
          </p:nvPr>
        </p:nvSpPr>
        <p:spPr/>
        <p:txBody>
          <a:bodyPr/>
          <a:lstStyle/>
          <a:p>
            <a:r>
              <a:rPr lang="en-US" dirty="0"/>
              <a:t>Greek Society: Male Sexuality</a:t>
            </a:r>
          </a:p>
        </p:txBody>
      </p:sp>
      <p:sp>
        <p:nvSpPr>
          <p:cNvPr id="3" name="Content Placeholder 2">
            <a:extLst>
              <a:ext uri="{FF2B5EF4-FFF2-40B4-BE49-F238E27FC236}">
                <a16:creationId xmlns:a16="http://schemas.microsoft.com/office/drawing/2014/main" id="{0210F60E-46A0-46CB-AE40-A740C8758246}"/>
              </a:ext>
            </a:extLst>
          </p:cNvPr>
          <p:cNvSpPr>
            <a:spLocks noGrp="1"/>
          </p:cNvSpPr>
          <p:nvPr>
            <p:ph idx="1"/>
          </p:nvPr>
        </p:nvSpPr>
        <p:spPr>
          <a:xfrm>
            <a:off x="680321" y="2336873"/>
            <a:ext cx="9881662" cy="4178436"/>
          </a:xfrm>
        </p:spPr>
        <p:txBody>
          <a:bodyPr>
            <a:normAutofit/>
          </a:bodyPr>
          <a:lstStyle/>
          <a:p>
            <a:r>
              <a:rPr lang="en-US" dirty="0"/>
              <a:t>Lack of religious sexual taboos</a:t>
            </a:r>
          </a:p>
          <a:p>
            <a:pPr lvl="1"/>
            <a:r>
              <a:rPr lang="en-US" dirty="0"/>
              <a:t>Zeus as role model</a:t>
            </a:r>
          </a:p>
          <a:p>
            <a:r>
              <a:rPr lang="en-US" dirty="0"/>
              <a:t>Absolute dominance of males in society</a:t>
            </a:r>
          </a:p>
          <a:p>
            <a:r>
              <a:rPr lang="en-US" dirty="0"/>
              <a:t>Deliberate segregation of sexes throughout much of life meant a lack of female objects of adolescent lust and romanticism (other than prostitutes)</a:t>
            </a:r>
          </a:p>
          <a:p>
            <a:pPr lvl="1"/>
            <a:r>
              <a:rPr lang="en-US" dirty="0"/>
              <a:t>Pairings often were between an older man and a younger man (or boy).</a:t>
            </a:r>
          </a:p>
          <a:p>
            <a:pPr lvl="1"/>
            <a:r>
              <a:rPr lang="en-US" dirty="0"/>
              <a:t>Sometimes between young men of similar age. References in romantic Greek writing to “first boyfriend.”</a:t>
            </a:r>
          </a:p>
          <a:p>
            <a:pPr marL="0" indent="0">
              <a:buNone/>
            </a:pPr>
            <a:endParaRPr lang="en-US" dirty="0"/>
          </a:p>
          <a:p>
            <a:endParaRPr lang="en-US" dirty="0"/>
          </a:p>
        </p:txBody>
      </p:sp>
      <p:pic>
        <p:nvPicPr>
          <p:cNvPr id="9" name="Picture 8">
            <a:extLst>
              <a:ext uri="{FF2B5EF4-FFF2-40B4-BE49-F238E27FC236}">
                <a16:creationId xmlns:a16="http://schemas.microsoft.com/office/drawing/2014/main" id="{D41A6886-88FC-4104-8E5A-D216B9DA3E77}"/>
              </a:ext>
            </a:extLst>
          </p:cNvPr>
          <p:cNvPicPr>
            <a:picLocks noChangeAspect="1"/>
          </p:cNvPicPr>
          <p:nvPr/>
        </p:nvPicPr>
        <p:blipFill>
          <a:blip r:embed="rId2"/>
          <a:stretch>
            <a:fillRect/>
          </a:stretch>
        </p:blipFill>
        <p:spPr>
          <a:xfrm>
            <a:off x="10870355" y="664423"/>
            <a:ext cx="1048789" cy="1258547"/>
          </a:xfrm>
          <a:prstGeom prst="rect">
            <a:avLst/>
          </a:prstGeom>
        </p:spPr>
      </p:pic>
    </p:spTree>
    <p:extLst>
      <p:ext uri="{BB962C8B-B14F-4D97-AF65-F5344CB8AC3E}">
        <p14:creationId xmlns:p14="http://schemas.microsoft.com/office/powerpoint/2010/main" val="268451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7D4-304F-4202-9BCC-93D7C24671D5}"/>
              </a:ext>
            </a:extLst>
          </p:cNvPr>
          <p:cNvSpPr>
            <a:spLocks noGrp="1"/>
          </p:cNvSpPr>
          <p:nvPr>
            <p:ph type="title"/>
          </p:nvPr>
        </p:nvSpPr>
        <p:spPr/>
        <p:txBody>
          <a:bodyPr/>
          <a:lstStyle/>
          <a:p>
            <a:r>
              <a:rPr lang="en-US" dirty="0"/>
              <a:t>Greek Society: Male Sexuality</a:t>
            </a:r>
          </a:p>
        </p:txBody>
      </p:sp>
      <p:sp>
        <p:nvSpPr>
          <p:cNvPr id="3" name="Content Placeholder 2">
            <a:extLst>
              <a:ext uri="{FF2B5EF4-FFF2-40B4-BE49-F238E27FC236}">
                <a16:creationId xmlns:a16="http://schemas.microsoft.com/office/drawing/2014/main" id="{0210F60E-46A0-46CB-AE40-A740C8758246}"/>
              </a:ext>
            </a:extLst>
          </p:cNvPr>
          <p:cNvSpPr>
            <a:spLocks noGrp="1"/>
          </p:cNvSpPr>
          <p:nvPr>
            <p:ph idx="1"/>
          </p:nvPr>
        </p:nvSpPr>
        <p:spPr>
          <a:xfrm>
            <a:off x="680322" y="2336873"/>
            <a:ext cx="5071122" cy="4178436"/>
          </a:xfrm>
        </p:spPr>
        <p:txBody>
          <a:bodyPr>
            <a:normAutofit fontScale="92500" lnSpcReduction="20000"/>
          </a:bodyPr>
          <a:lstStyle/>
          <a:p>
            <a:r>
              <a:rPr lang="en-US" dirty="0"/>
              <a:t>Expected to marry and have children, but allowed to continue having love affairs with other (usually younger) men and prostitutes (but </a:t>
            </a:r>
            <a:r>
              <a:rPr lang="en-US" i="1" dirty="0"/>
              <a:t>not</a:t>
            </a:r>
            <a:r>
              <a:rPr lang="en-US" dirty="0"/>
              <a:t> married women).</a:t>
            </a:r>
          </a:p>
          <a:p>
            <a:pPr lvl="1"/>
            <a:r>
              <a:rPr lang="en-US" dirty="0"/>
              <a:t>Socrates and Alcibiades</a:t>
            </a:r>
          </a:p>
          <a:p>
            <a:r>
              <a:rPr lang="en-US" dirty="0"/>
              <a:t>What was</a:t>
            </a:r>
            <a:r>
              <a:rPr lang="en-US" i="1" dirty="0">
                <a:solidFill>
                  <a:srgbClr val="FFFF00"/>
                </a:solidFill>
              </a:rPr>
              <a:t> </a:t>
            </a:r>
            <a:r>
              <a:rPr lang="en-US" dirty="0"/>
              <a:t>considered improper and/or degrading?</a:t>
            </a:r>
          </a:p>
          <a:p>
            <a:pPr lvl="1"/>
            <a:r>
              <a:rPr lang="en-US" dirty="0"/>
              <a:t>Adultery (with a married woman)</a:t>
            </a:r>
          </a:p>
          <a:p>
            <a:pPr lvl="1"/>
            <a:r>
              <a:rPr lang="en-US" dirty="0"/>
              <a:t>Shaving the body and face to appear adolescent, and so taking the role of the younger (submissive) male.</a:t>
            </a:r>
          </a:p>
          <a:p>
            <a:pPr lvl="1"/>
            <a:r>
              <a:rPr lang="en-US" dirty="0"/>
              <a:t>Homosexual adult life-long pair bonding.</a:t>
            </a:r>
          </a:p>
          <a:p>
            <a:pPr marL="0" indent="0">
              <a:buNone/>
            </a:pPr>
            <a:endParaRPr lang="en-US" dirty="0"/>
          </a:p>
          <a:p>
            <a:endParaRPr lang="en-US" dirty="0"/>
          </a:p>
        </p:txBody>
      </p:sp>
      <p:pic>
        <p:nvPicPr>
          <p:cNvPr id="9" name="Picture 8">
            <a:extLst>
              <a:ext uri="{FF2B5EF4-FFF2-40B4-BE49-F238E27FC236}">
                <a16:creationId xmlns:a16="http://schemas.microsoft.com/office/drawing/2014/main" id="{D41A6886-88FC-4104-8E5A-D216B9DA3E77}"/>
              </a:ext>
            </a:extLst>
          </p:cNvPr>
          <p:cNvPicPr>
            <a:picLocks noChangeAspect="1"/>
          </p:cNvPicPr>
          <p:nvPr/>
        </p:nvPicPr>
        <p:blipFill>
          <a:blip r:embed="rId2"/>
          <a:stretch>
            <a:fillRect/>
          </a:stretch>
        </p:blipFill>
        <p:spPr>
          <a:xfrm>
            <a:off x="10870355" y="664423"/>
            <a:ext cx="1048789" cy="1258547"/>
          </a:xfrm>
          <a:prstGeom prst="rect">
            <a:avLst/>
          </a:prstGeom>
        </p:spPr>
      </p:pic>
    </p:spTree>
    <p:extLst>
      <p:ext uri="{BB962C8B-B14F-4D97-AF65-F5344CB8AC3E}">
        <p14:creationId xmlns:p14="http://schemas.microsoft.com/office/powerpoint/2010/main" val="364242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9613861" cy="3997666"/>
          </a:xfrm>
        </p:spPr>
        <p:txBody>
          <a:bodyPr>
            <a:normAutofit/>
          </a:bodyPr>
          <a:lstStyle/>
          <a:p>
            <a:r>
              <a:rPr lang="en-US" dirty="0"/>
              <a:t>Week 1: </a:t>
            </a:r>
            <a:r>
              <a:rPr lang="en-US" b="1" i="1" dirty="0">
                <a:solidFill>
                  <a:srgbClr val="FFFF00"/>
                </a:solidFill>
              </a:rPr>
              <a:t>The Story</a:t>
            </a:r>
            <a:r>
              <a:rPr lang="en-US" i="1" dirty="0"/>
              <a:t>, </a:t>
            </a:r>
            <a:r>
              <a:rPr lang="en-US" dirty="0"/>
              <a:t>and its sources</a:t>
            </a:r>
          </a:p>
          <a:p>
            <a:r>
              <a:rPr lang="en-US" sz="2600" u="sng" dirty="0"/>
              <a:t>Week 2: </a:t>
            </a:r>
            <a:r>
              <a:rPr lang="en-US" sz="2600" b="1" i="1" u="sng" dirty="0">
                <a:solidFill>
                  <a:srgbClr val="FFFF00"/>
                </a:solidFill>
              </a:rPr>
              <a:t>The Greeks</a:t>
            </a:r>
            <a:r>
              <a:rPr lang="en-US" sz="2600" u="sng" dirty="0"/>
              <a:t>—Who they were and why we should care</a:t>
            </a:r>
          </a:p>
          <a:p>
            <a:r>
              <a:rPr lang="en-US" dirty="0"/>
              <a:t>Week 3: </a:t>
            </a:r>
            <a:r>
              <a:rPr lang="en-US" b="1" i="1" dirty="0">
                <a:solidFill>
                  <a:srgbClr val="FFFF00"/>
                </a:solidFill>
              </a:rPr>
              <a:t>The Persians</a:t>
            </a:r>
            <a:r>
              <a:rPr lang="en-US" dirty="0"/>
              <a:t>—Who were they, and </a:t>
            </a:r>
            <a:r>
              <a:rPr lang="en-US" i="1" dirty="0"/>
              <a:t>should</a:t>
            </a:r>
            <a:r>
              <a:rPr lang="en-US" dirty="0"/>
              <a:t> we care?</a:t>
            </a:r>
          </a:p>
          <a:p>
            <a:r>
              <a:rPr lang="en-US" dirty="0"/>
              <a:t>Week 4: </a:t>
            </a:r>
            <a:r>
              <a:rPr lang="en-US" b="1" i="1" dirty="0">
                <a:solidFill>
                  <a:srgbClr val="FFFF00"/>
                </a:solidFill>
              </a:rPr>
              <a:t>When the Mede Came</a:t>
            </a:r>
            <a:r>
              <a:rPr lang="en-US" dirty="0"/>
              <a:t>—From Cyrus to Darius</a:t>
            </a:r>
          </a:p>
          <a:p>
            <a:r>
              <a:rPr lang="en-US" dirty="0"/>
              <a:t>Week 5: </a:t>
            </a:r>
            <a:r>
              <a:rPr lang="en-US" b="1" i="1" dirty="0">
                <a:solidFill>
                  <a:srgbClr val="FFFF00"/>
                </a:solidFill>
              </a:rPr>
              <a:t>The Great Invasion</a:t>
            </a:r>
            <a:r>
              <a:rPr lang="en-US" dirty="0"/>
              <a:t>—The Stunning Greek Victory</a:t>
            </a:r>
          </a:p>
          <a:p>
            <a:r>
              <a:rPr lang="en-US" dirty="0"/>
              <a:t>Week 6: </a:t>
            </a:r>
            <a:r>
              <a:rPr lang="en-US" b="1" i="1" dirty="0">
                <a:solidFill>
                  <a:srgbClr val="FFFF00"/>
                </a:solidFill>
              </a:rPr>
              <a:t>The Victors Fall Out</a:t>
            </a:r>
            <a:r>
              <a:rPr lang="en-US" dirty="0"/>
              <a:t>—The Peloponnesian Wars</a:t>
            </a:r>
          </a:p>
          <a:p>
            <a:r>
              <a:rPr lang="en-US" dirty="0"/>
              <a:t>Week 7: </a:t>
            </a:r>
            <a:r>
              <a:rPr lang="en-US" b="1" i="1" dirty="0">
                <a:solidFill>
                  <a:srgbClr val="FFFF00"/>
                </a:solidFill>
              </a:rPr>
              <a:t>The King’s Peace</a:t>
            </a:r>
            <a:r>
              <a:rPr lang="en-US" dirty="0"/>
              <a:t>—Fifty Years of War</a:t>
            </a:r>
          </a:p>
          <a:p>
            <a:r>
              <a:rPr lang="en-US" dirty="0"/>
              <a:t>Week 8: </a:t>
            </a:r>
            <a:r>
              <a:rPr lang="en-US" b="1" i="1" dirty="0">
                <a:solidFill>
                  <a:srgbClr val="FFFF00"/>
                </a:solidFill>
              </a:rPr>
              <a:t>Alexander the Accursed</a:t>
            </a:r>
            <a:r>
              <a:rPr lang="en-US" dirty="0"/>
              <a:t>—Destruction of an Empire</a:t>
            </a:r>
          </a:p>
        </p:txBody>
      </p:sp>
      <p:pic>
        <p:nvPicPr>
          <p:cNvPr id="4" name="Picture 3">
            <a:extLst>
              <a:ext uri="{FF2B5EF4-FFF2-40B4-BE49-F238E27FC236}">
                <a16:creationId xmlns:a16="http://schemas.microsoft.com/office/drawing/2014/main" id="{3C6AECB1-9763-4479-B2D2-D45EDA5F22D7}"/>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309875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F1EB-5D41-4CEC-8A0F-752FCE6BB17E}"/>
              </a:ext>
            </a:extLst>
          </p:cNvPr>
          <p:cNvSpPr>
            <a:spLocks noGrp="1"/>
          </p:cNvSpPr>
          <p:nvPr>
            <p:ph type="title"/>
          </p:nvPr>
        </p:nvSpPr>
        <p:spPr/>
        <p:txBody>
          <a:bodyPr/>
          <a:lstStyle/>
          <a:p>
            <a:r>
              <a:rPr lang="en-US" dirty="0"/>
              <a:t>Greek Society: Male Sexuality</a:t>
            </a:r>
          </a:p>
        </p:txBody>
      </p:sp>
      <p:sp>
        <p:nvSpPr>
          <p:cNvPr id="3" name="Content Placeholder 2">
            <a:extLst>
              <a:ext uri="{FF2B5EF4-FFF2-40B4-BE49-F238E27FC236}">
                <a16:creationId xmlns:a16="http://schemas.microsoft.com/office/drawing/2014/main" id="{5341A0E5-00D3-4892-9873-E015FED632BB}"/>
              </a:ext>
            </a:extLst>
          </p:cNvPr>
          <p:cNvSpPr>
            <a:spLocks noGrp="1"/>
          </p:cNvSpPr>
          <p:nvPr>
            <p:ph idx="1"/>
          </p:nvPr>
        </p:nvSpPr>
        <p:spPr>
          <a:xfrm>
            <a:off x="680321" y="2336872"/>
            <a:ext cx="7443262" cy="4063927"/>
          </a:xfrm>
        </p:spPr>
        <p:txBody>
          <a:bodyPr>
            <a:normAutofit fontScale="92500" lnSpcReduction="10000"/>
          </a:bodyPr>
          <a:lstStyle/>
          <a:p>
            <a:pPr marL="0" indent="0" algn="ctr">
              <a:buNone/>
            </a:pPr>
            <a:r>
              <a:rPr lang="en-US" b="1" u="sng" dirty="0"/>
              <a:t>A famous exception: Thebes</a:t>
            </a:r>
          </a:p>
          <a:p>
            <a:r>
              <a:rPr lang="en-US" dirty="0"/>
              <a:t>Thebes was known for accepting mature homosexual pair-bonding (and was ridiculed by Athenian philosophers for that reason)</a:t>
            </a:r>
          </a:p>
          <a:p>
            <a:r>
              <a:rPr lang="en-US" dirty="0"/>
              <a:t>Epaminondas (Theban General)</a:t>
            </a:r>
          </a:p>
          <a:p>
            <a:pPr lvl="1"/>
            <a:r>
              <a:rPr lang="en-US" dirty="0"/>
              <a:t>Arguably the </a:t>
            </a:r>
            <a:r>
              <a:rPr lang="en-US" dirty="0" err="1"/>
              <a:t>greates</a:t>
            </a:r>
            <a:r>
              <a:rPr lang="en-US" dirty="0"/>
              <a:t> Greek general of the Classical era.</a:t>
            </a:r>
          </a:p>
          <a:p>
            <a:pPr lvl="1"/>
            <a:r>
              <a:rPr lang="en-US" dirty="0"/>
              <a:t>Never married. Lived with male lovers his entire life.</a:t>
            </a:r>
          </a:p>
          <a:p>
            <a:pPr lvl="1"/>
            <a:r>
              <a:rPr lang="en-US" dirty="0"/>
              <a:t>When he and his lover </a:t>
            </a:r>
            <a:r>
              <a:rPr lang="en-US" dirty="0" err="1"/>
              <a:t>Caphisodorus</a:t>
            </a:r>
            <a:r>
              <a:rPr lang="en-US" dirty="0"/>
              <a:t> both fell at the Battle of Mantinea (362 BCE), they were buried together, a practice usually reserved for husband and wife.</a:t>
            </a:r>
          </a:p>
          <a:p>
            <a:r>
              <a:rPr lang="en-US" dirty="0"/>
              <a:t>Theban Sacred Band </a:t>
            </a:r>
          </a:p>
          <a:p>
            <a:pPr lvl="1"/>
            <a:r>
              <a:rPr lang="en-US" dirty="0"/>
              <a:t>Elite spearhead unit of Theban army.</a:t>
            </a:r>
          </a:p>
          <a:p>
            <a:pPr lvl="1"/>
            <a:r>
              <a:rPr lang="en-US" dirty="0"/>
              <a:t>Consisted of 150 pairs of male lovers.</a:t>
            </a:r>
          </a:p>
          <a:p>
            <a:endParaRPr lang="en-US" dirty="0"/>
          </a:p>
          <a:p>
            <a:endParaRPr lang="en-US" dirty="0"/>
          </a:p>
        </p:txBody>
      </p:sp>
      <p:pic>
        <p:nvPicPr>
          <p:cNvPr id="4" name="Picture 3">
            <a:extLst>
              <a:ext uri="{FF2B5EF4-FFF2-40B4-BE49-F238E27FC236}">
                <a16:creationId xmlns:a16="http://schemas.microsoft.com/office/drawing/2014/main" id="{7FDEA4B9-F8B1-4CAC-83B5-0CD3AB6A3DCB}"/>
              </a:ext>
            </a:extLst>
          </p:cNvPr>
          <p:cNvPicPr>
            <a:picLocks noChangeAspect="1"/>
          </p:cNvPicPr>
          <p:nvPr/>
        </p:nvPicPr>
        <p:blipFill>
          <a:blip r:embed="rId2"/>
          <a:stretch>
            <a:fillRect/>
          </a:stretch>
        </p:blipFill>
        <p:spPr>
          <a:xfrm>
            <a:off x="10870355" y="664423"/>
            <a:ext cx="1048789" cy="1258547"/>
          </a:xfrm>
          <a:prstGeom prst="rect">
            <a:avLst/>
          </a:prstGeom>
        </p:spPr>
      </p:pic>
    </p:spTree>
    <p:extLst>
      <p:ext uri="{BB962C8B-B14F-4D97-AF65-F5344CB8AC3E}">
        <p14:creationId xmlns:p14="http://schemas.microsoft.com/office/powerpoint/2010/main" val="151261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7D4-304F-4202-9BCC-93D7C24671D5}"/>
              </a:ext>
            </a:extLst>
          </p:cNvPr>
          <p:cNvSpPr>
            <a:spLocks noGrp="1"/>
          </p:cNvSpPr>
          <p:nvPr>
            <p:ph type="title"/>
          </p:nvPr>
        </p:nvSpPr>
        <p:spPr/>
        <p:txBody>
          <a:bodyPr/>
          <a:lstStyle/>
          <a:p>
            <a:r>
              <a:rPr lang="en-US" dirty="0"/>
              <a:t>Greek Society: Male Sexuality</a:t>
            </a:r>
          </a:p>
        </p:txBody>
      </p:sp>
      <p:sp>
        <p:nvSpPr>
          <p:cNvPr id="3" name="Content Placeholder 2">
            <a:extLst>
              <a:ext uri="{FF2B5EF4-FFF2-40B4-BE49-F238E27FC236}">
                <a16:creationId xmlns:a16="http://schemas.microsoft.com/office/drawing/2014/main" id="{0210F60E-46A0-46CB-AE40-A740C8758246}"/>
              </a:ext>
            </a:extLst>
          </p:cNvPr>
          <p:cNvSpPr>
            <a:spLocks noGrp="1"/>
          </p:cNvSpPr>
          <p:nvPr>
            <p:ph idx="1"/>
          </p:nvPr>
        </p:nvSpPr>
        <p:spPr>
          <a:xfrm>
            <a:off x="680322" y="2336873"/>
            <a:ext cx="6750796" cy="4178436"/>
          </a:xfrm>
        </p:spPr>
        <p:txBody>
          <a:bodyPr>
            <a:normAutofit fontScale="92500" lnSpcReduction="20000"/>
          </a:bodyPr>
          <a:lstStyle/>
          <a:p>
            <a:r>
              <a:rPr lang="en-US" dirty="0"/>
              <a:t>Greek glorification of pederasty remains one of the most challenging aspects of Greek society. Until the early Twentieth Century, the west attempted to deal with it by covering it up. </a:t>
            </a:r>
          </a:p>
          <a:p>
            <a:pPr lvl="1"/>
            <a:r>
              <a:rPr lang="en-US" dirty="0"/>
              <a:t>The Greek phrase in Plato’s </a:t>
            </a:r>
            <a:r>
              <a:rPr lang="en-US" i="1" dirty="0"/>
              <a:t>Symposium </a:t>
            </a:r>
            <a:r>
              <a:rPr lang="en-US" dirty="0"/>
              <a:t>which is usually translated as “true love” was </a:t>
            </a:r>
            <a:r>
              <a:rPr lang="en-US" i="1" dirty="0" err="1"/>
              <a:t>orthos</a:t>
            </a:r>
            <a:r>
              <a:rPr lang="en-US" i="1" dirty="0"/>
              <a:t> </a:t>
            </a:r>
            <a:r>
              <a:rPr lang="en-US" i="1" dirty="0" err="1"/>
              <a:t>paederastein</a:t>
            </a:r>
            <a:r>
              <a:rPr lang="en-US" i="1" dirty="0"/>
              <a:t> </a:t>
            </a:r>
            <a:r>
              <a:rPr lang="en-US" dirty="0"/>
              <a:t>(“the right sort of pederasty”).</a:t>
            </a:r>
          </a:p>
          <a:p>
            <a:pPr lvl="1"/>
            <a:r>
              <a:rPr lang="en-US" dirty="0"/>
              <a:t>“. . . Boy-love, pederasty, or sodomy, which in most of the published moral codes of the world counts as a heinous offense against nature, was for Plato’s model company the one true way to spirituality . . .” –Joseph Campbell, </a:t>
            </a:r>
            <a:r>
              <a:rPr lang="en-US" b="1" dirty="0"/>
              <a:t>The Masks of God: Occidental Mythology </a:t>
            </a:r>
            <a:r>
              <a:rPr lang="en-US" dirty="0"/>
              <a:t>(1964)</a:t>
            </a:r>
          </a:p>
          <a:p>
            <a:r>
              <a:rPr lang="en-US" dirty="0"/>
              <a:t>Of all the ancient societies we know of, only Greece and Rome shared this characteristic, which by our standards (and those of most other civilizations throughout history) was pathological.</a:t>
            </a:r>
          </a:p>
          <a:p>
            <a:pPr marL="0" indent="0">
              <a:buNone/>
            </a:pPr>
            <a:endParaRPr lang="en-US" dirty="0"/>
          </a:p>
          <a:p>
            <a:endParaRPr lang="en-US" dirty="0"/>
          </a:p>
        </p:txBody>
      </p:sp>
      <p:pic>
        <p:nvPicPr>
          <p:cNvPr id="9" name="Picture 8">
            <a:extLst>
              <a:ext uri="{FF2B5EF4-FFF2-40B4-BE49-F238E27FC236}">
                <a16:creationId xmlns:a16="http://schemas.microsoft.com/office/drawing/2014/main" id="{D41A6886-88FC-4104-8E5A-D216B9DA3E77}"/>
              </a:ext>
            </a:extLst>
          </p:cNvPr>
          <p:cNvPicPr>
            <a:picLocks noChangeAspect="1"/>
          </p:cNvPicPr>
          <p:nvPr/>
        </p:nvPicPr>
        <p:blipFill>
          <a:blip r:embed="rId2"/>
          <a:stretch>
            <a:fillRect/>
          </a:stretch>
        </p:blipFill>
        <p:spPr>
          <a:xfrm>
            <a:off x="10870355" y="664423"/>
            <a:ext cx="1048789" cy="1258547"/>
          </a:xfrm>
          <a:prstGeom prst="rect">
            <a:avLst/>
          </a:prstGeom>
        </p:spPr>
      </p:pic>
    </p:spTree>
    <p:extLst>
      <p:ext uri="{BB962C8B-B14F-4D97-AF65-F5344CB8AC3E}">
        <p14:creationId xmlns:p14="http://schemas.microsoft.com/office/powerpoint/2010/main" val="733021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1A8E-BF74-4DFF-8F92-3E5389896ADF}"/>
              </a:ext>
            </a:extLst>
          </p:cNvPr>
          <p:cNvSpPr>
            <a:spLocks noGrp="1"/>
          </p:cNvSpPr>
          <p:nvPr>
            <p:ph type="title"/>
          </p:nvPr>
        </p:nvSpPr>
        <p:spPr/>
        <p:txBody>
          <a:bodyPr/>
          <a:lstStyle/>
          <a:p>
            <a:r>
              <a:rPr lang="en-US" dirty="0"/>
              <a:t>Greek Society: Sexuality</a:t>
            </a:r>
          </a:p>
        </p:txBody>
      </p:sp>
      <p:sp>
        <p:nvSpPr>
          <p:cNvPr id="3" name="Content Placeholder 2">
            <a:extLst>
              <a:ext uri="{FF2B5EF4-FFF2-40B4-BE49-F238E27FC236}">
                <a16:creationId xmlns:a16="http://schemas.microsoft.com/office/drawing/2014/main" id="{5BF7FEB3-662D-4EEF-B0E8-EBC5460FC575}"/>
              </a:ext>
            </a:extLst>
          </p:cNvPr>
          <p:cNvSpPr>
            <a:spLocks noGrp="1"/>
          </p:cNvSpPr>
          <p:nvPr>
            <p:ph idx="1"/>
          </p:nvPr>
        </p:nvSpPr>
        <p:spPr>
          <a:xfrm>
            <a:off x="680321" y="2336873"/>
            <a:ext cx="6343331" cy="4194788"/>
          </a:xfrm>
        </p:spPr>
        <p:txBody>
          <a:bodyPr>
            <a:normAutofit/>
          </a:bodyPr>
          <a:lstStyle/>
          <a:p>
            <a:pPr marL="0" indent="0" algn="ctr">
              <a:buNone/>
            </a:pPr>
            <a:r>
              <a:rPr lang="en-US" b="1" i="1" u="sng" dirty="0"/>
              <a:t>Prostitutes</a:t>
            </a:r>
          </a:p>
          <a:p>
            <a:r>
              <a:rPr lang="en-US" dirty="0"/>
              <a:t>Prostitution was widely practiced in most of Greece, regulated, and in many cases prices were fixed by the state.</a:t>
            </a:r>
          </a:p>
          <a:p>
            <a:r>
              <a:rPr lang="en-US" dirty="0"/>
              <a:t>Generally limited to </a:t>
            </a:r>
            <a:r>
              <a:rPr lang="en-US" i="1" dirty="0" err="1"/>
              <a:t>metics</a:t>
            </a:r>
            <a:r>
              <a:rPr lang="en-US" dirty="0"/>
              <a:t> (foreigners from a different Greek </a:t>
            </a:r>
            <a:r>
              <a:rPr lang="en-US" i="1" dirty="0"/>
              <a:t>polis) </a:t>
            </a:r>
            <a:r>
              <a:rPr lang="en-US" dirty="0"/>
              <a:t>and barbarian slaves.</a:t>
            </a:r>
          </a:p>
          <a:p>
            <a:r>
              <a:rPr lang="en-US" dirty="0"/>
              <a:t>Prostitutes were mostly women but included some young men. The clientele was entirely male.</a:t>
            </a:r>
          </a:p>
          <a:p>
            <a:endParaRPr lang="en-US" dirty="0"/>
          </a:p>
        </p:txBody>
      </p:sp>
      <p:pic>
        <p:nvPicPr>
          <p:cNvPr id="7" name="Picture 6">
            <a:extLst>
              <a:ext uri="{FF2B5EF4-FFF2-40B4-BE49-F238E27FC236}">
                <a16:creationId xmlns:a16="http://schemas.microsoft.com/office/drawing/2014/main" id="{127D437E-786B-46A0-90A8-47B239A61B7C}"/>
              </a:ext>
            </a:extLst>
          </p:cNvPr>
          <p:cNvPicPr>
            <a:picLocks noChangeAspect="1"/>
          </p:cNvPicPr>
          <p:nvPr/>
        </p:nvPicPr>
        <p:blipFill>
          <a:blip r:embed="rId2"/>
          <a:stretch>
            <a:fillRect/>
          </a:stretch>
        </p:blipFill>
        <p:spPr>
          <a:xfrm>
            <a:off x="10870355" y="664423"/>
            <a:ext cx="1048789" cy="1258547"/>
          </a:xfrm>
          <a:prstGeom prst="rect">
            <a:avLst/>
          </a:prstGeom>
        </p:spPr>
      </p:pic>
    </p:spTree>
    <p:extLst>
      <p:ext uri="{BB962C8B-B14F-4D97-AF65-F5344CB8AC3E}">
        <p14:creationId xmlns:p14="http://schemas.microsoft.com/office/powerpoint/2010/main" val="291110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1A8E-BF74-4DFF-8F92-3E5389896ADF}"/>
              </a:ext>
            </a:extLst>
          </p:cNvPr>
          <p:cNvSpPr>
            <a:spLocks noGrp="1"/>
          </p:cNvSpPr>
          <p:nvPr>
            <p:ph type="title"/>
          </p:nvPr>
        </p:nvSpPr>
        <p:spPr/>
        <p:txBody>
          <a:bodyPr/>
          <a:lstStyle/>
          <a:p>
            <a:r>
              <a:rPr lang="en-US" dirty="0"/>
              <a:t>Greek Society: Sexuality</a:t>
            </a:r>
          </a:p>
        </p:txBody>
      </p:sp>
      <p:sp>
        <p:nvSpPr>
          <p:cNvPr id="3" name="Content Placeholder 2">
            <a:extLst>
              <a:ext uri="{FF2B5EF4-FFF2-40B4-BE49-F238E27FC236}">
                <a16:creationId xmlns:a16="http://schemas.microsoft.com/office/drawing/2014/main" id="{5BF7FEB3-662D-4EEF-B0E8-EBC5460FC575}"/>
              </a:ext>
            </a:extLst>
          </p:cNvPr>
          <p:cNvSpPr>
            <a:spLocks noGrp="1"/>
          </p:cNvSpPr>
          <p:nvPr>
            <p:ph idx="1"/>
          </p:nvPr>
        </p:nvSpPr>
        <p:spPr>
          <a:xfrm>
            <a:off x="680321" y="2336873"/>
            <a:ext cx="6343331" cy="4194788"/>
          </a:xfrm>
        </p:spPr>
        <p:txBody>
          <a:bodyPr>
            <a:normAutofit/>
          </a:bodyPr>
          <a:lstStyle/>
          <a:p>
            <a:pPr marL="0" indent="0" algn="ctr">
              <a:buNone/>
            </a:pPr>
            <a:r>
              <a:rPr lang="en-US" b="1" u="sng" dirty="0"/>
              <a:t>Types of Prostitutes</a:t>
            </a:r>
            <a:endParaRPr lang="en-US" b="1" i="1" u="sng" dirty="0"/>
          </a:p>
          <a:p>
            <a:r>
              <a:rPr lang="en-US" i="1" dirty="0" err="1">
                <a:solidFill>
                  <a:srgbClr val="FFFF00"/>
                </a:solidFill>
              </a:rPr>
              <a:t>Pornoi</a:t>
            </a:r>
            <a:r>
              <a:rPr lang="en-US" i="1" dirty="0">
                <a:solidFill>
                  <a:srgbClr val="FFFF00"/>
                </a:solidFill>
              </a:rPr>
              <a:t> </a:t>
            </a:r>
            <a:r>
              <a:rPr lang="en-US" dirty="0"/>
              <a:t>were lowest level, usually slaves owned by their pimps who charged money for sexual favors.</a:t>
            </a:r>
          </a:p>
          <a:p>
            <a:r>
              <a:rPr lang="en-US" i="1" dirty="0" err="1">
                <a:solidFill>
                  <a:srgbClr val="FFFF00"/>
                </a:solidFill>
              </a:rPr>
              <a:t>Hetairai</a:t>
            </a:r>
            <a:r>
              <a:rPr lang="en-US" dirty="0"/>
              <a:t> were educated, often trained in music, and provided higher-class companionship. </a:t>
            </a:r>
          </a:p>
          <a:p>
            <a:r>
              <a:rPr lang="en-US" dirty="0">
                <a:solidFill>
                  <a:srgbClr val="FFFF00"/>
                </a:solidFill>
              </a:rPr>
              <a:t>Temple Prostitutes </a:t>
            </a:r>
            <a:r>
              <a:rPr lang="en-US" dirty="0"/>
              <a:t>were slaves dedicated to temples of Aphrodite, and a portion of their fees went to the temple. </a:t>
            </a:r>
          </a:p>
          <a:p>
            <a:endParaRPr lang="en-US" dirty="0"/>
          </a:p>
        </p:txBody>
      </p:sp>
      <p:pic>
        <p:nvPicPr>
          <p:cNvPr id="6" name="Picture 5">
            <a:extLst>
              <a:ext uri="{FF2B5EF4-FFF2-40B4-BE49-F238E27FC236}">
                <a16:creationId xmlns:a16="http://schemas.microsoft.com/office/drawing/2014/main" id="{FBE66E1F-DE4B-434E-8A09-C142F7CF713E}"/>
              </a:ext>
            </a:extLst>
          </p:cNvPr>
          <p:cNvPicPr>
            <a:picLocks noChangeAspect="1"/>
          </p:cNvPicPr>
          <p:nvPr/>
        </p:nvPicPr>
        <p:blipFill>
          <a:blip r:embed="rId2"/>
          <a:stretch>
            <a:fillRect/>
          </a:stretch>
        </p:blipFill>
        <p:spPr>
          <a:xfrm>
            <a:off x="10870355" y="664423"/>
            <a:ext cx="1048789" cy="1258547"/>
          </a:xfrm>
          <a:prstGeom prst="rect">
            <a:avLst/>
          </a:prstGeom>
        </p:spPr>
      </p:pic>
    </p:spTree>
    <p:extLst>
      <p:ext uri="{BB962C8B-B14F-4D97-AF65-F5344CB8AC3E}">
        <p14:creationId xmlns:p14="http://schemas.microsoft.com/office/powerpoint/2010/main" val="51448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5568-0E84-4DE5-B8E0-0F0FD3ABA5A0}"/>
              </a:ext>
            </a:extLst>
          </p:cNvPr>
          <p:cNvSpPr>
            <a:spLocks noGrp="1"/>
          </p:cNvSpPr>
          <p:nvPr>
            <p:ph type="title"/>
          </p:nvPr>
        </p:nvSpPr>
        <p:spPr/>
        <p:txBody>
          <a:bodyPr/>
          <a:lstStyle/>
          <a:p>
            <a:r>
              <a:rPr lang="en-US" dirty="0"/>
              <a:t>Society: Notable Characteristics</a:t>
            </a:r>
          </a:p>
        </p:txBody>
      </p:sp>
      <p:sp>
        <p:nvSpPr>
          <p:cNvPr id="3" name="Content Placeholder 2">
            <a:extLst>
              <a:ext uri="{FF2B5EF4-FFF2-40B4-BE49-F238E27FC236}">
                <a16:creationId xmlns:a16="http://schemas.microsoft.com/office/drawing/2014/main" id="{C886E72D-BF33-4AFE-823A-472F8C3CE035}"/>
              </a:ext>
            </a:extLst>
          </p:cNvPr>
          <p:cNvSpPr>
            <a:spLocks noGrp="1"/>
          </p:cNvSpPr>
          <p:nvPr>
            <p:ph idx="1"/>
          </p:nvPr>
        </p:nvSpPr>
        <p:spPr>
          <a:xfrm>
            <a:off x="547799" y="2336873"/>
            <a:ext cx="7549278" cy="4521127"/>
          </a:xfrm>
        </p:spPr>
        <p:txBody>
          <a:bodyPr>
            <a:normAutofit lnSpcReduction="10000"/>
          </a:bodyPr>
          <a:lstStyle/>
          <a:p>
            <a:r>
              <a:rPr lang="en-US" dirty="0">
                <a:solidFill>
                  <a:srgbClr val="FFFF00"/>
                </a:solidFill>
              </a:rPr>
              <a:t>Patriarchal</a:t>
            </a:r>
            <a:endParaRPr lang="en-US" dirty="0"/>
          </a:p>
          <a:p>
            <a:pPr lvl="1"/>
            <a:r>
              <a:rPr lang="en-US" dirty="0"/>
              <a:t>Only adult males were citizens</a:t>
            </a:r>
          </a:p>
          <a:p>
            <a:pPr lvl="1"/>
            <a:r>
              <a:rPr lang="en-US" dirty="0"/>
              <a:t>Senior male in household had absolute legal authority</a:t>
            </a:r>
          </a:p>
          <a:p>
            <a:r>
              <a:rPr lang="en-US" dirty="0">
                <a:solidFill>
                  <a:srgbClr val="FFFF00"/>
                </a:solidFill>
              </a:rPr>
              <a:t>Stratified</a:t>
            </a:r>
            <a:r>
              <a:rPr lang="en-US" dirty="0"/>
              <a:t> economically and socially</a:t>
            </a:r>
          </a:p>
          <a:p>
            <a:r>
              <a:rPr lang="en-US" dirty="0">
                <a:solidFill>
                  <a:srgbClr val="FFFF00"/>
                </a:solidFill>
              </a:rPr>
              <a:t>Religious</a:t>
            </a:r>
            <a:r>
              <a:rPr lang="en-US" dirty="0"/>
              <a:t>, but (paradoxically) amoral</a:t>
            </a:r>
          </a:p>
          <a:p>
            <a:r>
              <a:rPr lang="en-US" dirty="0"/>
              <a:t>Strong sense of loyalty</a:t>
            </a:r>
            <a:r>
              <a:rPr lang="en-US" dirty="0">
                <a:solidFill>
                  <a:srgbClr val="FFFF00"/>
                </a:solidFill>
              </a:rPr>
              <a:t> </a:t>
            </a:r>
            <a:r>
              <a:rPr lang="en-US" dirty="0"/>
              <a:t>to the </a:t>
            </a:r>
            <a:r>
              <a:rPr lang="en-US" i="1" dirty="0">
                <a:solidFill>
                  <a:srgbClr val="FFFF00"/>
                </a:solidFill>
              </a:rPr>
              <a:t>Polis</a:t>
            </a:r>
            <a:r>
              <a:rPr lang="en-US" dirty="0"/>
              <a:t> (but very little to other Greeks)</a:t>
            </a:r>
          </a:p>
          <a:p>
            <a:r>
              <a:rPr lang="en-US" dirty="0">
                <a:solidFill>
                  <a:srgbClr val="FFFF00"/>
                </a:solidFill>
              </a:rPr>
              <a:t>Tradition-minded</a:t>
            </a:r>
            <a:r>
              <a:rPr lang="en-US" dirty="0"/>
              <a:t> (and grudge-carrying)</a:t>
            </a:r>
          </a:p>
          <a:p>
            <a:r>
              <a:rPr lang="en-US" dirty="0">
                <a:solidFill>
                  <a:srgbClr val="FFFF00"/>
                </a:solidFill>
              </a:rPr>
              <a:t>Xenophobic </a:t>
            </a:r>
            <a:r>
              <a:rPr lang="en-US" dirty="0"/>
              <a:t>coupled with strong sense of cultural superiority</a:t>
            </a:r>
          </a:p>
          <a:p>
            <a:r>
              <a:rPr lang="en-US" dirty="0">
                <a:solidFill>
                  <a:srgbClr val="FFFF00"/>
                </a:solidFill>
              </a:rPr>
              <a:t>Aggressive </a:t>
            </a:r>
            <a:r>
              <a:rPr lang="en-US" dirty="0"/>
              <a:t>and militarily capable. A society made by war.</a:t>
            </a:r>
          </a:p>
        </p:txBody>
      </p:sp>
      <p:pic>
        <p:nvPicPr>
          <p:cNvPr id="4" name="Picture 3">
            <a:extLst>
              <a:ext uri="{FF2B5EF4-FFF2-40B4-BE49-F238E27FC236}">
                <a16:creationId xmlns:a16="http://schemas.microsoft.com/office/drawing/2014/main" id="{56F440A7-FD8F-46B2-B1F1-B5445CD1BBEF}"/>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364828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01F0-01CB-452F-BF59-7F4B2E9BB244}"/>
              </a:ext>
            </a:extLst>
          </p:cNvPr>
          <p:cNvSpPr>
            <a:spLocks noGrp="1"/>
          </p:cNvSpPr>
          <p:nvPr>
            <p:ph type="title"/>
          </p:nvPr>
        </p:nvSpPr>
        <p:spPr/>
        <p:txBody>
          <a:bodyPr/>
          <a:lstStyle/>
          <a:p>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6A29B45A-2361-4D52-A1A2-F829B408961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4800" dirty="0"/>
              <a:t>QUESTIONS?</a:t>
            </a:r>
          </a:p>
        </p:txBody>
      </p:sp>
    </p:spTree>
    <p:extLst>
      <p:ext uri="{BB962C8B-B14F-4D97-AF65-F5344CB8AC3E}">
        <p14:creationId xmlns:p14="http://schemas.microsoft.com/office/powerpoint/2010/main" val="1385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5218-0A33-4A89-964B-5273E925E6EC}"/>
              </a:ext>
            </a:extLst>
          </p:cNvPr>
          <p:cNvSpPr>
            <a:spLocks noGrp="1"/>
          </p:cNvSpPr>
          <p:nvPr>
            <p:ph type="title"/>
          </p:nvPr>
        </p:nvSpPr>
        <p:spPr/>
        <p:txBody>
          <a:bodyPr/>
          <a:lstStyle/>
          <a:p>
            <a:r>
              <a:rPr lang="en-US" dirty="0"/>
              <a:t>Government</a:t>
            </a:r>
          </a:p>
        </p:txBody>
      </p:sp>
      <p:sp>
        <p:nvSpPr>
          <p:cNvPr id="3" name="Content Placeholder 2">
            <a:extLst>
              <a:ext uri="{FF2B5EF4-FFF2-40B4-BE49-F238E27FC236}">
                <a16:creationId xmlns:a16="http://schemas.microsoft.com/office/drawing/2014/main" id="{C34853D2-4210-445F-8558-E0E9D024E8B5}"/>
              </a:ext>
            </a:extLst>
          </p:cNvPr>
          <p:cNvSpPr>
            <a:spLocks noGrp="1"/>
          </p:cNvSpPr>
          <p:nvPr>
            <p:ph idx="1"/>
          </p:nvPr>
        </p:nvSpPr>
        <p:spPr>
          <a:xfrm>
            <a:off x="680321" y="2336873"/>
            <a:ext cx="10584027" cy="4275962"/>
          </a:xfrm>
        </p:spPr>
        <p:txBody>
          <a:bodyPr>
            <a:normAutofit/>
          </a:bodyPr>
          <a:lstStyle/>
          <a:p>
            <a:r>
              <a:rPr lang="en-US" i="1" dirty="0">
                <a:solidFill>
                  <a:srgbClr val="FFFF00"/>
                </a:solidFill>
              </a:rPr>
              <a:t>Politics</a:t>
            </a:r>
            <a:r>
              <a:rPr lang="en-US" dirty="0"/>
              <a:t>—the business of the </a:t>
            </a:r>
            <a:r>
              <a:rPr lang="en-US" i="1" dirty="0"/>
              <a:t>Polis</a:t>
            </a:r>
            <a:r>
              <a:rPr lang="en-US" dirty="0"/>
              <a:t>—always came down to one thing: concentration and distribution of </a:t>
            </a:r>
            <a:r>
              <a:rPr lang="en-US" dirty="0">
                <a:solidFill>
                  <a:srgbClr val="FFFF00"/>
                </a:solidFill>
              </a:rPr>
              <a:t>wealth</a:t>
            </a:r>
            <a:r>
              <a:rPr lang="en-US" dirty="0"/>
              <a:t>.</a:t>
            </a:r>
          </a:p>
          <a:p>
            <a:r>
              <a:rPr lang="en-US" dirty="0"/>
              <a:t>Cycle of governments was </a:t>
            </a:r>
            <a:r>
              <a:rPr lang="en-US" dirty="0">
                <a:solidFill>
                  <a:srgbClr val="FFFF00"/>
                </a:solidFill>
              </a:rPr>
              <a:t>Monarchy &gt; Oligarchy &gt; Tyranny &gt; Democracy &gt; Oligarchy &gt; Tyranny &gt; etc.</a:t>
            </a:r>
          </a:p>
          <a:p>
            <a:r>
              <a:rPr lang="en-US" dirty="0"/>
              <a:t>Disillusioned with monarchy, but not </a:t>
            </a:r>
            <a:r>
              <a:rPr lang="en-US" dirty="0">
                <a:solidFill>
                  <a:srgbClr val="FFFF00"/>
                </a:solidFill>
              </a:rPr>
              <a:t>aristocracy </a:t>
            </a:r>
            <a:r>
              <a:rPr lang="en-US" dirty="0"/>
              <a:t>(oligarchy)</a:t>
            </a:r>
          </a:p>
          <a:p>
            <a:pPr lvl="1"/>
            <a:r>
              <a:rPr lang="en-US" dirty="0"/>
              <a:t>Athens, and other democracies, for most of their existence, voted on which aristocrats to lead them.</a:t>
            </a:r>
          </a:p>
          <a:p>
            <a:pPr lvl="1"/>
            <a:r>
              <a:rPr lang="en-US" dirty="0"/>
              <a:t>Tyrannies were extra-legal dictators, but generally had the support of the common people (at least for the first generation).</a:t>
            </a:r>
          </a:p>
          <a:p>
            <a:endParaRPr lang="en-US" dirty="0"/>
          </a:p>
          <a:p>
            <a:endParaRPr lang="en-US" dirty="0"/>
          </a:p>
        </p:txBody>
      </p:sp>
      <p:pic>
        <p:nvPicPr>
          <p:cNvPr id="4" name="Picture 3">
            <a:extLst>
              <a:ext uri="{FF2B5EF4-FFF2-40B4-BE49-F238E27FC236}">
                <a16:creationId xmlns:a16="http://schemas.microsoft.com/office/drawing/2014/main" id="{2DF8EB6F-7179-4210-BCFE-0CCCC831C5CE}"/>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289033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5218-0A33-4A89-964B-5273E925E6EC}"/>
              </a:ext>
            </a:extLst>
          </p:cNvPr>
          <p:cNvSpPr>
            <a:spLocks noGrp="1"/>
          </p:cNvSpPr>
          <p:nvPr>
            <p:ph type="title"/>
          </p:nvPr>
        </p:nvSpPr>
        <p:spPr/>
        <p:txBody>
          <a:bodyPr/>
          <a:lstStyle/>
          <a:p>
            <a:r>
              <a:rPr lang="en-US" dirty="0"/>
              <a:t>Government</a:t>
            </a:r>
          </a:p>
        </p:txBody>
      </p:sp>
      <p:sp>
        <p:nvSpPr>
          <p:cNvPr id="3" name="Content Placeholder 2">
            <a:extLst>
              <a:ext uri="{FF2B5EF4-FFF2-40B4-BE49-F238E27FC236}">
                <a16:creationId xmlns:a16="http://schemas.microsoft.com/office/drawing/2014/main" id="{C34853D2-4210-445F-8558-E0E9D024E8B5}"/>
              </a:ext>
            </a:extLst>
          </p:cNvPr>
          <p:cNvSpPr>
            <a:spLocks noGrp="1"/>
          </p:cNvSpPr>
          <p:nvPr>
            <p:ph idx="1"/>
          </p:nvPr>
        </p:nvSpPr>
        <p:spPr>
          <a:xfrm>
            <a:off x="680321" y="2336873"/>
            <a:ext cx="10584027" cy="4275962"/>
          </a:xfrm>
        </p:spPr>
        <p:txBody>
          <a:bodyPr>
            <a:normAutofit/>
          </a:bodyPr>
          <a:lstStyle/>
          <a:p>
            <a:r>
              <a:rPr lang="en-US" i="1" dirty="0">
                <a:solidFill>
                  <a:srgbClr val="FFFF00"/>
                </a:solidFill>
              </a:rPr>
              <a:t>Democracy vs Oligarchy: What’s the </a:t>
            </a:r>
            <a:r>
              <a:rPr lang="en-US" i="1" dirty="0" err="1">
                <a:solidFill>
                  <a:srgbClr val="FFFF00"/>
                </a:solidFill>
              </a:rPr>
              <a:t>Dif</a:t>
            </a:r>
            <a:r>
              <a:rPr lang="en-US" i="1" dirty="0">
                <a:solidFill>
                  <a:srgbClr val="FFFF00"/>
                </a:solidFill>
              </a:rPr>
              <a:t>?</a:t>
            </a:r>
            <a:endParaRPr lang="en-US" dirty="0"/>
          </a:p>
          <a:p>
            <a:pPr lvl="1"/>
            <a:r>
              <a:rPr lang="en-US" dirty="0">
                <a:solidFill>
                  <a:srgbClr val="FFFF00"/>
                </a:solidFill>
              </a:rPr>
              <a:t>Citizen Assemblies </a:t>
            </a:r>
            <a:r>
              <a:rPr lang="en-US" dirty="0"/>
              <a:t>common throughout the region, regardless of government type. Issue was how much actual power they had and </a:t>
            </a:r>
            <a:r>
              <a:rPr lang="en-US" i="1" dirty="0"/>
              <a:t>(most importantly) </a:t>
            </a:r>
            <a:r>
              <a:rPr lang="en-US" dirty="0"/>
              <a:t>who got to vote in them.</a:t>
            </a:r>
          </a:p>
          <a:p>
            <a:pPr lvl="1"/>
            <a:r>
              <a:rPr lang="en-US" dirty="0">
                <a:solidFill>
                  <a:srgbClr val="FFFF00"/>
                </a:solidFill>
              </a:rPr>
              <a:t>Oligarchy: </a:t>
            </a:r>
            <a:r>
              <a:rPr lang="en-US" dirty="0"/>
              <a:t>The franchise </a:t>
            </a:r>
            <a:r>
              <a:rPr lang="en-US" i="1" dirty="0"/>
              <a:t>(right to vote in the Assembly) </a:t>
            </a:r>
            <a:r>
              <a:rPr lang="en-US" dirty="0"/>
              <a:t>was limited to property holders, sometimes with a fixed value of property required for the franchise (and so limiting it to the upper-class).</a:t>
            </a:r>
          </a:p>
          <a:p>
            <a:pPr lvl="1"/>
            <a:r>
              <a:rPr lang="en-US" dirty="0">
                <a:solidFill>
                  <a:srgbClr val="FFFF00"/>
                </a:solidFill>
              </a:rPr>
              <a:t>Democracy: </a:t>
            </a:r>
            <a:r>
              <a:rPr lang="en-US" dirty="0"/>
              <a:t>All free-born (male) citizens, regardless of property, were entitled to vote in the Assembly.</a:t>
            </a:r>
          </a:p>
          <a:p>
            <a:r>
              <a:rPr lang="en-US" dirty="0">
                <a:solidFill>
                  <a:srgbClr val="FFFF00"/>
                </a:solidFill>
              </a:rPr>
              <a:t>Roman Republic </a:t>
            </a:r>
            <a:r>
              <a:rPr lang="en-US" dirty="0"/>
              <a:t>(509 BCE) came shortly </a:t>
            </a:r>
            <a:r>
              <a:rPr lang="en-US" i="1" dirty="0"/>
              <a:t>before</a:t>
            </a:r>
            <a:r>
              <a:rPr lang="en-US" dirty="0"/>
              <a:t> Athenian democracy (508-7 BCE). </a:t>
            </a:r>
          </a:p>
          <a:p>
            <a:pPr lvl="1"/>
            <a:r>
              <a:rPr lang="en-US" dirty="0"/>
              <a:t>Was it a democracy or an oligarchy</a:t>
            </a:r>
            <a:r>
              <a:rPr lang="en-US" i="1" dirty="0"/>
              <a:t>? (A good question to ask in a different class.)</a:t>
            </a:r>
          </a:p>
          <a:p>
            <a:endParaRPr lang="en-US" dirty="0"/>
          </a:p>
          <a:p>
            <a:endParaRPr lang="en-US" dirty="0"/>
          </a:p>
        </p:txBody>
      </p:sp>
      <p:pic>
        <p:nvPicPr>
          <p:cNvPr id="4" name="Picture 3">
            <a:extLst>
              <a:ext uri="{FF2B5EF4-FFF2-40B4-BE49-F238E27FC236}">
                <a16:creationId xmlns:a16="http://schemas.microsoft.com/office/drawing/2014/main" id="{2DF8EB6F-7179-4210-BCFE-0CCCC831C5CE}"/>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3113444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A73E-B579-40CA-B2B0-9B312EF4C8B9}"/>
              </a:ext>
            </a:extLst>
          </p:cNvPr>
          <p:cNvSpPr>
            <a:spLocks noGrp="1"/>
          </p:cNvSpPr>
          <p:nvPr>
            <p:ph type="title"/>
          </p:nvPr>
        </p:nvSpPr>
        <p:spPr/>
        <p:txBody>
          <a:bodyPr/>
          <a:lstStyle/>
          <a:p>
            <a:r>
              <a:rPr lang="en-US" dirty="0"/>
              <a:t>Religion: The Olympian Gods</a:t>
            </a:r>
          </a:p>
        </p:txBody>
      </p:sp>
      <p:sp>
        <p:nvSpPr>
          <p:cNvPr id="3" name="Content Placeholder 2">
            <a:extLst>
              <a:ext uri="{FF2B5EF4-FFF2-40B4-BE49-F238E27FC236}">
                <a16:creationId xmlns:a16="http://schemas.microsoft.com/office/drawing/2014/main" id="{DBD4716A-F03B-4064-9509-696D217DB92D}"/>
              </a:ext>
            </a:extLst>
          </p:cNvPr>
          <p:cNvSpPr>
            <a:spLocks noGrp="1"/>
          </p:cNvSpPr>
          <p:nvPr>
            <p:ph idx="1"/>
          </p:nvPr>
        </p:nvSpPr>
        <p:spPr>
          <a:xfrm>
            <a:off x="490330" y="2336873"/>
            <a:ext cx="5261113" cy="4169944"/>
          </a:xfrm>
        </p:spPr>
        <p:txBody>
          <a:bodyPr>
            <a:normAutofit fontScale="85000" lnSpcReduction="20000"/>
          </a:bodyPr>
          <a:lstStyle/>
          <a:p>
            <a:r>
              <a:rPr lang="en-US" dirty="0"/>
              <a:t>One of the essential defining features of “Greekness.” Pious practice rigidly enforced by law. </a:t>
            </a:r>
          </a:p>
          <a:p>
            <a:r>
              <a:rPr lang="en-US" dirty="0"/>
              <a:t>Polytheistic, materialistic, </a:t>
            </a:r>
            <a:r>
              <a:rPr lang="en-US" i="1" dirty="0">
                <a:solidFill>
                  <a:srgbClr val="FFFF00"/>
                </a:solidFill>
              </a:rPr>
              <a:t>transactional</a:t>
            </a:r>
            <a:r>
              <a:rPr lang="en-US" dirty="0"/>
              <a:t> religion</a:t>
            </a:r>
          </a:p>
          <a:p>
            <a:pPr lvl="1"/>
            <a:r>
              <a:rPr lang="en-US" dirty="0"/>
              <a:t>Sacrifice to the gods and they will do something to help you in this world.</a:t>
            </a:r>
          </a:p>
          <a:p>
            <a:r>
              <a:rPr lang="en-US" dirty="0"/>
              <a:t>The gods are no better (moral) than ordinary men, only more powerful </a:t>
            </a:r>
          </a:p>
          <a:p>
            <a:r>
              <a:rPr lang="en-US" dirty="0"/>
              <a:t>No moral direction from religion </a:t>
            </a:r>
          </a:p>
          <a:p>
            <a:pPr lvl="1"/>
            <a:r>
              <a:rPr lang="en-US" dirty="0"/>
              <a:t>No requirement to believe, no call to faith</a:t>
            </a:r>
          </a:p>
          <a:p>
            <a:pPr lvl="1"/>
            <a:r>
              <a:rPr lang="en-US" dirty="0"/>
              <a:t>Only call to follow rituals precisely and avoid angering the gods (usually by boastful displays of arrogance)</a:t>
            </a:r>
          </a:p>
          <a:p>
            <a:r>
              <a:rPr lang="en-US" i="1" dirty="0">
                <a:solidFill>
                  <a:srgbClr val="FFFF00"/>
                </a:solidFill>
              </a:rPr>
              <a:t>Hubris</a:t>
            </a:r>
            <a:r>
              <a:rPr lang="en-US" dirty="0"/>
              <a:t> and </a:t>
            </a:r>
            <a:r>
              <a:rPr lang="en-US" i="1" dirty="0">
                <a:solidFill>
                  <a:srgbClr val="FFFF00"/>
                </a:solidFill>
              </a:rPr>
              <a:t>Nemesis</a:t>
            </a:r>
          </a:p>
          <a:p>
            <a:pPr lvl="1"/>
            <a:r>
              <a:rPr lang="en-US" dirty="0"/>
              <a:t>The closest to a moral warning.</a:t>
            </a:r>
          </a:p>
        </p:txBody>
      </p:sp>
      <p:pic>
        <p:nvPicPr>
          <p:cNvPr id="10" name="Picture 9">
            <a:extLst>
              <a:ext uri="{FF2B5EF4-FFF2-40B4-BE49-F238E27FC236}">
                <a16:creationId xmlns:a16="http://schemas.microsoft.com/office/drawing/2014/main" id="{5F8DCDA8-71FD-4073-A151-FFE22C4D50BF}"/>
              </a:ext>
            </a:extLst>
          </p:cNvPr>
          <p:cNvPicPr>
            <a:picLocks noChangeAspect="1"/>
          </p:cNvPicPr>
          <p:nvPr/>
        </p:nvPicPr>
        <p:blipFill>
          <a:blip r:embed="rId2"/>
          <a:stretch>
            <a:fillRect/>
          </a:stretch>
        </p:blipFill>
        <p:spPr>
          <a:xfrm>
            <a:off x="11016298" y="657620"/>
            <a:ext cx="842827" cy="1282563"/>
          </a:xfrm>
          <a:prstGeom prst="rect">
            <a:avLst/>
          </a:prstGeom>
        </p:spPr>
      </p:pic>
    </p:spTree>
    <p:extLst>
      <p:ext uri="{BB962C8B-B14F-4D97-AF65-F5344CB8AC3E}">
        <p14:creationId xmlns:p14="http://schemas.microsoft.com/office/powerpoint/2010/main" val="4074403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A73E-B579-40CA-B2B0-9B312EF4C8B9}"/>
              </a:ext>
            </a:extLst>
          </p:cNvPr>
          <p:cNvSpPr>
            <a:spLocks noGrp="1"/>
          </p:cNvSpPr>
          <p:nvPr>
            <p:ph type="title"/>
          </p:nvPr>
        </p:nvSpPr>
        <p:spPr/>
        <p:txBody>
          <a:bodyPr/>
          <a:lstStyle/>
          <a:p>
            <a:r>
              <a:rPr lang="en-US" dirty="0"/>
              <a:t>Philosophy</a:t>
            </a:r>
          </a:p>
        </p:txBody>
      </p:sp>
      <p:sp>
        <p:nvSpPr>
          <p:cNvPr id="3" name="Content Placeholder 2">
            <a:extLst>
              <a:ext uri="{FF2B5EF4-FFF2-40B4-BE49-F238E27FC236}">
                <a16:creationId xmlns:a16="http://schemas.microsoft.com/office/drawing/2014/main" id="{DBD4716A-F03B-4064-9509-696D217DB92D}"/>
              </a:ext>
            </a:extLst>
          </p:cNvPr>
          <p:cNvSpPr>
            <a:spLocks noGrp="1"/>
          </p:cNvSpPr>
          <p:nvPr>
            <p:ph idx="1"/>
          </p:nvPr>
        </p:nvSpPr>
        <p:spPr>
          <a:xfrm>
            <a:off x="680322" y="2336872"/>
            <a:ext cx="5553026" cy="4286935"/>
          </a:xfrm>
        </p:spPr>
        <p:txBody>
          <a:bodyPr>
            <a:normAutofit fontScale="92500" lnSpcReduction="10000"/>
          </a:bodyPr>
          <a:lstStyle/>
          <a:p>
            <a:r>
              <a:rPr lang="en-US" dirty="0"/>
              <a:t>Lack of moral guidance from religion created a need for some independent guidance concerning the good life. </a:t>
            </a:r>
          </a:p>
          <a:p>
            <a:r>
              <a:rPr lang="en-US" dirty="0"/>
              <a:t>Start date: 585 BCE, solar eclipse prediction by Thales of Miletus.</a:t>
            </a:r>
          </a:p>
          <a:p>
            <a:pPr lvl="1"/>
            <a:r>
              <a:rPr lang="en-US" dirty="0"/>
              <a:t>Early philosophy more concerned with understanding the natural world.</a:t>
            </a:r>
          </a:p>
          <a:p>
            <a:pPr lvl="1"/>
            <a:r>
              <a:rPr lang="en-US" dirty="0"/>
              <a:t>What is it? How does it work?</a:t>
            </a:r>
          </a:p>
          <a:p>
            <a:r>
              <a:rPr lang="en-US" dirty="0"/>
              <a:t>Efforts to escape “received knowledge” led to rejection of the senses (and so discounting of observation)</a:t>
            </a:r>
          </a:p>
          <a:p>
            <a:r>
              <a:rPr lang="en-US" dirty="0"/>
              <a:t>Most philosophers were teachers to the sons of the aristocracy, and were contemptuous of democracy. </a:t>
            </a:r>
          </a:p>
        </p:txBody>
      </p:sp>
      <p:pic>
        <p:nvPicPr>
          <p:cNvPr id="4" name="Content Placeholder 5">
            <a:extLst>
              <a:ext uri="{FF2B5EF4-FFF2-40B4-BE49-F238E27FC236}">
                <a16:creationId xmlns:a16="http://schemas.microsoft.com/office/drawing/2014/main" id="{CBAE08A2-0B3D-403E-AFED-80DCD1400EDF}"/>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351459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5FFF-C774-4B3F-BAE3-F832457140D1}"/>
              </a:ext>
            </a:extLst>
          </p:cNvPr>
          <p:cNvSpPr>
            <a:spLocks noGrp="1"/>
          </p:cNvSpPr>
          <p:nvPr>
            <p:ph type="title"/>
          </p:nvPr>
        </p:nvSpPr>
        <p:spPr/>
        <p:txBody>
          <a:bodyPr/>
          <a:lstStyle/>
          <a:p>
            <a:r>
              <a:rPr lang="en-US" dirty="0"/>
              <a:t>Week 2: </a:t>
            </a:r>
            <a:r>
              <a:rPr lang="en-US" b="1" i="1" dirty="0">
                <a:solidFill>
                  <a:srgbClr val="FFFF00"/>
                </a:solidFill>
              </a:rPr>
              <a:t>The Greeks</a:t>
            </a:r>
          </a:p>
        </p:txBody>
      </p:sp>
      <p:sp>
        <p:nvSpPr>
          <p:cNvPr id="3" name="Content Placeholder 2">
            <a:extLst>
              <a:ext uri="{FF2B5EF4-FFF2-40B4-BE49-F238E27FC236}">
                <a16:creationId xmlns:a16="http://schemas.microsoft.com/office/drawing/2014/main" id="{741987A6-FF6E-4A65-AFB1-55197B2C72BA}"/>
              </a:ext>
            </a:extLst>
          </p:cNvPr>
          <p:cNvSpPr>
            <a:spLocks noGrp="1"/>
          </p:cNvSpPr>
          <p:nvPr>
            <p:ph idx="1"/>
          </p:nvPr>
        </p:nvSpPr>
        <p:spPr>
          <a:xfrm>
            <a:off x="680321" y="2336873"/>
            <a:ext cx="5853001" cy="3997666"/>
          </a:xfrm>
        </p:spPr>
        <p:txBody>
          <a:bodyPr>
            <a:normAutofit fontScale="92500" lnSpcReduction="10000"/>
          </a:bodyPr>
          <a:lstStyle/>
          <a:p>
            <a:r>
              <a:rPr lang="en-US" dirty="0"/>
              <a:t>History (From Archaic Greece to Classical Greece)</a:t>
            </a:r>
          </a:p>
          <a:p>
            <a:r>
              <a:rPr lang="en-US" dirty="0"/>
              <a:t>Society </a:t>
            </a:r>
          </a:p>
          <a:p>
            <a:r>
              <a:rPr lang="en-US" dirty="0"/>
              <a:t>Government</a:t>
            </a:r>
          </a:p>
          <a:p>
            <a:r>
              <a:rPr lang="en-US" dirty="0"/>
              <a:t>Religion </a:t>
            </a:r>
          </a:p>
          <a:p>
            <a:r>
              <a:rPr lang="en-US" dirty="0"/>
              <a:t>Philosophy</a:t>
            </a:r>
          </a:p>
          <a:p>
            <a:r>
              <a:rPr lang="en-US" dirty="0"/>
              <a:t>Science</a:t>
            </a:r>
          </a:p>
          <a:p>
            <a:r>
              <a:rPr lang="en-US" dirty="0"/>
              <a:t>Literature and Drama</a:t>
            </a:r>
          </a:p>
          <a:p>
            <a:r>
              <a:rPr lang="en-US" dirty="0"/>
              <a:t>Art </a:t>
            </a:r>
          </a:p>
          <a:p>
            <a:r>
              <a:rPr lang="en-US" dirty="0"/>
              <a:t>War</a:t>
            </a:r>
          </a:p>
        </p:txBody>
      </p:sp>
      <p:pic>
        <p:nvPicPr>
          <p:cNvPr id="6" name="Picture 5">
            <a:extLst>
              <a:ext uri="{FF2B5EF4-FFF2-40B4-BE49-F238E27FC236}">
                <a16:creationId xmlns:a16="http://schemas.microsoft.com/office/drawing/2014/main" id="{55391949-E3C8-487B-8C02-72C8F4B1B716}"/>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595552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5ECC-56AB-45DF-A4BE-1FEF4696EBB5}"/>
              </a:ext>
            </a:extLst>
          </p:cNvPr>
          <p:cNvSpPr>
            <a:spLocks noGrp="1"/>
          </p:cNvSpPr>
          <p:nvPr>
            <p:ph type="title"/>
          </p:nvPr>
        </p:nvSpPr>
        <p:spPr/>
        <p:txBody>
          <a:bodyPr/>
          <a:lstStyle/>
          <a:p>
            <a:r>
              <a:rPr lang="en-US" dirty="0"/>
              <a:t>Science and Mathematics</a:t>
            </a:r>
          </a:p>
        </p:txBody>
      </p:sp>
      <p:sp>
        <p:nvSpPr>
          <p:cNvPr id="3" name="Content Placeholder 2">
            <a:extLst>
              <a:ext uri="{FF2B5EF4-FFF2-40B4-BE49-F238E27FC236}">
                <a16:creationId xmlns:a16="http://schemas.microsoft.com/office/drawing/2014/main" id="{A538F1E7-177B-462A-8A74-2B2B8055927C}"/>
              </a:ext>
            </a:extLst>
          </p:cNvPr>
          <p:cNvSpPr>
            <a:spLocks noGrp="1"/>
          </p:cNvSpPr>
          <p:nvPr>
            <p:ph idx="1"/>
          </p:nvPr>
        </p:nvSpPr>
        <p:spPr>
          <a:xfrm>
            <a:off x="680322" y="2336873"/>
            <a:ext cx="7748062" cy="4421736"/>
          </a:xfrm>
        </p:spPr>
        <p:txBody>
          <a:bodyPr>
            <a:normAutofit fontScale="92500" lnSpcReduction="10000"/>
          </a:bodyPr>
          <a:lstStyle/>
          <a:p>
            <a:r>
              <a:rPr lang="en-US" dirty="0">
                <a:solidFill>
                  <a:srgbClr val="FFFF00"/>
                </a:solidFill>
              </a:rPr>
              <a:t>Hampered by religious dogma</a:t>
            </a:r>
          </a:p>
          <a:p>
            <a:pPr lvl="1"/>
            <a:r>
              <a:rPr lang="en-US" dirty="0"/>
              <a:t>The world is the way it is because gods chose to make it so.</a:t>
            </a:r>
          </a:p>
          <a:p>
            <a:pPr lvl="1"/>
            <a:r>
              <a:rPr lang="en-US" dirty="0"/>
              <a:t>The fiery chariot of Helios circles the world once a day.  (And if you disagree, you are guilty of impiety.)</a:t>
            </a:r>
          </a:p>
          <a:p>
            <a:r>
              <a:rPr lang="en-US" dirty="0">
                <a:solidFill>
                  <a:srgbClr val="FFFF00"/>
                </a:solidFill>
              </a:rPr>
              <a:t>Hampered by philosophy</a:t>
            </a:r>
          </a:p>
          <a:p>
            <a:pPr lvl="1"/>
            <a:r>
              <a:rPr lang="en-US" dirty="0"/>
              <a:t>Philosophical attempts to escape “received knowledge” produced high degree of logic, but unsupported by facts.</a:t>
            </a:r>
          </a:p>
          <a:p>
            <a:pPr lvl="1"/>
            <a:r>
              <a:rPr lang="en-US" dirty="0"/>
              <a:t>“Unreliability of the senses” led to discounting the value of observation of phenomena</a:t>
            </a:r>
          </a:p>
          <a:p>
            <a:pPr lvl="1"/>
            <a:r>
              <a:rPr lang="en-US" dirty="0"/>
              <a:t>Believed superiority of Mind over Senses led to over-abundance of theory</a:t>
            </a:r>
          </a:p>
          <a:p>
            <a:r>
              <a:rPr lang="en-US" dirty="0">
                <a:solidFill>
                  <a:srgbClr val="FFFF00"/>
                </a:solidFill>
              </a:rPr>
              <a:t>Hampered by a lack of interest in Mathematics</a:t>
            </a:r>
          </a:p>
          <a:p>
            <a:pPr lvl="1"/>
            <a:r>
              <a:rPr lang="en-US" dirty="0"/>
              <a:t>Pythagoras “discovered” most early principles of geometry and mathematics after studying for several years in Egypt and (possibly) Babylon. He then made it a religion.</a:t>
            </a:r>
          </a:p>
          <a:p>
            <a:endParaRPr lang="en-US" dirty="0"/>
          </a:p>
          <a:p>
            <a:endParaRPr lang="en-US" dirty="0"/>
          </a:p>
        </p:txBody>
      </p:sp>
      <p:pic>
        <p:nvPicPr>
          <p:cNvPr id="4" name="Picture 3">
            <a:extLst>
              <a:ext uri="{FF2B5EF4-FFF2-40B4-BE49-F238E27FC236}">
                <a16:creationId xmlns:a16="http://schemas.microsoft.com/office/drawing/2014/main" id="{055AFCCE-B324-445E-AD59-26A536029084}"/>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3448815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F58-F56A-4784-83F8-6FAA727DFC5F}"/>
              </a:ext>
            </a:extLst>
          </p:cNvPr>
          <p:cNvSpPr>
            <a:spLocks noGrp="1"/>
          </p:cNvSpPr>
          <p:nvPr>
            <p:ph type="title"/>
          </p:nvPr>
        </p:nvSpPr>
        <p:spPr/>
        <p:txBody>
          <a:bodyPr/>
          <a:lstStyle/>
          <a:p>
            <a:r>
              <a:rPr lang="en-US" dirty="0"/>
              <a:t>Science and Mathematics</a:t>
            </a:r>
          </a:p>
        </p:txBody>
      </p:sp>
      <p:sp>
        <p:nvSpPr>
          <p:cNvPr id="3" name="Content Placeholder 2">
            <a:extLst>
              <a:ext uri="{FF2B5EF4-FFF2-40B4-BE49-F238E27FC236}">
                <a16:creationId xmlns:a16="http://schemas.microsoft.com/office/drawing/2014/main" id="{EECDADA5-A017-4EB8-ABC4-DFB585B13019}"/>
              </a:ext>
            </a:extLst>
          </p:cNvPr>
          <p:cNvSpPr>
            <a:spLocks noGrp="1"/>
          </p:cNvSpPr>
          <p:nvPr>
            <p:ph idx="1"/>
          </p:nvPr>
        </p:nvSpPr>
        <p:spPr>
          <a:xfrm>
            <a:off x="680321" y="2336873"/>
            <a:ext cx="5415679" cy="4156692"/>
          </a:xfrm>
        </p:spPr>
        <p:txBody>
          <a:bodyPr>
            <a:normAutofit/>
          </a:bodyPr>
          <a:lstStyle/>
          <a:p>
            <a:r>
              <a:rPr lang="en-US" dirty="0"/>
              <a:t>Egypt was far ahead of the Greeks in Geometry</a:t>
            </a:r>
          </a:p>
          <a:p>
            <a:pPr lvl="1"/>
            <a:r>
              <a:rPr lang="en-US" dirty="0"/>
              <a:t>We have only fragmentary records of very early (3000 to 300 BCE) Egyptian geometry, but we know they knew how to calculate the areas and volumes of various shapes.</a:t>
            </a:r>
          </a:p>
          <a:p>
            <a:pPr lvl="1"/>
            <a:r>
              <a:rPr lang="en-US" dirty="0"/>
              <a:t>Much of Pythagoras’s knowledge of geometry came from Egypt. He made the point of learning to speak Egyptian so he could study there. </a:t>
            </a:r>
          </a:p>
        </p:txBody>
      </p:sp>
      <p:pic>
        <p:nvPicPr>
          <p:cNvPr id="4" name="Picture 3">
            <a:extLst>
              <a:ext uri="{FF2B5EF4-FFF2-40B4-BE49-F238E27FC236}">
                <a16:creationId xmlns:a16="http://schemas.microsoft.com/office/drawing/2014/main" id="{1E7A2C07-8EC3-4E7E-B249-7DE29EFFDBAC}"/>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1707771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F58-F56A-4784-83F8-6FAA727DFC5F}"/>
              </a:ext>
            </a:extLst>
          </p:cNvPr>
          <p:cNvSpPr>
            <a:spLocks noGrp="1"/>
          </p:cNvSpPr>
          <p:nvPr>
            <p:ph type="title"/>
          </p:nvPr>
        </p:nvSpPr>
        <p:spPr/>
        <p:txBody>
          <a:bodyPr/>
          <a:lstStyle/>
          <a:p>
            <a:r>
              <a:rPr lang="en-US" dirty="0"/>
              <a:t>Science and Mathematics</a:t>
            </a:r>
          </a:p>
        </p:txBody>
      </p:sp>
      <p:sp>
        <p:nvSpPr>
          <p:cNvPr id="3" name="Content Placeholder 2">
            <a:extLst>
              <a:ext uri="{FF2B5EF4-FFF2-40B4-BE49-F238E27FC236}">
                <a16:creationId xmlns:a16="http://schemas.microsoft.com/office/drawing/2014/main" id="{EECDADA5-A017-4EB8-ABC4-DFB585B13019}"/>
              </a:ext>
            </a:extLst>
          </p:cNvPr>
          <p:cNvSpPr>
            <a:spLocks noGrp="1"/>
          </p:cNvSpPr>
          <p:nvPr>
            <p:ph idx="1"/>
          </p:nvPr>
        </p:nvSpPr>
        <p:spPr>
          <a:xfrm>
            <a:off x="680321" y="2336873"/>
            <a:ext cx="5536471" cy="4156692"/>
          </a:xfrm>
        </p:spPr>
        <p:txBody>
          <a:bodyPr>
            <a:normAutofit fontScale="70000" lnSpcReduction="20000"/>
          </a:bodyPr>
          <a:lstStyle/>
          <a:p>
            <a:r>
              <a:rPr lang="en-US" sz="2900" dirty="0"/>
              <a:t>Babylonian algebra was very advanced, superior to anything the Greeks worked with.</a:t>
            </a:r>
          </a:p>
          <a:p>
            <a:r>
              <a:rPr lang="en-US" sz="2900" dirty="0"/>
              <a:t>There are stories that Pythagoras studied under the Babylonian Magi, but no conclusive proof of it. He should have.</a:t>
            </a:r>
          </a:p>
          <a:p>
            <a:pPr marL="0" indent="0">
              <a:buNone/>
            </a:pPr>
            <a:endParaRPr lang="en-US" dirty="0"/>
          </a:p>
          <a:p>
            <a:pPr marL="0" indent="0">
              <a:buNone/>
            </a:pPr>
            <a:r>
              <a:rPr lang="en-US" dirty="0"/>
              <a:t>“If the early Greeks </a:t>
            </a:r>
            <a:r>
              <a:rPr lang="en-US" i="1" dirty="0"/>
              <a:t>were</a:t>
            </a:r>
            <a:r>
              <a:rPr lang="en-US" dirty="0"/>
              <a:t> cognizant of Babylonian algebra, they made no attempt to develop or even to use it, and thereby they stand convicted of the supreme stupidity in the history of mathematics. ...The ancient Babylonians had a rare capacity for numerical calculation; the majority of Greeks were either mystical or obtuse in their first approach to number.” </a:t>
            </a:r>
          </a:p>
          <a:p>
            <a:pPr marL="0" indent="0">
              <a:buNone/>
            </a:pPr>
            <a:r>
              <a:rPr lang="en-US" dirty="0"/>
              <a:t>	--Eric Temple Bell, </a:t>
            </a:r>
            <a:r>
              <a:rPr lang="en-US" b="1" i="1" dirty="0"/>
              <a:t>The Development of Mathematics</a:t>
            </a:r>
            <a:r>
              <a:rPr lang="en-US" b="1" dirty="0"/>
              <a:t> </a:t>
            </a:r>
            <a:r>
              <a:rPr lang="en-US" dirty="0"/>
              <a:t>(1940)</a:t>
            </a:r>
          </a:p>
        </p:txBody>
      </p:sp>
      <p:pic>
        <p:nvPicPr>
          <p:cNvPr id="4" name="Picture 3">
            <a:extLst>
              <a:ext uri="{FF2B5EF4-FFF2-40B4-BE49-F238E27FC236}">
                <a16:creationId xmlns:a16="http://schemas.microsoft.com/office/drawing/2014/main" id="{1E7A2C07-8EC3-4E7E-B249-7DE29EFFDBAC}"/>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393943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pPr marL="0" indent="0" algn="ctr">
              <a:buNone/>
            </a:pPr>
            <a:r>
              <a:rPr lang="en-US" u="sng" dirty="0"/>
              <a:t>Still to come</a:t>
            </a:r>
          </a:p>
          <a:p>
            <a:pPr marL="0" indent="0" algn="ctr">
              <a:buNone/>
            </a:pPr>
            <a:r>
              <a:rPr lang="en-US" dirty="0"/>
              <a:t>Literature and Drama</a:t>
            </a:r>
          </a:p>
          <a:p>
            <a:pPr marL="0" indent="0" algn="ctr">
              <a:buNone/>
            </a:pPr>
            <a:r>
              <a:rPr lang="en-US" dirty="0"/>
              <a:t>Art</a:t>
            </a:r>
          </a:p>
          <a:p>
            <a:pPr marL="0" indent="0" algn="ctr">
              <a:buNone/>
            </a:pPr>
            <a:r>
              <a:rPr lang="en-US" dirty="0"/>
              <a:t>War</a:t>
            </a:r>
          </a:p>
          <a:p>
            <a:endParaRPr lang="en-US" dirty="0"/>
          </a:p>
          <a:p>
            <a:endParaRPr lang="en-US" dirty="0"/>
          </a:p>
          <a:p>
            <a:pPr marL="0" indent="0" algn="ctr">
              <a:buNone/>
            </a:pPr>
            <a:r>
              <a:rPr lang="en-US" sz="4000" dirty="0"/>
              <a:t>Question Break</a:t>
            </a:r>
          </a:p>
        </p:txBody>
      </p:sp>
    </p:spTree>
    <p:extLst>
      <p:ext uri="{BB962C8B-B14F-4D97-AF65-F5344CB8AC3E}">
        <p14:creationId xmlns:p14="http://schemas.microsoft.com/office/powerpoint/2010/main" val="296675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0D2A-32F8-480D-B42D-5FF408D64DE2}"/>
              </a:ext>
            </a:extLst>
          </p:cNvPr>
          <p:cNvSpPr>
            <a:spLocks noGrp="1"/>
          </p:cNvSpPr>
          <p:nvPr>
            <p:ph type="title"/>
          </p:nvPr>
        </p:nvSpPr>
        <p:spPr/>
        <p:txBody>
          <a:bodyPr/>
          <a:lstStyle/>
          <a:p>
            <a:r>
              <a:rPr lang="en-US" dirty="0"/>
              <a:t>Literature and Drama</a:t>
            </a:r>
          </a:p>
        </p:txBody>
      </p:sp>
      <p:sp>
        <p:nvSpPr>
          <p:cNvPr id="3" name="Content Placeholder 2">
            <a:extLst>
              <a:ext uri="{FF2B5EF4-FFF2-40B4-BE49-F238E27FC236}">
                <a16:creationId xmlns:a16="http://schemas.microsoft.com/office/drawing/2014/main" id="{95D33C8A-3456-4668-8822-62263B1C0CF4}"/>
              </a:ext>
            </a:extLst>
          </p:cNvPr>
          <p:cNvSpPr>
            <a:spLocks noGrp="1"/>
          </p:cNvSpPr>
          <p:nvPr>
            <p:ph idx="1"/>
          </p:nvPr>
        </p:nvSpPr>
        <p:spPr>
          <a:xfrm>
            <a:off x="680322" y="2336873"/>
            <a:ext cx="6090245" cy="4262710"/>
          </a:xfrm>
        </p:spPr>
        <p:txBody>
          <a:bodyPr/>
          <a:lstStyle/>
          <a:p>
            <a:r>
              <a:rPr lang="en-US" dirty="0"/>
              <a:t>Epic mythic poems of </a:t>
            </a:r>
            <a:r>
              <a:rPr lang="en-US" dirty="0">
                <a:solidFill>
                  <a:srgbClr val="FFFF00"/>
                </a:solidFill>
              </a:rPr>
              <a:t>Homer</a:t>
            </a:r>
          </a:p>
          <a:p>
            <a:pPr lvl="1"/>
            <a:r>
              <a:rPr lang="en-US" dirty="0"/>
              <a:t>Critical in defining national character</a:t>
            </a:r>
          </a:p>
          <a:p>
            <a:r>
              <a:rPr lang="en-US" dirty="0"/>
              <a:t>Narrative Prose History</a:t>
            </a:r>
          </a:p>
          <a:p>
            <a:pPr lvl="1"/>
            <a:r>
              <a:rPr lang="en-US" dirty="0">
                <a:solidFill>
                  <a:srgbClr val="FFFF00"/>
                </a:solidFill>
              </a:rPr>
              <a:t>Herodotus</a:t>
            </a:r>
            <a:r>
              <a:rPr lang="en-US" dirty="0"/>
              <a:t> and those who followed</a:t>
            </a:r>
          </a:p>
          <a:p>
            <a:r>
              <a:rPr lang="en-US" dirty="0"/>
              <a:t>Philosophical and Practical Essays </a:t>
            </a:r>
          </a:p>
          <a:p>
            <a:pPr lvl="1"/>
            <a:r>
              <a:rPr lang="en-US" dirty="0">
                <a:solidFill>
                  <a:srgbClr val="FFFF00"/>
                </a:solidFill>
              </a:rPr>
              <a:t>Plato, Xenophon, Aristotle</a:t>
            </a:r>
          </a:p>
          <a:p>
            <a:r>
              <a:rPr lang="en-US" dirty="0"/>
              <a:t>Drama, based on similar mythic themes</a:t>
            </a:r>
          </a:p>
          <a:p>
            <a:pPr lvl="1"/>
            <a:r>
              <a:rPr lang="en-US" dirty="0"/>
              <a:t>Initially fairly direct religious lessons</a:t>
            </a:r>
          </a:p>
          <a:p>
            <a:pPr lvl="1"/>
            <a:r>
              <a:rPr lang="en-US" dirty="0"/>
              <a:t>Later more critical and psychological in content</a:t>
            </a:r>
          </a:p>
        </p:txBody>
      </p:sp>
      <p:pic>
        <p:nvPicPr>
          <p:cNvPr id="4" name="Picture 3">
            <a:extLst>
              <a:ext uri="{FF2B5EF4-FFF2-40B4-BE49-F238E27FC236}">
                <a16:creationId xmlns:a16="http://schemas.microsoft.com/office/drawing/2014/main" id="{D56C56E3-F204-4989-8F58-548243540F97}"/>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2940889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15B4-B173-4DA4-B863-8D332720B117}"/>
              </a:ext>
            </a:extLst>
          </p:cNvPr>
          <p:cNvSpPr>
            <a:spLocks noGrp="1"/>
          </p:cNvSpPr>
          <p:nvPr>
            <p:ph type="title"/>
          </p:nvPr>
        </p:nvSpPr>
        <p:spPr/>
        <p:txBody>
          <a:bodyPr/>
          <a:lstStyle/>
          <a:p>
            <a:r>
              <a:rPr lang="en-US" dirty="0"/>
              <a:t>Drama</a:t>
            </a:r>
          </a:p>
        </p:txBody>
      </p:sp>
      <p:sp>
        <p:nvSpPr>
          <p:cNvPr id="3" name="Content Placeholder 2">
            <a:extLst>
              <a:ext uri="{FF2B5EF4-FFF2-40B4-BE49-F238E27FC236}">
                <a16:creationId xmlns:a16="http://schemas.microsoft.com/office/drawing/2014/main" id="{FCD2282A-7B78-491A-BB74-1694E1CB700E}"/>
              </a:ext>
            </a:extLst>
          </p:cNvPr>
          <p:cNvSpPr>
            <a:spLocks noGrp="1"/>
          </p:cNvSpPr>
          <p:nvPr>
            <p:ph idx="1"/>
          </p:nvPr>
        </p:nvSpPr>
        <p:spPr>
          <a:xfrm>
            <a:off x="364276" y="2336872"/>
            <a:ext cx="6081824" cy="4106457"/>
          </a:xfrm>
        </p:spPr>
        <p:txBody>
          <a:bodyPr>
            <a:normAutofit/>
          </a:bodyPr>
          <a:lstStyle/>
          <a:p>
            <a:r>
              <a:rPr lang="en-US" dirty="0"/>
              <a:t>Evolved from traditions of oral storytelling and religious ritual</a:t>
            </a:r>
          </a:p>
          <a:p>
            <a:r>
              <a:rPr lang="en-US" dirty="0"/>
              <a:t>First tragedies performed in Athens about 532 BCE by </a:t>
            </a:r>
            <a:r>
              <a:rPr lang="en-US" dirty="0">
                <a:solidFill>
                  <a:srgbClr val="FFFF00"/>
                </a:solidFill>
              </a:rPr>
              <a:t>Thespis.</a:t>
            </a:r>
          </a:p>
          <a:p>
            <a:r>
              <a:rPr lang="en-US" dirty="0"/>
              <a:t>Originally consisted of one actor and a chorus. Later more actors added.</a:t>
            </a:r>
          </a:p>
          <a:p>
            <a:r>
              <a:rPr lang="en-US" dirty="0"/>
              <a:t>Actors and chorus wore masks to emphasize character.</a:t>
            </a:r>
          </a:p>
          <a:p>
            <a:r>
              <a:rPr lang="en-US" dirty="0"/>
              <a:t>Three types of plays: </a:t>
            </a:r>
            <a:r>
              <a:rPr lang="en-US" dirty="0">
                <a:solidFill>
                  <a:srgbClr val="FFFF00"/>
                </a:solidFill>
              </a:rPr>
              <a:t>Tragedy, Comedy,</a:t>
            </a:r>
            <a:r>
              <a:rPr lang="en-US" dirty="0"/>
              <a:t> and </a:t>
            </a:r>
            <a:r>
              <a:rPr lang="en-US" dirty="0">
                <a:solidFill>
                  <a:srgbClr val="FFFF00"/>
                </a:solidFill>
              </a:rPr>
              <a:t>Satyr</a:t>
            </a:r>
            <a:r>
              <a:rPr lang="en-US" dirty="0"/>
              <a:t> (broad, bawdy tragicomedy)</a:t>
            </a:r>
          </a:p>
        </p:txBody>
      </p:sp>
      <p:pic>
        <p:nvPicPr>
          <p:cNvPr id="4" name="Content Placeholder 4">
            <a:extLst>
              <a:ext uri="{FF2B5EF4-FFF2-40B4-BE49-F238E27FC236}">
                <a16:creationId xmlns:a16="http://schemas.microsoft.com/office/drawing/2014/main" id="{4F5B6EBB-EB9C-4E9B-9F67-38B1939F26F4}"/>
              </a:ext>
            </a:extLst>
          </p:cNvPr>
          <p:cNvPicPr>
            <a:picLocks noChangeAspect="1"/>
          </p:cNvPicPr>
          <p:nvPr/>
        </p:nvPicPr>
        <p:blipFill>
          <a:blip r:embed="rId2"/>
          <a:stretch>
            <a:fillRect/>
          </a:stretch>
        </p:blipFill>
        <p:spPr>
          <a:xfrm>
            <a:off x="10644110" y="753228"/>
            <a:ext cx="1441251" cy="1080938"/>
          </a:xfrm>
          <a:prstGeom prst="rect">
            <a:avLst/>
          </a:prstGeom>
        </p:spPr>
      </p:pic>
    </p:spTree>
    <p:extLst>
      <p:ext uri="{BB962C8B-B14F-4D97-AF65-F5344CB8AC3E}">
        <p14:creationId xmlns:p14="http://schemas.microsoft.com/office/powerpoint/2010/main" val="570593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15B4-B173-4DA4-B863-8D332720B117}"/>
              </a:ext>
            </a:extLst>
          </p:cNvPr>
          <p:cNvSpPr>
            <a:spLocks noGrp="1"/>
          </p:cNvSpPr>
          <p:nvPr>
            <p:ph type="title"/>
          </p:nvPr>
        </p:nvSpPr>
        <p:spPr/>
        <p:txBody>
          <a:bodyPr/>
          <a:lstStyle/>
          <a:p>
            <a:r>
              <a:rPr lang="en-US" dirty="0"/>
              <a:t>Drama</a:t>
            </a:r>
          </a:p>
        </p:txBody>
      </p:sp>
      <p:sp>
        <p:nvSpPr>
          <p:cNvPr id="3" name="Content Placeholder 2">
            <a:extLst>
              <a:ext uri="{FF2B5EF4-FFF2-40B4-BE49-F238E27FC236}">
                <a16:creationId xmlns:a16="http://schemas.microsoft.com/office/drawing/2014/main" id="{FCD2282A-7B78-491A-BB74-1694E1CB700E}"/>
              </a:ext>
            </a:extLst>
          </p:cNvPr>
          <p:cNvSpPr>
            <a:spLocks noGrp="1"/>
          </p:cNvSpPr>
          <p:nvPr>
            <p:ph idx="1"/>
          </p:nvPr>
        </p:nvSpPr>
        <p:spPr>
          <a:xfrm>
            <a:off x="308567" y="2336872"/>
            <a:ext cx="5284159" cy="4106457"/>
          </a:xfrm>
        </p:spPr>
        <p:txBody>
          <a:bodyPr>
            <a:normAutofit/>
          </a:bodyPr>
          <a:lstStyle/>
          <a:p>
            <a:pPr marL="0" indent="0">
              <a:buNone/>
            </a:pPr>
            <a:r>
              <a:rPr lang="en-US" dirty="0"/>
              <a:t>Of the hundreds of plays written and performed during the Classical Era, fewer than fifty survive, and only from five authors.</a:t>
            </a:r>
          </a:p>
          <a:p>
            <a:pPr marL="0" indent="0">
              <a:buNone/>
            </a:pPr>
            <a:endParaRPr lang="en-US" dirty="0"/>
          </a:p>
          <a:p>
            <a:pPr lvl="1"/>
            <a:r>
              <a:rPr lang="en-US" sz="2400" dirty="0"/>
              <a:t>7 by Aeschylus (out of 70-90)</a:t>
            </a:r>
          </a:p>
          <a:p>
            <a:pPr lvl="1"/>
            <a:r>
              <a:rPr lang="en-US" sz="2400" dirty="0"/>
              <a:t>11 by Aristophanes (out of 40)</a:t>
            </a:r>
          </a:p>
          <a:p>
            <a:pPr lvl="1"/>
            <a:r>
              <a:rPr lang="en-US" sz="2400" dirty="0"/>
              <a:t>18-19 by Euripides (out of 92)</a:t>
            </a:r>
          </a:p>
          <a:p>
            <a:pPr lvl="1"/>
            <a:r>
              <a:rPr lang="en-US" sz="2400" dirty="0"/>
              <a:t>1 by Menander (out of 108)</a:t>
            </a:r>
          </a:p>
          <a:p>
            <a:pPr lvl="1"/>
            <a:r>
              <a:rPr lang="en-US" sz="2400" dirty="0"/>
              <a:t>7 by Sophocles (out of 120+)</a:t>
            </a:r>
          </a:p>
        </p:txBody>
      </p:sp>
      <p:pic>
        <p:nvPicPr>
          <p:cNvPr id="4" name="Content Placeholder 4">
            <a:extLst>
              <a:ext uri="{FF2B5EF4-FFF2-40B4-BE49-F238E27FC236}">
                <a16:creationId xmlns:a16="http://schemas.microsoft.com/office/drawing/2014/main" id="{4F5B6EBB-EB9C-4E9B-9F67-38B1939F26F4}"/>
              </a:ext>
            </a:extLst>
          </p:cNvPr>
          <p:cNvPicPr>
            <a:picLocks noChangeAspect="1"/>
          </p:cNvPicPr>
          <p:nvPr/>
        </p:nvPicPr>
        <p:blipFill>
          <a:blip r:embed="rId2"/>
          <a:stretch>
            <a:fillRect/>
          </a:stretch>
        </p:blipFill>
        <p:spPr>
          <a:xfrm>
            <a:off x="10644110" y="753228"/>
            <a:ext cx="1441251" cy="1080938"/>
          </a:xfrm>
          <a:prstGeom prst="rect">
            <a:avLst/>
          </a:prstGeom>
        </p:spPr>
      </p:pic>
    </p:spTree>
    <p:extLst>
      <p:ext uri="{BB962C8B-B14F-4D97-AF65-F5344CB8AC3E}">
        <p14:creationId xmlns:p14="http://schemas.microsoft.com/office/powerpoint/2010/main" val="131338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A1A1-00AE-4DFD-9C9F-DB1E561317E4}"/>
              </a:ext>
            </a:extLst>
          </p:cNvPr>
          <p:cNvSpPr>
            <a:spLocks noGrp="1"/>
          </p:cNvSpPr>
          <p:nvPr>
            <p:ph type="title"/>
          </p:nvPr>
        </p:nvSpPr>
        <p:spPr/>
        <p:txBody>
          <a:bodyPr/>
          <a:lstStyle/>
          <a:p>
            <a:r>
              <a:rPr lang="en-US" dirty="0"/>
              <a:t>Art</a:t>
            </a:r>
          </a:p>
        </p:txBody>
      </p:sp>
      <p:sp>
        <p:nvSpPr>
          <p:cNvPr id="3" name="Content Placeholder 2">
            <a:extLst>
              <a:ext uri="{FF2B5EF4-FFF2-40B4-BE49-F238E27FC236}">
                <a16:creationId xmlns:a16="http://schemas.microsoft.com/office/drawing/2014/main" id="{2EE2C3C8-7603-4C2E-BECC-34E895C7CA21}"/>
              </a:ext>
            </a:extLst>
          </p:cNvPr>
          <p:cNvSpPr>
            <a:spLocks noGrp="1"/>
          </p:cNvSpPr>
          <p:nvPr>
            <p:ph idx="1"/>
          </p:nvPr>
        </p:nvSpPr>
        <p:spPr>
          <a:xfrm>
            <a:off x="680321" y="2336873"/>
            <a:ext cx="5203644" cy="1718292"/>
          </a:xfrm>
        </p:spPr>
        <p:txBody>
          <a:bodyPr>
            <a:normAutofit fontScale="85000" lnSpcReduction="10000"/>
          </a:bodyPr>
          <a:lstStyle/>
          <a:p>
            <a:r>
              <a:rPr lang="en-US" dirty="0"/>
              <a:t>Portrait art, especially sculpture, appeared at a very early time, originally inspired by Egyptian statues.</a:t>
            </a:r>
          </a:p>
          <a:p>
            <a:r>
              <a:rPr lang="en-US" dirty="0"/>
              <a:t>Individuals nearly identical, with identical neutral expressions, almost a half-smile (even when dying)</a:t>
            </a:r>
          </a:p>
        </p:txBody>
      </p:sp>
      <p:pic>
        <p:nvPicPr>
          <p:cNvPr id="4" name="Picture 3">
            <a:extLst>
              <a:ext uri="{FF2B5EF4-FFF2-40B4-BE49-F238E27FC236}">
                <a16:creationId xmlns:a16="http://schemas.microsoft.com/office/drawing/2014/main" id="{8DD14836-0D89-483C-98D7-7B38D8C88B55}"/>
              </a:ext>
            </a:extLst>
          </p:cNvPr>
          <p:cNvPicPr>
            <a:picLocks noChangeAspect="1"/>
          </p:cNvPicPr>
          <p:nvPr/>
        </p:nvPicPr>
        <p:blipFill>
          <a:blip r:embed="rId2"/>
          <a:stretch>
            <a:fillRect/>
          </a:stretch>
        </p:blipFill>
        <p:spPr>
          <a:xfrm>
            <a:off x="11001794" y="621414"/>
            <a:ext cx="897574" cy="1344566"/>
          </a:xfrm>
          <a:prstGeom prst="rect">
            <a:avLst/>
          </a:prstGeom>
        </p:spPr>
      </p:pic>
    </p:spTree>
    <p:extLst>
      <p:ext uri="{BB962C8B-B14F-4D97-AF65-F5344CB8AC3E}">
        <p14:creationId xmlns:p14="http://schemas.microsoft.com/office/powerpoint/2010/main" val="2104559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A1A1-00AE-4DFD-9C9F-DB1E561317E4}"/>
              </a:ext>
            </a:extLst>
          </p:cNvPr>
          <p:cNvSpPr>
            <a:spLocks noGrp="1"/>
          </p:cNvSpPr>
          <p:nvPr>
            <p:ph type="title"/>
          </p:nvPr>
        </p:nvSpPr>
        <p:spPr/>
        <p:txBody>
          <a:bodyPr/>
          <a:lstStyle/>
          <a:p>
            <a:r>
              <a:rPr lang="en-US" dirty="0"/>
              <a:t>Art</a:t>
            </a:r>
          </a:p>
        </p:txBody>
      </p:sp>
      <p:sp>
        <p:nvSpPr>
          <p:cNvPr id="3" name="Content Placeholder 2">
            <a:extLst>
              <a:ext uri="{FF2B5EF4-FFF2-40B4-BE49-F238E27FC236}">
                <a16:creationId xmlns:a16="http://schemas.microsoft.com/office/drawing/2014/main" id="{2EE2C3C8-7603-4C2E-BECC-34E895C7CA21}"/>
              </a:ext>
            </a:extLst>
          </p:cNvPr>
          <p:cNvSpPr>
            <a:spLocks noGrp="1"/>
          </p:cNvSpPr>
          <p:nvPr>
            <p:ph idx="1"/>
          </p:nvPr>
        </p:nvSpPr>
        <p:spPr>
          <a:xfrm>
            <a:off x="4214193" y="2394240"/>
            <a:ext cx="8295860" cy="3842346"/>
          </a:xfrm>
        </p:spPr>
        <p:txBody>
          <a:bodyPr/>
          <a:lstStyle/>
          <a:p>
            <a:r>
              <a:rPr lang="en-US" dirty="0"/>
              <a:t>Late in the classical period, evolved into more individualistic faces with personality and a variety of expressions.</a:t>
            </a:r>
          </a:p>
        </p:txBody>
      </p:sp>
      <p:pic>
        <p:nvPicPr>
          <p:cNvPr id="4" name="Picture 3">
            <a:extLst>
              <a:ext uri="{FF2B5EF4-FFF2-40B4-BE49-F238E27FC236}">
                <a16:creationId xmlns:a16="http://schemas.microsoft.com/office/drawing/2014/main" id="{8DD14836-0D89-483C-98D7-7B38D8C88B55}"/>
              </a:ext>
            </a:extLst>
          </p:cNvPr>
          <p:cNvPicPr>
            <a:picLocks noChangeAspect="1"/>
          </p:cNvPicPr>
          <p:nvPr/>
        </p:nvPicPr>
        <p:blipFill>
          <a:blip r:embed="rId2"/>
          <a:stretch>
            <a:fillRect/>
          </a:stretch>
        </p:blipFill>
        <p:spPr>
          <a:xfrm>
            <a:off x="11001794" y="621414"/>
            <a:ext cx="897574" cy="1344566"/>
          </a:xfrm>
          <a:prstGeom prst="rect">
            <a:avLst/>
          </a:prstGeom>
        </p:spPr>
      </p:pic>
    </p:spTree>
    <p:extLst>
      <p:ext uri="{BB962C8B-B14F-4D97-AF65-F5344CB8AC3E}">
        <p14:creationId xmlns:p14="http://schemas.microsoft.com/office/powerpoint/2010/main" val="1679116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FDF1-81CD-4D0B-A374-F31BFBE6936C}"/>
              </a:ext>
            </a:extLst>
          </p:cNvPr>
          <p:cNvSpPr>
            <a:spLocks noGrp="1"/>
          </p:cNvSpPr>
          <p:nvPr>
            <p:ph type="title"/>
          </p:nvPr>
        </p:nvSpPr>
        <p:spPr/>
        <p:txBody>
          <a:bodyPr/>
          <a:lstStyle/>
          <a:p>
            <a:r>
              <a:rPr lang="en-US" dirty="0"/>
              <a:t>Art</a:t>
            </a:r>
          </a:p>
        </p:txBody>
      </p:sp>
      <p:sp>
        <p:nvSpPr>
          <p:cNvPr id="3" name="Content Placeholder 2">
            <a:extLst>
              <a:ext uri="{FF2B5EF4-FFF2-40B4-BE49-F238E27FC236}">
                <a16:creationId xmlns:a16="http://schemas.microsoft.com/office/drawing/2014/main" id="{FD1BC26E-B06A-4FCD-A6FB-0A0662020A8D}"/>
              </a:ext>
            </a:extLst>
          </p:cNvPr>
          <p:cNvSpPr>
            <a:spLocks noGrp="1"/>
          </p:cNvSpPr>
          <p:nvPr>
            <p:ph idx="1"/>
          </p:nvPr>
        </p:nvSpPr>
        <p:spPr>
          <a:xfrm>
            <a:off x="680322" y="2336873"/>
            <a:ext cx="4766321" cy="3599316"/>
          </a:xfrm>
        </p:spPr>
        <p:txBody>
          <a:bodyPr>
            <a:normAutofit lnSpcReduction="10000"/>
          </a:bodyPr>
          <a:lstStyle/>
          <a:p>
            <a:r>
              <a:rPr lang="en-US" dirty="0"/>
              <a:t>Painted pottery major export of Greece. Found throughout the Mediterranean basin.</a:t>
            </a:r>
          </a:p>
          <a:p>
            <a:r>
              <a:rPr lang="en-US" dirty="0"/>
              <a:t>In the Archaic Period, </a:t>
            </a:r>
            <a:r>
              <a:rPr lang="en-US" i="1" dirty="0">
                <a:solidFill>
                  <a:srgbClr val="FFFF00"/>
                </a:solidFill>
              </a:rPr>
              <a:t>Black Figure Pottery,</a:t>
            </a:r>
            <a:r>
              <a:rPr lang="en-US" dirty="0"/>
              <a:t> made mostly in Corinth and Athens, was the most common.</a:t>
            </a:r>
          </a:p>
          <a:p>
            <a:r>
              <a:rPr lang="en-US" dirty="0"/>
              <a:t>Subjects included the Gods, everyday life, worship, and war. </a:t>
            </a:r>
          </a:p>
          <a:p>
            <a:endParaRPr lang="en-US" dirty="0"/>
          </a:p>
        </p:txBody>
      </p:sp>
      <p:pic>
        <p:nvPicPr>
          <p:cNvPr id="6" name="Picture 5">
            <a:extLst>
              <a:ext uri="{FF2B5EF4-FFF2-40B4-BE49-F238E27FC236}">
                <a16:creationId xmlns:a16="http://schemas.microsoft.com/office/drawing/2014/main" id="{872EAC70-19AE-4147-A25F-A3911C12B25A}"/>
              </a:ext>
            </a:extLst>
          </p:cNvPr>
          <p:cNvPicPr>
            <a:picLocks noChangeAspect="1"/>
          </p:cNvPicPr>
          <p:nvPr/>
        </p:nvPicPr>
        <p:blipFill>
          <a:blip r:embed="rId2"/>
          <a:stretch>
            <a:fillRect/>
          </a:stretch>
        </p:blipFill>
        <p:spPr>
          <a:xfrm>
            <a:off x="10970127" y="621414"/>
            <a:ext cx="897574" cy="1344566"/>
          </a:xfrm>
          <a:prstGeom prst="rect">
            <a:avLst/>
          </a:prstGeom>
        </p:spPr>
      </p:pic>
    </p:spTree>
    <p:extLst>
      <p:ext uri="{BB962C8B-B14F-4D97-AF65-F5344CB8AC3E}">
        <p14:creationId xmlns:p14="http://schemas.microsoft.com/office/powerpoint/2010/main" val="320713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A520-C91F-4B61-AAFA-067AD0531732}"/>
              </a:ext>
            </a:extLst>
          </p:cNvPr>
          <p:cNvSpPr>
            <a:spLocks noGrp="1"/>
          </p:cNvSpPr>
          <p:nvPr>
            <p:ph type="title"/>
          </p:nvPr>
        </p:nvSpPr>
        <p:spPr/>
        <p:txBody>
          <a:bodyPr/>
          <a:lstStyle/>
          <a:p>
            <a:r>
              <a:rPr lang="en-US" dirty="0"/>
              <a:t>Putting the Greeks in Context</a:t>
            </a:r>
          </a:p>
        </p:txBody>
      </p:sp>
      <p:sp>
        <p:nvSpPr>
          <p:cNvPr id="3" name="Content Placeholder 2">
            <a:extLst>
              <a:ext uri="{FF2B5EF4-FFF2-40B4-BE49-F238E27FC236}">
                <a16:creationId xmlns:a16="http://schemas.microsoft.com/office/drawing/2014/main" id="{58C3DD42-3B4B-4734-9D2F-7885DDB2EA5B}"/>
              </a:ext>
            </a:extLst>
          </p:cNvPr>
          <p:cNvSpPr>
            <a:spLocks noGrp="1"/>
          </p:cNvSpPr>
          <p:nvPr>
            <p:ph idx="1"/>
          </p:nvPr>
        </p:nvSpPr>
        <p:spPr/>
        <p:txBody>
          <a:bodyPr/>
          <a:lstStyle/>
          <a:p>
            <a:r>
              <a:rPr lang="en-US" dirty="0">
                <a:solidFill>
                  <a:srgbClr val="FFFF00"/>
                </a:solidFill>
              </a:rPr>
              <a:t>“The Story” </a:t>
            </a:r>
            <a:r>
              <a:rPr lang="en-US" dirty="0"/>
              <a:t>is that the Greeks single-handedly created Western Civilization from nothing, and so their defeat would have meant the loss of everything: democracy, philosophy, science, art.</a:t>
            </a:r>
          </a:p>
          <a:p>
            <a:r>
              <a:rPr lang="en-US" dirty="0"/>
              <a:t>The message of this course is </a:t>
            </a:r>
            <a:r>
              <a:rPr lang="en-US" b="1" i="1" dirty="0">
                <a:solidFill>
                  <a:srgbClr val="FFFF00"/>
                </a:solidFill>
              </a:rPr>
              <a:t>not</a:t>
            </a:r>
            <a:r>
              <a:rPr lang="en-US" dirty="0"/>
              <a:t> that the Greeks did not achieve much which deserves our admiration. It is that they did not do so </a:t>
            </a:r>
            <a:r>
              <a:rPr lang="en-US" i="1" dirty="0">
                <a:solidFill>
                  <a:srgbClr val="FFFF00"/>
                </a:solidFill>
              </a:rPr>
              <a:t>in a vacuum</a:t>
            </a:r>
            <a:r>
              <a:rPr lang="en-US" dirty="0"/>
              <a:t>, nor were they the </a:t>
            </a:r>
            <a:r>
              <a:rPr lang="en-US" i="1" dirty="0">
                <a:solidFill>
                  <a:srgbClr val="FFFF00"/>
                </a:solidFill>
              </a:rPr>
              <a:t>only ones</a:t>
            </a:r>
            <a:r>
              <a:rPr lang="en-US" dirty="0"/>
              <a:t> who did so.</a:t>
            </a:r>
          </a:p>
          <a:p>
            <a:r>
              <a:rPr lang="en-US" dirty="0"/>
              <a:t>With respect to the Greeks, the greatest problem with “The Story” is its claim of </a:t>
            </a:r>
            <a:r>
              <a:rPr lang="en-US" i="1" dirty="0">
                <a:solidFill>
                  <a:srgbClr val="FFFF00"/>
                </a:solidFill>
              </a:rPr>
              <a:t>uniqueness.</a:t>
            </a:r>
          </a:p>
        </p:txBody>
      </p:sp>
      <p:pic>
        <p:nvPicPr>
          <p:cNvPr id="4" name="Picture 3">
            <a:extLst>
              <a:ext uri="{FF2B5EF4-FFF2-40B4-BE49-F238E27FC236}">
                <a16:creationId xmlns:a16="http://schemas.microsoft.com/office/drawing/2014/main" id="{D3A9887F-616B-47F9-B199-52968CD3C791}"/>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184058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FDF1-81CD-4D0B-A374-F31BFBE6936C}"/>
              </a:ext>
            </a:extLst>
          </p:cNvPr>
          <p:cNvSpPr>
            <a:spLocks noGrp="1"/>
          </p:cNvSpPr>
          <p:nvPr>
            <p:ph type="title"/>
          </p:nvPr>
        </p:nvSpPr>
        <p:spPr/>
        <p:txBody>
          <a:bodyPr/>
          <a:lstStyle/>
          <a:p>
            <a:r>
              <a:rPr lang="en-US" dirty="0"/>
              <a:t>Art</a:t>
            </a:r>
          </a:p>
        </p:txBody>
      </p:sp>
      <p:sp>
        <p:nvSpPr>
          <p:cNvPr id="3" name="Content Placeholder 2">
            <a:extLst>
              <a:ext uri="{FF2B5EF4-FFF2-40B4-BE49-F238E27FC236}">
                <a16:creationId xmlns:a16="http://schemas.microsoft.com/office/drawing/2014/main" id="{FD1BC26E-B06A-4FCD-A6FB-0A0662020A8D}"/>
              </a:ext>
            </a:extLst>
          </p:cNvPr>
          <p:cNvSpPr>
            <a:spLocks noGrp="1"/>
          </p:cNvSpPr>
          <p:nvPr>
            <p:ph idx="1"/>
          </p:nvPr>
        </p:nvSpPr>
        <p:spPr>
          <a:xfrm>
            <a:off x="680322" y="2336872"/>
            <a:ext cx="4912095" cy="4309091"/>
          </a:xfrm>
        </p:spPr>
        <p:txBody>
          <a:bodyPr>
            <a:normAutofit/>
          </a:bodyPr>
          <a:lstStyle/>
          <a:p>
            <a:r>
              <a:rPr lang="en-US" dirty="0"/>
              <a:t>Starting in about 520 BCE, </a:t>
            </a:r>
            <a:r>
              <a:rPr lang="en-US" i="1" dirty="0">
                <a:solidFill>
                  <a:srgbClr val="FFFF00"/>
                </a:solidFill>
              </a:rPr>
              <a:t>Red Figure Pottery,</a:t>
            </a:r>
            <a:r>
              <a:rPr lang="en-US" dirty="0"/>
              <a:t> invented in Athens, became the dominant form.</a:t>
            </a:r>
          </a:p>
          <a:p>
            <a:r>
              <a:rPr lang="en-US" dirty="0"/>
              <a:t>The Greek self-image was in large part defined by war, and so depictions of combat are common. They provide us with much of what we know about period weapons and fighting techniques.</a:t>
            </a:r>
          </a:p>
          <a:p>
            <a:endParaRPr lang="en-US" dirty="0"/>
          </a:p>
          <a:p>
            <a:endParaRPr lang="en-US" dirty="0"/>
          </a:p>
        </p:txBody>
      </p:sp>
      <p:pic>
        <p:nvPicPr>
          <p:cNvPr id="6" name="Picture 5">
            <a:extLst>
              <a:ext uri="{FF2B5EF4-FFF2-40B4-BE49-F238E27FC236}">
                <a16:creationId xmlns:a16="http://schemas.microsoft.com/office/drawing/2014/main" id="{872EAC70-19AE-4147-A25F-A3911C12B25A}"/>
              </a:ext>
            </a:extLst>
          </p:cNvPr>
          <p:cNvPicPr>
            <a:picLocks noChangeAspect="1"/>
          </p:cNvPicPr>
          <p:nvPr/>
        </p:nvPicPr>
        <p:blipFill>
          <a:blip r:embed="rId2"/>
          <a:stretch>
            <a:fillRect/>
          </a:stretch>
        </p:blipFill>
        <p:spPr>
          <a:xfrm>
            <a:off x="11001794" y="621414"/>
            <a:ext cx="897574" cy="1344566"/>
          </a:xfrm>
          <a:prstGeom prst="rect">
            <a:avLst/>
          </a:prstGeom>
        </p:spPr>
      </p:pic>
    </p:spTree>
    <p:extLst>
      <p:ext uri="{BB962C8B-B14F-4D97-AF65-F5344CB8AC3E}">
        <p14:creationId xmlns:p14="http://schemas.microsoft.com/office/powerpoint/2010/main" val="575364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pPr marL="0" indent="0" algn="ctr">
              <a:buNone/>
            </a:pPr>
            <a:r>
              <a:rPr lang="en-US" u="sng" dirty="0"/>
              <a:t>Still to come</a:t>
            </a:r>
          </a:p>
          <a:p>
            <a:pPr marL="0" indent="0" algn="ctr">
              <a:buNone/>
            </a:pPr>
            <a:r>
              <a:rPr lang="en-US" dirty="0"/>
              <a:t>The Greeks at War</a:t>
            </a:r>
          </a:p>
          <a:p>
            <a:endParaRPr lang="en-US" dirty="0"/>
          </a:p>
          <a:p>
            <a:endParaRPr lang="en-US" dirty="0"/>
          </a:p>
          <a:p>
            <a:pPr marL="0" indent="0" algn="ctr">
              <a:buNone/>
            </a:pPr>
            <a:r>
              <a:rPr lang="en-US" sz="4000" dirty="0"/>
              <a:t>Question Break</a:t>
            </a:r>
          </a:p>
        </p:txBody>
      </p:sp>
    </p:spTree>
    <p:extLst>
      <p:ext uri="{BB962C8B-B14F-4D97-AF65-F5344CB8AC3E}">
        <p14:creationId xmlns:p14="http://schemas.microsoft.com/office/powerpoint/2010/main" val="3012227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5357-F13C-4E9B-AD54-B6C4C13DE06F}"/>
              </a:ext>
            </a:extLst>
          </p:cNvPr>
          <p:cNvSpPr>
            <a:spLocks noGrp="1"/>
          </p:cNvSpPr>
          <p:nvPr>
            <p:ph type="title"/>
          </p:nvPr>
        </p:nvSpPr>
        <p:spPr/>
        <p:txBody>
          <a:bodyPr/>
          <a:lstStyle/>
          <a:p>
            <a:r>
              <a:rPr lang="en-US" dirty="0"/>
              <a:t>The Greeks at War</a:t>
            </a:r>
          </a:p>
        </p:txBody>
      </p:sp>
      <p:sp>
        <p:nvSpPr>
          <p:cNvPr id="3" name="Content Placeholder 2">
            <a:extLst>
              <a:ext uri="{FF2B5EF4-FFF2-40B4-BE49-F238E27FC236}">
                <a16:creationId xmlns:a16="http://schemas.microsoft.com/office/drawing/2014/main" id="{C022F507-38D5-46C1-B447-60087A5FC942}"/>
              </a:ext>
            </a:extLst>
          </p:cNvPr>
          <p:cNvSpPr>
            <a:spLocks noGrp="1"/>
          </p:cNvSpPr>
          <p:nvPr>
            <p:ph idx="1"/>
          </p:nvPr>
        </p:nvSpPr>
        <p:spPr>
          <a:xfrm>
            <a:off x="680322" y="2336872"/>
            <a:ext cx="4898844" cy="4249457"/>
          </a:xfrm>
        </p:spPr>
        <p:txBody>
          <a:bodyPr>
            <a:normAutofit fontScale="92500" lnSpcReduction="10000"/>
          </a:bodyPr>
          <a:lstStyle/>
          <a:p>
            <a:r>
              <a:rPr lang="en-US" sz="2800" dirty="0"/>
              <a:t>Most Greek wars were directed against their neighboring Greeks.</a:t>
            </a:r>
          </a:p>
          <a:p>
            <a:r>
              <a:rPr lang="en-US" sz="2800" dirty="0"/>
              <a:t>Wars were usually fought in the summer, once crops were planted and farm work force not needed until harvest.</a:t>
            </a:r>
          </a:p>
          <a:p>
            <a:r>
              <a:rPr lang="en-US" sz="2800" dirty="0"/>
              <a:t>Scarcity of good farmland meant armies had to protect what they had, and that meant fighting in the open on mostly level ground.</a:t>
            </a:r>
          </a:p>
          <a:p>
            <a:endParaRPr lang="en-US" sz="2800" dirty="0"/>
          </a:p>
        </p:txBody>
      </p:sp>
      <p:pic>
        <p:nvPicPr>
          <p:cNvPr id="7" name="Picture 6">
            <a:extLst>
              <a:ext uri="{FF2B5EF4-FFF2-40B4-BE49-F238E27FC236}">
                <a16:creationId xmlns:a16="http://schemas.microsoft.com/office/drawing/2014/main" id="{D850A320-D281-4134-881F-E7CB7A26787E}"/>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330824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5F1C-162F-4622-A6CB-6CB27F09EDEB}"/>
              </a:ext>
            </a:extLst>
          </p:cNvPr>
          <p:cNvSpPr>
            <a:spLocks noGrp="1"/>
          </p:cNvSpPr>
          <p:nvPr>
            <p:ph type="title"/>
          </p:nvPr>
        </p:nvSpPr>
        <p:spPr/>
        <p:txBody>
          <a:bodyPr/>
          <a:lstStyle/>
          <a:p>
            <a:r>
              <a:rPr lang="en-US" dirty="0"/>
              <a:t>The Greeks at War--Cavalry</a:t>
            </a:r>
          </a:p>
        </p:txBody>
      </p:sp>
      <p:sp>
        <p:nvSpPr>
          <p:cNvPr id="3" name="Content Placeholder 2">
            <a:extLst>
              <a:ext uri="{FF2B5EF4-FFF2-40B4-BE49-F238E27FC236}">
                <a16:creationId xmlns:a16="http://schemas.microsoft.com/office/drawing/2014/main" id="{F4FF7949-C9C8-445F-81B2-536D79F3E4D4}"/>
              </a:ext>
            </a:extLst>
          </p:cNvPr>
          <p:cNvSpPr>
            <a:spLocks noGrp="1"/>
          </p:cNvSpPr>
          <p:nvPr>
            <p:ph idx="1"/>
          </p:nvPr>
        </p:nvSpPr>
        <p:spPr>
          <a:xfrm>
            <a:off x="680322" y="2336873"/>
            <a:ext cx="7098704" cy="4130188"/>
          </a:xfrm>
        </p:spPr>
        <p:txBody>
          <a:bodyPr>
            <a:normAutofit/>
          </a:bodyPr>
          <a:lstStyle/>
          <a:p>
            <a:r>
              <a:rPr lang="en-US" dirty="0"/>
              <a:t>Greece (especially southern Greece) was not good horse country, so Greek armies had few cavalrymen. </a:t>
            </a:r>
          </a:p>
          <a:p>
            <a:r>
              <a:rPr lang="en-US" dirty="0"/>
              <a:t>The upper class, who could afford horses, provided what little there was.</a:t>
            </a:r>
          </a:p>
          <a:p>
            <a:r>
              <a:rPr lang="en-US" dirty="0"/>
              <a:t>The northern areas (Thessaly, Macedon) had more and better horses, and so more and better cavalry.</a:t>
            </a:r>
          </a:p>
          <a:p>
            <a:endParaRPr lang="en-US" dirty="0"/>
          </a:p>
        </p:txBody>
      </p:sp>
      <p:pic>
        <p:nvPicPr>
          <p:cNvPr id="4" name="Picture 3">
            <a:extLst>
              <a:ext uri="{FF2B5EF4-FFF2-40B4-BE49-F238E27FC236}">
                <a16:creationId xmlns:a16="http://schemas.microsoft.com/office/drawing/2014/main" id="{9EC929A1-AAF2-4221-B03A-06C09AAFB11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237874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5F1C-162F-4622-A6CB-6CB27F09EDEB}"/>
              </a:ext>
            </a:extLst>
          </p:cNvPr>
          <p:cNvSpPr>
            <a:spLocks noGrp="1"/>
          </p:cNvSpPr>
          <p:nvPr>
            <p:ph type="title"/>
          </p:nvPr>
        </p:nvSpPr>
        <p:spPr/>
        <p:txBody>
          <a:bodyPr/>
          <a:lstStyle/>
          <a:p>
            <a:r>
              <a:rPr lang="en-US" dirty="0"/>
              <a:t>The Greeks at War—Heavy Infantry</a:t>
            </a:r>
          </a:p>
        </p:txBody>
      </p:sp>
      <p:sp>
        <p:nvSpPr>
          <p:cNvPr id="3" name="Content Placeholder 2">
            <a:extLst>
              <a:ext uri="{FF2B5EF4-FFF2-40B4-BE49-F238E27FC236}">
                <a16:creationId xmlns:a16="http://schemas.microsoft.com/office/drawing/2014/main" id="{F4FF7949-C9C8-445F-81B2-536D79F3E4D4}"/>
              </a:ext>
            </a:extLst>
          </p:cNvPr>
          <p:cNvSpPr>
            <a:spLocks noGrp="1"/>
          </p:cNvSpPr>
          <p:nvPr>
            <p:ph idx="1"/>
          </p:nvPr>
        </p:nvSpPr>
        <p:spPr>
          <a:xfrm>
            <a:off x="529233" y="2336873"/>
            <a:ext cx="7567845" cy="4262710"/>
          </a:xfrm>
        </p:spPr>
        <p:txBody>
          <a:bodyPr>
            <a:normAutofit lnSpcReduction="10000"/>
          </a:bodyPr>
          <a:lstStyle/>
          <a:p>
            <a:pPr marL="0" indent="0">
              <a:buNone/>
            </a:pPr>
            <a:r>
              <a:rPr lang="en-US" sz="2800" dirty="0"/>
              <a:t>The middle class provided citizen </a:t>
            </a:r>
            <a:r>
              <a:rPr lang="en-US" sz="2800" i="1" dirty="0">
                <a:solidFill>
                  <a:srgbClr val="FFFF00"/>
                </a:solidFill>
              </a:rPr>
              <a:t>Hoplites</a:t>
            </a:r>
            <a:r>
              <a:rPr lang="en-US" sz="2800" dirty="0"/>
              <a:t> (heavy spearmen).</a:t>
            </a:r>
          </a:p>
          <a:p>
            <a:pPr lvl="1"/>
            <a:r>
              <a:rPr lang="en-US" sz="2400" dirty="0"/>
              <a:t>Armed with a long spear, large circular shield, helmet, and body armor</a:t>
            </a:r>
          </a:p>
          <a:p>
            <a:pPr lvl="1"/>
            <a:r>
              <a:rPr lang="en-US" sz="2400" dirty="0"/>
              <a:t>Greek hoplites were the finest heavy infantry of the Classical Period—until the appearance of the Macedonian </a:t>
            </a:r>
            <a:r>
              <a:rPr lang="en-US" sz="2400" dirty="0" err="1"/>
              <a:t>pikeman</a:t>
            </a:r>
            <a:r>
              <a:rPr lang="en-US" sz="2400" dirty="0"/>
              <a:t>.</a:t>
            </a:r>
          </a:p>
          <a:p>
            <a:pPr lvl="1"/>
            <a:r>
              <a:rPr lang="en-US" sz="2400" dirty="0"/>
              <a:t>Ability to afford hoplite equipment defined the Greek middle class.</a:t>
            </a:r>
          </a:p>
          <a:p>
            <a:pPr lvl="1"/>
            <a:r>
              <a:rPr lang="en-US" sz="2400" dirty="0"/>
              <a:t>Hoplite equipment may have evolved in Caria (Asia Minor) but was embraced and perfected by the Greeks.</a:t>
            </a:r>
          </a:p>
          <a:p>
            <a:endParaRPr lang="en-US" dirty="0"/>
          </a:p>
          <a:p>
            <a:endParaRPr lang="en-US" dirty="0"/>
          </a:p>
        </p:txBody>
      </p:sp>
      <p:pic>
        <p:nvPicPr>
          <p:cNvPr id="4" name="Picture 3">
            <a:extLst>
              <a:ext uri="{FF2B5EF4-FFF2-40B4-BE49-F238E27FC236}">
                <a16:creationId xmlns:a16="http://schemas.microsoft.com/office/drawing/2014/main" id="{9EC929A1-AAF2-4221-B03A-06C09AAFB11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850659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5357-F13C-4E9B-AD54-B6C4C13DE06F}"/>
              </a:ext>
            </a:extLst>
          </p:cNvPr>
          <p:cNvSpPr>
            <a:spLocks noGrp="1"/>
          </p:cNvSpPr>
          <p:nvPr>
            <p:ph type="title"/>
          </p:nvPr>
        </p:nvSpPr>
        <p:spPr/>
        <p:txBody>
          <a:bodyPr/>
          <a:lstStyle/>
          <a:p>
            <a:r>
              <a:rPr lang="en-US" dirty="0"/>
              <a:t>The Greeks at War—The Hoplite Phalanx</a:t>
            </a:r>
          </a:p>
        </p:txBody>
      </p:sp>
      <p:sp>
        <p:nvSpPr>
          <p:cNvPr id="3" name="Content Placeholder 2">
            <a:extLst>
              <a:ext uri="{FF2B5EF4-FFF2-40B4-BE49-F238E27FC236}">
                <a16:creationId xmlns:a16="http://schemas.microsoft.com/office/drawing/2014/main" id="{C022F507-38D5-46C1-B447-60087A5FC942}"/>
              </a:ext>
            </a:extLst>
          </p:cNvPr>
          <p:cNvSpPr>
            <a:spLocks noGrp="1"/>
          </p:cNvSpPr>
          <p:nvPr>
            <p:ph idx="1"/>
          </p:nvPr>
        </p:nvSpPr>
        <p:spPr>
          <a:xfrm>
            <a:off x="680322" y="2336872"/>
            <a:ext cx="4872340" cy="4249457"/>
          </a:xfrm>
        </p:spPr>
        <p:txBody>
          <a:bodyPr>
            <a:normAutofit/>
          </a:bodyPr>
          <a:lstStyle/>
          <a:p>
            <a:pPr marL="0" indent="0">
              <a:buNone/>
            </a:pPr>
            <a:r>
              <a:rPr lang="en-US" sz="2800" dirty="0"/>
              <a:t>The hoplites fought in a dense formation, called a </a:t>
            </a:r>
            <a:r>
              <a:rPr lang="en-US" sz="2800" i="1" dirty="0">
                <a:solidFill>
                  <a:srgbClr val="FFFF00"/>
                </a:solidFill>
              </a:rPr>
              <a:t>Phalanx.</a:t>
            </a:r>
          </a:p>
          <a:p>
            <a:pPr lvl="1"/>
            <a:r>
              <a:rPr lang="en-US" sz="2400" dirty="0"/>
              <a:t>Usually eight or ten men deep, presenting a solid front bristling with spears.</a:t>
            </a:r>
          </a:p>
          <a:p>
            <a:pPr lvl="1"/>
            <a:r>
              <a:rPr lang="en-US" sz="2400" dirty="0"/>
              <a:t>Each man’s shield partly covered the man to his left.</a:t>
            </a:r>
          </a:p>
          <a:p>
            <a:endParaRPr lang="en-US" sz="2800" dirty="0"/>
          </a:p>
        </p:txBody>
      </p:sp>
      <p:pic>
        <p:nvPicPr>
          <p:cNvPr id="7" name="Picture 6">
            <a:extLst>
              <a:ext uri="{FF2B5EF4-FFF2-40B4-BE49-F238E27FC236}">
                <a16:creationId xmlns:a16="http://schemas.microsoft.com/office/drawing/2014/main" id="{D850A320-D281-4134-881F-E7CB7A26787E}"/>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3659440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5F1C-162F-4622-A6CB-6CB27F09EDEB}"/>
              </a:ext>
            </a:extLst>
          </p:cNvPr>
          <p:cNvSpPr>
            <a:spLocks noGrp="1"/>
          </p:cNvSpPr>
          <p:nvPr>
            <p:ph type="title"/>
          </p:nvPr>
        </p:nvSpPr>
        <p:spPr/>
        <p:txBody>
          <a:bodyPr/>
          <a:lstStyle/>
          <a:p>
            <a:r>
              <a:rPr lang="en-US" dirty="0"/>
              <a:t>The Greeks at War—Light Troops</a:t>
            </a:r>
          </a:p>
        </p:txBody>
      </p:sp>
      <p:sp>
        <p:nvSpPr>
          <p:cNvPr id="3" name="Content Placeholder 2">
            <a:extLst>
              <a:ext uri="{FF2B5EF4-FFF2-40B4-BE49-F238E27FC236}">
                <a16:creationId xmlns:a16="http://schemas.microsoft.com/office/drawing/2014/main" id="{F4FF7949-C9C8-445F-81B2-536D79F3E4D4}"/>
              </a:ext>
            </a:extLst>
          </p:cNvPr>
          <p:cNvSpPr>
            <a:spLocks noGrp="1"/>
          </p:cNvSpPr>
          <p:nvPr>
            <p:ph idx="1"/>
          </p:nvPr>
        </p:nvSpPr>
        <p:spPr>
          <a:xfrm>
            <a:off x="212035" y="2204352"/>
            <a:ext cx="4171279" cy="1424220"/>
          </a:xfrm>
        </p:spPr>
        <p:txBody>
          <a:bodyPr>
            <a:normAutofit fontScale="92500"/>
          </a:bodyPr>
          <a:lstStyle/>
          <a:p>
            <a:r>
              <a:rPr lang="en-US" dirty="0"/>
              <a:t>The poorer classes provided lightly-armed troops </a:t>
            </a:r>
            <a:r>
              <a:rPr lang="en-US" i="1" dirty="0"/>
              <a:t>(</a:t>
            </a:r>
            <a:r>
              <a:rPr lang="en-US" i="1" dirty="0" err="1">
                <a:solidFill>
                  <a:srgbClr val="FFFF00"/>
                </a:solidFill>
              </a:rPr>
              <a:t>Psiloi</a:t>
            </a:r>
            <a:r>
              <a:rPr lang="en-US" i="1" dirty="0"/>
              <a:t>), </a:t>
            </a:r>
            <a:r>
              <a:rPr lang="en-US" dirty="0"/>
              <a:t>usually armed only with slings or javelins.</a:t>
            </a:r>
          </a:p>
          <a:p>
            <a:endParaRPr lang="en-US" dirty="0"/>
          </a:p>
        </p:txBody>
      </p:sp>
      <p:pic>
        <p:nvPicPr>
          <p:cNvPr id="4" name="Picture 3">
            <a:extLst>
              <a:ext uri="{FF2B5EF4-FFF2-40B4-BE49-F238E27FC236}">
                <a16:creationId xmlns:a16="http://schemas.microsoft.com/office/drawing/2014/main" id="{9EC929A1-AAF2-4221-B03A-06C09AAFB11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2426262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5F1C-162F-4622-A6CB-6CB27F09EDEB}"/>
              </a:ext>
            </a:extLst>
          </p:cNvPr>
          <p:cNvSpPr>
            <a:spLocks noGrp="1"/>
          </p:cNvSpPr>
          <p:nvPr>
            <p:ph type="title"/>
          </p:nvPr>
        </p:nvSpPr>
        <p:spPr/>
        <p:txBody>
          <a:bodyPr/>
          <a:lstStyle/>
          <a:p>
            <a:r>
              <a:rPr lang="en-US" dirty="0"/>
              <a:t>The Greeks at War—Navies (and Politics)</a:t>
            </a:r>
          </a:p>
        </p:txBody>
      </p:sp>
      <p:sp>
        <p:nvSpPr>
          <p:cNvPr id="3" name="Content Placeholder 2">
            <a:extLst>
              <a:ext uri="{FF2B5EF4-FFF2-40B4-BE49-F238E27FC236}">
                <a16:creationId xmlns:a16="http://schemas.microsoft.com/office/drawing/2014/main" id="{F4FF7949-C9C8-445F-81B2-536D79F3E4D4}"/>
              </a:ext>
            </a:extLst>
          </p:cNvPr>
          <p:cNvSpPr>
            <a:spLocks noGrp="1"/>
          </p:cNvSpPr>
          <p:nvPr>
            <p:ph idx="1"/>
          </p:nvPr>
        </p:nvSpPr>
        <p:spPr>
          <a:xfrm>
            <a:off x="212036" y="2635048"/>
            <a:ext cx="7063407" cy="3951282"/>
          </a:xfrm>
        </p:spPr>
        <p:txBody>
          <a:bodyPr>
            <a:normAutofit fontScale="85000" lnSpcReduction="20000"/>
          </a:bodyPr>
          <a:lstStyle/>
          <a:p>
            <a:r>
              <a:rPr lang="en-US" dirty="0"/>
              <a:t>The basic warship of the Classical Period was the trireme  (</a:t>
            </a:r>
            <a:r>
              <a:rPr lang="en-US" i="1" dirty="0" err="1"/>
              <a:t>trieres</a:t>
            </a:r>
            <a:r>
              <a:rPr lang="en-US" dirty="0"/>
              <a:t> in Greek), literally a “three-rower,” so called because it had three banks of oars on each side.</a:t>
            </a:r>
          </a:p>
          <a:p>
            <a:pPr lvl="1"/>
            <a:r>
              <a:rPr lang="en-US" dirty="0"/>
              <a:t>Each ship usually carried 10-20 marines.</a:t>
            </a:r>
          </a:p>
          <a:p>
            <a:pPr lvl="1"/>
            <a:r>
              <a:rPr lang="en-US" dirty="0"/>
              <a:t>The bow, tipped with a bronze ram, was its main weapon.</a:t>
            </a:r>
          </a:p>
          <a:p>
            <a:r>
              <a:rPr lang="en-US" dirty="0"/>
              <a:t>Each trireme required 170 rowers (the bulk of the crew). </a:t>
            </a:r>
          </a:p>
          <a:p>
            <a:r>
              <a:rPr lang="en-US" dirty="0"/>
              <a:t>At its peak strength the Athenian navy had 300 triremes, which required the employment of 51,000 rowers.</a:t>
            </a:r>
          </a:p>
          <a:p>
            <a:pPr lvl="1"/>
            <a:r>
              <a:rPr lang="en-US" dirty="0"/>
              <a:t>The rowers were from the poorer classes and </a:t>
            </a:r>
            <a:r>
              <a:rPr lang="en-US" i="1" dirty="0" err="1"/>
              <a:t>Metics</a:t>
            </a:r>
            <a:r>
              <a:rPr lang="en-US" i="1" dirty="0"/>
              <a:t> (resident foreigners), </a:t>
            </a:r>
            <a:r>
              <a:rPr lang="en-US" b="1" i="1" dirty="0">
                <a:solidFill>
                  <a:srgbClr val="FFFF00"/>
                </a:solidFill>
              </a:rPr>
              <a:t>not</a:t>
            </a:r>
            <a:r>
              <a:rPr lang="en-US" dirty="0"/>
              <a:t> galley slaves.</a:t>
            </a:r>
          </a:p>
          <a:p>
            <a:pPr lvl="1"/>
            <a:r>
              <a:rPr lang="en-US" dirty="0"/>
              <a:t>In addition to providing income to the poor, this increased their importance to the defense of the state (and hence their political power).</a:t>
            </a:r>
          </a:p>
          <a:p>
            <a:pPr lvl="1"/>
            <a:r>
              <a:rPr lang="en-US" dirty="0"/>
              <a:t>As a result, expansion of the navy was often backed by the popular party, and opposed by the aristocracy (and the hoplite class).	</a:t>
            </a:r>
          </a:p>
        </p:txBody>
      </p:sp>
      <p:pic>
        <p:nvPicPr>
          <p:cNvPr id="4" name="Picture 3">
            <a:extLst>
              <a:ext uri="{FF2B5EF4-FFF2-40B4-BE49-F238E27FC236}">
                <a16:creationId xmlns:a16="http://schemas.microsoft.com/office/drawing/2014/main" id="{9EC929A1-AAF2-4221-B03A-06C09AAFB11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902740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144A-0F99-4D4E-B1EC-A3412BAA49E5}"/>
              </a:ext>
            </a:extLst>
          </p:cNvPr>
          <p:cNvSpPr>
            <a:spLocks noGrp="1"/>
          </p:cNvSpPr>
          <p:nvPr>
            <p:ph type="title"/>
          </p:nvPr>
        </p:nvSpPr>
        <p:spPr/>
        <p:txBody>
          <a:bodyPr/>
          <a:lstStyle/>
          <a:p>
            <a:r>
              <a:rPr lang="en-US" dirty="0"/>
              <a:t>Two Views on War’s Likely Outcome</a:t>
            </a:r>
          </a:p>
        </p:txBody>
      </p:sp>
      <p:sp>
        <p:nvSpPr>
          <p:cNvPr id="3" name="Content Placeholder 2">
            <a:extLst>
              <a:ext uri="{FF2B5EF4-FFF2-40B4-BE49-F238E27FC236}">
                <a16:creationId xmlns:a16="http://schemas.microsoft.com/office/drawing/2014/main" id="{A713D340-1C9E-400E-A24D-4D26D9B65CF7}"/>
              </a:ext>
            </a:extLst>
          </p:cNvPr>
          <p:cNvSpPr>
            <a:spLocks noGrp="1"/>
          </p:cNvSpPr>
          <p:nvPr>
            <p:ph idx="1"/>
          </p:nvPr>
        </p:nvSpPr>
        <p:spPr>
          <a:xfrm>
            <a:off x="1435696" y="2615168"/>
            <a:ext cx="8238392" cy="3030257"/>
          </a:xfrm>
        </p:spPr>
        <p:txBody>
          <a:bodyPr>
            <a:normAutofit/>
          </a:bodyPr>
          <a:lstStyle/>
          <a:p>
            <a:r>
              <a:rPr lang="en-US" sz="2800" i="1" dirty="0"/>
              <a:t>“We make war that we may live in peace.”</a:t>
            </a:r>
            <a:br>
              <a:rPr lang="en-US" sz="2800" i="1" dirty="0"/>
            </a:br>
            <a:r>
              <a:rPr lang="en-US" sz="2800" dirty="0"/>
              <a:t>	</a:t>
            </a:r>
            <a:r>
              <a:rPr lang="en-US" dirty="0"/>
              <a:t>-Aristotle</a:t>
            </a:r>
          </a:p>
          <a:p>
            <a:pPr marL="0" indent="0">
              <a:buNone/>
            </a:pPr>
            <a:endParaRPr lang="en-US" sz="2800" i="1" dirty="0"/>
          </a:p>
          <a:p>
            <a:r>
              <a:rPr lang="en-US" sz="2800" i="1" dirty="0"/>
              <a:t>“All who draw the sword will die by the sword.” </a:t>
            </a:r>
          </a:p>
          <a:p>
            <a:pPr marL="457200" lvl="1" indent="0">
              <a:buNone/>
            </a:pPr>
            <a:r>
              <a:rPr lang="en-US" sz="2800" dirty="0"/>
              <a:t>	</a:t>
            </a:r>
            <a:r>
              <a:rPr lang="en-US" sz="2400" dirty="0"/>
              <a:t>-Matthew 26:52</a:t>
            </a:r>
          </a:p>
        </p:txBody>
      </p:sp>
      <p:pic>
        <p:nvPicPr>
          <p:cNvPr id="4" name="Picture 3">
            <a:extLst>
              <a:ext uri="{FF2B5EF4-FFF2-40B4-BE49-F238E27FC236}">
                <a16:creationId xmlns:a16="http://schemas.microsoft.com/office/drawing/2014/main" id="{B136E48A-B842-4D0B-B25C-3C25A3BC2F51}"/>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3844481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normAutofit fontScale="90000"/>
          </a:bodyPr>
          <a:lstStyle/>
          <a:p>
            <a:pPr marL="0" indent="0"/>
            <a:br>
              <a:rPr lang="en-US" i="1" dirty="0"/>
            </a:br>
            <a:r>
              <a:rPr lang="en-US" i="1" dirty="0"/>
              <a:t>War and the End of Classical Greece</a:t>
            </a:r>
            <a:br>
              <a:rPr lang="en-US" dirty="0"/>
            </a:br>
            <a:endParaRPr lang="en-US" dirty="0"/>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105329" y="2438162"/>
            <a:ext cx="5818394" cy="4002396"/>
          </a:xfrm>
        </p:spPr>
        <p:txBody>
          <a:bodyPr>
            <a:normAutofit/>
          </a:bodyPr>
          <a:lstStyle/>
          <a:p>
            <a:pPr lvl="1"/>
            <a:r>
              <a:rPr lang="en-US" sz="2800" dirty="0"/>
              <a:t>Greeks </a:t>
            </a:r>
            <a:r>
              <a:rPr lang="en-US" sz="2800" dirty="0">
                <a:solidFill>
                  <a:srgbClr val="FFFF00"/>
                </a:solidFill>
              </a:rPr>
              <a:t>defined themselves in terms of war. </a:t>
            </a:r>
          </a:p>
          <a:p>
            <a:pPr lvl="1"/>
            <a:r>
              <a:rPr lang="en-US" sz="2800" dirty="0"/>
              <a:t>They made war to “live in peace,” but </a:t>
            </a:r>
            <a:r>
              <a:rPr lang="en-US" sz="2800" i="1" dirty="0">
                <a:solidFill>
                  <a:srgbClr val="FFFF00"/>
                </a:solidFill>
              </a:rPr>
              <a:t>never</a:t>
            </a:r>
            <a:r>
              <a:rPr lang="en-US" sz="2800" dirty="0"/>
              <a:t> did so. Not even Aristotle could see a way beyond it.</a:t>
            </a:r>
          </a:p>
          <a:p>
            <a:pPr lvl="1"/>
            <a:r>
              <a:rPr lang="en-US" sz="2800" dirty="0"/>
              <a:t>They achieved only </a:t>
            </a:r>
            <a:r>
              <a:rPr lang="en-US" sz="2800" dirty="0">
                <a:solidFill>
                  <a:srgbClr val="FFFF00"/>
                </a:solidFill>
              </a:rPr>
              <a:t>endless war, </a:t>
            </a:r>
            <a:r>
              <a:rPr lang="en-US" sz="2800" dirty="0"/>
              <a:t>which eventually consumed them.</a:t>
            </a:r>
          </a:p>
          <a:p>
            <a:pPr lvl="1"/>
            <a:endParaRPr lang="en-US" sz="2800" dirty="0"/>
          </a:p>
        </p:txBody>
      </p:sp>
      <p:pic>
        <p:nvPicPr>
          <p:cNvPr id="5" name="Picture 4">
            <a:extLst>
              <a:ext uri="{FF2B5EF4-FFF2-40B4-BE49-F238E27FC236}">
                <a16:creationId xmlns:a16="http://schemas.microsoft.com/office/drawing/2014/main" id="{D2432E56-C73D-4A9D-9792-60342A0696F7}"/>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76586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145B-5161-4E5D-B07B-D274651F1591}"/>
              </a:ext>
            </a:extLst>
          </p:cNvPr>
          <p:cNvSpPr>
            <a:spLocks noGrp="1"/>
          </p:cNvSpPr>
          <p:nvPr>
            <p:ph type="title"/>
          </p:nvPr>
        </p:nvSpPr>
        <p:spPr/>
        <p:txBody>
          <a:bodyPr/>
          <a:lstStyle/>
          <a:p>
            <a:r>
              <a:rPr lang="en-US" dirty="0"/>
              <a:t>Archaic Greece Becomes Classical Greece</a:t>
            </a:r>
          </a:p>
        </p:txBody>
      </p:sp>
      <p:sp>
        <p:nvSpPr>
          <p:cNvPr id="3" name="Content Placeholder 2">
            <a:extLst>
              <a:ext uri="{FF2B5EF4-FFF2-40B4-BE49-F238E27FC236}">
                <a16:creationId xmlns:a16="http://schemas.microsoft.com/office/drawing/2014/main" id="{B07FA983-5094-4D62-AEF6-173DC4460D8C}"/>
              </a:ext>
            </a:extLst>
          </p:cNvPr>
          <p:cNvSpPr>
            <a:spLocks noGrp="1"/>
          </p:cNvSpPr>
          <p:nvPr>
            <p:ph idx="1"/>
          </p:nvPr>
        </p:nvSpPr>
        <p:spPr>
          <a:xfrm>
            <a:off x="547800" y="2336871"/>
            <a:ext cx="7628792" cy="4236205"/>
          </a:xfrm>
        </p:spPr>
        <p:txBody>
          <a:bodyPr>
            <a:normAutofit fontScale="92500"/>
          </a:bodyPr>
          <a:lstStyle/>
          <a:p>
            <a:r>
              <a:rPr lang="en-US" dirty="0"/>
              <a:t>Greece as we know it arose from the chaos and violence of Bronze Dark Age. It arose by strength of arms.</a:t>
            </a:r>
          </a:p>
          <a:p>
            <a:pPr lvl="1"/>
            <a:r>
              <a:rPr lang="en-US" dirty="0"/>
              <a:t>As one historian noted, during the Dark Age, “The Greeks always landed on their feet, or on someone else’s.” </a:t>
            </a:r>
          </a:p>
          <a:p>
            <a:r>
              <a:rPr lang="en-US" dirty="0"/>
              <a:t>Their core self image revolved around heroic incidents of </a:t>
            </a:r>
            <a:r>
              <a:rPr lang="en-US" i="1" dirty="0"/>
              <a:t>The </a:t>
            </a:r>
            <a:r>
              <a:rPr lang="en-US" i="1" dirty="0" err="1"/>
              <a:t>Illiad</a:t>
            </a:r>
            <a:r>
              <a:rPr lang="en-US" i="1" dirty="0"/>
              <a:t>, </a:t>
            </a:r>
            <a:r>
              <a:rPr lang="en-US" dirty="0"/>
              <a:t>Homer’s epic poem about the siege of Troy. They were, in their own minds, a people forged in war.</a:t>
            </a:r>
          </a:p>
          <a:p>
            <a:pPr lvl="1"/>
            <a:r>
              <a:rPr lang="en-US" dirty="0"/>
              <a:t>Greeks had one word which meant both “manly” and “warlike,” because to them, the two were synonymous.</a:t>
            </a:r>
          </a:p>
          <a:p>
            <a:r>
              <a:rPr lang="en-US" dirty="0"/>
              <a:t>By about 1100 BCE, population pressures in Greece led to the establishment of colonies in nearby lands.</a:t>
            </a:r>
          </a:p>
        </p:txBody>
      </p:sp>
      <p:pic>
        <p:nvPicPr>
          <p:cNvPr id="8" name="Picture 7">
            <a:extLst>
              <a:ext uri="{FF2B5EF4-FFF2-40B4-BE49-F238E27FC236}">
                <a16:creationId xmlns:a16="http://schemas.microsoft.com/office/drawing/2014/main" id="{1BCAF74F-E92E-4A39-A1A4-1888B16DBA58}"/>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746101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ADBB-A8DA-474A-8564-A2414D3B00AF}"/>
              </a:ext>
            </a:extLst>
          </p:cNvPr>
          <p:cNvSpPr>
            <a:spLocks noGrp="1"/>
          </p:cNvSpPr>
          <p:nvPr>
            <p:ph type="title"/>
          </p:nvPr>
        </p:nvSpPr>
        <p:spPr/>
        <p:txBody>
          <a:bodyPr/>
          <a:lstStyle/>
          <a:p>
            <a:r>
              <a:rPr lang="en-US" dirty="0"/>
              <a:t>A Couple More Suggested Readings</a:t>
            </a:r>
          </a:p>
        </p:txBody>
      </p:sp>
      <p:sp>
        <p:nvSpPr>
          <p:cNvPr id="3" name="Content Placeholder 2">
            <a:extLst>
              <a:ext uri="{FF2B5EF4-FFF2-40B4-BE49-F238E27FC236}">
                <a16:creationId xmlns:a16="http://schemas.microsoft.com/office/drawing/2014/main" id="{35DF6725-C972-4C2B-8D65-A13D385CB8B8}"/>
              </a:ext>
            </a:extLst>
          </p:cNvPr>
          <p:cNvSpPr>
            <a:spLocks noGrp="1"/>
          </p:cNvSpPr>
          <p:nvPr>
            <p:ph idx="1"/>
          </p:nvPr>
        </p:nvSpPr>
        <p:spPr/>
        <p:txBody>
          <a:bodyPr/>
          <a:lstStyle/>
          <a:p>
            <a:r>
              <a:rPr lang="en-US" dirty="0"/>
              <a:t>Robert Garland, </a:t>
            </a:r>
            <a:r>
              <a:rPr lang="en-US" b="1" dirty="0"/>
              <a:t>ANCIENT GREECE: Everyday Life in the Birthplace of Western Civilization</a:t>
            </a:r>
            <a:r>
              <a:rPr lang="en-US" dirty="0"/>
              <a:t>. New York: Sterling Publishing, 2008.</a:t>
            </a:r>
          </a:p>
          <a:p>
            <a:endParaRPr lang="en-US" dirty="0"/>
          </a:p>
          <a:p>
            <a:r>
              <a:rPr lang="en-US" dirty="0"/>
              <a:t>Frank J. Frost, </a:t>
            </a:r>
            <a:r>
              <a:rPr lang="en-US" b="1" dirty="0"/>
              <a:t>GREEK SOCIETY</a:t>
            </a:r>
            <a:r>
              <a:rPr lang="en-US" dirty="0"/>
              <a:t>(Fifth Edition). Boston: Houghton Mifflin, 1997.</a:t>
            </a:r>
          </a:p>
        </p:txBody>
      </p:sp>
    </p:spTree>
    <p:extLst>
      <p:ext uri="{BB962C8B-B14F-4D97-AF65-F5344CB8AC3E}">
        <p14:creationId xmlns:p14="http://schemas.microsoft.com/office/powerpoint/2010/main" val="1241905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pPr marL="0" indent="0" algn="ctr">
              <a:buNone/>
            </a:pPr>
            <a:r>
              <a:rPr lang="en-US" sz="4000" dirty="0"/>
              <a:t>Question Break</a:t>
            </a:r>
          </a:p>
        </p:txBody>
      </p:sp>
    </p:spTree>
    <p:extLst>
      <p:ext uri="{BB962C8B-B14F-4D97-AF65-F5344CB8AC3E}">
        <p14:creationId xmlns:p14="http://schemas.microsoft.com/office/powerpoint/2010/main" val="2437107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0C25-CC21-4DB0-83F5-E931C9F32A52}"/>
              </a:ext>
            </a:extLst>
          </p:cNvPr>
          <p:cNvSpPr>
            <a:spLocks noGrp="1"/>
          </p:cNvSpPr>
          <p:nvPr>
            <p:ph type="title"/>
          </p:nvPr>
        </p:nvSpPr>
        <p:spPr/>
        <p:txBody>
          <a:bodyPr/>
          <a:lstStyle/>
          <a:p>
            <a:r>
              <a:rPr lang="en-US" dirty="0"/>
              <a:t>Next Week: (Week 3) Meet the Persians!</a:t>
            </a:r>
          </a:p>
        </p:txBody>
      </p:sp>
      <p:sp>
        <p:nvSpPr>
          <p:cNvPr id="3" name="Content Placeholder 2">
            <a:extLst>
              <a:ext uri="{FF2B5EF4-FFF2-40B4-BE49-F238E27FC236}">
                <a16:creationId xmlns:a16="http://schemas.microsoft.com/office/drawing/2014/main" id="{5826B1E4-E4F5-416A-A9F5-9E4C235ED356}"/>
              </a:ext>
            </a:extLst>
          </p:cNvPr>
          <p:cNvSpPr>
            <a:spLocks noGrp="1"/>
          </p:cNvSpPr>
          <p:nvPr>
            <p:ph idx="1"/>
          </p:nvPr>
        </p:nvSpPr>
        <p:spPr>
          <a:xfrm>
            <a:off x="680320" y="2336873"/>
            <a:ext cx="4673557" cy="3599316"/>
          </a:xfrm>
        </p:spPr>
        <p:txBody>
          <a:bodyPr/>
          <a:lstStyle/>
          <a:p>
            <a:pPr marL="0" indent="0">
              <a:buNone/>
            </a:pPr>
            <a:r>
              <a:rPr lang="en-US" sz="3200" dirty="0"/>
              <a:t>Who were they, and </a:t>
            </a:r>
            <a:r>
              <a:rPr lang="en-US" sz="3200" i="1" dirty="0"/>
              <a:t>should</a:t>
            </a:r>
            <a:r>
              <a:rPr lang="en-US" sz="3200" dirty="0"/>
              <a:t> we care?</a:t>
            </a:r>
          </a:p>
          <a:p>
            <a:pPr marL="0" indent="0">
              <a:buNone/>
            </a:pPr>
            <a:endParaRPr lang="en-US" sz="3200" dirty="0"/>
          </a:p>
          <a:p>
            <a:pPr marL="0" indent="0">
              <a:buNone/>
            </a:pPr>
            <a:endParaRPr lang="en-US" sz="3200" dirty="0"/>
          </a:p>
          <a:p>
            <a:pPr marL="0" indent="0" algn="ctr">
              <a:buNone/>
            </a:pPr>
            <a:r>
              <a:rPr lang="en-US" sz="3200" dirty="0"/>
              <a:t>(Well, of course!)</a:t>
            </a:r>
            <a:endParaRPr lang="en-US" sz="3200" i="1" dirty="0"/>
          </a:p>
          <a:p>
            <a:endParaRPr lang="en-US" dirty="0"/>
          </a:p>
        </p:txBody>
      </p:sp>
      <p:pic>
        <p:nvPicPr>
          <p:cNvPr id="7" name="Picture 6">
            <a:extLst>
              <a:ext uri="{FF2B5EF4-FFF2-40B4-BE49-F238E27FC236}">
                <a16:creationId xmlns:a16="http://schemas.microsoft.com/office/drawing/2014/main" id="{8A3FD6AE-26F5-48EF-BC83-6B239A91AE7D}"/>
              </a:ext>
            </a:extLst>
          </p:cNvPr>
          <p:cNvPicPr>
            <a:picLocks noChangeAspect="1"/>
          </p:cNvPicPr>
          <p:nvPr/>
        </p:nvPicPr>
        <p:blipFill>
          <a:blip r:embed="rId2"/>
          <a:stretch>
            <a:fillRect/>
          </a:stretch>
        </p:blipFill>
        <p:spPr>
          <a:xfrm>
            <a:off x="5879571" y="2154300"/>
            <a:ext cx="3878427" cy="4584429"/>
          </a:xfrm>
          <a:prstGeom prst="rect">
            <a:avLst/>
          </a:prstGeom>
        </p:spPr>
      </p:pic>
      <p:pic>
        <p:nvPicPr>
          <p:cNvPr id="8" name="Picture 7">
            <a:extLst>
              <a:ext uri="{FF2B5EF4-FFF2-40B4-BE49-F238E27FC236}">
                <a16:creationId xmlns:a16="http://schemas.microsoft.com/office/drawing/2014/main" id="{89C71FDA-693B-445E-917F-308B5D9BB956}"/>
              </a:ext>
            </a:extLst>
          </p:cNvPr>
          <p:cNvPicPr>
            <a:picLocks noChangeAspect="1"/>
          </p:cNvPicPr>
          <p:nvPr/>
        </p:nvPicPr>
        <p:blipFill>
          <a:blip r:embed="rId3"/>
          <a:stretch>
            <a:fillRect/>
          </a:stretch>
        </p:blipFill>
        <p:spPr>
          <a:xfrm>
            <a:off x="10599809" y="827816"/>
            <a:ext cx="1534722" cy="822077"/>
          </a:xfrm>
          <a:prstGeom prst="rect">
            <a:avLst/>
          </a:prstGeom>
        </p:spPr>
      </p:pic>
    </p:spTree>
    <p:extLst>
      <p:ext uri="{BB962C8B-B14F-4D97-AF65-F5344CB8AC3E}">
        <p14:creationId xmlns:p14="http://schemas.microsoft.com/office/powerpoint/2010/main" val="385467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96A7-C0F9-4C6E-A275-A02F739742A2}"/>
              </a:ext>
            </a:extLst>
          </p:cNvPr>
          <p:cNvSpPr>
            <a:spLocks noGrp="1"/>
          </p:cNvSpPr>
          <p:nvPr>
            <p:ph type="title"/>
          </p:nvPr>
        </p:nvSpPr>
        <p:spPr/>
        <p:txBody>
          <a:bodyPr/>
          <a:lstStyle/>
          <a:p>
            <a:r>
              <a:rPr lang="en-US" dirty="0"/>
              <a:t>Colonization: First Wave </a:t>
            </a:r>
            <a:br>
              <a:rPr lang="en-US" dirty="0"/>
            </a:br>
            <a:r>
              <a:rPr lang="en-US" sz="2400" dirty="0"/>
              <a:t>(1100 – 800 BCE)</a:t>
            </a:r>
          </a:p>
        </p:txBody>
      </p:sp>
      <p:sp>
        <p:nvSpPr>
          <p:cNvPr id="3" name="Content Placeholder 2">
            <a:extLst>
              <a:ext uri="{FF2B5EF4-FFF2-40B4-BE49-F238E27FC236}">
                <a16:creationId xmlns:a16="http://schemas.microsoft.com/office/drawing/2014/main" id="{52EB09BF-29F1-45B4-AD71-003612A776B3}"/>
              </a:ext>
            </a:extLst>
          </p:cNvPr>
          <p:cNvSpPr>
            <a:spLocks noGrp="1"/>
          </p:cNvSpPr>
          <p:nvPr>
            <p:ph idx="1"/>
          </p:nvPr>
        </p:nvSpPr>
        <p:spPr>
          <a:xfrm>
            <a:off x="680321" y="2336872"/>
            <a:ext cx="5707227" cy="4521127"/>
          </a:xfrm>
        </p:spPr>
        <p:txBody>
          <a:bodyPr/>
          <a:lstStyle/>
          <a:p>
            <a:r>
              <a:rPr lang="en-US" dirty="0"/>
              <a:t>The Central Greeks colonized the northern coast of Asia Minor (Aeolia)</a:t>
            </a:r>
          </a:p>
          <a:p>
            <a:r>
              <a:rPr lang="en-US" dirty="0"/>
              <a:t>The Eastern Greeks colonized the central coast (Ionia), (and later the coasts of Macedonia and Thrace).</a:t>
            </a:r>
          </a:p>
          <a:p>
            <a:r>
              <a:rPr lang="en-US" dirty="0"/>
              <a:t>The Western Greeks colonized the southern (Dorian) coast.</a:t>
            </a:r>
          </a:p>
          <a:p>
            <a:r>
              <a:rPr lang="en-US" dirty="0"/>
              <a:t>These were not uninhabited areas. The colonies were established by killing, enslaving, or driving off the people who already lived there.</a:t>
            </a:r>
          </a:p>
        </p:txBody>
      </p:sp>
      <p:pic>
        <p:nvPicPr>
          <p:cNvPr id="6" name="Picture 5">
            <a:extLst>
              <a:ext uri="{FF2B5EF4-FFF2-40B4-BE49-F238E27FC236}">
                <a16:creationId xmlns:a16="http://schemas.microsoft.com/office/drawing/2014/main" id="{6DA7E3B8-69D6-4F7F-842B-DF746AC3C208}"/>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218433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F14A-4D8C-49B7-BC16-D10D7F3F89C5}"/>
              </a:ext>
            </a:extLst>
          </p:cNvPr>
          <p:cNvSpPr>
            <a:spLocks noGrp="1"/>
          </p:cNvSpPr>
          <p:nvPr>
            <p:ph type="title"/>
          </p:nvPr>
        </p:nvSpPr>
        <p:spPr/>
        <p:txBody>
          <a:bodyPr/>
          <a:lstStyle/>
          <a:p>
            <a:r>
              <a:rPr lang="en-US" dirty="0"/>
              <a:t>Colonization: Second Wave </a:t>
            </a:r>
            <a:br>
              <a:rPr lang="en-US" dirty="0"/>
            </a:br>
            <a:r>
              <a:rPr lang="en-US" sz="2400" dirty="0"/>
              <a:t>(800-500 BCE)</a:t>
            </a:r>
            <a:endParaRPr lang="en-US" dirty="0"/>
          </a:p>
        </p:txBody>
      </p:sp>
      <p:sp>
        <p:nvSpPr>
          <p:cNvPr id="3" name="Content Placeholder 2">
            <a:extLst>
              <a:ext uri="{FF2B5EF4-FFF2-40B4-BE49-F238E27FC236}">
                <a16:creationId xmlns:a16="http://schemas.microsoft.com/office/drawing/2014/main" id="{978A001E-38FD-4975-BEE0-2AC7893723F1}"/>
              </a:ext>
            </a:extLst>
          </p:cNvPr>
          <p:cNvSpPr>
            <a:spLocks noGrp="1"/>
          </p:cNvSpPr>
          <p:nvPr>
            <p:ph idx="1"/>
          </p:nvPr>
        </p:nvSpPr>
        <p:spPr>
          <a:xfrm>
            <a:off x="384313" y="2336872"/>
            <a:ext cx="4015409" cy="4374732"/>
          </a:xfrm>
        </p:spPr>
        <p:txBody>
          <a:bodyPr>
            <a:normAutofit fontScale="92500" lnSpcReduction="20000"/>
          </a:bodyPr>
          <a:lstStyle/>
          <a:p>
            <a:r>
              <a:rPr lang="en-US" dirty="0"/>
              <a:t>A total of 500 separate colonies were established throughout the Mediterranean basin.</a:t>
            </a:r>
          </a:p>
          <a:p>
            <a:r>
              <a:rPr lang="en-US" dirty="0"/>
              <a:t>Colonies became the outposts of trade. </a:t>
            </a:r>
          </a:p>
          <a:p>
            <a:pPr lvl="1"/>
            <a:r>
              <a:rPr lang="en-US" dirty="0"/>
              <a:t>Greek wine, olive oil, and finished goods flowed out </a:t>
            </a:r>
          </a:p>
          <a:p>
            <a:pPr lvl="1"/>
            <a:r>
              <a:rPr lang="en-US" dirty="0"/>
              <a:t>Grain and raw materials flowed in.</a:t>
            </a:r>
          </a:p>
          <a:p>
            <a:r>
              <a:rPr lang="en-US" dirty="0"/>
              <a:t>By 500 BCE the colonies  contained 40% of the total Greek population.</a:t>
            </a:r>
          </a:p>
          <a:p>
            <a:pPr lvl="1"/>
            <a:r>
              <a:rPr lang="en-US" dirty="0"/>
              <a:t>Most densely settled colonial areas were eastern Sicily and southern Italy.</a:t>
            </a:r>
          </a:p>
        </p:txBody>
      </p:sp>
      <p:pic>
        <p:nvPicPr>
          <p:cNvPr id="6" name="Picture 5">
            <a:extLst>
              <a:ext uri="{FF2B5EF4-FFF2-40B4-BE49-F238E27FC236}">
                <a16:creationId xmlns:a16="http://schemas.microsoft.com/office/drawing/2014/main" id="{DB216FD2-08F9-491D-B411-EC7C5ACA4F2F}"/>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388560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30C8-5711-4592-848A-B31F075C162E}"/>
              </a:ext>
            </a:extLst>
          </p:cNvPr>
          <p:cNvSpPr>
            <a:spLocks noGrp="1"/>
          </p:cNvSpPr>
          <p:nvPr>
            <p:ph type="title"/>
          </p:nvPr>
        </p:nvSpPr>
        <p:spPr/>
        <p:txBody>
          <a:bodyPr/>
          <a:lstStyle/>
          <a:p>
            <a:r>
              <a:rPr lang="en-US" dirty="0"/>
              <a:t>Estimated Greek Population 400 BCE</a:t>
            </a:r>
          </a:p>
        </p:txBody>
      </p:sp>
      <p:sp>
        <p:nvSpPr>
          <p:cNvPr id="3" name="Content Placeholder 2">
            <a:extLst>
              <a:ext uri="{FF2B5EF4-FFF2-40B4-BE49-F238E27FC236}">
                <a16:creationId xmlns:a16="http://schemas.microsoft.com/office/drawing/2014/main" id="{D22E331A-FF68-4F70-96FF-5DBA758CF616}"/>
              </a:ext>
            </a:extLst>
          </p:cNvPr>
          <p:cNvSpPr>
            <a:spLocks noGrp="1"/>
          </p:cNvSpPr>
          <p:nvPr>
            <p:ph idx="1"/>
          </p:nvPr>
        </p:nvSpPr>
        <p:spPr>
          <a:xfrm>
            <a:off x="680322" y="2451651"/>
            <a:ext cx="6250565" cy="3896139"/>
          </a:xfrm>
        </p:spPr>
        <p:txBody>
          <a:bodyPr/>
          <a:lstStyle/>
          <a:p>
            <a:r>
              <a:rPr lang="en-US" dirty="0"/>
              <a:t>Mainland Greece: 3 million</a:t>
            </a:r>
          </a:p>
          <a:p>
            <a:r>
              <a:rPr lang="en-US" dirty="0"/>
              <a:t>Western colonies (Sicily, southern Italy, etc.): 1 million</a:t>
            </a:r>
          </a:p>
          <a:p>
            <a:r>
              <a:rPr lang="en-US" dirty="0"/>
              <a:t>Asian colonies (Ionia): ½ million</a:t>
            </a:r>
          </a:p>
          <a:p>
            <a:r>
              <a:rPr lang="en-US" dirty="0"/>
              <a:t>Others (North Africa, Cyprus, Black Sea): ½ million</a:t>
            </a:r>
          </a:p>
          <a:p>
            <a:endParaRPr lang="en-US" dirty="0"/>
          </a:p>
          <a:p>
            <a:r>
              <a:rPr lang="en-US" dirty="0"/>
              <a:t>Total: </a:t>
            </a:r>
            <a:r>
              <a:rPr lang="en-US" dirty="0">
                <a:solidFill>
                  <a:srgbClr val="FFFF00"/>
                </a:solidFill>
              </a:rPr>
              <a:t>5 million Greeks</a:t>
            </a:r>
          </a:p>
        </p:txBody>
      </p:sp>
      <p:pic>
        <p:nvPicPr>
          <p:cNvPr id="4" name="Picture 3">
            <a:extLst>
              <a:ext uri="{FF2B5EF4-FFF2-40B4-BE49-F238E27FC236}">
                <a16:creationId xmlns:a16="http://schemas.microsoft.com/office/drawing/2014/main" id="{FF15B44F-2858-4C04-8ADC-D9D329FE274B}"/>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4423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01F0-01CB-452F-BF59-7F4B2E9BB2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A29B45A-2361-4D52-A1A2-F829B408961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4800" dirty="0"/>
              <a:t>QUESTIONS?</a:t>
            </a:r>
          </a:p>
        </p:txBody>
      </p:sp>
    </p:spTree>
    <p:extLst>
      <p:ext uri="{BB962C8B-B14F-4D97-AF65-F5344CB8AC3E}">
        <p14:creationId xmlns:p14="http://schemas.microsoft.com/office/powerpoint/2010/main" val="340977450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9379</TotalTime>
  <Words>3584</Words>
  <Application>Microsoft Office PowerPoint</Application>
  <PresentationFormat>Widescreen</PresentationFormat>
  <Paragraphs>313</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Trebuchet MS</vt:lpstr>
      <vt:lpstr>Berlin</vt:lpstr>
      <vt:lpstr>Greece and Persia The war that Created History</vt:lpstr>
      <vt:lpstr>Course Overview</vt:lpstr>
      <vt:lpstr>Week 2: The Greeks</vt:lpstr>
      <vt:lpstr>Putting the Greeks in Context</vt:lpstr>
      <vt:lpstr>Archaic Greece Becomes Classical Greece</vt:lpstr>
      <vt:lpstr>Colonization: First Wave  (1100 – 800 BCE)</vt:lpstr>
      <vt:lpstr>Colonization: Second Wave  (800-500 BCE)</vt:lpstr>
      <vt:lpstr>Estimated Greek Population 400 BCE</vt:lpstr>
      <vt:lpstr>PowerPoint Presentation</vt:lpstr>
      <vt:lpstr>Greek Society—Basic Organization</vt:lpstr>
      <vt:lpstr>Greek Society—Who’s Who?</vt:lpstr>
      <vt:lpstr>Greek Society--Education</vt:lpstr>
      <vt:lpstr>Greek Society: Slaves</vt:lpstr>
      <vt:lpstr>Greek Society: Women</vt:lpstr>
      <vt:lpstr>Greek Society: Women</vt:lpstr>
      <vt:lpstr>Greek Society: Women</vt:lpstr>
      <vt:lpstr>Greek Society: Women</vt:lpstr>
      <vt:lpstr>Greek Society: Male Sexuality</vt:lpstr>
      <vt:lpstr>Greek Society: Male Sexuality</vt:lpstr>
      <vt:lpstr>Greek Society: Male Sexuality</vt:lpstr>
      <vt:lpstr>Greek Society: Male Sexuality</vt:lpstr>
      <vt:lpstr>Greek Society: Sexuality</vt:lpstr>
      <vt:lpstr>Greek Society: Sexuality</vt:lpstr>
      <vt:lpstr>Society: Notable Characteristics</vt:lpstr>
      <vt:lpstr>Greece and Persia The War that Created History</vt:lpstr>
      <vt:lpstr>Government</vt:lpstr>
      <vt:lpstr>Government</vt:lpstr>
      <vt:lpstr>Religion: The Olympian Gods</vt:lpstr>
      <vt:lpstr>Philosophy</vt:lpstr>
      <vt:lpstr>Science and Mathematics</vt:lpstr>
      <vt:lpstr>Science and Mathematics</vt:lpstr>
      <vt:lpstr>Science and Mathematics</vt:lpstr>
      <vt:lpstr>Greece and Persia The War that Created History</vt:lpstr>
      <vt:lpstr>Literature and Drama</vt:lpstr>
      <vt:lpstr>Drama</vt:lpstr>
      <vt:lpstr>Drama</vt:lpstr>
      <vt:lpstr>Art</vt:lpstr>
      <vt:lpstr>Art</vt:lpstr>
      <vt:lpstr>Art</vt:lpstr>
      <vt:lpstr>Art</vt:lpstr>
      <vt:lpstr>Greece and Persia The War that Created History</vt:lpstr>
      <vt:lpstr>The Greeks at War</vt:lpstr>
      <vt:lpstr>The Greeks at War--Cavalry</vt:lpstr>
      <vt:lpstr>The Greeks at War—Heavy Infantry</vt:lpstr>
      <vt:lpstr>The Greeks at War—The Hoplite Phalanx</vt:lpstr>
      <vt:lpstr>The Greeks at War—Light Troops</vt:lpstr>
      <vt:lpstr>The Greeks at War—Navies (and Politics)</vt:lpstr>
      <vt:lpstr>Two Views on War’s Likely Outcome</vt:lpstr>
      <vt:lpstr> War and the End of Classical Greece </vt:lpstr>
      <vt:lpstr>A Couple More Suggested Readings</vt:lpstr>
      <vt:lpstr>Greece and Persia The War that Created History</vt:lpstr>
      <vt:lpstr>Next Week: (Week 3) Meet the Persians!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Frank</cp:lastModifiedBy>
  <cp:revision>249</cp:revision>
  <dcterms:created xsi:type="dcterms:W3CDTF">2019-06-05T02:37:21Z</dcterms:created>
  <dcterms:modified xsi:type="dcterms:W3CDTF">2022-02-09T18:17:25Z</dcterms:modified>
</cp:coreProperties>
</file>