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39" r:id="rId3"/>
    <p:sldId id="299" r:id="rId4"/>
    <p:sldId id="323" r:id="rId5"/>
    <p:sldId id="325" r:id="rId6"/>
    <p:sldId id="324" r:id="rId7"/>
    <p:sldId id="322" r:id="rId8"/>
    <p:sldId id="300" r:id="rId9"/>
    <p:sldId id="321" r:id="rId10"/>
    <p:sldId id="320" r:id="rId11"/>
    <p:sldId id="315" r:id="rId12"/>
    <p:sldId id="317" r:id="rId13"/>
    <p:sldId id="316" r:id="rId14"/>
    <p:sldId id="318" r:id="rId15"/>
    <p:sldId id="319" r:id="rId16"/>
    <p:sldId id="301" r:id="rId17"/>
    <p:sldId id="336" r:id="rId18"/>
    <p:sldId id="302" r:id="rId19"/>
    <p:sldId id="337" r:id="rId20"/>
    <p:sldId id="303" r:id="rId21"/>
    <p:sldId id="331" r:id="rId22"/>
    <p:sldId id="332" r:id="rId23"/>
    <p:sldId id="329" r:id="rId24"/>
    <p:sldId id="330" r:id="rId25"/>
    <p:sldId id="338" r:id="rId26"/>
    <p:sldId id="304" r:id="rId27"/>
    <p:sldId id="308" r:id="rId28"/>
    <p:sldId id="309" r:id="rId29"/>
    <p:sldId id="310" r:id="rId30"/>
    <p:sldId id="333" r:id="rId31"/>
    <p:sldId id="311" r:id="rId32"/>
    <p:sldId id="328" r:id="rId33"/>
    <p:sldId id="335" r:id="rId34"/>
    <p:sldId id="313" r:id="rId35"/>
    <p:sldId id="327" r:id="rId36"/>
    <p:sldId id="306" r:id="rId37"/>
    <p:sldId id="305" r:id="rId38"/>
    <p:sldId id="326"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Nyquist" initials="J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59" d="100"/>
          <a:sy n="59" d="100"/>
        </p:scale>
        <p:origin x="21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2/1/2022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2/1/2022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dirty="0"/>
              <a:t>Greece and Persia</a:t>
            </a:r>
            <a:br>
              <a:rPr lang="en-US" dirty="0"/>
            </a:br>
            <a:r>
              <a:rPr lang="en-US" sz="3600" dirty="0"/>
              <a:t>The war that Created History</a:t>
            </a:r>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2213112" y="4394039"/>
            <a:ext cx="7991061" cy="1940500"/>
          </a:xfrm>
        </p:spPr>
        <p:txBody>
          <a:bodyPr>
            <a:normAutofit lnSpcReduction="10000"/>
          </a:bodyPr>
          <a:lstStyle/>
          <a:p>
            <a:pPr algn="ctr"/>
            <a:endParaRPr lang="en-US" sz="4000" i="1" dirty="0"/>
          </a:p>
          <a:p>
            <a:pPr algn="ctr"/>
            <a:r>
              <a:rPr lang="en-US" sz="4000" i="1" dirty="0"/>
              <a:t>OLLI </a:t>
            </a:r>
            <a:r>
              <a:rPr lang="en-US" sz="4000" i="1"/>
              <a:t>Winter 2022</a:t>
            </a:r>
            <a:endParaRPr lang="en-US" sz="4000" i="1" dirty="0"/>
          </a:p>
          <a:p>
            <a:pPr algn="ctr"/>
            <a:r>
              <a:rPr lang="en-US" sz="4000" i="1" dirty="0"/>
              <a:t>Week 1: </a:t>
            </a:r>
            <a:r>
              <a:rPr lang="en-US" sz="4000" b="1" i="1" dirty="0">
                <a:solidFill>
                  <a:srgbClr val="FFFF00"/>
                </a:solidFill>
              </a:rPr>
              <a:t>The Story</a:t>
            </a:r>
          </a:p>
        </p:txBody>
      </p:sp>
      <p:pic>
        <p:nvPicPr>
          <p:cNvPr id="9" name="Picture 8">
            <a:extLst>
              <a:ext uri="{FF2B5EF4-FFF2-40B4-BE49-F238E27FC236}">
                <a16:creationId xmlns:a16="http://schemas.microsoft.com/office/drawing/2014/main" id="{9D1E3A24-04BC-40B7-BE29-A0669D72D2FA}"/>
              </a:ext>
            </a:extLst>
          </p:cNvPr>
          <p:cNvPicPr>
            <a:picLocks noChangeAspect="1"/>
          </p:cNvPicPr>
          <p:nvPr/>
        </p:nvPicPr>
        <p:blipFill>
          <a:blip r:embed="rId2"/>
          <a:stretch>
            <a:fillRect/>
          </a:stretch>
        </p:blipFill>
        <p:spPr>
          <a:xfrm>
            <a:off x="0" y="0"/>
            <a:ext cx="4943061" cy="2582749"/>
          </a:xfrm>
          <a:prstGeom prst="rect">
            <a:avLst/>
          </a:prstGeom>
        </p:spPr>
      </p:pic>
      <p:pic>
        <p:nvPicPr>
          <p:cNvPr id="5" name="Picture 4">
            <a:extLst>
              <a:ext uri="{FF2B5EF4-FFF2-40B4-BE49-F238E27FC236}">
                <a16:creationId xmlns:a16="http://schemas.microsoft.com/office/drawing/2014/main" id="{26FBF77B-63EC-405A-A3B1-1F7DCB1E16F5}"/>
              </a:ext>
            </a:extLst>
          </p:cNvPr>
          <p:cNvPicPr>
            <a:picLocks noChangeAspect="1"/>
          </p:cNvPicPr>
          <p:nvPr/>
        </p:nvPicPr>
        <p:blipFill>
          <a:blip r:embed="rId3"/>
          <a:stretch>
            <a:fillRect/>
          </a:stretch>
        </p:blipFill>
        <p:spPr>
          <a:xfrm>
            <a:off x="10775260" y="2888531"/>
            <a:ext cx="1217958" cy="1080938"/>
          </a:xfrm>
          <a:prstGeom prst="rect">
            <a:avLst/>
          </a:prstGeom>
        </p:spPr>
      </p:pic>
      <p:pic>
        <p:nvPicPr>
          <p:cNvPr id="8" name="Picture 7">
            <a:extLst>
              <a:ext uri="{FF2B5EF4-FFF2-40B4-BE49-F238E27FC236}">
                <a16:creationId xmlns:a16="http://schemas.microsoft.com/office/drawing/2014/main" id="{17BDDE78-818F-4049-AFAA-69D47A8E5895}"/>
              </a:ext>
            </a:extLst>
          </p:cNvPr>
          <p:cNvPicPr>
            <a:picLocks noChangeAspect="1"/>
          </p:cNvPicPr>
          <p:nvPr/>
        </p:nvPicPr>
        <p:blipFill>
          <a:blip r:embed="rId4"/>
          <a:stretch>
            <a:fillRect/>
          </a:stretch>
        </p:blipFill>
        <p:spPr>
          <a:xfrm>
            <a:off x="9303026" y="2955975"/>
            <a:ext cx="1352964" cy="938957"/>
          </a:xfrm>
          <a:prstGeom prst="rect">
            <a:avLst/>
          </a:prstGeom>
        </p:spPr>
      </p:pic>
    </p:spTree>
    <p:extLst>
      <p:ext uri="{BB962C8B-B14F-4D97-AF65-F5344CB8AC3E}">
        <p14:creationId xmlns:p14="http://schemas.microsoft.com/office/powerpoint/2010/main" val="1622879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0C30D-BAB3-472D-9419-DFD10052C72D}"/>
              </a:ext>
            </a:extLst>
          </p:cNvPr>
          <p:cNvSpPr>
            <a:spLocks noGrp="1"/>
          </p:cNvSpPr>
          <p:nvPr>
            <p:ph type="title"/>
          </p:nvPr>
        </p:nvSpPr>
        <p:spPr/>
        <p:txBody>
          <a:bodyPr/>
          <a:lstStyle/>
          <a:p>
            <a:pPr algn="ctr"/>
            <a:r>
              <a:rPr lang="en-US" dirty="0"/>
              <a:t>1. Historical Background--</a:t>
            </a:r>
            <a:br>
              <a:rPr lang="en-US" dirty="0"/>
            </a:br>
            <a:r>
              <a:rPr lang="en-US" dirty="0"/>
              <a:t>	Timeline (continued)</a:t>
            </a:r>
          </a:p>
        </p:txBody>
      </p:sp>
      <p:sp>
        <p:nvSpPr>
          <p:cNvPr id="3" name="Content Placeholder 2">
            <a:extLst>
              <a:ext uri="{FF2B5EF4-FFF2-40B4-BE49-F238E27FC236}">
                <a16:creationId xmlns:a16="http://schemas.microsoft.com/office/drawing/2014/main" id="{C116F04E-9040-48EE-BD86-74E821B61DCD}"/>
              </a:ext>
            </a:extLst>
          </p:cNvPr>
          <p:cNvSpPr>
            <a:spLocks noGrp="1"/>
          </p:cNvSpPr>
          <p:nvPr>
            <p:ph idx="1"/>
          </p:nvPr>
        </p:nvSpPr>
        <p:spPr>
          <a:xfrm>
            <a:off x="680321" y="2336873"/>
            <a:ext cx="9613861" cy="3599316"/>
          </a:xfrm>
        </p:spPr>
        <p:txBody>
          <a:bodyPr>
            <a:normAutofit/>
          </a:bodyPr>
          <a:lstStyle/>
          <a:p>
            <a:r>
              <a:rPr lang="en-US" u="sng" dirty="0"/>
              <a:t>1600-1100 BCE: Heroic (Mycenaean) Period</a:t>
            </a:r>
          </a:p>
          <a:p>
            <a:pPr lvl="1"/>
            <a:r>
              <a:rPr lang="en-US" dirty="0"/>
              <a:t>1570: Rise of New Kingdom Egypt</a:t>
            </a:r>
          </a:p>
          <a:p>
            <a:pPr lvl="1"/>
            <a:r>
              <a:rPr lang="en-US" dirty="0"/>
              <a:t>1200: Trojan War</a:t>
            </a:r>
          </a:p>
          <a:p>
            <a:pPr marL="457200" lvl="1" indent="0">
              <a:buNone/>
            </a:pPr>
            <a:endParaRPr lang="en-US" dirty="0"/>
          </a:p>
          <a:p>
            <a:r>
              <a:rPr lang="en-US" u="sng" dirty="0"/>
              <a:t>1100-650 BCE: The Bronze Dark Age</a:t>
            </a:r>
          </a:p>
          <a:p>
            <a:pPr lvl="1"/>
            <a:r>
              <a:rPr lang="en-US" dirty="0"/>
              <a:t>1069: Collapse of New Kingdom Egypt</a:t>
            </a:r>
          </a:p>
          <a:p>
            <a:pPr lvl="1"/>
            <a:r>
              <a:rPr lang="en-US" dirty="0"/>
              <a:t>800: earliest Greek writing</a:t>
            </a:r>
          </a:p>
          <a:p>
            <a:pPr lvl="1"/>
            <a:r>
              <a:rPr lang="en-US" dirty="0"/>
              <a:t>776: First Olympic Games</a:t>
            </a:r>
          </a:p>
          <a:p>
            <a:pPr lvl="1"/>
            <a:r>
              <a:rPr lang="en-US" dirty="0"/>
              <a:t>725-700: Homer composes </a:t>
            </a:r>
            <a:r>
              <a:rPr lang="en-US" b="1" i="1" dirty="0" err="1"/>
              <a:t>Illiad</a:t>
            </a:r>
            <a:r>
              <a:rPr lang="en-US" dirty="0"/>
              <a:t> and </a:t>
            </a:r>
            <a:r>
              <a:rPr lang="en-US" b="1" i="1" dirty="0"/>
              <a:t>Odyssey</a:t>
            </a:r>
          </a:p>
          <a:p>
            <a:pPr lvl="1"/>
            <a:r>
              <a:rPr lang="en-US" dirty="0"/>
              <a:t>675: Nomadic Persians settle in Iranian Plateau</a:t>
            </a:r>
          </a:p>
        </p:txBody>
      </p:sp>
      <p:pic>
        <p:nvPicPr>
          <p:cNvPr id="5" name="Picture 4">
            <a:extLst>
              <a:ext uri="{FF2B5EF4-FFF2-40B4-BE49-F238E27FC236}">
                <a16:creationId xmlns:a16="http://schemas.microsoft.com/office/drawing/2014/main" id="{C4333B7E-C250-4492-9C85-645A850DADFE}"/>
              </a:ext>
            </a:extLst>
          </p:cNvPr>
          <p:cNvPicPr>
            <a:picLocks noChangeAspect="1"/>
          </p:cNvPicPr>
          <p:nvPr/>
        </p:nvPicPr>
        <p:blipFill>
          <a:blip r:embed="rId2"/>
          <a:stretch>
            <a:fillRect/>
          </a:stretch>
        </p:blipFill>
        <p:spPr>
          <a:xfrm>
            <a:off x="10961365" y="743383"/>
            <a:ext cx="1100628" cy="1100628"/>
          </a:xfrm>
          <a:prstGeom prst="rect">
            <a:avLst/>
          </a:prstGeom>
        </p:spPr>
      </p:pic>
    </p:spTree>
    <p:extLst>
      <p:ext uri="{BB962C8B-B14F-4D97-AF65-F5344CB8AC3E}">
        <p14:creationId xmlns:p14="http://schemas.microsoft.com/office/powerpoint/2010/main" val="1376198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0C30D-BAB3-472D-9419-DFD10052C72D}"/>
              </a:ext>
            </a:extLst>
          </p:cNvPr>
          <p:cNvSpPr>
            <a:spLocks noGrp="1"/>
          </p:cNvSpPr>
          <p:nvPr>
            <p:ph type="title"/>
          </p:nvPr>
        </p:nvSpPr>
        <p:spPr/>
        <p:txBody>
          <a:bodyPr/>
          <a:lstStyle/>
          <a:p>
            <a:pPr algn="ctr"/>
            <a:r>
              <a:rPr lang="en-US" dirty="0"/>
              <a:t>1. Historical Background--</a:t>
            </a:r>
            <a:br>
              <a:rPr lang="en-US" dirty="0"/>
            </a:br>
            <a:r>
              <a:rPr lang="en-US" dirty="0"/>
              <a:t>	Timeline (continued)</a:t>
            </a:r>
          </a:p>
        </p:txBody>
      </p:sp>
      <p:sp>
        <p:nvSpPr>
          <p:cNvPr id="3" name="Content Placeholder 2">
            <a:extLst>
              <a:ext uri="{FF2B5EF4-FFF2-40B4-BE49-F238E27FC236}">
                <a16:creationId xmlns:a16="http://schemas.microsoft.com/office/drawing/2014/main" id="{C116F04E-9040-48EE-BD86-74E821B61DCD}"/>
              </a:ext>
            </a:extLst>
          </p:cNvPr>
          <p:cNvSpPr>
            <a:spLocks noGrp="1"/>
          </p:cNvSpPr>
          <p:nvPr>
            <p:ph idx="1"/>
          </p:nvPr>
        </p:nvSpPr>
        <p:spPr>
          <a:xfrm>
            <a:off x="680321" y="2336872"/>
            <a:ext cx="9613861" cy="4236206"/>
          </a:xfrm>
        </p:spPr>
        <p:txBody>
          <a:bodyPr>
            <a:normAutofit lnSpcReduction="10000"/>
          </a:bodyPr>
          <a:lstStyle/>
          <a:p>
            <a:r>
              <a:rPr lang="en-US" u="sng" dirty="0"/>
              <a:t>650-480 BCE: Archaic Period</a:t>
            </a:r>
          </a:p>
          <a:p>
            <a:pPr lvl="1"/>
            <a:r>
              <a:rPr lang="en-US" dirty="0"/>
              <a:t>612: Collapse of Assyrian Empire. Rise of Medes</a:t>
            </a:r>
          </a:p>
          <a:p>
            <a:pPr lvl="1"/>
            <a:r>
              <a:rPr lang="en-US" dirty="0"/>
              <a:t>594: Solon’s reforms in Athens</a:t>
            </a:r>
          </a:p>
          <a:p>
            <a:pPr lvl="1"/>
            <a:r>
              <a:rPr lang="en-US" dirty="0"/>
              <a:t>553-530: Cyrus the Great conquers Medes, Babylonia, Asia Minor and other lands to form the Achaemenid Persian Empire. </a:t>
            </a:r>
          </a:p>
          <a:p>
            <a:pPr lvl="1"/>
            <a:r>
              <a:rPr lang="en-US" dirty="0"/>
              <a:t>522: Darius The Great becomes king, consolidates and reorganizes empire</a:t>
            </a:r>
          </a:p>
          <a:p>
            <a:pPr lvl="1"/>
            <a:r>
              <a:rPr lang="en-US" dirty="0"/>
              <a:t>510: Athenians drive tyrant Hippias into exile. </a:t>
            </a:r>
          </a:p>
          <a:p>
            <a:pPr lvl="1"/>
            <a:r>
              <a:rPr lang="en-US" dirty="0"/>
              <a:t>509: Rome overthrows king, establishes republic</a:t>
            </a:r>
          </a:p>
          <a:p>
            <a:pPr lvl="1"/>
            <a:r>
              <a:rPr lang="en-US" dirty="0"/>
              <a:t>508-7: Athens adopts democratic constitution</a:t>
            </a:r>
          </a:p>
          <a:p>
            <a:pPr marL="457200" lvl="1" indent="0" algn="ctr">
              <a:buNone/>
            </a:pPr>
            <a:r>
              <a:rPr lang="en-US" u="sng" dirty="0">
                <a:solidFill>
                  <a:srgbClr val="FFFF00"/>
                </a:solidFill>
              </a:rPr>
              <a:t>START OF THE PERSIAN WARS</a:t>
            </a:r>
          </a:p>
          <a:p>
            <a:pPr lvl="1"/>
            <a:r>
              <a:rPr lang="en-US" dirty="0"/>
              <a:t>499-493: </a:t>
            </a:r>
            <a:r>
              <a:rPr lang="en-US" dirty="0">
                <a:solidFill>
                  <a:srgbClr val="FFFF00"/>
                </a:solidFill>
              </a:rPr>
              <a:t>Ionian cities, with Athenian aid, revolt from Persia, but fail</a:t>
            </a:r>
          </a:p>
          <a:p>
            <a:pPr lvl="1"/>
            <a:r>
              <a:rPr lang="en-US" dirty="0"/>
              <a:t>490: </a:t>
            </a:r>
            <a:r>
              <a:rPr lang="en-US" dirty="0">
                <a:solidFill>
                  <a:srgbClr val="FFFF00"/>
                </a:solidFill>
              </a:rPr>
              <a:t>Persians send punitive force against Athens, defeated at Marathon</a:t>
            </a:r>
          </a:p>
          <a:p>
            <a:pPr lvl="1"/>
            <a:r>
              <a:rPr lang="en-US" dirty="0"/>
              <a:t>482: </a:t>
            </a:r>
            <a:r>
              <a:rPr lang="en-US" dirty="0">
                <a:solidFill>
                  <a:srgbClr val="FFFF00"/>
                </a:solidFill>
              </a:rPr>
              <a:t>Athens builds a fleet</a:t>
            </a:r>
          </a:p>
          <a:p>
            <a:pPr marL="457200" lvl="1" indent="0">
              <a:buNone/>
            </a:pPr>
            <a:endParaRPr lang="en-US" dirty="0"/>
          </a:p>
          <a:p>
            <a:endParaRPr lang="en-US" dirty="0"/>
          </a:p>
        </p:txBody>
      </p:sp>
      <p:pic>
        <p:nvPicPr>
          <p:cNvPr id="5" name="Picture 4">
            <a:extLst>
              <a:ext uri="{FF2B5EF4-FFF2-40B4-BE49-F238E27FC236}">
                <a16:creationId xmlns:a16="http://schemas.microsoft.com/office/drawing/2014/main" id="{C4333B7E-C250-4492-9C85-645A850DADFE}"/>
              </a:ext>
            </a:extLst>
          </p:cNvPr>
          <p:cNvPicPr>
            <a:picLocks noChangeAspect="1"/>
          </p:cNvPicPr>
          <p:nvPr/>
        </p:nvPicPr>
        <p:blipFill>
          <a:blip r:embed="rId2"/>
          <a:stretch>
            <a:fillRect/>
          </a:stretch>
        </p:blipFill>
        <p:spPr>
          <a:xfrm>
            <a:off x="10961365" y="743383"/>
            <a:ext cx="1100628" cy="1100628"/>
          </a:xfrm>
          <a:prstGeom prst="rect">
            <a:avLst/>
          </a:prstGeom>
        </p:spPr>
      </p:pic>
    </p:spTree>
    <p:extLst>
      <p:ext uri="{BB962C8B-B14F-4D97-AF65-F5344CB8AC3E}">
        <p14:creationId xmlns:p14="http://schemas.microsoft.com/office/powerpoint/2010/main" val="1577404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0C30D-BAB3-472D-9419-DFD10052C72D}"/>
              </a:ext>
            </a:extLst>
          </p:cNvPr>
          <p:cNvSpPr>
            <a:spLocks noGrp="1"/>
          </p:cNvSpPr>
          <p:nvPr>
            <p:ph type="title"/>
          </p:nvPr>
        </p:nvSpPr>
        <p:spPr/>
        <p:txBody>
          <a:bodyPr/>
          <a:lstStyle/>
          <a:p>
            <a:pPr algn="ctr"/>
            <a:r>
              <a:rPr lang="en-US" dirty="0"/>
              <a:t>1. Historical Background--</a:t>
            </a:r>
            <a:br>
              <a:rPr lang="en-US" dirty="0"/>
            </a:br>
            <a:r>
              <a:rPr lang="en-US" dirty="0"/>
              <a:t>	Timeline (continued)</a:t>
            </a:r>
          </a:p>
        </p:txBody>
      </p:sp>
      <p:sp>
        <p:nvSpPr>
          <p:cNvPr id="3" name="Content Placeholder 2">
            <a:extLst>
              <a:ext uri="{FF2B5EF4-FFF2-40B4-BE49-F238E27FC236}">
                <a16:creationId xmlns:a16="http://schemas.microsoft.com/office/drawing/2014/main" id="{C116F04E-9040-48EE-BD86-74E821B61DCD}"/>
              </a:ext>
            </a:extLst>
          </p:cNvPr>
          <p:cNvSpPr>
            <a:spLocks noGrp="1"/>
          </p:cNvSpPr>
          <p:nvPr>
            <p:ph idx="1"/>
          </p:nvPr>
        </p:nvSpPr>
        <p:spPr>
          <a:xfrm>
            <a:off x="680321" y="2336873"/>
            <a:ext cx="9613861" cy="4315718"/>
          </a:xfrm>
        </p:spPr>
        <p:txBody>
          <a:bodyPr>
            <a:normAutofit lnSpcReduction="10000"/>
          </a:bodyPr>
          <a:lstStyle/>
          <a:p>
            <a:r>
              <a:rPr lang="en-US" u="sng" dirty="0"/>
              <a:t>480-323 BCE: Classical Period</a:t>
            </a:r>
          </a:p>
          <a:p>
            <a:pPr lvl="1"/>
            <a:r>
              <a:rPr lang="en-US" dirty="0"/>
              <a:t>480: </a:t>
            </a:r>
            <a:r>
              <a:rPr lang="en-US" dirty="0">
                <a:solidFill>
                  <a:srgbClr val="FFFF00"/>
                </a:solidFill>
              </a:rPr>
              <a:t>Persia invades Greece. Battles of Thermopylae and Salamis</a:t>
            </a:r>
          </a:p>
          <a:p>
            <a:pPr lvl="1"/>
            <a:r>
              <a:rPr lang="en-US" dirty="0"/>
              <a:t>479: </a:t>
            </a:r>
            <a:r>
              <a:rPr lang="en-US" dirty="0">
                <a:solidFill>
                  <a:srgbClr val="FFFF00"/>
                </a:solidFill>
              </a:rPr>
              <a:t>Defeat of Persians at Plataea and </a:t>
            </a:r>
            <a:r>
              <a:rPr lang="en-US" dirty="0" err="1">
                <a:solidFill>
                  <a:srgbClr val="FFFF00"/>
                </a:solidFill>
              </a:rPr>
              <a:t>Mykale</a:t>
            </a:r>
            <a:r>
              <a:rPr lang="en-US" dirty="0">
                <a:solidFill>
                  <a:srgbClr val="FFFF00"/>
                </a:solidFill>
              </a:rPr>
              <a:t> temporarily ends war</a:t>
            </a:r>
          </a:p>
          <a:p>
            <a:pPr lvl="1"/>
            <a:r>
              <a:rPr lang="en-US" dirty="0"/>
              <a:t>447-449: </a:t>
            </a:r>
            <a:r>
              <a:rPr lang="en-US" b="1" i="1" dirty="0">
                <a:solidFill>
                  <a:srgbClr val="FFFF00"/>
                </a:solidFill>
              </a:rPr>
              <a:t>Wars of the Delian League </a:t>
            </a:r>
            <a:r>
              <a:rPr lang="en-US" dirty="0">
                <a:solidFill>
                  <a:srgbClr val="FFFF00"/>
                </a:solidFill>
              </a:rPr>
              <a:t>(later Athenian Empire) against Persia</a:t>
            </a:r>
          </a:p>
          <a:p>
            <a:pPr lvl="1"/>
            <a:r>
              <a:rPr lang="en-US" dirty="0"/>
              <a:t>430: </a:t>
            </a:r>
            <a:r>
              <a:rPr lang="en-US" dirty="0">
                <a:solidFill>
                  <a:srgbClr val="FFFF00"/>
                </a:solidFill>
              </a:rPr>
              <a:t>Herodotus publishes</a:t>
            </a:r>
            <a:r>
              <a:rPr lang="en-US" b="1" i="1" dirty="0">
                <a:solidFill>
                  <a:srgbClr val="FFFF00"/>
                </a:solidFill>
              </a:rPr>
              <a:t> </a:t>
            </a:r>
            <a:r>
              <a:rPr lang="en-US" b="1" i="1" u="sng" dirty="0">
                <a:solidFill>
                  <a:srgbClr val="FFFF00"/>
                </a:solidFill>
              </a:rPr>
              <a:t>Histories</a:t>
            </a:r>
            <a:r>
              <a:rPr lang="en-US" b="1" i="1" dirty="0">
                <a:solidFill>
                  <a:srgbClr val="FFFF00"/>
                </a:solidFill>
              </a:rPr>
              <a:t> </a:t>
            </a:r>
            <a:r>
              <a:rPr lang="en-US" i="1" dirty="0">
                <a:solidFill>
                  <a:srgbClr val="FFFF00"/>
                </a:solidFill>
              </a:rPr>
              <a:t>(Inquiries)</a:t>
            </a:r>
          </a:p>
          <a:p>
            <a:pPr lvl="1"/>
            <a:r>
              <a:rPr lang="en-US" dirty="0"/>
              <a:t>431-404: </a:t>
            </a:r>
            <a:r>
              <a:rPr lang="en-US" b="1" i="1" dirty="0">
                <a:solidFill>
                  <a:srgbClr val="FFFF00"/>
                </a:solidFill>
              </a:rPr>
              <a:t>Peloponnesian Wars </a:t>
            </a:r>
            <a:r>
              <a:rPr lang="en-US" dirty="0">
                <a:solidFill>
                  <a:srgbClr val="FFFF00"/>
                </a:solidFill>
              </a:rPr>
              <a:t>(ends in defeat of Athens by Sparta)</a:t>
            </a:r>
          </a:p>
          <a:p>
            <a:pPr lvl="1"/>
            <a:r>
              <a:rPr lang="en-US" dirty="0"/>
              <a:t>396-5: </a:t>
            </a:r>
            <a:r>
              <a:rPr lang="en-US" dirty="0">
                <a:solidFill>
                  <a:srgbClr val="FFFF00"/>
                </a:solidFill>
              </a:rPr>
              <a:t>Sparta invades Persian Asia Minor, but withdraws</a:t>
            </a:r>
          </a:p>
          <a:p>
            <a:pPr lvl="1"/>
            <a:r>
              <a:rPr lang="en-US" dirty="0"/>
              <a:t>395-387: </a:t>
            </a:r>
            <a:r>
              <a:rPr lang="en-US" b="1" i="1" dirty="0">
                <a:solidFill>
                  <a:srgbClr val="FFFF00"/>
                </a:solidFill>
              </a:rPr>
              <a:t>Corinthian War </a:t>
            </a:r>
            <a:r>
              <a:rPr lang="en-US" dirty="0">
                <a:solidFill>
                  <a:srgbClr val="FFFF00"/>
                </a:solidFill>
              </a:rPr>
              <a:t>between Sparta and coalition of Greek states</a:t>
            </a:r>
          </a:p>
          <a:p>
            <a:pPr lvl="1"/>
            <a:r>
              <a:rPr lang="en-US" dirty="0"/>
              <a:t>387: </a:t>
            </a:r>
            <a:r>
              <a:rPr lang="en-US" dirty="0">
                <a:solidFill>
                  <a:srgbClr val="FFFF00"/>
                </a:solidFill>
              </a:rPr>
              <a:t>King’s Peace (dictated by Artaxerxes II) ends Corinthian War</a:t>
            </a:r>
          </a:p>
          <a:p>
            <a:pPr lvl="1"/>
            <a:r>
              <a:rPr lang="en-US" dirty="0"/>
              <a:t>371-362: </a:t>
            </a:r>
            <a:r>
              <a:rPr lang="en-US" dirty="0">
                <a:solidFill>
                  <a:srgbClr val="FFFF00"/>
                </a:solidFill>
              </a:rPr>
              <a:t>Theban Hegemony breaks Sparta’s power</a:t>
            </a:r>
          </a:p>
          <a:p>
            <a:pPr lvl="1"/>
            <a:r>
              <a:rPr lang="en-US" dirty="0"/>
              <a:t>338: </a:t>
            </a:r>
            <a:r>
              <a:rPr lang="en-US" dirty="0">
                <a:solidFill>
                  <a:srgbClr val="FFFF00"/>
                </a:solidFill>
              </a:rPr>
              <a:t>Philip of Macedon defeats Athens and Thebes at Chaeronea</a:t>
            </a:r>
          </a:p>
          <a:p>
            <a:pPr lvl="1"/>
            <a:r>
              <a:rPr lang="en-US" dirty="0"/>
              <a:t>334-330: </a:t>
            </a:r>
            <a:r>
              <a:rPr lang="en-US" dirty="0">
                <a:solidFill>
                  <a:srgbClr val="FFFF00"/>
                </a:solidFill>
              </a:rPr>
              <a:t>Alexander invades and conquers Persia.</a:t>
            </a:r>
          </a:p>
          <a:p>
            <a:pPr lvl="1"/>
            <a:r>
              <a:rPr lang="en-US" dirty="0"/>
              <a:t>323: </a:t>
            </a:r>
            <a:r>
              <a:rPr lang="en-US" dirty="0">
                <a:solidFill>
                  <a:srgbClr val="FFFF00"/>
                </a:solidFill>
              </a:rPr>
              <a:t>Alexander dies, his empire disintegrates into warring states.</a:t>
            </a:r>
          </a:p>
        </p:txBody>
      </p:sp>
      <p:pic>
        <p:nvPicPr>
          <p:cNvPr id="5" name="Picture 4">
            <a:extLst>
              <a:ext uri="{FF2B5EF4-FFF2-40B4-BE49-F238E27FC236}">
                <a16:creationId xmlns:a16="http://schemas.microsoft.com/office/drawing/2014/main" id="{C4333B7E-C250-4492-9C85-645A850DADFE}"/>
              </a:ext>
            </a:extLst>
          </p:cNvPr>
          <p:cNvPicPr>
            <a:picLocks noChangeAspect="1"/>
          </p:cNvPicPr>
          <p:nvPr/>
        </p:nvPicPr>
        <p:blipFill>
          <a:blip r:embed="rId2"/>
          <a:stretch>
            <a:fillRect/>
          </a:stretch>
        </p:blipFill>
        <p:spPr>
          <a:xfrm>
            <a:off x="10961365" y="743383"/>
            <a:ext cx="1100628" cy="1100628"/>
          </a:xfrm>
          <a:prstGeom prst="rect">
            <a:avLst/>
          </a:prstGeom>
        </p:spPr>
      </p:pic>
    </p:spTree>
    <p:extLst>
      <p:ext uri="{BB962C8B-B14F-4D97-AF65-F5344CB8AC3E}">
        <p14:creationId xmlns:p14="http://schemas.microsoft.com/office/powerpoint/2010/main" val="3706416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0C30D-BAB3-472D-9419-DFD10052C72D}"/>
              </a:ext>
            </a:extLst>
          </p:cNvPr>
          <p:cNvSpPr>
            <a:spLocks noGrp="1"/>
          </p:cNvSpPr>
          <p:nvPr>
            <p:ph type="title"/>
          </p:nvPr>
        </p:nvSpPr>
        <p:spPr/>
        <p:txBody>
          <a:bodyPr/>
          <a:lstStyle/>
          <a:p>
            <a:pPr algn="ctr"/>
            <a:r>
              <a:rPr lang="en-US" dirty="0"/>
              <a:t>1. Historical Background--</a:t>
            </a:r>
            <a:br>
              <a:rPr lang="en-US" dirty="0"/>
            </a:br>
            <a:r>
              <a:rPr lang="en-US" dirty="0"/>
              <a:t>	Timeline (continued)</a:t>
            </a:r>
          </a:p>
        </p:txBody>
      </p:sp>
      <p:sp>
        <p:nvSpPr>
          <p:cNvPr id="3" name="Content Placeholder 2">
            <a:extLst>
              <a:ext uri="{FF2B5EF4-FFF2-40B4-BE49-F238E27FC236}">
                <a16:creationId xmlns:a16="http://schemas.microsoft.com/office/drawing/2014/main" id="{C116F04E-9040-48EE-BD86-74E821B61DCD}"/>
              </a:ext>
            </a:extLst>
          </p:cNvPr>
          <p:cNvSpPr>
            <a:spLocks noGrp="1"/>
          </p:cNvSpPr>
          <p:nvPr>
            <p:ph idx="1"/>
          </p:nvPr>
        </p:nvSpPr>
        <p:spPr/>
        <p:txBody>
          <a:bodyPr/>
          <a:lstStyle/>
          <a:p>
            <a:r>
              <a:rPr lang="en-US" u="sng" dirty="0"/>
              <a:t>323-31 BCE: Hellenistic Period</a:t>
            </a:r>
          </a:p>
          <a:p>
            <a:pPr lvl="1"/>
            <a:r>
              <a:rPr lang="en-US" dirty="0"/>
              <a:t>323: Greece becomes province of Macedon, Athenian democracy ends.</a:t>
            </a:r>
          </a:p>
          <a:p>
            <a:pPr lvl="1"/>
            <a:r>
              <a:rPr lang="en-US" dirty="0"/>
              <a:t>272: Greeks in Southern Italy conquered by Rome</a:t>
            </a:r>
          </a:p>
          <a:p>
            <a:pPr lvl="1"/>
            <a:r>
              <a:rPr lang="en-US" dirty="0"/>
              <a:t>218-201: Rome defeats Carthage in 2</a:t>
            </a:r>
            <a:r>
              <a:rPr lang="en-US" baseline="30000" dirty="0"/>
              <a:t>nd</a:t>
            </a:r>
            <a:r>
              <a:rPr lang="en-US" dirty="0"/>
              <a:t> Punic War (Hannibal’s War)</a:t>
            </a:r>
          </a:p>
          <a:p>
            <a:pPr lvl="1"/>
            <a:r>
              <a:rPr lang="en-US" dirty="0"/>
              <a:t>211: Rome sacks Syracuse, conquers Sicily</a:t>
            </a:r>
          </a:p>
          <a:p>
            <a:pPr lvl="1"/>
            <a:r>
              <a:rPr lang="en-US" dirty="0"/>
              <a:t>146: Greece (as part of Macedonia) becomes Roman province.</a:t>
            </a:r>
          </a:p>
          <a:p>
            <a:pPr lvl="1"/>
            <a:r>
              <a:rPr lang="en-US" dirty="0"/>
              <a:t>31: Octavian defeats Mark Anthony at Actium. Rome becomes master of the Mediterranean basin.</a:t>
            </a:r>
          </a:p>
          <a:p>
            <a:pPr lvl="1"/>
            <a:r>
              <a:rPr lang="en-US" dirty="0"/>
              <a:t>27: Roman Republic replaced by Roman Empire</a:t>
            </a:r>
          </a:p>
        </p:txBody>
      </p:sp>
      <p:pic>
        <p:nvPicPr>
          <p:cNvPr id="5" name="Picture 4">
            <a:extLst>
              <a:ext uri="{FF2B5EF4-FFF2-40B4-BE49-F238E27FC236}">
                <a16:creationId xmlns:a16="http://schemas.microsoft.com/office/drawing/2014/main" id="{C4333B7E-C250-4492-9C85-645A850DADFE}"/>
              </a:ext>
            </a:extLst>
          </p:cNvPr>
          <p:cNvPicPr>
            <a:picLocks noChangeAspect="1"/>
          </p:cNvPicPr>
          <p:nvPr/>
        </p:nvPicPr>
        <p:blipFill>
          <a:blip r:embed="rId2"/>
          <a:stretch>
            <a:fillRect/>
          </a:stretch>
        </p:blipFill>
        <p:spPr>
          <a:xfrm>
            <a:off x="10961365" y="743383"/>
            <a:ext cx="1100628" cy="1100628"/>
          </a:xfrm>
          <a:prstGeom prst="rect">
            <a:avLst/>
          </a:prstGeom>
        </p:spPr>
      </p:pic>
    </p:spTree>
    <p:extLst>
      <p:ext uri="{BB962C8B-B14F-4D97-AF65-F5344CB8AC3E}">
        <p14:creationId xmlns:p14="http://schemas.microsoft.com/office/powerpoint/2010/main" val="707308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25BB1-90D9-4FB8-BA5F-B466246C1154}"/>
              </a:ext>
            </a:extLst>
          </p:cNvPr>
          <p:cNvSpPr>
            <a:spLocks noGrp="1"/>
          </p:cNvSpPr>
          <p:nvPr>
            <p:ph type="title"/>
          </p:nvPr>
        </p:nvSpPr>
        <p:spPr>
          <a:xfrm>
            <a:off x="680321" y="753228"/>
            <a:ext cx="9613861" cy="1080938"/>
          </a:xfrm>
        </p:spPr>
        <p:txBody>
          <a:bodyPr/>
          <a:lstStyle/>
          <a:p>
            <a:pPr algn="ctr"/>
            <a:r>
              <a:rPr lang="en-US" dirty="0"/>
              <a:t>1. Historical Background--</a:t>
            </a:r>
            <a:br>
              <a:rPr lang="en-US" dirty="0"/>
            </a:br>
            <a:r>
              <a:rPr lang="en-US" dirty="0"/>
              <a:t>	Geography</a:t>
            </a:r>
          </a:p>
        </p:txBody>
      </p:sp>
      <p:sp>
        <p:nvSpPr>
          <p:cNvPr id="6" name="Content Placeholder 5">
            <a:extLst>
              <a:ext uri="{FF2B5EF4-FFF2-40B4-BE49-F238E27FC236}">
                <a16:creationId xmlns:a16="http://schemas.microsoft.com/office/drawing/2014/main" id="{C1FEAB72-6D14-4D9C-92CA-85EFB23B8DCB}"/>
              </a:ext>
            </a:extLst>
          </p:cNvPr>
          <p:cNvSpPr>
            <a:spLocks noGrp="1"/>
          </p:cNvSpPr>
          <p:nvPr>
            <p:ph idx="1"/>
          </p:nvPr>
        </p:nvSpPr>
        <p:spPr/>
        <p:txBody>
          <a:bodyPr/>
          <a:lstStyle/>
          <a:p>
            <a:pPr marL="0" indent="0">
              <a:buNone/>
            </a:pPr>
            <a:r>
              <a:rPr lang="en-US" b="1" u="sng" dirty="0"/>
              <a:t>Persian Empire</a:t>
            </a:r>
          </a:p>
          <a:p>
            <a:pPr marL="0" indent="0">
              <a:buNone/>
            </a:pPr>
            <a:r>
              <a:rPr lang="en-US" dirty="0"/>
              <a:t>   490 BCE</a:t>
            </a:r>
          </a:p>
        </p:txBody>
      </p:sp>
      <p:pic>
        <p:nvPicPr>
          <p:cNvPr id="8" name="Picture 7">
            <a:extLst>
              <a:ext uri="{FF2B5EF4-FFF2-40B4-BE49-F238E27FC236}">
                <a16:creationId xmlns:a16="http://schemas.microsoft.com/office/drawing/2014/main" id="{D4FAC01E-D19A-488C-82EA-0CDAD14A4FB8}"/>
              </a:ext>
            </a:extLst>
          </p:cNvPr>
          <p:cNvPicPr>
            <a:picLocks noChangeAspect="1"/>
          </p:cNvPicPr>
          <p:nvPr/>
        </p:nvPicPr>
        <p:blipFill>
          <a:blip r:embed="rId2"/>
          <a:stretch>
            <a:fillRect/>
          </a:stretch>
        </p:blipFill>
        <p:spPr>
          <a:xfrm>
            <a:off x="10994844" y="748378"/>
            <a:ext cx="1033670" cy="1085788"/>
          </a:xfrm>
          <a:prstGeom prst="rect">
            <a:avLst/>
          </a:prstGeom>
        </p:spPr>
      </p:pic>
    </p:spTree>
    <p:extLst>
      <p:ext uri="{BB962C8B-B14F-4D97-AF65-F5344CB8AC3E}">
        <p14:creationId xmlns:p14="http://schemas.microsoft.com/office/powerpoint/2010/main" val="1412690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AB7D4-787F-40E5-B82D-33EB231F67A4}"/>
              </a:ext>
            </a:extLst>
          </p:cNvPr>
          <p:cNvSpPr>
            <a:spLocks noGrp="1"/>
          </p:cNvSpPr>
          <p:nvPr>
            <p:ph type="title"/>
          </p:nvPr>
        </p:nvSpPr>
        <p:spPr/>
        <p:txBody>
          <a:bodyPr/>
          <a:lstStyle/>
          <a:p>
            <a:pPr algn="ctr"/>
            <a:r>
              <a:rPr lang="en-US" dirty="0"/>
              <a:t>1. Historical Background--</a:t>
            </a:r>
            <a:br>
              <a:rPr lang="en-US" dirty="0"/>
            </a:br>
            <a:r>
              <a:rPr lang="en-US" dirty="0"/>
              <a:t>	Geography</a:t>
            </a:r>
          </a:p>
        </p:txBody>
      </p:sp>
      <p:sp>
        <p:nvSpPr>
          <p:cNvPr id="3" name="Content Placeholder 2">
            <a:extLst>
              <a:ext uri="{FF2B5EF4-FFF2-40B4-BE49-F238E27FC236}">
                <a16:creationId xmlns:a16="http://schemas.microsoft.com/office/drawing/2014/main" id="{3B9924E6-0428-4CF3-88AF-EAF9AB33A30B}"/>
              </a:ext>
            </a:extLst>
          </p:cNvPr>
          <p:cNvSpPr>
            <a:spLocks noGrp="1"/>
          </p:cNvSpPr>
          <p:nvPr>
            <p:ph idx="1"/>
          </p:nvPr>
        </p:nvSpPr>
        <p:spPr>
          <a:xfrm>
            <a:off x="680321" y="2336873"/>
            <a:ext cx="2606219" cy="3599316"/>
          </a:xfrm>
        </p:spPr>
        <p:txBody>
          <a:bodyPr/>
          <a:lstStyle/>
          <a:p>
            <a:pPr marL="0" indent="0">
              <a:buNone/>
            </a:pPr>
            <a:r>
              <a:rPr lang="en-US" b="1" u="sng" dirty="0"/>
              <a:t>Population </a:t>
            </a:r>
          </a:p>
          <a:p>
            <a:pPr marL="0" indent="0">
              <a:buNone/>
            </a:pPr>
            <a:r>
              <a:rPr lang="en-US" b="1" u="sng" dirty="0"/>
              <a:t>and</a:t>
            </a:r>
          </a:p>
          <a:p>
            <a:pPr marL="0" indent="0">
              <a:buNone/>
            </a:pPr>
            <a:r>
              <a:rPr lang="en-US" b="1" u="sng" dirty="0"/>
              <a:t>Languages</a:t>
            </a:r>
          </a:p>
          <a:p>
            <a:pPr marL="0" indent="0">
              <a:buNone/>
            </a:pPr>
            <a:r>
              <a:rPr lang="en-US" sz="1800" dirty="0"/>
              <a:t>About 500 BCE</a:t>
            </a:r>
          </a:p>
          <a:p>
            <a:pPr marL="0" indent="0">
              <a:buNone/>
            </a:pPr>
            <a:endParaRPr lang="en-US" sz="1800" dirty="0"/>
          </a:p>
          <a:p>
            <a:pPr marL="0" indent="0">
              <a:buNone/>
            </a:pPr>
            <a:r>
              <a:rPr lang="en-US" sz="1800" dirty="0"/>
              <a:t>Yellow: Semitic</a:t>
            </a:r>
          </a:p>
          <a:p>
            <a:pPr marL="0" indent="0">
              <a:buNone/>
            </a:pPr>
            <a:r>
              <a:rPr lang="en-US" sz="1800" dirty="0"/>
              <a:t>Green: Demotic</a:t>
            </a:r>
          </a:p>
          <a:p>
            <a:pPr marL="0" indent="0">
              <a:buNone/>
            </a:pPr>
            <a:r>
              <a:rPr lang="en-US" sz="1800" dirty="0"/>
              <a:t>Shades of Gray: Indo-European</a:t>
            </a:r>
          </a:p>
        </p:txBody>
      </p:sp>
      <p:pic>
        <p:nvPicPr>
          <p:cNvPr id="5" name="Picture 4">
            <a:extLst>
              <a:ext uri="{FF2B5EF4-FFF2-40B4-BE49-F238E27FC236}">
                <a16:creationId xmlns:a16="http://schemas.microsoft.com/office/drawing/2014/main" id="{E8A740CB-DEED-4C8D-BF16-18DE4334010E}"/>
              </a:ext>
            </a:extLst>
          </p:cNvPr>
          <p:cNvPicPr>
            <a:picLocks noChangeAspect="1"/>
          </p:cNvPicPr>
          <p:nvPr/>
        </p:nvPicPr>
        <p:blipFill>
          <a:blip r:embed="rId2"/>
          <a:stretch>
            <a:fillRect/>
          </a:stretch>
        </p:blipFill>
        <p:spPr>
          <a:xfrm>
            <a:off x="3286540" y="2196336"/>
            <a:ext cx="8494642" cy="4485172"/>
          </a:xfrm>
          <a:prstGeom prst="rect">
            <a:avLst/>
          </a:prstGeom>
        </p:spPr>
      </p:pic>
      <p:pic>
        <p:nvPicPr>
          <p:cNvPr id="7" name="Picture 6">
            <a:extLst>
              <a:ext uri="{FF2B5EF4-FFF2-40B4-BE49-F238E27FC236}">
                <a16:creationId xmlns:a16="http://schemas.microsoft.com/office/drawing/2014/main" id="{F1973E5B-D86C-4283-94DA-8369AF5FC759}"/>
              </a:ext>
            </a:extLst>
          </p:cNvPr>
          <p:cNvPicPr>
            <a:picLocks noChangeAspect="1"/>
          </p:cNvPicPr>
          <p:nvPr/>
        </p:nvPicPr>
        <p:blipFill>
          <a:blip r:embed="rId3"/>
          <a:stretch>
            <a:fillRect/>
          </a:stretch>
        </p:blipFill>
        <p:spPr>
          <a:xfrm>
            <a:off x="10994844" y="748378"/>
            <a:ext cx="1033670" cy="1085788"/>
          </a:xfrm>
          <a:prstGeom prst="rect">
            <a:avLst/>
          </a:prstGeom>
        </p:spPr>
      </p:pic>
    </p:spTree>
    <p:extLst>
      <p:ext uri="{BB962C8B-B14F-4D97-AF65-F5344CB8AC3E}">
        <p14:creationId xmlns:p14="http://schemas.microsoft.com/office/powerpoint/2010/main" val="3739478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4040-06EE-4303-A692-36D002CBF0AB}"/>
              </a:ext>
            </a:extLst>
          </p:cNvPr>
          <p:cNvSpPr>
            <a:spLocks noGrp="1"/>
          </p:cNvSpPr>
          <p:nvPr>
            <p:ph type="title"/>
          </p:nvPr>
        </p:nvSpPr>
        <p:spPr/>
        <p:txBody>
          <a:bodyPr/>
          <a:lstStyle/>
          <a:p>
            <a:pPr algn="ctr"/>
            <a:r>
              <a:rPr lang="en-US" dirty="0"/>
              <a:t>2. Herodotus, The Father of History</a:t>
            </a:r>
          </a:p>
        </p:txBody>
      </p:sp>
      <p:sp>
        <p:nvSpPr>
          <p:cNvPr id="3" name="Content Placeholder 2">
            <a:extLst>
              <a:ext uri="{FF2B5EF4-FFF2-40B4-BE49-F238E27FC236}">
                <a16:creationId xmlns:a16="http://schemas.microsoft.com/office/drawing/2014/main" id="{BAB970CE-0D1A-4DBB-87E3-E966EB92AD27}"/>
              </a:ext>
            </a:extLst>
          </p:cNvPr>
          <p:cNvSpPr>
            <a:spLocks noGrp="1"/>
          </p:cNvSpPr>
          <p:nvPr>
            <p:ph idx="1"/>
          </p:nvPr>
        </p:nvSpPr>
        <p:spPr>
          <a:xfrm>
            <a:off x="680322" y="2336872"/>
            <a:ext cx="7960096" cy="4401857"/>
          </a:xfrm>
        </p:spPr>
        <p:txBody>
          <a:bodyPr>
            <a:normAutofit/>
          </a:bodyPr>
          <a:lstStyle/>
          <a:p>
            <a:r>
              <a:rPr lang="en-US" dirty="0"/>
              <a:t>Previous historians and chroniclers mostly provided a list of events and when they took place</a:t>
            </a:r>
          </a:p>
          <a:p>
            <a:r>
              <a:rPr lang="en-US" dirty="0"/>
              <a:t>Herodotus set out to tell a multi-generational story with a clear conclusion proving a point (the superiority of the Greeks over the Persians). </a:t>
            </a:r>
          </a:p>
          <a:p>
            <a:r>
              <a:rPr lang="en-US" dirty="0"/>
              <a:t>Collected as much evidence as he could. The book was called “Inquiries,” which in Greek is </a:t>
            </a:r>
            <a:r>
              <a:rPr lang="en-US" i="1" dirty="0" err="1"/>
              <a:t>Historias</a:t>
            </a:r>
            <a:r>
              <a:rPr lang="en-US" dirty="0"/>
              <a:t>.</a:t>
            </a:r>
          </a:p>
        </p:txBody>
      </p:sp>
      <p:pic>
        <p:nvPicPr>
          <p:cNvPr id="4" name="Picture 3">
            <a:extLst>
              <a:ext uri="{FF2B5EF4-FFF2-40B4-BE49-F238E27FC236}">
                <a16:creationId xmlns:a16="http://schemas.microsoft.com/office/drawing/2014/main" id="{930D9B69-B57F-4760-B595-A17D37CB2090}"/>
              </a:ext>
            </a:extLst>
          </p:cNvPr>
          <p:cNvPicPr>
            <a:picLocks noChangeAspect="1"/>
          </p:cNvPicPr>
          <p:nvPr/>
        </p:nvPicPr>
        <p:blipFill>
          <a:blip r:embed="rId2"/>
          <a:stretch>
            <a:fillRect/>
          </a:stretch>
        </p:blipFill>
        <p:spPr>
          <a:xfrm>
            <a:off x="10788512" y="752126"/>
            <a:ext cx="1217958" cy="1080938"/>
          </a:xfrm>
          <a:prstGeom prst="rect">
            <a:avLst/>
          </a:prstGeom>
        </p:spPr>
      </p:pic>
    </p:spTree>
    <p:extLst>
      <p:ext uri="{BB962C8B-B14F-4D97-AF65-F5344CB8AC3E}">
        <p14:creationId xmlns:p14="http://schemas.microsoft.com/office/powerpoint/2010/main" val="1662457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4040-06EE-4303-A692-36D002CBF0AB}"/>
              </a:ext>
            </a:extLst>
          </p:cNvPr>
          <p:cNvSpPr>
            <a:spLocks noGrp="1"/>
          </p:cNvSpPr>
          <p:nvPr>
            <p:ph type="title"/>
          </p:nvPr>
        </p:nvSpPr>
        <p:spPr/>
        <p:txBody>
          <a:bodyPr/>
          <a:lstStyle/>
          <a:p>
            <a:pPr algn="ctr"/>
            <a:r>
              <a:rPr lang="en-US" dirty="0"/>
              <a:t>2. Herodotus, The Father of History</a:t>
            </a:r>
          </a:p>
        </p:txBody>
      </p:sp>
      <p:sp>
        <p:nvSpPr>
          <p:cNvPr id="3" name="Content Placeholder 2">
            <a:extLst>
              <a:ext uri="{FF2B5EF4-FFF2-40B4-BE49-F238E27FC236}">
                <a16:creationId xmlns:a16="http://schemas.microsoft.com/office/drawing/2014/main" id="{BAB970CE-0D1A-4DBB-87E3-E966EB92AD27}"/>
              </a:ext>
            </a:extLst>
          </p:cNvPr>
          <p:cNvSpPr>
            <a:spLocks noGrp="1"/>
          </p:cNvSpPr>
          <p:nvPr>
            <p:ph idx="1"/>
          </p:nvPr>
        </p:nvSpPr>
        <p:spPr>
          <a:xfrm>
            <a:off x="185530" y="2217602"/>
            <a:ext cx="8653670" cy="4521127"/>
          </a:xfrm>
        </p:spPr>
        <p:txBody>
          <a:bodyPr>
            <a:normAutofit lnSpcReduction="10000"/>
          </a:bodyPr>
          <a:lstStyle/>
          <a:p>
            <a:pPr marL="0" indent="0">
              <a:buNone/>
            </a:pPr>
            <a:r>
              <a:rPr lang="en-US" sz="2800" dirty="0"/>
              <a:t>Herodotus’s two important contributions to History:</a:t>
            </a:r>
          </a:p>
          <a:p>
            <a:pPr marL="0" indent="0">
              <a:buNone/>
            </a:pPr>
            <a:endParaRPr lang="en-US" dirty="0"/>
          </a:p>
          <a:p>
            <a:r>
              <a:rPr lang="en-US" dirty="0"/>
              <a:t>Switching focus from a chronical of events and elite biographies to an examination of </a:t>
            </a:r>
            <a:r>
              <a:rPr lang="en-US" dirty="0">
                <a:solidFill>
                  <a:srgbClr val="FFFF00"/>
                </a:solidFill>
              </a:rPr>
              <a:t>cause and effect over long periods of time</a:t>
            </a:r>
            <a:r>
              <a:rPr lang="en-US" dirty="0"/>
              <a:t>.</a:t>
            </a:r>
          </a:p>
          <a:p>
            <a:pPr lvl="1"/>
            <a:r>
              <a:rPr lang="en-US" dirty="0"/>
              <a:t>Replaced emphasis on isolated events with multi-generational stories</a:t>
            </a:r>
          </a:p>
          <a:p>
            <a:pPr lvl="1"/>
            <a:r>
              <a:rPr lang="en-US" dirty="0"/>
              <a:t>Anticipated the </a:t>
            </a:r>
            <a:r>
              <a:rPr lang="en-US" i="1" dirty="0"/>
              <a:t>Longue Durée </a:t>
            </a:r>
            <a:r>
              <a:rPr lang="en-US" dirty="0"/>
              <a:t>view of history</a:t>
            </a:r>
          </a:p>
          <a:p>
            <a:endParaRPr lang="en-US" dirty="0"/>
          </a:p>
          <a:p>
            <a:r>
              <a:rPr lang="en-US" dirty="0"/>
              <a:t>A commitment to a </a:t>
            </a:r>
            <a:r>
              <a:rPr lang="en-US" dirty="0">
                <a:solidFill>
                  <a:srgbClr val="FFFF00"/>
                </a:solidFill>
              </a:rPr>
              <a:t>systematic search for information </a:t>
            </a:r>
            <a:r>
              <a:rPr lang="en-US" dirty="0"/>
              <a:t>leading to an understanding of the truth</a:t>
            </a:r>
          </a:p>
          <a:p>
            <a:pPr lvl="1"/>
            <a:r>
              <a:rPr lang="en-US" dirty="0"/>
              <a:t>He did not always discover the truth, but he always </a:t>
            </a:r>
            <a:r>
              <a:rPr lang="en-US" b="1" i="1" dirty="0"/>
              <a:t>tried</a:t>
            </a:r>
            <a:r>
              <a:rPr lang="en-US" dirty="0"/>
              <a:t> to do so.</a:t>
            </a:r>
          </a:p>
        </p:txBody>
      </p:sp>
      <p:pic>
        <p:nvPicPr>
          <p:cNvPr id="4" name="Picture 3">
            <a:extLst>
              <a:ext uri="{FF2B5EF4-FFF2-40B4-BE49-F238E27FC236}">
                <a16:creationId xmlns:a16="http://schemas.microsoft.com/office/drawing/2014/main" id="{930D9B69-B57F-4760-B595-A17D37CB2090}"/>
              </a:ext>
            </a:extLst>
          </p:cNvPr>
          <p:cNvPicPr>
            <a:picLocks noChangeAspect="1"/>
          </p:cNvPicPr>
          <p:nvPr/>
        </p:nvPicPr>
        <p:blipFill>
          <a:blip r:embed="rId2"/>
          <a:stretch>
            <a:fillRect/>
          </a:stretch>
        </p:blipFill>
        <p:spPr>
          <a:xfrm>
            <a:off x="10788512" y="752126"/>
            <a:ext cx="1217958" cy="1080938"/>
          </a:xfrm>
          <a:prstGeom prst="rect">
            <a:avLst/>
          </a:prstGeom>
        </p:spPr>
      </p:pic>
    </p:spTree>
    <p:extLst>
      <p:ext uri="{BB962C8B-B14F-4D97-AF65-F5344CB8AC3E}">
        <p14:creationId xmlns:p14="http://schemas.microsoft.com/office/powerpoint/2010/main" val="3904238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E3598-651B-4316-B58B-D7DA49B742B3}"/>
              </a:ext>
            </a:extLst>
          </p:cNvPr>
          <p:cNvSpPr>
            <a:spLocks noGrp="1"/>
          </p:cNvSpPr>
          <p:nvPr>
            <p:ph type="title"/>
          </p:nvPr>
        </p:nvSpPr>
        <p:spPr/>
        <p:txBody>
          <a:bodyPr/>
          <a:lstStyle/>
          <a:p>
            <a:pPr algn="ctr"/>
            <a:r>
              <a:rPr lang="en-US" dirty="0"/>
              <a:t>3. Greek Contemporary Successors</a:t>
            </a:r>
          </a:p>
        </p:txBody>
      </p:sp>
      <p:sp>
        <p:nvSpPr>
          <p:cNvPr id="3" name="Content Placeholder 2">
            <a:extLst>
              <a:ext uri="{FF2B5EF4-FFF2-40B4-BE49-F238E27FC236}">
                <a16:creationId xmlns:a16="http://schemas.microsoft.com/office/drawing/2014/main" id="{E199F8E1-B252-4DEB-A773-BF116317C002}"/>
              </a:ext>
            </a:extLst>
          </p:cNvPr>
          <p:cNvSpPr>
            <a:spLocks noGrp="1"/>
          </p:cNvSpPr>
          <p:nvPr>
            <p:ph idx="1"/>
          </p:nvPr>
        </p:nvSpPr>
        <p:spPr>
          <a:xfrm>
            <a:off x="680321" y="2336872"/>
            <a:ext cx="10597279" cy="4521127"/>
          </a:xfrm>
        </p:spPr>
        <p:txBody>
          <a:bodyPr>
            <a:normAutofit/>
          </a:bodyPr>
          <a:lstStyle/>
          <a:p>
            <a:r>
              <a:rPr lang="en-US" sz="2400" dirty="0"/>
              <a:t>Thucydides: </a:t>
            </a:r>
            <a:r>
              <a:rPr lang="en-US" sz="2400" b="1" i="1" dirty="0">
                <a:solidFill>
                  <a:srgbClr val="FFFF00"/>
                </a:solidFill>
              </a:rPr>
              <a:t>The Peloponnesian War</a:t>
            </a:r>
          </a:p>
          <a:p>
            <a:pPr lvl="1"/>
            <a:r>
              <a:rPr lang="en-US" dirty="0"/>
              <a:t>Began where Herodotus’s </a:t>
            </a:r>
            <a:r>
              <a:rPr lang="en-US" b="1" i="1" dirty="0"/>
              <a:t>Histories</a:t>
            </a:r>
            <a:r>
              <a:rPr lang="en-US" dirty="0"/>
              <a:t> left off. (435-410 BCE)</a:t>
            </a:r>
          </a:p>
          <a:p>
            <a:r>
              <a:rPr lang="en-US" sz="2400" dirty="0" err="1"/>
              <a:t>Ctesias</a:t>
            </a:r>
            <a:r>
              <a:rPr lang="en-US" sz="2400" dirty="0"/>
              <a:t> of Cnidus, </a:t>
            </a:r>
            <a:r>
              <a:rPr lang="en-US" sz="2400" b="1" i="1" dirty="0" err="1">
                <a:solidFill>
                  <a:srgbClr val="FFFF00"/>
                </a:solidFill>
              </a:rPr>
              <a:t>Persica</a:t>
            </a:r>
            <a:endParaRPr lang="en-US" sz="2400" b="1" i="1" dirty="0">
              <a:solidFill>
                <a:srgbClr val="FFFF00"/>
              </a:solidFill>
            </a:endParaRPr>
          </a:p>
          <a:p>
            <a:pPr lvl="1"/>
            <a:r>
              <a:rPr lang="en-US" dirty="0"/>
              <a:t>Sometime physician to the Persian king Artaxerxes II, his accuracy is no longer trusted. Now viewed as mostly court legends and gossip.</a:t>
            </a:r>
          </a:p>
          <a:p>
            <a:r>
              <a:rPr lang="en-US" sz="2400" dirty="0"/>
              <a:t>Xenophon: </a:t>
            </a:r>
            <a:r>
              <a:rPr lang="en-US" sz="2400" b="1" i="1" dirty="0">
                <a:solidFill>
                  <a:srgbClr val="FFFF00"/>
                </a:solidFill>
              </a:rPr>
              <a:t>The Anabasis </a:t>
            </a:r>
            <a:r>
              <a:rPr lang="en-US" sz="2400" i="1" dirty="0"/>
              <a:t>(The March Upcountry)</a:t>
            </a:r>
          </a:p>
          <a:p>
            <a:pPr lvl="1"/>
            <a:r>
              <a:rPr lang="en-US" dirty="0"/>
              <a:t>Recounts Cyrus the Younger’s revolt against Shah Artaxerxes II and the later actions of the “Ten Thousand” (Greek mercenaries) fighting their way beck from the heart of Persia. (401 BCE)</a:t>
            </a:r>
          </a:p>
          <a:p>
            <a:r>
              <a:rPr lang="en-US" sz="2400" dirty="0"/>
              <a:t>Xenophon: </a:t>
            </a:r>
            <a:r>
              <a:rPr lang="en-US" sz="2400" b="1" i="1" dirty="0">
                <a:solidFill>
                  <a:srgbClr val="FFFF00"/>
                </a:solidFill>
              </a:rPr>
              <a:t>Hellenica</a:t>
            </a:r>
            <a:r>
              <a:rPr lang="en-US" sz="2400" b="1" i="1" dirty="0"/>
              <a:t> </a:t>
            </a:r>
          </a:p>
          <a:p>
            <a:pPr lvl="1"/>
            <a:r>
              <a:rPr lang="en-US" dirty="0"/>
              <a:t>History of the Greek world beginning from where Thucydides left off. (410-362 BCE)</a:t>
            </a:r>
          </a:p>
          <a:p>
            <a:endParaRPr lang="en-US" dirty="0"/>
          </a:p>
        </p:txBody>
      </p:sp>
      <p:pic>
        <p:nvPicPr>
          <p:cNvPr id="4" name="Picture 3">
            <a:extLst>
              <a:ext uri="{FF2B5EF4-FFF2-40B4-BE49-F238E27FC236}">
                <a16:creationId xmlns:a16="http://schemas.microsoft.com/office/drawing/2014/main" id="{A7CC080C-5FB6-4945-AF85-65D73BFBEDCA}"/>
              </a:ext>
            </a:extLst>
          </p:cNvPr>
          <p:cNvPicPr>
            <a:picLocks noChangeAspect="1"/>
          </p:cNvPicPr>
          <p:nvPr/>
        </p:nvPicPr>
        <p:blipFill>
          <a:blip r:embed="rId2"/>
          <a:stretch>
            <a:fillRect/>
          </a:stretch>
        </p:blipFill>
        <p:spPr>
          <a:xfrm>
            <a:off x="10788512" y="752126"/>
            <a:ext cx="1217958" cy="1080938"/>
          </a:xfrm>
          <a:prstGeom prst="rect">
            <a:avLst/>
          </a:prstGeom>
        </p:spPr>
      </p:pic>
    </p:spTree>
    <p:extLst>
      <p:ext uri="{BB962C8B-B14F-4D97-AF65-F5344CB8AC3E}">
        <p14:creationId xmlns:p14="http://schemas.microsoft.com/office/powerpoint/2010/main" val="3687740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E3598-651B-4316-B58B-D7DA49B742B3}"/>
              </a:ext>
            </a:extLst>
          </p:cNvPr>
          <p:cNvSpPr>
            <a:spLocks noGrp="1"/>
          </p:cNvSpPr>
          <p:nvPr>
            <p:ph type="title"/>
          </p:nvPr>
        </p:nvSpPr>
        <p:spPr/>
        <p:txBody>
          <a:bodyPr/>
          <a:lstStyle/>
          <a:p>
            <a:pPr algn="ctr"/>
            <a:r>
              <a:rPr lang="en-US" dirty="0"/>
              <a:t>3. Later Greek and Roman Successors</a:t>
            </a:r>
          </a:p>
        </p:txBody>
      </p:sp>
      <p:sp>
        <p:nvSpPr>
          <p:cNvPr id="3" name="Content Placeholder 2">
            <a:extLst>
              <a:ext uri="{FF2B5EF4-FFF2-40B4-BE49-F238E27FC236}">
                <a16:creationId xmlns:a16="http://schemas.microsoft.com/office/drawing/2014/main" id="{E199F8E1-B252-4DEB-A773-BF116317C002}"/>
              </a:ext>
            </a:extLst>
          </p:cNvPr>
          <p:cNvSpPr>
            <a:spLocks noGrp="1"/>
          </p:cNvSpPr>
          <p:nvPr>
            <p:ph idx="1"/>
          </p:nvPr>
        </p:nvSpPr>
        <p:spPr>
          <a:xfrm>
            <a:off x="680321" y="2336872"/>
            <a:ext cx="10782809" cy="4521127"/>
          </a:xfrm>
        </p:spPr>
        <p:txBody>
          <a:bodyPr>
            <a:normAutofit lnSpcReduction="10000"/>
          </a:bodyPr>
          <a:lstStyle/>
          <a:p>
            <a:r>
              <a:rPr lang="en-US" dirty="0" err="1"/>
              <a:t>Diodorus</a:t>
            </a:r>
            <a:r>
              <a:rPr lang="en-US" dirty="0"/>
              <a:t> Siculus: </a:t>
            </a:r>
            <a:r>
              <a:rPr lang="en-US" b="1" i="1" dirty="0">
                <a:solidFill>
                  <a:srgbClr val="FFFF00"/>
                </a:solidFill>
              </a:rPr>
              <a:t>The Library of History</a:t>
            </a:r>
          </a:p>
          <a:p>
            <a:pPr lvl="1"/>
            <a:r>
              <a:rPr lang="en-US" dirty="0"/>
              <a:t>Drawing on a wide variety of now-lost sources, </a:t>
            </a:r>
            <a:r>
              <a:rPr lang="en-US" dirty="0" err="1"/>
              <a:t>Diodorus</a:t>
            </a:r>
            <a:r>
              <a:rPr lang="en-US" dirty="0"/>
              <a:t> is the most detailed surviving ancient account covering this entire period.</a:t>
            </a:r>
          </a:p>
          <a:p>
            <a:r>
              <a:rPr lang="en-US" dirty="0" err="1"/>
              <a:t>Arrian</a:t>
            </a:r>
            <a:r>
              <a:rPr lang="en-US" dirty="0"/>
              <a:t>: </a:t>
            </a:r>
            <a:r>
              <a:rPr lang="en-US" b="1" i="1" dirty="0">
                <a:solidFill>
                  <a:srgbClr val="FFFF00"/>
                </a:solidFill>
              </a:rPr>
              <a:t>The Campaigns of Alexander </a:t>
            </a:r>
          </a:p>
          <a:p>
            <a:pPr lvl="1"/>
            <a:r>
              <a:rPr lang="en-US" dirty="0"/>
              <a:t>Draws mostly on the official chronicle of the campaign kept by Ptolemy </a:t>
            </a:r>
            <a:r>
              <a:rPr lang="en-US" dirty="0" err="1"/>
              <a:t>Soter</a:t>
            </a:r>
            <a:r>
              <a:rPr lang="en-US" dirty="0"/>
              <a:t>, now lost.</a:t>
            </a:r>
          </a:p>
          <a:p>
            <a:r>
              <a:rPr lang="en-US" dirty="0"/>
              <a:t>Quintus </a:t>
            </a:r>
            <a:r>
              <a:rPr lang="en-US" dirty="0" err="1"/>
              <a:t>Curtius</a:t>
            </a:r>
            <a:r>
              <a:rPr lang="en-US" dirty="0"/>
              <a:t> Rufus: </a:t>
            </a:r>
            <a:r>
              <a:rPr lang="en-US" b="1" i="1" dirty="0">
                <a:solidFill>
                  <a:srgbClr val="FFFF00"/>
                </a:solidFill>
              </a:rPr>
              <a:t>The History of Alexander</a:t>
            </a:r>
          </a:p>
          <a:p>
            <a:pPr lvl="1"/>
            <a:r>
              <a:rPr lang="en-US" dirty="0"/>
              <a:t>Based on the now-lost accounts of three contemporaries of Alexander. A non-flattering psychological portrait of Alexander.</a:t>
            </a:r>
          </a:p>
          <a:p>
            <a:r>
              <a:rPr lang="en-US" dirty="0"/>
              <a:t>Plutarch: </a:t>
            </a:r>
            <a:r>
              <a:rPr lang="en-US" b="1" i="1" dirty="0">
                <a:solidFill>
                  <a:srgbClr val="FFFF00"/>
                </a:solidFill>
              </a:rPr>
              <a:t>Lives of the Noble Greeks and Romans </a:t>
            </a:r>
          </a:p>
          <a:p>
            <a:pPr lvl="1"/>
            <a:r>
              <a:rPr lang="en-US" dirty="0"/>
              <a:t>Particularly of Alexander, </a:t>
            </a:r>
            <a:r>
              <a:rPr lang="en-US" dirty="0" err="1"/>
              <a:t>Agesileos</a:t>
            </a:r>
            <a:r>
              <a:rPr lang="en-US" dirty="0"/>
              <a:t>, and Artaxerxes II</a:t>
            </a:r>
          </a:p>
          <a:p>
            <a:r>
              <a:rPr lang="en-US" dirty="0"/>
              <a:t>Justin: </a:t>
            </a:r>
            <a:r>
              <a:rPr lang="en-US" b="1" i="1" dirty="0">
                <a:solidFill>
                  <a:srgbClr val="FFFF00"/>
                </a:solidFill>
              </a:rPr>
              <a:t>Epitome of the Philippic Histories </a:t>
            </a:r>
            <a:endParaRPr lang="en-US" dirty="0"/>
          </a:p>
          <a:p>
            <a:pPr lvl="1"/>
            <a:r>
              <a:rPr lang="en-US" dirty="0"/>
              <a:t>Extracted from  </a:t>
            </a:r>
            <a:r>
              <a:rPr lang="en-US" dirty="0" err="1"/>
              <a:t>Gnaeus</a:t>
            </a:r>
            <a:r>
              <a:rPr lang="en-US" dirty="0"/>
              <a:t> </a:t>
            </a:r>
            <a:r>
              <a:rPr lang="en-US" dirty="0" err="1"/>
              <a:t>Pompeius</a:t>
            </a:r>
            <a:r>
              <a:rPr lang="en-US" dirty="0"/>
              <a:t> </a:t>
            </a:r>
            <a:r>
              <a:rPr lang="en-US" dirty="0" err="1"/>
              <a:t>Trogus</a:t>
            </a:r>
            <a:r>
              <a:rPr lang="en-US" dirty="0"/>
              <a:t>, now lost</a:t>
            </a:r>
          </a:p>
          <a:p>
            <a:endParaRPr lang="en-US" dirty="0"/>
          </a:p>
        </p:txBody>
      </p:sp>
      <p:pic>
        <p:nvPicPr>
          <p:cNvPr id="4" name="Picture 3">
            <a:extLst>
              <a:ext uri="{FF2B5EF4-FFF2-40B4-BE49-F238E27FC236}">
                <a16:creationId xmlns:a16="http://schemas.microsoft.com/office/drawing/2014/main" id="{A7CC080C-5FB6-4945-AF85-65D73BFBEDCA}"/>
              </a:ext>
            </a:extLst>
          </p:cNvPr>
          <p:cNvPicPr>
            <a:picLocks noChangeAspect="1"/>
          </p:cNvPicPr>
          <p:nvPr/>
        </p:nvPicPr>
        <p:blipFill>
          <a:blip r:embed="rId2"/>
          <a:stretch>
            <a:fillRect/>
          </a:stretch>
        </p:blipFill>
        <p:spPr>
          <a:xfrm>
            <a:off x="10788512" y="752126"/>
            <a:ext cx="1217958" cy="1080938"/>
          </a:xfrm>
          <a:prstGeom prst="rect">
            <a:avLst/>
          </a:prstGeom>
        </p:spPr>
      </p:pic>
    </p:spTree>
    <p:extLst>
      <p:ext uri="{BB962C8B-B14F-4D97-AF65-F5344CB8AC3E}">
        <p14:creationId xmlns:p14="http://schemas.microsoft.com/office/powerpoint/2010/main" val="1485159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8FE35-46A1-4413-B773-EEAFEAA255E2}"/>
              </a:ext>
            </a:extLst>
          </p:cNvPr>
          <p:cNvSpPr>
            <a:spLocks noGrp="1"/>
          </p:cNvSpPr>
          <p:nvPr>
            <p:ph type="title"/>
          </p:nvPr>
        </p:nvSpPr>
        <p:spPr/>
        <p:txBody>
          <a:bodyPr/>
          <a:lstStyle/>
          <a:p>
            <a:pPr algn="ctr"/>
            <a:r>
              <a:rPr lang="en-US" dirty="0"/>
              <a:t>Greece and Persia</a:t>
            </a:r>
            <a:br>
              <a:rPr lang="en-US" dirty="0"/>
            </a:br>
            <a:r>
              <a:rPr lang="en-US" dirty="0"/>
              <a:t>The war that Created History</a:t>
            </a:r>
          </a:p>
        </p:txBody>
      </p:sp>
      <p:sp>
        <p:nvSpPr>
          <p:cNvPr id="3" name="Content Placeholder 2">
            <a:extLst>
              <a:ext uri="{FF2B5EF4-FFF2-40B4-BE49-F238E27FC236}">
                <a16:creationId xmlns:a16="http://schemas.microsoft.com/office/drawing/2014/main" id="{5A6A058D-CA6F-4C71-89D5-639375AB16D6}"/>
              </a:ext>
            </a:extLst>
          </p:cNvPr>
          <p:cNvSpPr>
            <a:spLocks noGrp="1"/>
          </p:cNvSpPr>
          <p:nvPr>
            <p:ph idx="1"/>
          </p:nvPr>
        </p:nvSpPr>
        <p:spPr>
          <a:xfrm>
            <a:off x="680321" y="3233529"/>
            <a:ext cx="9613861" cy="2702659"/>
          </a:xfrm>
        </p:spPr>
        <p:txBody>
          <a:bodyPr>
            <a:normAutofit/>
          </a:bodyPr>
          <a:lstStyle/>
          <a:p>
            <a:pPr marL="0" indent="0" algn="ctr">
              <a:buNone/>
            </a:pPr>
            <a:r>
              <a:rPr lang="en-US" sz="7200" dirty="0"/>
              <a:t>What is History?</a:t>
            </a:r>
          </a:p>
        </p:txBody>
      </p:sp>
      <p:pic>
        <p:nvPicPr>
          <p:cNvPr id="4" name="Picture 3">
            <a:extLst>
              <a:ext uri="{FF2B5EF4-FFF2-40B4-BE49-F238E27FC236}">
                <a16:creationId xmlns:a16="http://schemas.microsoft.com/office/drawing/2014/main" id="{1B0E2269-15BA-4164-94C9-E8CFC94BE48A}"/>
              </a:ext>
            </a:extLst>
          </p:cNvPr>
          <p:cNvPicPr>
            <a:picLocks noChangeAspect="1"/>
          </p:cNvPicPr>
          <p:nvPr/>
        </p:nvPicPr>
        <p:blipFill>
          <a:blip r:embed="rId2"/>
          <a:stretch>
            <a:fillRect/>
          </a:stretch>
        </p:blipFill>
        <p:spPr>
          <a:xfrm>
            <a:off x="10801764" y="753228"/>
            <a:ext cx="1217958" cy="1080938"/>
          </a:xfrm>
          <a:prstGeom prst="rect">
            <a:avLst/>
          </a:prstGeom>
        </p:spPr>
      </p:pic>
    </p:spTree>
    <p:extLst>
      <p:ext uri="{BB962C8B-B14F-4D97-AF65-F5344CB8AC3E}">
        <p14:creationId xmlns:p14="http://schemas.microsoft.com/office/powerpoint/2010/main" val="329815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pPr algn="ctr"/>
            <a:r>
              <a:rPr lang="en-US" dirty="0"/>
              <a:t>4. The Story They Told</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1" y="2336873"/>
            <a:ext cx="12191999" cy="4103684"/>
          </a:xfrm>
        </p:spPr>
        <p:txBody>
          <a:bodyPr>
            <a:normAutofit/>
          </a:bodyPr>
          <a:lstStyle/>
          <a:p>
            <a:r>
              <a:rPr lang="en-US" dirty="0"/>
              <a:t>The Persian monarchy was an absolutist tyranny bent on enslaving the known world.</a:t>
            </a:r>
          </a:p>
          <a:p>
            <a:pPr marL="0" indent="0">
              <a:buNone/>
            </a:pPr>
            <a:endParaRPr lang="en-US" dirty="0"/>
          </a:p>
        </p:txBody>
      </p:sp>
      <p:pic>
        <p:nvPicPr>
          <p:cNvPr id="4" name="Picture 3">
            <a:extLst>
              <a:ext uri="{FF2B5EF4-FFF2-40B4-BE49-F238E27FC236}">
                <a16:creationId xmlns:a16="http://schemas.microsoft.com/office/drawing/2014/main" id="{86BF9660-627D-4026-A9C0-BC54F437D3E5}"/>
              </a:ext>
            </a:extLst>
          </p:cNvPr>
          <p:cNvPicPr>
            <a:picLocks noChangeAspect="1"/>
          </p:cNvPicPr>
          <p:nvPr/>
        </p:nvPicPr>
        <p:blipFill>
          <a:blip r:embed="rId2"/>
          <a:stretch>
            <a:fillRect/>
          </a:stretch>
        </p:blipFill>
        <p:spPr>
          <a:xfrm>
            <a:off x="10788512" y="752126"/>
            <a:ext cx="1217958" cy="1080938"/>
          </a:xfrm>
          <a:prstGeom prst="rect">
            <a:avLst/>
          </a:prstGeom>
        </p:spPr>
      </p:pic>
    </p:spTree>
    <p:extLst>
      <p:ext uri="{BB962C8B-B14F-4D97-AF65-F5344CB8AC3E}">
        <p14:creationId xmlns:p14="http://schemas.microsoft.com/office/powerpoint/2010/main" val="1765866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pPr algn="ctr"/>
            <a:r>
              <a:rPr lang="en-US" dirty="0"/>
              <a:t>4. The Story They Told (continued)</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1" y="2336873"/>
            <a:ext cx="3706149" cy="4227998"/>
          </a:xfrm>
        </p:spPr>
        <p:txBody>
          <a:bodyPr>
            <a:normAutofit/>
          </a:bodyPr>
          <a:lstStyle/>
          <a:p>
            <a:r>
              <a:rPr lang="en-US" dirty="0"/>
              <a:t>Even though hopelessly outnumbered, the Greeks refused to give up their freedom and submit.</a:t>
            </a:r>
          </a:p>
          <a:p>
            <a:pPr lvl="1"/>
            <a:r>
              <a:rPr lang="en-US" dirty="0"/>
              <a:t>The Spartans threw the Persian ambassadors down a well.</a:t>
            </a:r>
          </a:p>
          <a:p>
            <a:pPr marL="0" indent="0">
              <a:buNone/>
            </a:pPr>
            <a:endParaRPr lang="en-US" dirty="0"/>
          </a:p>
        </p:txBody>
      </p:sp>
      <p:pic>
        <p:nvPicPr>
          <p:cNvPr id="4" name="Picture 3">
            <a:extLst>
              <a:ext uri="{FF2B5EF4-FFF2-40B4-BE49-F238E27FC236}">
                <a16:creationId xmlns:a16="http://schemas.microsoft.com/office/drawing/2014/main" id="{86BF9660-627D-4026-A9C0-BC54F437D3E5}"/>
              </a:ext>
            </a:extLst>
          </p:cNvPr>
          <p:cNvPicPr>
            <a:picLocks noChangeAspect="1"/>
          </p:cNvPicPr>
          <p:nvPr/>
        </p:nvPicPr>
        <p:blipFill>
          <a:blip r:embed="rId2"/>
          <a:stretch>
            <a:fillRect/>
          </a:stretch>
        </p:blipFill>
        <p:spPr>
          <a:xfrm>
            <a:off x="10788512" y="752126"/>
            <a:ext cx="1217958" cy="1080938"/>
          </a:xfrm>
          <a:prstGeom prst="rect">
            <a:avLst/>
          </a:prstGeom>
        </p:spPr>
      </p:pic>
    </p:spTree>
    <p:extLst>
      <p:ext uri="{BB962C8B-B14F-4D97-AF65-F5344CB8AC3E}">
        <p14:creationId xmlns:p14="http://schemas.microsoft.com/office/powerpoint/2010/main" val="159737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pPr algn="ctr"/>
            <a:r>
              <a:rPr lang="en-US" dirty="0"/>
              <a:t>4. The Story They Told (continued)</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1" y="2336873"/>
            <a:ext cx="6012027" cy="4103684"/>
          </a:xfrm>
        </p:spPr>
        <p:txBody>
          <a:bodyPr>
            <a:normAutofit/>
          </a:bodyPr>
          <a:lstStyle/>
          <a:p>
            <a:r>
              <a:rPr lang="en-US" sz="2800" dirty="0"/>
              <a:t>Through a combination of brilliant strategy and incredible heroism, the Greeks broke the advancing wave of Persian conquest and saved the rest of the western world.</a:t>
            </a:r>
          </a:p>
          <a:p>
            <a:pPr marL="0" indent="0">
              <a:buNone/>
            </a:pPr>
            <a:endParaRPr lang="en-US" dirty="0"/>
          </a:p>
        </p:txBody>
      </p:sp>
      <p:pic>
        <p:nvPicPr>
          <p:cNvPr id="4" name="Picture 3">
            <a:extLst>
              <a:ext uri="{FF2B5EF4-FFF2-40B4-BE49-F238E27FC236}">
                <a16:creationId xmlns:a16="http://schemas.microsoft.com/office/drawing/2014/main" id="{86BF9660-627D-4026-A9C0-BC54F437D3E5}"/>
              </a:ext>
            </a:extLst>
          </p:cNvPr>
          <p:cNvPicPr>
            <a:picLocks noChangeAspect="1"/>
          </p:cNvPicPr>
          <p:nvPr/>
        </p:nvPicPr>
        <p:blipFill>
          <a:blip r:embed="rId2"/>
          <a:stretch>
            <a:fillRect/>
          </a:stretch>
        </p:blipFill>
        <p:spPr>
          <a:xfrm>
            <a:off x="10788512" y="752126"/>
            <a:ext cx="1217958" cy="1080938"/>
          </a:xfrm>
          <a:prstGeom prst="rect">
            <a:avLst/>
          </a:prstGeom>
        </p:spPr>
      </p:pic>
    </p:spTree>
    <p:extLst>
      <p:ext uri="{BB962C8B-B14F-4D97-AF65-F5344CB8AC3E}">
        <p14:creationId xmlns:p14="http://schemas.microsoft.com/office/powerpoint/2010/main" val="1960132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pPr algn="ctr"/>
            <a:r>
              <a:rPr lang="en-US" dirty="0"/>
              <a:t>4. The Story They Told (continued)</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795130" y="2001088"/>
            <a:ext cx="3710610" cy="4691259"/>
          </a:xfrm>
        </p:spPr>
        <p:txBody>
          <a:bodyPr>
            <a:normAutofit/>
          </a:bodyPr>
          <a:lstStyle/>
          <a:p>
            <a:pPr marL="0" indent="0">
              <a:buNone/>
            </a:pPr>
            <a:endParaRPr lang="en-US" dirty="0"/>
          </a:p>
          <a:p>
            <a:r>
              <a:rPr lang="en-US" dirty="0"/>
              <a:t>Following their defeat, the Persians lapsed into luxury, decadence, and weakness. </a:t>
            </a:r>
          </a:p>
          <a:p>
            <a:r>
              <a:rPr lang="en-US" dirty="0"/>
              <a:t>The common people were crushed by taxation, government was poisoned with intrigue, and their only reliable troops became Greek mercenaries.</a:t>
            </a:r>
          </a:p>
          <a:p>
            <a:endParaRPr lang="en-US" dirty="0"/>
          </a:p>
        </p:txBody>
      </p:sp>
      <p:pic>
        <p:nvPicPr>
          <p:cNvPr id="4" name="Picture 3">
            <a:extLst>
              <a:ext uri="{FF2B5EF4-FFF2-40B4-BE49-F238E27FC236}">
                <a16:creationId xmlns:a16="http://schemas.microsoft.com/office/drawing/2014/main" id="{86BF9660-627D-4026-A9C0-BC54F437D3E5}"/>
              </a:ext>
            </a:extLst>
          </p:cNvPr>
          <p:cNvPicPr>
            <a:picLocks noChangeAspect="1"/>
          </p:cNvPicPr>
          <p:nvPr/>
        </p:nvPicPr>
        <p:blipFill>
          <a:blip r:embed="rId2"/>
          <a:stretch>
            <a:fillRect/>
          </a:stretch>
        </p:blipFill>
        <p:spPr>
          <a:xfrm>
            <a:off x="10788512" y="752126"/>
            <a:ext cx="1217958" cy="1080938"/>
          </a:xfrm>
          <a:prstGeom prst="rect">
            <a:avLst/>
          </a:prstGeom>
        </p:spPr>
      </p:pic>
    </p:spTree>
    <p:extLst>
      <p:ext uri="{BB962C8B-B14F-4D97-AF65-F5344CB8AC3E}">
        <p14:creationId xmlns:p14="http://schemas.microsoft.com/office/powerpoint/2010/main" val="1413964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pPr algn="ctr"/>
            <a:r>
              <a:rPr lang="en-US" dirty="0"/>
              <a:t>4. The Story They Told (continued)</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185531" y="2398643"/>
            <a:ext cx="3803374" cy="4161182"/>
          </a:xfrm>
        </p:spPr>
        <p:txBody>
          <a:bodyPr>
            <a:normAutofit/>
          </a:bodyPr>
          <a:lstStyle/>
          <a:p>
            <a:pPr marL="0" indent="0">
              <a:buNone/>
            </a:pPr>
            <a:r>
              <a:rPr lang="en-US" dirty="0"/>
              <a:t>When a coalition of Greek states led by Alexander invaded Persia, they faced enormous armies poorly led by a cowardly king, and they swept the rotten façade of the empire away.</a:t>
            </a:r>
          </a:p>
          <a:p>
            <a:pPr marL="0" indent="0">
              <a:buNone/>
            </a:pPr>
            <a:r>
              <a:rPr lang="en-US" dirty="0"/>
              <a:t> </a:t>
            </a:r>
          </a:p>
          <a:p>
            <a:endParaRPr lang="en-US" dirty="0"/>
          </a:p>
        </p:txBody>
      </p:sp>
      <p:pic>
        <p:nvPicPr>
          <p:cNvPr id="4" name="Picture 3">
            <a:extLst>
              <a:ext uri="{FF2B5EF4-FFF2-40B4-BE49-F238E27FC236}">
                <a16:creationId xmlns:a16="http://schemas.microsoft.com/office/drawing/2014/main" id="{86BF9660-627D-4026-A9C0-BC54F437D3E5}"/>
              </a:ext>
            </a:extLst>
          </p:cNvPr>
          <p:cNvPicPr>
            <a:picLocks noChangeAspect="1"/>
          </p:cNvPicPr>
          <p:nvPr/>
        </p:nvPicPr>
        <p:blipFill>
          <a:blip r:embed="rId2"/>
          <a:stretch>
            <a:fillRect/>
          </a:stretch>
        </p:blipFill>
        <p:spPr>
          <a:xfrm>
            <a:off x="10788512" y="752126"/>
            <a:ext cx="1217958" cy="1080938"/>
          </a:xfrm>
          <a:prstGeom prst="rect">
            <a:avLst/>
          </a:prstGeom>
        </p:spPr>
      </p:pic>
    </p:spTree>
    <p:extLst>
      <p:ext uri="{BB962C8B-B14F-4D97-AF65-F5344CB8AC3E}">
        <p14:creationId xmlns:p14="http://schemas.microsoft.com/office/powerpoint/2010/main" val="1443147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8EC09-8EC3-491A-9257-D4525249BF68}"/>
              </a:ext>
            </a:extLst>
          </p:cNvPr>
          <p:cNvSpPr>
            <a:spLocks noGrp="1"/>
          </p:cNvSpPr>
          <p:nvPr>
            <p:ph type="title"/>
          </p:nvPr>
        </p:nvSpPr>
        <p:spPr/>
        <p:txBody>
          <a:bodyPr/>
          <a:lstStyle/>
          <a:p>
            <a:pPr algn="ctr"/>
            <a:r>
              <a:rPr lang="en-US" dirty="0"/>
              <a:t>Greece and Persia</a:t>
            </a:r>
            <a:br>
              <a:rPr lang="en-US" dirty="0"/>
            </a:br>
            <a:r>
              <a:rPr lang="en-US" dirty="0"/>
              <a:t>The War that Created History</a:t>
            </a:r>
          </a:p>
        </p:txBody>
      </p:sp>
      <p:sp>
        <p:nvSpPr>
          <p:cNvPr id="3" name="Content Placeholder 2">
            <a:extLst>
              <a:ext uri="{FF2B5EF4-FFF2-40B4-BE49-F238E27FC236}">
                <a16:creationId xmlns:a16="http://schemas.microsoft.com/office/drawing/2014/main" id="{3C21121F-150F-433B-B75B-0131678E4C3F}"/>
              </a:ext>
            </a:extLst>
          </p:cNvPr>
          <p:cNvSpPr>
            <a:spLocks noGrp="1"/>
          </p:cNvSpPr>
          <p:nvPr>
            <p:ph idx="1"/>
          </p:nvPr>
        </p:nvSpPr>
        <p:spPr/>
        <p:txBody>
          <a:bodyPr/>
          <a:lstStyle/>
          <a:p>
            <a:endParaRPr lang="en-US" dirty="0"/>
          </a:p>
          <a:p>
            <a:endParaRPr lang="en-US" dirty="0"/>
          </a:p>
          <a:p>
            <a:endParaRPr lang="en-US" dirty="0"/>
          </a:p>
          <a:p>
            <a:pPr marL="0" indent="0" algn="ctr">
              <a:buNone/>
            </a:pPr>
            <a:r>
              <a:rPr lang="en-US" sz="4000" dirty="0"/>
              <a:t>Question Break</a:t>
            </a:r>
          </a:p>
        </p:txBody>
      </p:sp>
    </p:spTree>
    <p:extLst>
      <p:ext uri="{BB962C8B-B14F-4D97-AF65-F5344CB8AC3E}">
        <p14:creationId xmlns:p14="http://schemas.microsoft.com/office/powerpoint/2010/main" val="2966754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70C3D-C9DE-46E7-BACD-A88A117B3588}"/>
              </a:ext>
            </a:extLst>
          </p:cNvPr>
          <p:cNvSpPr>
            <a:spLocks noGrp="1"/>
          </p:cNvSpPr>
          <p:nvPr>
            <p:ph type="title"/>
          </p:nvPr>
        </p:nvSpPr>
        <p:spPr/>
        <p:txBody>
          <a:bodyPr/>
          <a:lstStyle/>
          <a:p>
            <a:pPr algn="ctr"/>
            <a:r>
              <a:rPr lang="en-US" dirty="0"/>
              <a:t>5. The Other Sources</a:t>
            </a:r>
          </a:p>
        </p:txBody>
      </p:sp>
      <p:sp>
        <p:nvSpPr>
          <p:cNvPr id="3" name="Content Placeholder 2">
            <a:extLst>
              <a:ext uri="{FF2B5EF4-FFF2-40B4-BE49-F238E27FC236}">
                <a16:creationId xmlns:a16="http://schemas.microsoft.com/office/drawing/2014/main" id="{3C6AE1AD-03E9-4DE0-AE04-1B0C69FD77D5}"/>
              </a:ext>
            </a:extLst>
          </p:cNvPr>
          <p:cNvSpPr>
            <a:spLocks noGrp="1"/>
          </p:cNvSpPr>
          <p:nvPr>
            <p:ph idx="1"/>
          </p:nvPr>
        </p:nvSpPr>
        <p:spPr>
          <a:xfrm>
            <a:off x="680322" y="2336873"/>
            <a:ext cx="6396340" cy="3599316"/>
          </a:xfrm>
        </p:spPr>
        <p:txBody>
          <a:bodyPr/>
          <a:lstStyle/>
          <a:p>
            <a:r>
              <a:rPr lang="en-US" dirty="0"/>
              <a:t>Babylonian and Egyptian chronicles and temple records</a:t>
            </a:r>
          </a:p>
          <a:p>
            <a:r>
              <a:rPr lang="en-US" dirty="0"/>
              <a:t>The Hebrew Bible</a:t>
            </a:r>
          </a:p>
          <a:p>
            <a:r>
              <a:rPr lang="en-US" dirty="0"/>
              <a:t>Legal and banking records</a:t>
            </a:r>
          </a:p>
          <a:p>
            <a:r>
              <a:rPr lang="en-US" dirty="0"/>
              <a:t>Persian monumental inscriptions</a:t>
            </a:r>
          </a:p>
          <a:p>
            <a:r>
              <a:rPr lang="en-US" dirty="0"/>
              <a:t>Iranian and Zoroastrian oral traditions</a:t>
            </a:r>
          </a:p>
          <a:p>
            <a:r>
              <a:rPr lang="en-US" dirty="0"/>
              <a:t>The Persepolis archives</a:t>
            </a:r>
          </a:p>
          <a:p>
            <a:endParaRPr lang="en-US" dirty="0"/>
          </a:p>
        </p:txBody>
      </p:sp>
      <p:pic>
        <p:nvPicPr>
          <p:cNvPr id="9" name="Picture 8">
            <a:extLst>
              <a:ext uri="{FF2B5EF4-FFF2-40B4-BE49-F238E27FC236}">
                <a16:creationId xmlns:a16="http://schemas.microsoft.com/office/drawing/2014/main" id="{1FDF73DE-DE7F-44F4-8455-9E8BFDA9A224}"/>
              </a:ext>
            </a:extLst>
          </p:cNvPr>
          <p:cNvPicPr>
            <a:picLocks noChangeAspect="1"/>
          </p:cNvPicPr>
          <p:nvPr/>
        </p:nvPicPr>
        <p:blipFill>
          <a:blip r:embed="rId2"/>
          <a:stretch>
            <a:fillRect/>
          </a:stretch>
        </p:blipFill>
        <p:spPr>
          <a:xfrm>
            <a:off x="10734607" y="779115"/>
            <a:ext cx="1305656" cy="1029164"/>
          </a:xfrm>
          <a:prstGeom prst="rect">
            <a:avLst/>
          </a:prstGeom>
        </p:spPr>
      </p:pic>
    </p:spTree>
    <p:extLst>
      <p:ext uri="{BB962C8B-B14F-4D97-AF65-F5344CB8AC3E}">
        <p14:creationId xmlns:p14="http://schemas.microsoft.com/office/powerpoint/2010/main" val="2461709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69304-BC8D-4EC8-A7D6-09F734815BCA}"/>
              </a:ext>
            </a:extLst>
          </p:cNvPr>
          <p:cNvSpPr>
            <a:spLocks noGrp="1"/>
          </p:cNvSpPr>
          <p:nvPr>
            <p:ph type="title"/>
          </p:nvPr>
        </p:nvSpPr>
        <p:spPr/>
        <p:txBody>
          <a:bodyPr/>
          <a:lstStyle/>
          <a:p>
            <a:pPr algn="ctr"/>
            <a:r>
              <a:rPr lang="en-US" dirty="0"/>
              <a:t>Other Sources:</a:t>
            </a:r>
            <a:br>
              <a:rPr lang="en-US" dirty="0"/>
            </a:br>
            <a:r>
              <a:rPr lang="en-US" dirty="0"/>
              <a:t>Chronicles and Temple Records</a:t>
            </a:r>
          </a:p>
        </p:txBody>
      </p:sp>
      <p:sp>
        <p:nvSpPr>
          <p:cNvPr id="3" name="Content Placeholder 2">
            <a:extLst>
              <a:ext uri="{FF2B5EF4-FFF2-40B4-BE49-F238E27FC236}">
                <a16:creationId xmlns:a16="http://schemas.microsoft.com/office/drawing/2014/main" id="{12765764-90B2-43DA-9ECC-BBB9A818369E}"/>
              </a:ext>
            </a:extLst>
          </p:cNvPr>
          <p:cNvSpPr>
            <a:spLocks noGrp="1"/>
          </p:cNvSpPr>
          <p:nvPr>
            <p:ph idx="1"/>
          </p:nvPr>
        </p:nvSpPr>
        <p:spPr>
          <a:xfrm>
            <a:off x="680321" y="2398643"/>
            <a:ext cx="6356583" cy="4207564"/>
          </a:xfrm>
        </p:spPr>
        <p:txBody>
          <a:bodyPr>
            <a:normAutofit/>
          </a:bodyPr>
          <a:lstStyle/>
          <a:p>
            <a:r>
              <a:rPr lang="en-US" dirty="0"/>
              <a:t>Greeks claim Cambyses II, the son of Cyrus the Great, slaughtered the sacred </a:t>
            </a:r>
            <a:r>
              <a:rPr lang="en-US" dirty="0" err="1"/>
              <a:t>Apis</a:t>
            </a:r>
            <a:r>
              <a:rPr lang="en-US" dirty="0"/>
              <a:t> Bull in Egypt, an act of religious desecration and persecution. </a:t>
            </a:r>
          </a:p>
          <a:p>
            <a:pPr lvl="1"/>
            <a:r>
              <a:rPr lang="en-US" dirty="0"/>
              <a:t>Egyptian chronicles show the opposite—that the </a:t>
            </a:r>
            <a:r>
              <a:rPr lang="en-US" dirty="0" err="1"/>
              <a:t>Apis</a:t>
            </a:r>
            <a:r>
              <a:rPr lang="en-US" dirty="0"/>
              <a:t> Bull passed away naturally and that Cambyses mourned and honored its passing.</a:t>
            </a:r>
          </a:p>
          <a:p>
            <a:r>
              <a:rPr lang="en-US" dirty="0"/>
              <a:t>Greeks claim Artaxerxes III was assassinated by a scheming eunuch named </a:t>
            </a:r>
            <a:r>
              <a:rPr lang="en-US" dirty="0" err="1"/>
              <a:t>Bagoas</a:t>
            </a:r>
            <a:r>
              <a:rPr lang="en-US" dirty="0"/>
              <a:t>. </a:t>
            </a:r>
          </a:p>
          <a:p>
            <a:pPr lvl="1"/>
            <a:r>
              <a:rPr lang="en-US" dirty="0"/>
              <a:t>The surviving Babylonian chronicles have him passing away of natural causes.</a:t>
            </a:r>
          </a:p>
        </p:txBody>
      </p:sp>
      <p:pic>
        <p:nvPicPr>
          <p:cNvPr id="5" name="Picture 4">
            <a:extLst>
              <a:ext uri="{FF2B5EF4-FFF2-40B4-BE49-F238E27FC236}">
                <a16:creationId xmlns:a16="http://schemas.microsoft.com/office/drawing/2014/main" id="{08CD9193-0090-4A3D-AD3E-1E3D7256C372}"/>
              </a:ext>
            </a:extLst>
          </p:cNvPr>
          <p:cNvPicPr>
            <a:picLocks noChangeAspect="1"/>
          </p:cNvPicPr>
          <p:nvPr/>
        </p:nvPicPr>
        <p:blipFill>
          <a:blip r:embed="rId2"/>
          <a:stretch>
            <a:fillRect/>
          </a:stretch>
        </p:blipFill>
        <p:spPr>
          <a:xfrm>
            <a:off x="10734607" y="779115"/>
            <a:ext cx="1305656" cy="1029164"/>
          </a:xfrm>
          <a:prstGeom prst="rect">
            <a:avLst/>
          </a:prstGeom>
        </p:spPr>
      </p:pic>
    </p:spTree>
    <p:extLst>
      <p:ext uri="{BB962C8B-B14F-4D97-AF65-F5344CB8AC3E}">
        <p14:creationId xmlns:p14="http://schemas.microsoft.com/office/powerpoint/2010/main" val="360346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7BA8F-719D-4383-9704-21CB6E8E407B}"/>
              </a:ext>
            </a:extLst>
          </p:cNvPr>
          <p:cNvSpPr>
            <a:spLocks noGrp="1"/>
          </p:cNvSpPr>
          <p:nvPr>
            <p:ph type="title"/>
          </p:nvPr>
        </p:nvSpPr>
        <p:spPr/>
        <p:txBody>
          <a:bodyPr/>
          <a:lstStyle/>
          <a:p>
            <a:pPr algn="ctr"/>
            <a:r>
              <a:rPr lang="en-US" dirty="0"/>
              <a:t>Other Sources:</a:t>
            </a:r>
            <a:br>
              <a:rPr lang="en-US" dirty="0"/>
            </a:br>
            <a:r>
              <a:rPr lang="en-US" dirty="0"/>
              <a:t>The Hebrew Bible </a:t>
            </a:r>
          </a:p>
        </p:txBody>
      </p:sp>
      <p:sp>
        <p:nvSpPr>
          <p:cNvPr id="3" name="Content Placeholder 2">
            <a:extLst>
              <a:ext uri="{FF2B5EF4-FFF2-40B4-BE49-F238E27FC236}">
                <a16:creationId xmlns:a16="http://schemas.microsoft.com/office/drawing/2014/main" id="{16F715ED-D141-4A43-BCA6-7A51C03E2E29}"/>
              </a:ext>
            </a:extLst>
          </p:cNvPr>
          <p:cNvSpPr>
            <a:spLocks noGrp="1"/>
          </p:cNvSpPr>
          <p:nvPr>
            <p:ph idx="1"/>
          </p:nvPr>
        </p:nvSpPr>
        <p:spPr>
          <a:xfrm>
            <a:off x="680321" y="2336873"/>
            <a:ext cx="7390253" cy="3599316"/>
          </a:xfrm>
        </p:spPr>
        <p:txBody>
          <a:bodyPr/>
          <a:lstStyle/>
          <a:p>
            <a:r>
              <a:rPr lang="en-US" dirty="0"/>
              <a:t>Several books, written during and shortly after the fall of the empire, present a view of Achaemenid Persia contradictory to the Greek portrayal.</a:t>
            </a:r>
          </a:p>
          <a:p>
            <a:r>
              <a:rPr lang="en-US" dirty="0"/>
              <a:t>Example: Book of Esther (More on this in Week 3)</a:t>
            </a:r>
          </a:p>
        </p:txBody>
      </p:sp>
      <p:pic>
        <p:nvPicPr>
          <p:cNvPr id="5" name="Picture 4">
            <a:extLst>
              <a:ext uri="{FF2B5EF4-FFF2-40B4-BE49-F238E27FC236}">
                <a16:creationId xmlns:a16="http://schemas.microsoft.com/office/drawing/2014/main" id="{17F51563-E1A9-430E-91DE-4B58C90B0393}"/>
              </a:ext>
            </a:extLst>
          </p:cNvPr>
          <p:cNvPicPr>
            <a:picLocks noChangeAspect="1"/>
          </p:cNvPicPr>
          <p:nvPr/>
        </p:nvPicPr>
        <p:blipFill>
          <a:blip r:embed="rId2"/>
          <a:stretch>
            <a:fillRect/>
          </a:stretch>
        </p:blipFill>
        <p:spPr>
          <a:xfrm>
            <a:off x="10734607" y="779115"/>
            <a:ext cx="1305656" cy="1029164"/>
          </a:xfrm>
          <a:prstGeom prst="rect">
            <a:avLst/>
          </a:prstGeom>
        </p:spPr>
      </p:pic>
    </p:spTree>
    <p:extLst>
      <p:ext uri="{BB962C8B-B14F-4D97-AF65-F5344CB8AC3E}">
        <p14:creationId xmlns:p14="http://schemas.microsoft.com/office/powerpoint/2010/main" val="2568111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54EA7-F779-40AF-89F9-6BBBE1EE6DBC}"/>
              </a:ext>
            </a:extLst>
          </p:cNvPr>
          <p:cNvSpPr>
            <a:spLocks noGrp="1"/>
          </p:cNvSpPr>
          <p:nvPr>
            <p:ph type="title"/>
          </p:nvPr>
        </p:nvSpPr>
        <p:spPr/>
        <p:txBody>
          <a:bodyPr/>
          <a:lstStyle/>
          <a:p>
            <a:pPr algn="ctr"/>
            <a:r>
              <a:rPr lang="en-US" dirty="0"/>
              <a:t>Other Sources:</a:t>
            </a:r>
            <a:br>
              <a:rPr lang="en-US" dirty="0"/>
            </a:br>
            <a:r>
              <a:rPr lang="en-US" dirty="0"/>
              <a:t>Banking records</a:t>
            </a:r>
          </a:p>
        </p:txBody>
      </p:sp>
      <p:sp>
        <p:nvSpPr>
          <p:cNvPr id="3" name="Content Placeholder 2">
            <a:extLst>
              <a:ext uri="{FF2B5EF4-FFF2-40B4-BE49-F238E27FC236}">
                <a16:creationId xmlns:a16="http://schemas.microsoft.com/office/drawing/2014/main" id="{DB6D2F21-2783-4CE2-A528-C508269FFF17}"/>
              </a:ext>
            </a:extLst>
          </p:cNvPr>
          <p:cNvSpPr>
            <a:spLocks noGrp="1"/>
          </p:cNvSpPr>
          <p:nvPr>
            <p:ph idx="1"/>
          </p:nvPr>
        </p:nvSpPr>
        <p:spPr>
          <a:xfrm>
            <a:off x="680322" y="2336872"/>
            <a:ext cx="5945766" cy="4196449"/>
          </a:xfrm>
        </p:spPr>
        <p:txBody>
          <a:bodyPr>
            <a:normAutofit/>
          </a:bodyPr>
          <a:lstStyle/>
          <a:p>
            <a:r>
              <a:rPr lang="en-US" dirty="0"/>
              <a:t>The Greeks claim over-taxation by the Persian monarchy toward the end of the kingdom sucked money from the economy, bankrupted small farmers, driving them from the land, and destroyed the land-owning “yeoman” class. </a:t>
            </a:r>
          </a:p>
          <a:p>
            <a:r>
              <a:rPr lang="en-US" dirty="0"/>
              <a:t>The records of banks in Babylonia show no evidence of a shortage of currency, increased foreclosures, or greater concentration of land in the hands of the wealthy.</a:t>
            </a:r>
          </a:p>
          <a:p>
            <a:endParaRPr lang="en-US" dirty="0"/>
          </a:p>
          <a:p>
            <a:endParaRPr lang="en-US" dirty="0"/>
          </a:p>
        </p:txBody>
      </p:sp>
      <p:pic>
        <p:nvPicPr>
          <p:cNvPr id="5" name="Picture 4">
            <a:extLst>
              <a:ext uri="{FF2B5EF4-FFF2-40B4-BE49-F238E27FC236}">
                <a16:creationId xmlns:a16="http://schemas.microsoft.com/office/drawing/2014/main" id="{6949C2CE-A15A-4F2D-91F5-6E259067229B}"/>
              </a:ext>
            </a:extLst>
          </p:cNvPr>
          <p:cNvPicPr>
            <a:picLocks noChangeAspect="1"/>
          </p:cNvPicPr>
          <p:nvPr/>
        </p:nvPicPr>
        <p:blipFill>
          <a:blip r:embed="rId2"/>
          <a:stretch>
            <a:fillRect/>
          </a:stretch>
        </p:blipFill>
        <p:spPr>
          <a:xfrm>
            <a:off x="10734607" y="779115"/>
            <a:ext cx="1305656" cy="1029164"/>
          </a:xfrm>
          <a:prstGeom prst="rect">
            <a:avLst/>
          </a:prstGeom>
        </p:spPr>
      </p:pic>
    </p:spTree>
    <p:extLst>
      <p:ext uri="{BB962C8B-B14F-4D97-AF65-F5344CB8AC3E}">
        <p14:creationId xmlns:p14="http://schemas.microsoft.com/office/powerpoint/2010/main" val="3228148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AEB3-FE88-44B6-BFBC-023B28C83066}"/>
              </a:ext>
            </a:extLst>
          </p:cNvPr>
          <p:cNvSpPr>
            <a:spLocks noGrp="1"/>
          </p:cNvSpPr>
          <p:nvPr>
            <p:ph type="title"/>
          </p:nvPr>
        </p:nvSpPr>
        <p:spPr/>
        <p:txBody>
          <a:bodyPr/>
          <a:lstStyle/>
          <a:p>
            <a:pPr algn="ctr"/>
            <a:r>
              <a:rPr lang="en-US" dirty="0"/>
              <a:t>Course Overview</a:t>
            </a:r>
          </a:p>
        </p:txBody>
      </p:sp>
      <p:sp>
        <p:nvSpPr>
          <p:cNvPr id="3" name="Content Placeholder 2">
            <a:extLst>
              <a:ext uri="{FF2B5EF4-FFF2-40B4-BE49-F238E27FC236}">
                <a16:creationId xmlns:a16="http://schemas.microsoft.com/office/drawing/2014/main" id="{B1BC269E-B094-44EA-8536-54E28531F17C}"/>
              </a:ext>
            </a:extLst>
          </p:cNvPr>
          <p:cNvSpPr>
            <a:spLocks noGrp="1"/>
          </p:cNvSpPr>
          <p:nvPr>
            <p:ph idx="1"/>
          </p:nvPr>
        </p:nvSpPr>
        <p:spPr>
          <a:xfrm>
            <a:off x="680321" y="2336873"/>
            <a:ext cx="9613861" cy="4328970"/>
          </a:xfrm>
        </p:spPr>
        <p:txBody>
          <a:bodyPr>
            <a:normAutofit/>
          </a:bodyPr>
          <a:lstStyle/>
          <a:p>
            <a:pPr marL="0" indent="0" algn="ctr">
              <a:buNone/>
            </a:pPr>
            <a:r>
              <a:rPr lang="en-US" sz="2800" b="1" dirty="0"/>
              <a:t>What do you know about the Greek-Persian Wars? </a:t>
            </a:r>
          </a:p>
        </p:txBody>
      </p:sp>
      <p:pic>
        <p:nvPicPr>
          <p:cNvPr id="6" name="Picture 5">
            <a:extLst>
              <a:ext uri="{FF2B5EF4-FFF2-40B4-BE49-F238E27FC236}">
                <a16:creationId xmlns:a16="http://schemas.microsoft.com/office/drawing/2014/main" id="{BF0CB148-5D2E-496E-9144-752A81AFEF3E}"/>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3098758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54EA7-F779-40AF-89F9-6BBBE1EE6DBC}"/>
              </a:ext>
            </a:extLst>
          </p:cNvPr>
          <p:cNvSpPr>
            <a:spLocks noGrp="1"/>
          </p:cNvSpPr>
          <p:nvPr>
            <p:ph type="title"/>
          </p:nvPr>
        </p:nvSpPr>
        <p:spPr/>
        <p:txBody>
          <a:bodyPr/>
          <a:lstStyle/>
          <a:p>
            <a:pPr algn="ctr"/>
            <a:r>
              <a:rPr lang="en-US" dirty="0"/>
              <a:t>Other Sources:</a:t>
            </a:r>
            <a:br>
              <a:rPr lang="en-US" dirty="0"/>
            </a:br>
            <a:r>
              <a:rPr lang="en-US" dirty="0"/>
              <a:t>Legal records</a:t>
            </a:r>
          </a:p>
        </p:txBody>
      </p:sp>
      <p:sp>
        <p:nvSpPr>
          <p:cNvPr id="3" name="Content Placeholder 2">
            <a:extLst>
              <a:ext uri="{FF2B5EF4-FFF2-40B4-BE49-F238E27FC236}">
                <a16:creationId xmlns:a16="http://schemas.microsoft.com/office/drawing/2014/main" id="{DB6D2F21-2783-4CE2-A528-C508269FFF17}"/>
              </a:ext>
            </a:extLst>
          </p:cNvPr>
          <p:cNvSpPr>
            <a:spLocks noGrp="1"/>
          </p:cNvSpPr>
          <p:nvPr>
            <p:ph idx="1"/>
          </p:nvPr>
        </p:nvSpPr>
        <p:spPr>
          <a:xfrm>
            <a:off x="680321" y="2336872"/>
            <a:ext cx="7575783" cy="4196449"/>
          </a:xfrm>
        </p:spPr>
        <p:txBody>
          <a:bodyPr>
            <a:normAutofit lnSpcReduction="10000"/>
          </a:bodyPr>
          <a:lstStyle/>
          <a:p>
            <a:r>
              <a:rPr lang="en-US" dirty="0"/>
              <a:t>The Greeks claim Persian women were sequestered from society in “harems” and not allowed to show themselves in public. </a:t>
            </a:r>
          </a:p>
          <a:p>
            <a:r>
              <a:rPr lang="en-US" dirty="0"/>
              <a:t>Persian and Babylonia legal documents show many examples of women owning property, engaging in commerce, managing businesses, travelling to tend to their business affairs, and hosting large banquets on their own.</a:t>
            </a:r>
          </a:p>
          <a:p>
            <a:r>
              <a:rPr lang="en-US" dirty="0"/>
              <a:t>Divorce records show court-mandated payments of alimony and child support to women by their former husbands, over and above return of their dowry.</a:t>
            </a:r>
          </a:p>
          <a:p>
            <a:endParaRPr lang="en-US" dirty="0"/>
          </a:p>
          <a:p>
            <a:endParaRPr lang="en-US" dirty="0"/>
          </a:p>
        </p:txBody>
      </p:sp>
      <p:pic>
        <p:nvPicPr>
          <p:cNvPr id="5" name="Picture 4">
            <a:extLst>
              <a:ext uri="{FF2B5EF4-FFF2-40B4-BE49-F238E27FC236}">
                <a16:creationId xmlns:a16="http://schemas.microsoft.com/office/drawing/2014/main" id="{6949C2CE-A15A-4F2D-91F5-6E259067229B}"/>
              </a:ext>
            </a:extLst>
          </p:cNvPr>
          <p:cNvPicPr>
            <a:picLocks noChangeAspect="1"/>
          </p:cNvPicPr>
          <p:nvPr/>
        </p:nvPicPr>
        <p:blipFill>
          <a:blip r:embed="rId2"/>
          <a:stretch>
            <a:fillRect/>
          </a:stretch>
        </p:blipFill>
        <p:spPr>
          <a:xfrm>
            <a:off x="10734607" y="779115"/>
            <a:ext cx="1305656" cy="1029164"/>
          </a:xfrm>
          <a:prstGeom prst="rect">
            <a:avLst/>
          </a:prstGeom>
        </p:spPr>
      </p:pic>
    </p:spTree>
    <p:extLst>
      <p:ext uri="{BB962C8B-B14F-4D97-AF65-F5344CB8AC3E}">
        <p14:creationId xmlns:p14="http://schemas.microsoft.com/office/powerpoint/2010/main" val="1290813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343-9EC9-4CD4-88AC-57EC6EBF1CF1}"/>
              </a:ext>
            </a:extLst>
          </p:cNvPr>
          <p:cNvSpPr>
            <a:spLocks noGrp="1"/>
          </p:cNvSpPr>
          <p:nvPr>
            <p:ph type="title"/>
          </p:nvPr>
        </p:nvSpPr>
        <p:spPr/>
        <p:txBody>
          <a:bodyPr/>
          <a:lstStyle/>
          <a:p>
            <a:pPr algn="ctr"/>
            <a:r>
              <a:rPr lang="en-US" dirty="0"/>
              <a:t>Other Sources:</a:t>
            </a:r>
            <a:br>
              <a:rPr lang="en-US" dirty="0"/>
            </a:br>
            <a:r>
              <a:rPr lang="en-US" dirty="0"/>
              <a:t>Inscriptions and Oral Traditions</a:t>
            </a:r>
          </a:p>
        </p:txBody>
      </p:sp>
      <p:sp>
        <p:nvSpPr>
          <p:cNvPr id="3" name="Content Placeholder 2">
            <a:extLst>
              <a:ext uri="{FF2B5EF4-FFF2-40B4-BE49-F238E27FC236}">
                <a16:creationId xmlns:a16="http://schemas.microsoft.com/office/drawing/2014/main" id="{6AE78257-0208-481A-9861-38E6BF21709B}"/>
              </a:ext>
            </a:extLst>
          </p:cNvPr>
          <p:cNvSpPr>
            <a:spLocks noGrp="1"/>
          </p:cNvSpPr>
          <p:nvPr>
            <p:ph idx="1"/>
          </p:nvPr>
        </p:nvSpPr>
        <p:spPr/>
        <p:txBody>
          <a:bodyPr/>
          <a:lstStyle/>
          <a:p>
            <a:r>
              <a:rPr lang="en-US" dirty="0"/>
              <a:t>We’ll talk about those in Week 3.</a:t>
            </a:r>
          </a:p>
        </p:txBody>
      </p:sp>
      <p:pic>
        <p:nvPicPr>
          <p:cNvPr id="5" name="Picture 4">
            <a:extLst>
              <a:ext uri="{FF2B5EF4-FFF2-40B4-BE49-F238E27FC236}">
                <a16:creationId xmlns:a16="http://schemas.microsoft.com/office/drawing/2014/main" id="{36A73744-938D-40F2-BA62-33EB80180DF8}"/>
              </a:ext>
            </a:extLst>
          </p:cNvPr>
          <p:cNvPicPr>
            <a:picLocks noChangeAspect="1"/>
          </p:cNvPicPr>
          <p:nvPr/>
        </p:nvPicPr>
        <p:blipFill>
          <a:blip r:embed="rId2"/>
          <a:stretch>
            <a:fillRect/>
          </a:stretch>
        </p:blipFill>
        <p:spPr>
          <a:xfrm>
            <a:off x="10734607" y="779115"/>
            <a:ext cx="1305656" cy="1029164"/>
          </a:xfrm>
          <a:prstGeom prst="rect">
            <a:avLst/>
          </a:prstGeom>
        </p:spPr>
      </p:pic>
    </p:spTree>
    <p:extLst>
      <p:ext uri="{BB962C8B-B14F-4D97-AF65-F5344CB8AC3E}">
        <p14:creationId xmlns:p14="http://schemas.microsoft.com/office/powerpoint/2010/main" val="2323984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D0857-F0B9-40B3-9AE0-492763D08E58}"/>
              </a:ext>
            </a:extLst>
          </p:cNvPr>
          <p:cNvSpPr>
            <a:spLocks noGrp="1"/>
          </p:cNvSpPr>
          <p:nvPr>
            <p:ph type="title"/>
          </p:nvPr>
        </p:nvSpPr>
        <p:spPr/>
        <p:txBody>
          <a:bodyPr/>
          <a:lstStyle/>
          <a:p>
            <a:pPr algn="ctr"/>
            <a:r>
              <a:rPr lang="en-US" dirty="0"/>
              <a:t>Other Sources </a:t>
            </a:r>
            <a:br>
              <a:rPr lang="en-US" dirty="0"/>
            </a:br>
            <a:r>
              <a:rPr lang="en-US" dirty="0"/>
              <a:t>The Persepolis Archives </a:t>
            </a:r>
            <a:r>
              <a:rPr lang="en-US" i="1" dirty="0">
                <a:solidFill>
                  <a:srgbClr val="FFFF00"/>
                </a:solidFill>
              </a:rPr>
              <a:t>(</a:t>
            </a:r>
            <a:r>
              <a:rPr lang="en-US" i="1" u="sng" dirty="0">
                <a:solidFill>
                  <a:srgbClr val="FFFF00"/>
                </a:solidFill>
              </a:rPr>
              <a:t>The Big One!)</a:t>
            </a:r>
          </a:p>
        </p:txBody>
      </p:sp>
      <p:sp>
        <p:nvSpPr>
          <p:cNvPr id="3" name="Content Placeholder 2">
            <a:extLst>
              <a:ext uri="{FF2B5EF4-FFF2-40B4-BE49-F238E27FC236}">
                <a16:creationId xmlns:a16="http://schemas.microsoft.com/office/drawing/2014/main" id="{1E60112D-F592-48A5-B9B3-FD0FAB6B1A84}"/>
              </a:ext>
            </a:extLst>
          </p:cNvPr>
          <p:cNvSpPr>
            <a:spLocks noGrp="1"/>
          </p:cNvSpPr>
          <p:nvPr>
            <p:ph idx="1"/>
          </p:nvPr>
        </p:nvSpPr>
        <p:spPr>
          <a:xfrm>
            <a:off x="680321" y="2336873"/>
            <a:ext cx="8397418" cy="4130188"/>
          </a:xfrm>
        </p:spPr>
        <p:txBody>
          <a:bodyPr>
            <a:normAutofit lnSpcReduction="10000"/>
          </a:bodyPr>
          <a:lstStyle/>
          <a:p>
            <a:r>
              <a:rPr lang="en-US" sz="3200" dirty="0"/>
              <a:t>In 1933, Ernst Herzfeld of the </a:t>
            </a:r>
            <a:r>
              <a:rPr lang="en-US" sz="3200" dirty="0">
                <a:solidFill>
                  <a:srgbClr val="FFFF00"/>
                </a:solidFill>
              </a:rPr>
              <a:t>Oriental Institute (University of Chicago) </a:t>
            </a:r>
            <a:r>
              <a:rPr lang="en-US" sz="3200" dirty="0"/>
              <a:t>discovered a cache of over 30,000 clay tablets and fragments of tablets in the ruins of Persepolis, the ceremonial capital of Achaemenid Persia. </a:t>
            </a:r>
          </a:p>
          <a:p>
            <a:r>
              <a:rPr lang="en-US" sz="3200" dirty="0"/>
              <a:t>Most were in the area known as </a:t>
            </a:r>
            <a:r>
              <a:rPr lang="en-US" sz="3200" dirty="0">
                <a:solidFill>
                  <a:srgbClr val="FFFF00"/>
                </a:solidFill>
              </a:rPr>
              <a:t>The Fortification</a:t>
            </a:r>
            <a:r>
              <a:rPr lang="en-US" sz="3200" dirty="0"/>
              <a:t>, with a smaller number found in </a:t>
            </a:r>
            <a:r>
              <a:rPr lang="en-US" sz="3200" dirty="0">
                <a:solidFill>
                  <a:srgbClr val="FFFF00"/>
                </a:solidFill>
              </a:rPr>
              <a:t>The Treasury</a:t>
            </a:r>
            <a:r>
              <a:rPr lang="en-US" sz="3200" dirty="0"/>
              <a:t>.</a:t>
            </a:r>
          </a:p>
          <a:p>
            <a:pPr marL="457200" lvl="1" indent="0">
              <a:buNone/>
            </a:pPr>
            <a:endParaRPr lang="en-US" dirty="0"/>
          </a:p>
        </p:txBody>
      </p:sp>
      <p:pic>
        <p:nvPicPr>
          <p:cNvPr id="6" name="Picture 5">
            <a:extLst>
              <a:ext uri="{FF2B5EF4-FFF2-40B4-BE49-F238E27FC236}">
                <a16:creationId xmlns:a16="http://schemas.microsoft.com/office/drawing/2014/main" id="{EB19E851-8570-421D-839F-7A47B29B5298}"/>
              </a:ext>
            </a:extLst>
          </p:cNvPr>
          <p:cNvPicPr>
            <a:picLocks noChangeAspect="1"/>
          </p:cNvPicPr>
          <p:nvPr/>
        </p:nvPicPr>
        <p:blipFill>
          <a:blip r:embed="rId2"/>
          <a:stretch>
            <a:fillRect/>
          </a:stretch>
        </p:blipFill>
        <p:spPr>
          <a:xfrm>
            <a:off x="10734607" y="779115"/>
            <a:ext cx="1305656" cy="1029164"/>
          </a:xfrm>
          <a:prstGeom prst="rect">
            <a:avLst/>
          </a:prstGeom>
        </p:spPr>
      </p:pic>
    </p:spTree>
    <p:extLst>
      <p:ext uri="{BB962C8B-B14F-4D97-AF65-F5344CB8AC3E}">
        <p14:creationId xmlns:p14="http://schemas.microsoft.com/office/powerpoint/2010/main" val="1415584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D0857-F0B9-40B3-9AE0-492763D08E58}"/>
              </a:ext>
            </a:extLst>
          </p:cNvPr>
          <p:cNvSpPr>
            <a:spLocks noGrp="1"/>
          </p:cNvSpPr>
          <p:nvPr>
            <p:ph type="title"/>
          </p:nvPr>
        </p:nvSpPr>
        <p:spPr/>
        <p:txBody>
          <a:bodyPr/>
          <a:lstStyle/>
          <a:p>
            <a:pPr algn="ctr"/>
            <a:r>
              <a:rPr lang="en-US" dirty="0"/>
              <a:t>Other Sources </a:t>
            </a:r>
            <a:br>
              <a:rPr lang="en-US" dirty="0"/>
            </a:br>
            <a:r>
              <a:rPr lang="en-US" dirty="0"/>
              <a:t>The Persepolis Archives (continued)</a:t>
            </a:r>
          </a:p>
        </p:txBody>
      </p:sp>
      <p:sp>
        <p:nvSpPr>
          <p:cNvPr id="3" name="Content Placeholder 2">
            <a:extLst>
              <a:ext uri="{FF2B5EF4-FFF2-40B4-BE49-F238E27FC236}">
                <a16:creationId xmlns:a16="http://schemas.microsoft.com/office/drawing/2014/main" id="{1E60112D-F592-48A5-B9B3-FD0FAB6B1A84}"/>
              </a:ext>
            </a:extLst>
          </p:cNvPr>
          <p:cNvSpPr>
            <a:spLocks noGrp="1"/>
          </p:cNvSpPr>
          <p:nvPr>
            <p:ph idx="1"/>
          </p:nvPr>
        </p:nvSpPr>
        <p:spPr>
          <a:xfrm>
            <a:off x="680321" y="2336873"/>
            <a:ext cx="7946844" cy="4130188"/>
          </a:xfrm>
        </p:spPr>
        <p:txBody>
          <a:bodyPr>
            <a:normAutofit/>
          </a:bodyPr>
          <a:lstStyle/>
          <a:p>
            <a:r>
              <a:rPr lang="en-US" sz="2800" dirty="0"/>
              <a:t>Sun-baked clay tablets recording financial transactions, mostly payment by the treasury to cover salary to officials, government travel, and payments for large numbers of construction projects.</a:t>
            </a:r>
          </a:p>
          <a:p>
            <a:r>
              <a:rPr lang="en-US" sz="2800" dirty="0"/>
              <a:t>Sample: </a:t>
            </a:r>
          </a:p>
          <a:p>
            <a:pPr lvl="1"/>
            <a:r>
              <a:rPr lang="en-US" sz="2400" dirty="0">
                <a:solidFill>
                  <a:srgbClr val="FFFF00"/>
                </a:solidFill>
              </a:rPr>
              <a:t>“2 BAR of figs, supplied by </a:t>
            </a:r>
            <a:r>
              <a:rPr lang="en-US" sz="2400" dirty="0" err="1">
                <a:solidFill>
                  <a:srgbClr val="FFFF00"/>
                </a:solidFill>
              </a:rPr>
              <a:t>Sutena</a:t>
            </a:r>
            <a:r>
              <a:rPr lang="en-US" sz="2400" dirty="0">
                <a:solidFill>
                  <a:srgbClr val="FFFF00"/>
                </a:solidFill>
              </a:rPr>
              <a:t>, was taken to Persepolis for the royal stores. </a:t>
            </a:r>
            <a:r>
              <a:rPr lang="en-US" sz="2400" dirty="0" err="1">
                <a:solidFill>
                  <a:srgbClr val="FFFF00"/>
                </a:solidFill>
              </a:rPr>
              <a:t>Bakabada</a:t>
            </a:r>
            <a:r>
              <a:rPr lang="en-US" sz="2400" dirty="0">
                <a:solidFill>
                  <a:srgbClr val="FFFF00"/>
                </a:solidFill>
              </a:rPr>
              <a:t> and </a:t>
            </a:r>
            <a:r>
              <a:rPr lang="en-US" sz="2400" dirty="0" err="1">
                <a:solidFill>
                  <a:srgbClr val="FFFF00"/>
                </a:solidFill>
              </a:rPr>
              <a:t>Nababa</a:t>
            </a:r>
            <a:r>
              <a:rPr lang="en-US" sz="2400" dirty="0">
                <a:solidFill>
                  <a:srgbClr val="FFFF00"/>
                </a:solidFill>
              </a:rPr>
              <a:t> received it. 21</a:t>
            </a:r>
            <a:r>
              <a:rPr lang="en-US" sz="2400" baseline="30000" dirty="0">
                <a:solidFill>
                  <a:srgbClr val="FFFF00"/>
                </a:solidFill>
              </a:rPr>
              <a:t>st</a:t>
            </a:r>
            <a:r>
              <a:rPr lang="en-US" sz="2400" dirty="0">
                <a:solidFill>
                  <a:srgbClr val="FFFF00"/>
                </a:solidFill>
              </a:rPr>
              <a:t> year.”</a:t>
            </a:r>
          </a:p>
          <a:p>
            <a:pPr lvl="1"/>
            <a:endParaRPr lang="en-US" dirty="0"/>
          </a:p>
        </p:txBody>
      </p:sp>
      <p:pic>
        <p:nvPicPr>
          <p:cNvPr id="6" name="Picture 5">
            <a:extLst>
              <a:ext uri="{FF2B5EF4-FFF2-40B4-BE49-F238E27FC236}">
                <a16:creationId xmlns:a16="http://schemas.microsoft.com/office/drawing/2014/main" id="{EB19E851-8570-421D-839F-7A47B29B5298}"/>
              </a:ext>
            </a:extLst>
          </p:cNvPr>
          <p:cNvPicPr>
            <a:picLocks noChangeAspect="1"/>
          </p:cNvPicPr>
          <p:nvPr/>
        </p:nvPicPr>
        <p:blipFill>
          <a:blip r:embed="rId2"/>
          <a:stretch>
            <a:fillRect/>
          </a:stretch>
        </p:blipFill>
        <p:spPr>
          <a:xfrm>
            <a:off x="10734607" y="779115"/>
            <a:ext cx="1305656" cy="1029164"/>
          </a:xfrm>
          <a:prstGeom prst="rect">
            <a:avLst/>
          </a:prstGeom>
        </p:spPr>
      </p:pic>
    </p:spTree>
    <p:extLst>
      <p:ext uri="{BB962C8B-B14F-4D97-AF65-F5344CB8AC3E}">
        <p14:creationId xmlns:p14="http://schemas.microsoft.com/office/powerpoint/2010/main" val="4056039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4FC6B-60EF-40A0-BF4F-3FC35178683D}"/>
              </a:ext>
            </a:extLst>
          </p:cNvPr>
          <p:cNvSpPr>
            <a:spLocks noGrp="1"/>
          </p:cNvSpPr>
          <p:nvPr>
            <p:ph type="title"/>
          </p:nvPr>
        </p:nvSpPr>
        <p:spPr/>
        <p:txBody>
          <a:bodyPr/>
          <a:lstStyle/>
          <a:p>
            <a:pPr algn="ctr"/>
            <a:r>
              <a:rPr lang="en-US" dirty="0"/>
              <a:t>Other Sources </a:t>
            </a:r>
            <a:br>
              <a:rPr lang="en-US" dirty="0"/>
            </a:br>
            <a:r>
              <a:rPr lang="en-US" dirty="0"/>
              <a:t>The Persepolis Archives (continued)</a:t>
            </a:r>
          </a:p>
        </p:txBody>
      </p:sp>
      <p:sp>
        <p:nvSpPr>
          <p:cNvPr id="3" name="Content Placeholder 2">
            <a:extLst>
              <a:ext uri="{FF2B5EF4-FFF2-40B4-BE49-F238E27FC236}">
                <a16:creationId xmlns:a16="http://schemas.microsoft.com/office/drawing/2014/main" id="{7CF4B6A4-B7C2-4024-9957-E647D5D9DF76}"/>
              </a:ext>
            </a:extLst>
          </p:cNvPr>
          <p:cNvSpPr>
            <a:spLocks noGrp="1"/>
          </p:cNvSpPr>
          <p:nvPr>
            <p:ph idx="1"/>
          </p:nvPr>
        </p:nvSpPr>
        <p:spPr>
          <a:xfrm>
            <a:off x="680321" y="2336872"/>
            <a:ext cx="6846914" cy="4236205"/>
          </a:xfrm>
        </p:spPr>
        <p:txBody>
          <a:bodyPr>
            <a:normAutofit/>
          </a:bodyPr>
          <a:lstStyle/>
          <a:p>
            <a:r>
              <a:rPr lang="en-US" dirty="0"/>
              <a:t>Would never have survived two thousand years except for Alexander’s destruction of Persepolis by fire.</a:t>
            </a:r>
          </a:p>
          <a:p>
            <a:pPr lvl="1"/>
            <a:r>
              <a:rPr lang="en-US" dirty="0"/>
              <a:t>The heat of the fire hardened the tablets further.</a:t>
            </a:r>
          </a:p>
          <a:p>
            <a:pPr lvl="1"/>
            <a:r>
              <a:rPr lang="en-US" dirty="0"/>
              <a:t>The collapse of building material on the archives sealed them against the elements until archaeologists discovered them</a:t>
            </a:r>
          </a:p>
          <a:p>
            <a:r>
              <a:rPr lang="en-US" dirty="0"/>
              <a:t>Since then they have been slowly catalogued, photographed, and translated at the Oriental Institute in Chicago. </a:t>
            </a:r>
          </a:p>
        </p:txBody>
      </p:sp>
      <p:pic>
        <p:nvPicPr>
          <p:cNvPr id="5" name="Picture 4">
            <a:extLst>
              <a:ext uri="{FF2B5EF4-FFF2-40B4-BE49-F238E27FC236}">
                <a16:creationId xmlns:a16="http://schemas.microsoft.com/office/drawing/2014/main" id="{580A1A6F-D32F-49F8-A6F7-D6891F888E1D}"/>
              </a:ext>
            </a:extLst>
          </p:cNvPr>
          <p:cNvPicPr>
            <a:picLocks noChangeAspect="1"/>
          </p:cNvPicPr>
          <p:nvPr/>
        </p:nvPicPr>
        <p:blipFill>
          <a:blip r:embed="rId2"/>
          <a:stretch>
            <a:fillRect/>
          </a:stretch>
        </p:blipFill>
        <p:spPr>
          <a:xfrm>
            <a:off x="10734607" y="779115"/>
            <a:ext cx="1305656" cy="1029164"/>
          </a:xfrm>
          <a:prstGeom prst="rect">
            <a:avLst/>
          </a:prstGeom>
        </p:spPr>
      </p:pic>
    </p:spTree>
    <p:extLst>
      <p:ext uri="{BB962C8B-B14F-4D97-AF65-F5344CB8AC3E}">
        <p14:creationId xmlns:p14="http://schemas.microsoft.com/office/powerpoint/2010/main" val="258119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4FC6B-60EF-40A0-BF4F-3FC35178683D}"/>
              </a:ext>
            </a:extLst>
          </p:cNvPr>
          <p:cNvSpPr>
            <a:spLocks noGrp="1"/>
          </p:cNvSpPr>
          <p:nvPr>
            <p:ph type="title"/>
          </p:nvPr>
        </p:nvSpPr>
        <p:spPr/>
        <p:txBody>
          <a:bodyPr/>
          <a:lstStyle/>
          <a:p>
            <a:pPr algn="ctr"/>
            <a:r>
              <a:rPr lang="en-US" dirty="0"/>
              <a:t>Other Sources </a:t>
            </a:r>
            <a:br>
              <a:rPr lang="en-US" dirty="0"/>
            </a:br>
            <a:r>
              <a:rPr lang="en-US" dirty="0"/>
              <a:t>The Persepolis Archives (continued)</a:t>
            </a:r>
          </a:p>
        </p:txBody>
      </p:sp>
      <p:sp>
        <p:nvSpPr>
          <p:cNvPr id="3" name="Content Placeholder 2">
            <a:extLst>
              <a:ext uri="{FF2B5EF4-FFF2-40B4-BE49-F238E27FC236}">
                <a16:creationId xmlns:a16="http://schemas.microsoft.com/office/drawing/2014/main" id="{7CF4B6A4-B7C2-4024-9957-E647D5D9DF76}"/>
              </a:ext>
            </a:extLst>
          </p:cNvPr>
          <p:cNvSpPr>
            <a:spLocks noGrp="1"/>
          </p:cNvSpPr>
          <p:nvPr>
            <p:ph idx="1"/>
          </p:nvPr>
        </p:nvSpPr>
        <p:spPr>
          <a:xfrm>
            <a:off x="487016" y="2336873"/>
            <a:ext cx="8219662" cy="4236204"/>
          </a:xfrm>
        </p:spPr>
        <p:txBody>
          <a:bodyPr>
            <a:normAutofit/>
          </a:bodyPr>
          <a:lstStyle/>
          <a:p>
            <a:r>
              <a:rPr lang="en-US" dirty="0"/>
              <a:t>The routine nature of the records meant translation and publication was not a high priority. Their importance was only realized when a sufficient number were translated so that clear patterns could be detected.</a:t>
            </a:r>
          </a:p>
          <a:p>
            <a:r>
              <a:rPr lang="en-US" dirty="0"/>
              <a:t>In 1969 Richard Hallock of the Oriental Institute published </a:t>
            </a:r>
            <a:r>
              <a:rPr lang="en-US" b="1" i="1" dirty="0">
                <a:solidFill>
                  <a:srgbClr val="FFFF00"/>
                </a:solidFill>
              </a:rPr>
              <a:t>Persepolis Fortification Tablets</a:t>
            </a:r>
            <a:r>
              <a:rPr lang="en-US" dirty="0"/>
              <a:t>, with translations of over 2,000 intact (or mostly so) tablets. The revelations began a renaissance of Achaemenid studies from the 1970s to the present.</a:t>
            </a:r>
          </a:p>
          <a:p>
            <a:r>
              <a:rPr lang="en-US" dirty="0"/>
              <a:t>Now they have changed our thinking about the Achaemenid Persian Empire.</a:t>
            </a:r>
          </a:p>
        </p:txBody>
      </p:sp>
      <p:pic>
        <p:nvPicPr>
          <p:cNvPr id="5" name="Picture 4">
            <a:extLst>
              <a:ext uri="{FF2B5EF4-FFF2-40B4-BE49-F238E27FC236}">
                <a16:creationId xmlns:a16="http://schemas.microsoft.com/office/drawing/2014/main" id="{580A1A6F-D32F-49F8-A6F7-D6891F888E1D}"/>
              </a:ext>
            </a:extLst>
          </p:cNvPr>
          <p:cNvPicPr>
            <a:picLocks noChangeAspect="1"/>
          </p:cNvPicPr>
          <p:nvPr/>
        </p:nvPicPr>
        <p:blipFill>
          <a:blip r:embed="rId2"/>
          <a:stretch>
            <a:fillRect/>
          </a:stretch>
        </p:blipFill>
        <p:spPr>
          <a:xfrm>
            <a:off x="10734607" y="779115"/>
            <a:ext cx="1305656" cy="1029164"/>
          </a:xfrm>
          <a:prstGeom prst="rect">
            <a:avLst/>
          </a:prstGeom>
        </p:spPr>
      </p:pic>
    </p:spTree>
    <p:extLst>
      <p:ext uri="{BB962C8B-B14F-4D97-AF65-F5344CB8AC3E}">
        <p14:creationId xmlns:p14="http://schemas.microsoft.com/office/powerpoint/2010/main" val="265515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5171C-A5AD-4433-A1E3-0D06C44EAAEB}"/>
              </a:ext>
            </a:extLst>
          </p:cNvPr>
          <p:cNvSpPr>
            <a:spLocks noGrp="1"/>
          </p:cNvSpPr>
          <p:nvPr>
            <p:ph type="title"/>
          </p:nvPr>
        </p:nvSpPr>
        <p:spPr/>
        <p:txBody>
          <a:bodyPr/>
          <a:lstStyle/>
          <a:p>
            <a:pPr algn="ctr"/>
            <a:r>
              <a:rPr lang="en-US" dirty="0"/>
              <a:t>6. The Story They Told</a:t>
            </a:r>
          </a:p>
        </p:txBody>
      </p:sp>
      <p:sp>
        <p:nvSpPr>
          <p:cNvPr id="3" name="Content Placeholder 2">
            <a:extLst>
              <a:ext uri="{FF2B5EF4-FFF2-40B4-BE49-F238E27FC236}">
                <a16:creationId xmlns:a16="http://schemas.microsoft.com/office/drawing/2014/main" id="{F00B5213-465F-408C-B0DA-3F0169B3A37A}"/>
              </a:ext>
            </a:extLst>
          </p:cNvPr>
          <p:cNvSpPr>
            <a:spLocks noGrp="1"/>
          </p:cNvSpPr>
          <p:nvPr>
            <p:ph idx="1"/>
          </p:nvPr>
        </p:nvSpPr>
        <p:spPr>
          <a:xfrm>
            <a:off x="680321" y="2336872"/>
            <a:ext cx="9613861" cy="4196449"/>
          </a:xfrm>
        </p:spPr>
        <p:txBody>
          <a:bodyPr>
            <a:normAutofit lnSpcReduction="10000"/>
          </a:bodyPr>
          <a:lstStyle/>
          <a:p>
            <a:r>
              <a:rPr lang="en-US" dirty="0"/>
              <a:t>The Achaemenid Persian empire was a peaceful, prosperous, and stable political union for the two hundred and twenty years of its existence.</a:t>
            </a:r>
          </a:p>
          <a:p>
            <a:r>
              <a:rPr lang="en-US" dirty="0"/>
              <a:t>After the first surge of military campaigns established the outer boundaries, Achaemenid Persia ceased being an expansionist power.</a:t>
            </a:r>
          </a:p>
          <a:p>
            <a:r>
              <a:rPr lang="en-US" dirty="0"/>
              <a:t>There is little or no evidence of economic, political, military, or moral “decadence” in the Achaemenid Persian empire.</a:t>
            </a:r>
          </a:p>
          <a:p>
            <a:r>
              <a:rPr lang="en-US" dirty="0"/>
              <a:t>In their approach to religion, science, acceptance of different cultures, and the role of women in society, the Achaemenid Persians were much closer to modern western civilization than were the Greeks.</a:t>
            </a:r>
          </a:p>
          <a:p>
            <a:endParaRPr lang="en-US" dirty="0"/>
          </a:p>
          <a:p>
            <a:endParaRPr lang="en-US" dirty="0"/>
          </a:p>
        </p:txBody>
      </p:sp>
      <p:pic>
        <p:nvPicPr>
          <p:cNvPr id="4" name="Picture 3">
            <a:extLst>
              <a:ext uri="{FF2B5EF4-FFF2-40B4-BE49-F238E27FC236}">
                <a16:creationId xmlns:a16="http://schemas.microsoft.com/office/drawing/2014/main" id="{D3E58EDB-6782-4170-9654-89BFF849592E}"/>
              </a:ext>
            </a:extLst>
          </p:cNvPr>
          <p:cNvPicPr>
            <a:picLocks noChangeAspect="1"/>
          </p:cNvPicPr>
          <p:nvPr/>
        </p:nvPicPr>
        <p:blipFill>
          <a:blip r:embed="rId2"/>
          <a:stretch>
            <a:fillRect/>
          </a:stretch>
        </p:blipFill>
        <p:spPr>
          <a:xfrm>
            <a:off x="10788512" y="752126"/>
            <a:ext cx="1217958" cy="1080938"/>
          </a:xfrm>
          <a:prstGeom prst="rect">
            <a:avLst/>
          </a:prstGeom>
        </p:spPr>
      </p:pic>
    </p:spTree>
    <p:extLst>
      <p:ext uri="{BB962C8B-B14F-4D97-AF65-F5344CB8AC3E}">
        <p14:creationId xmlns:p14="http://schemas.microsoft.com/office/powerpoint/2010/main" val="841892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F8501-67B3-4FFF-AD5E-850385FCD87F}"/>
              </a:ext>
            </a:extLst>
          </p:cNvPr>
          <p:cNvSpPr>
            <a:spLocks noGrp="1"/>
          </p:cNvSpPr>
          <p:nvPr>
            <p:ph type="title"/>
          </p:nvPr>
        </p:nvSpPr>
        <p:spPr/>
        <p:txBody>
          <a:bodyPr/>
          <a:lstStyle/>
          <a:p>
            <a:pPr algn="ctr"/>
            <a:r>
              <a:rPr lang="en-US" dirty="0"/>
              <a:t>7. Why You’ve Never Heard This Before</a:t>
            </a:r>
          </a:p>
        </p:txBody>
      </p:sp>
      <p:sp>
        <p:nvSpPr>
          <p:cNvPr id="3" name="Content Placeholder 2">
            <a:extLst>
              <a:ext uri="{FF2B5EF4-FFF2-40B4-BE49-F238E27FC236}">
                <a16:creationId xmlns:a16="http://schemas.microsoft.com/office/drawing/2014/main" id="{77DCFEF0-7324-45BF-A8C3-2FBCAFFC817E}"/>
              </a:ext>
            </a:extLst>
          </p:cNvPr>
          <p:cNvSpPr>
            <a:spLocks noGrp="1"/>
          </p:cNvSpPr>
          <p:nvPr>
            <p:ph idx="1"/>
          </p:nvPr>
        </p:nvSpPr>
        <p:spPr>
          <a:xfrm>
            <a:off x="680321" y="2336872"/>
            <a:ext cx="10544270" cy="4050676"/>
          </a:xfrm>
        </p:spPr>
        <p:txBody>
          <a:bodyPr>
            <a:normAutofit lnSpcReduction="10000"/>
          </a:bodyPr>
          <a:lstStyle/>
          <a:p>
            <a:r>
              <a:rPr lang="en-US" dirty="0"/>
              <a:t>The Persepolis archives have been available less than ninety years, and significant portions of them have only been catalogued and translated for the last fifty years.</a:t>
            </a:r>
          </a:p>
          <a:p>
            <a:r>
              <a:rPr lang="en-US" dirty="0"/>
              <a:t>Greek and Latin literature has been available and studied for centuries. Those stories took root in our imaginations.</a:t>
            </a:r>
          </a:p>
          <a:p>
            <a:r>
              <a:rPr lang="en-US" dirty="0"/>
              <a:t>It’s easier to read Greek or Latin than decipher Cuneiform tablets. </a:t>
            </a:r>
          </a:p>
          <a:p>
            <a:r>
              <a:rPr lang="en-US" dirty="0"/>
              <a:t>It’s more interesting to read exciting prose narratives than sift through records of financial and legal transactions.</a:t>
            </a:r>
          </a:p>
          <a:p>
            <a:r>
              <a:rPr lang="en-US" dirty="0"/>
              <a:t>The original story has become embedded in our self-image, to the point of becoming a political/cultural cause. Some now have an ideological interest in maintaining the original popular narrative.</a:t>
            </a:r>
          </a:p>
        </p:txBody>
      </p:sp>
      <p:pic>
        <p:nvPicPr>
          <p:cNvPr id="6" name="Picture 5">
            <a:extLst>
              <a:ext uri="{FF2B5EF4-FFF2-40B4-BE49-F238E27FC236}">
                <a16:creationId xmlns:a16="http://schemas.microsoft.com/office/drawing/2014/main" id="{95C9AB34-0D3E-44C0-9746-C9115A427B5E}"/>
              </a:ext>
            </a:extLst>
          </p:cNvPr>
          <p:cNvPicPr>
            <a:picLocks noChangeAspect="1"/>
          </p:cNvPicPr>
          <p:nvPr/>
        </p:nvPicPr>
        <p:blipFill>
          <a:blip r:embed="rId2"/>
          <a:stretch>
            <a:fillRect/>
          </a:stretch>
        </p:blipFill>
        <p:spPr>
          <a:xfrm>
            <a:off x="10788512" y="752126"/>
            <a:ext cx="1217958" cy="1080938"/>
          </a:xfrm>
          <a:prstGeom prst="rect">
            <a:avLst/>
          </a:prstGeom>
        </p:spPr>
      </p:pic>
    </p:spTree>
    <p:extLst>
      <p:ext uri="{BB962C8B-B14F-4D97-AF65-F5344CB8AC3E}">
        <p14:creationId xmlns:p14="http://schemas.microsoft.com/office/powerpoint/2010/main" val="3995274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40C25-CC21-4DB0-83F5-E931C9F32A52}"/>
              </a:ext>
            </a:extLst>
          </p:cNvPr>
          <p:cNvSpPr>
            <a:spLocks noGrp="1"/>
          </p:cNvSpPr>
          <p:nvPr>
            <p:ph type="title"/>
          </p:nvPr>
        </p:nvSpPr>
        <p:spPr/>
        <p:txBody>
          <a:bodyPr/>
          <a:lstStyle/>
          <a:p>
            <a:pPr algn="ctr"/>
            <a:r>
              <a:rPr lang="en-US" dirty="0"/>
              <a:t>Next Week: (Week 2) Meet the Greeks!</a:t>
            </a:r>
          </a:p>
        </p:txBody>
      </p:sp>
      <p:sp>
        <p:nvSpPr>
          <p:cNvPr id="3" name="Content Placeholder 2">
            <a:extLst>
              <a:ext uri="{FF2B5EF4-FFF2-40B4-BE49-F238E27FC236}">
                <a16:creationId xmlns:a16="http://schemas.microsoft.com/office/drawing/2014/main" id="{5826B1E4-E4F5-416A-A9F5-9E4C235ED356}"/>
              </a:ext>
            </a:extLst>
          </p:cNvPr>
          <p:cNvSpPr>
            <a:spLocks noGrp="1"/>
          </p:cNvSpPr>
          <p:nvPr>
            <p:ph idx="1"/>
          </p:nvPr>
        </p:nvSpPr>
        <p:spPr>
          <a:xfrm>
            <a:off x="680321" y="2336873"/>
            <a:ext cx="3692896" cy="3599316"/>
          </a:xfrm>
        </p:spPr>
        <p:txBody>
          <a:bodyPr/>
          <a:lstStyle/>
          <a:p>
            <a:pPr marL="0" indent="0">
              <a:buNone/>
            </a:pPr>
            <a:r>
              <a:rPr lang="en-US" sz="3200" dirty="0"/>
              <a:t>Who they were and why we should care.</a:t>
            </a:r>
          </a:p>
          <a:p>
            <a:endParaRPr lang="en-US" dirty="0"/>
          </a:p>
        </p:txBody>
      </p:sp>
      <p:pic>
        <p:nvPicPr>
          <p:cNvPr id="4" name="Picture 3">
            <a:extLst>
              <a:ext uri="{FF2B5EF4-FFF2-40B4-BE49-F238E27FC236}">
                <a16:creationId xmlns:a16="http://schemas.microsoft.com/office/drawing/2014/main" id="{92BE375D-88A7-43DD-B084-427AD696B36C}"/>
              </a:ext>
            </a:extLst>
          </p:cNvPr>
          <p:cNvPicPr>
            <a:picLocks noChangeAspect="1"/>
          </p:cNvPicPr>
          <p:nvPr/>
        </p:nvPicPr>
        <p:blipFill>
          <a:blip r:embed="rId2"/>
          <a:stretch>
            <a:fillRect/>
          </a:stretch>
        </p:blipFill>
        <p:spPr>
          <a:xfrm>
            <a:off x="10835818" y="710601"/>
            <a:ext cx="1166191" cy="1166191"/>
          </a:xfrm>
          <a:prstGeom prst="rect">
            <a:avLst/>
          </a:prstGeom>
        </p:spPr>
      </p:pic>
    </p:spTree>
    <p:extLst>
      <p:ext uri="{BB962C8B-B14F-4D97-AF65-F5344CB8AC3E}">
        <p14:creationId xmlns:p14="http://schemas.microsoft.com/office/powerpoint/2010/main" val="3854672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AEB3-FE88-44B6-BFBC-023B28C83066}"/>
              </a:ext>
            </a:extLst>
          </p:cNvPr>
          <p:cNvSpPr>
            <a:spLocks noGrp="1"/>
          </p:cNvSpPr>
          <p:nvPr>
            <p:ph type="title"/>
          </p:nvPr>
        </p:nvSpPr>
        <p:spPr/>
        <p:txBody>
          <a:bodyPr/>
          <a:lstStyle/>
          <a:p>
            <a:pPr algn="ctr"/>
            <a:r>
              <a:rPr lang="en-US" dirty="0"/>
              <a:t>Course Overview</a:t>
            </a:r>
          </a:p>
        </p:txBody>
      </p:sp>
      <p:sp>
        <p:nvSpPr>
          <p:cNvPr id="3" name="Content Placeholder 2">
            <a:extLst>
              <a:ext uri="{FF2B5EF4-FFF2-40B4-BE49-F238E27FC236}">
                <a16:creationId xmlns:a16="http://schemas.microsoft.com/office/drawing/2014/main" id="{B1BC269E-B094-44EA-8536-54E28531F17C}"/>
              </a:ext>
            </a:extLst>
          </p:cNvPr>
          <p:cNvSpPr>
            <a:spLocks noGrp="1"/>
          </p:cNvSpPr>
          <p:nvPr>
            <p:ph idx="1"/>
          </p:nvPr>
        </p:nvSpPr>
        <p:spPr>
          <a:xfrm>
            <a:off x="680322" y="2336873"/>
            <a:ext cx="5614462" cy="4328970"/>
          </a:xfrm>
        </p:spPr>
        <p:txBody>
          <a:bodyPr>
            <a:normAutofit fontScale="92500" lnSpcReduction="10000"/>
          </a:bodyPr>
          <a:lstStyle/>
          <a:p>
            <a:pPr marL="0" indent="0" algn="ctr">
              <a:buNone/>
            </a:pPr>
            <a:r>
              <a:rPr lang="en-US" sz="3500" b="1" dirty="0"/>
              <a:t>Probably This:</a:t>
            </a:r>
          </a:p>
          <a:p>
            <a:endParaRPr lang="en-US" dirty="0"/>
          </a:p>
          <a:p>
            <a:r>
              <a:rPr lang="en-US" dirty="0"/>
              <a:t>Greece was the birthplace of western civilization, philosophy, and democracy.</a:t>
            </a:r>
          </a:p>
          <a:p>
            <a:r>
              <a:rPr lang="en-US" dirty="0"/>
              <a:t>Invaded by the Persians, and hopelessly outnumbered, the Greeks fought a heroic defense, pushed back the forces of oriental absolutism, and saved western civilization.</a:t>
            </a:r>
          </a:p>
          <a:p>
            <a:r>
              <a:rPr lang="en-US" dirty="0"/>
              <a:t>Later, Alexander the Great invaded and conquered the decadent Persian empire and spread Hellenistic civilization throughout the east.</a:t>
            </a:r>
          </a:p>
        </p:txBody>
      </p:sp>
      <p:pic>
        <p:nvPicPr>
          <p:cNvPr id="6" name="Picture 5">
            <a:extLst>
              <a:ext uri="{FF2B5EF4-FFF2-40B4-BE49-F238E27FC236}">
                <a16:creationId xmlns:a16="http://schemas.microsoft.com/office/drawing/2014/main" id="{BF0CB148-5D2E-496E-9144-752A81AFEF3E}"/>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44774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AEB3-FE88-44B6-BFBC-023B28C83066}"/>
              </a:ext>
            </a:extLst>
          </p:cNvPr>
          <p:cNvSpPr>
            <a:spLocks noGrp="1"/>
          </p:cNvSpPr>
          <p:nvPr>
            <p:ph type="title"/>
          </p:nvPr>
        </p:nvSpPr>
        <p:spPr/>
        <p:txBody>
          <a:bodyPr/>
          <a:lstStyle/>
          <a:p>
            <a:pPr algn="ctr"/>
            <a:r>
              <a:rPr lang="en-US" dirty="0"/>
              <a:t>Course Overview</a:t>
            </a:r>
          </a:p>
        </p:txBody>
      </p:sp>
      <p:sp>
        <p:nvSpPr>
          <p:cNvPr id="3" name="Content Placeholder 2">
            <a:extLst>
              <a:ext uri="{FF2B5EF4-FFF2-40B4-BE49-F238E27FC236}">
                <a16:creationId xmlns:a16="http://schemas.microsoft.com/office/drawing/2014/main" id="{B1BC269E-B094-44EA-8536-54E28531F17C}"/>
              </a:ext>
            </a:extLst>
          </p:cNvPr>
          <p:cNvSpPr>
            <a:spLocks noGrp="1"/>
          </p:cNvSpPr>
          <p:nvPr>
            <p:ph idx="1"/>
          </p:nvPr>
        </p:nvSpPr>
        <p:spPr>
          <a:xfrm>
            <a:off x="3449690" y="2227665"/>
            <a:ext cx="8512604" cy="4120126"/>
          </a:xfrm>
        </p:spPr>
        <p:txBody>
          <a:bodyPr>
            <a:normAutofit fontScale="92500" lnSpcReduction="10000"/>
          </a:bodyPr>
          <a:lstStyle/>
          <a:p>
            <a:pPr marL="0" indent="0" algn="ctr">
              <a:buNone/>
            </a:pPr>
            <a:r>
              <a:rPr lang="en-US" b="1" dirty="0"/>
              <a:t>This view has been reinforced and driven </a:t>
            </a:r>
          </a:p>
          <a:p>
            <a:pPr marL="0" indent="0" algn="ctr">
              <a:buNone/>
            </a:pPr>
            <a:r>
              <a:rPr lang="en-US" b="1" dirty="0"/>
              <a:t>by popular culture.</a:t>
            </a:r>
          </a:p>
          <a:p>
            <a:pPr marL="0" indent="0" algn="ctr">
              <a:buNone/>
            </a:pPr>
            <a:endParaRPr lang="en-US" b="1" dirty="0"/>
          </a:p>
          <a:p>
            <a:pPr marL="0" indent="0" algn="ctr">
              <a:buNone/>
            </a:pPr>
            <a:endParaRPr lang="en-US" b="1" dirty="0"/>
          </a:p>
          <a:p>
            <a:pPr marL="0" indent="0">
              <a:buNone/>
            </a:pPr>
            <a:endParaRPr lang="en-US" sz="2000" dirty="0"/>
          </a:p>
          <a:p>
            <a:pPr marL="0" indent="0">
              <a:buNone/>
            </a:pPr>
            <a:endParaRPr lang="en-US" sz="2000" dirty="0"/>
          </a:p>
          <a:p>
            <a:pPr marL="0" indent="0">
              <a:buNone/>
            </a:pPr>
            <a:r>
              <a:rPr lang="en-US" sz="2000" dirty="0"/>
              <a:t>From the film </a:t>
            </a:r>
            <a:r>
              <a:rPr lang="en-US" sz="2000" b="1" i="1" u="sng" dirty="0"/>
              <a:t>300</a:t>
            </a:r>
          </a:p>
          <a:p>
            <a:pPr marL="0" indent="0">
              <a:buNone/>
            </a:pPr>
            <a:r>
              <a:rPr lang="en-US" sz="2000" dirty="0"/>
              <a:t>Left, Spartan King Leonidas</a:t>
            </a:r>
          </a:p>
          <a:p>
            <a:pPr marL="0" indent="0">
              <a:buNone/>
            </a:pPr>
            <a:r>
              <a:rPr lang="en-US" sz="2000" dirty="0"/>
              <a:t>Right, Persian King Xerxes.</a:t>
            </a:r>
          </a:p>
          <a:p>
            <a:pPr marL="0" indent="0">
              <a:buNone/>
            </a:pPr>
            <a:endParaRPr lang="en-US" sz="2000" dirty="0"/>
          </a:p>
          <a:p>
            <a:pPr marL="0" indent="0">
              <a:buNone/>
            </a:pPr>
            <a:r>
              <a:rPr lang="en-US" sz="2000" i="1" dirty="0"/>
              <a:t>(Guess who’s the bad guy.)</a:t>
            </a:r>
          </a:p>
          <a:p>
            <a:endParaRPr lang="en-US" dirty="0"/>
          </a:p>
        </p:txBody>
      </p:sp>
      <p:pic>
        <p:nvPicPr>
          <p:cNvPr id="6" name="Picture 5">
            <a:extLst>
              <a:ext uri="{FF2B5EF4-FFF2-40B4-BE49-F238E27FC236}">
                <a16:creationId xmlns:a16="http://schemas.microsoft.com/office/drawing/2014/main" id="{BF0CB148-5D2E-496E-9144-752A81AFEF3E}"/>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2389616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AEB3-FE88-44B6-BFBC-023B28C83066}"/>
              </a:ext>
            </a:extLst>
          </p:cNvPr>
          <p:cNvSpPr>
            <a:spLocks noGrp="1"/>
          </p:cNvSpPr>
          <p:nvPr>
            <p:ph type="title"/>
          </p:nvPr>
        </p:nvSpPr>
        <p:spPr/>
        <p:txBody>
          <a:bodyPr/>
          <a:lstStyle/>
          <a:p>
            <a:pPr algn="ctr"/>
            <a:r>
              <a:rPr lang="en-US" dirty="0"/>
              <a:t>Course Overview</a:t>
            </a:r>
          </a:p>
        </p:txBody>
      </p:sp>
      <p:sp>
        <p:nvSpPr>
          <p:cNvPr id="3" name="Content Placeholder 2">
            <a:extLst>
              <a:ext uri="{FF2B5EF4-FFF2-40B4-BE49-F238E27FC236}">
                <a16:creationId xmlns:a16="http://schemas.microsoft.com/office/drawing/2014/main" id="{B1BC269E-B094-44EA-8536-54E28531F17C}"/>
              </a:ext>
            </a:extLst>
          </p:cNvPr>
          <p:cNvSpPr>
            <a:spLocks noGrp="1"/>
          </p:cNvSpPr>
          <p:nvPr>
            <p:ph idx="1"/>
          </p:nvPr>
        </p:nvSpPr>
        <p:spPr>
          <a:xfrm>
            <a:off x="680322" y="2237480"/>
            <a:ext cx="7270982" cy="4328971"/>
          </a:xfrm>
        </p:spPr>
        <p:txBody>
          <a:bodyPr>
            <a:normAutofit/>
          </a:bodyPr>
          <a:lstStyle/>
          <a:p>
            <a:pPr marL="0" indent="0" algn="ctr">
              <a:buNone/>
            </a:pPr>
            <a:r>
              <a:rPr lang="en-US" sz="2800" b="1" dirty="0"/>
              <a:t>The Course in a Nutshell</a:t>
            </a:r>
            <a:endParaRPr lang="en-US" sz="2800" dirty="0"/>
          </a:p>
          <a:p>
            <a:r>
              <a:rPr lang="en-US" dirty="0"/>
              <a:t>The victors write the history, but what they write isn’t always true.</a:t>
            </a:r>
          </a:p>
          <a:p>
            <a:r>
              <a:rPr lang="en-US" dirty="0"/>
              <a:t>Most of what you have been told about Achaemenid Persia and its people is wrong.</a:t>
            </a:r>
          </a:p>
          <a:p>
            <a:r>
              <a:rPr lang="en-US" dirty="0"/>
              <a:t>What follows is not new, revisionist theories. It is the result of decades of work by legions of scholars, and is now widely accepted in the historical community.</a:t>
            </a:r>
          </a:p>
          <a:p>
            <a:r>
              <a:rPr lang="en-US" dirty="0"/>
              <a:t>Why it is not part of the popular understanding of the event is an interesting question.</a:t>
            </a:r>
          </a:p>
        </p:txBody>
      </p:sp>
      <p:pic>
        <p:nvPicPr>
          <p:cNvPr id="6" name="Picture 5">
            <a:extLst>
              <a:ext uri="{FF2B5EF4-FFF2-40B4-BE49-F238E27FC236}">
                <a16:creationId xmlns:a16="http://schemas.microsoft.com/office/drawing/2014/main" id="{BF0CB148-5D2E-496E-9144-752A81AFEF3E}"/>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1652499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AEB3-FE88-44B6-BFBC-023B28C83066}"/>
              </a:ext>
            </a:extLst>
          </p:cNvPr>
          <p:cNvSpPr>
            <a:spLocks noGrp="1"/>
          </p:cNvSpPr>
          <p:nvPr>
            <p:ph type="title"/>
          </p:nvPr>
        </p:nvSpPr>
        <p:spPr/>
        <p:txBody>
          <a:bodyPr/>
          <a:lstStyle/>
          <a:p>
            <a:pPr algn="ctr"/>
            <a:r>
              <a:rPr lang="en-US" dirty="0"/>
              <a:t>Course Outline</a:t>
            </a:r>
          </a:p>
        </p:txBody>
      </p:sp>
      <p:sp>
        <p:nvSpPr>
          <p:cNvPr id="3" name="Content Placeholder 2">
            <a:extLst>
              <a:ext uri="{FF2B5EF4-FFF2-40B4-BE49-F238E27FC236}">
                <a16:creationId xmlns:a16="http://schemas.microsoft.com/office/drawing/2014/main" id="{B1BC269E-B094-44EA-8536-54E28531F17C}"/>
              </a:ext>
            </a:extLst>
          </p:cNvPr>
          <p:cNvSpPr>
            <a:spLocks noGrp="1"/>
          </p:cNvSpPr>
          <p:nvPr>
            <p:ph idx="1"/>
          </p:nvPr>
        </p:nvSpPr>
        <p:spPr>
          <a:xfrm>
            <a:off x="680321" y="2336873"/>
            <a:ext cx="9613861" cy="3997666"/>
          </a:xfrm>
        </p:spPr>
        <p:txBody>
          <a:bodyPr/>
          <a:lstStyle/>
          <a:p>
            <a:r>
              <a:rPr lang="en-US" dirty="0"/>
              <a:t>Week 1: </a:t>
            </a:r>
            <a:r>
              <a:rPr lang="en-US" b="1" i="1" dirty="0">
                <a:solidFill>
                  <a:srgbClr val="FFFF00"/>
                </a:solidFill>
              </a:rPr>
              <a:t>The Story</a:t>
            </a:r>
            <a:r>
              <a:rPr lang="en-US" i="1" dirty="0"/>
              <a:t>, </a:t>
            </a:r>
            <a:r>
              <a:rPr lang="en-US" dirty="0"/>
              <a:t>and its sources</a:t>
            </a:r>
          </a:p>
          <a:p>
            <a:r>
              <a:rPr lang="en-US" dirty="0"/>
              <a:t>Week 2: </a:t>
            </a:r>
            <a:r>
              <a:rPr lang="en-US" b="1" i="1" dirty="0">
                <a:solidFill>
                  <a:srgbClr val="FFFF00"/>
                </a:solidFill>
              </a:rPr>
              <a:t>The Greeks</a:t>
            </a:r>
            <a:r>
              <a:rPr lang="en-US" dirty="0"/>
              <a:t>—Who they were and why we should care</a:t>
            </a:r>
          </a:p>
          <a:p>
            <a:r>
              <a:rPr lang="en-US" dirty="0"/>
              <a:t>Week 3: </a:t>
            </a:r>
            <a:r>
              <a:rPr lang="en-US" b="1" i="1" dirty="0">
                <a:solidFill>
                  <a:srgbClr val="FFFF00"/>
                </a:solidFill>
              </a:rPr>
              <a:t>The Persians</a:t>
            </a:r>
            <a:r>
              <a:rPr lang="en-US" dirty="0"/>
              <a:t>—Who were they, and </a:t>
            </a:r>
            <a:r>
              <a:rPr lang="en-US" i="1" dirty="0"/>
              <a:t>should</a:t>
            </a:r>
            <a:r>
              <a:rPr lang="en-US" dirty="0"/>
              <a:t> we care?</a:t>
            </a:r>
          </a:p>
          <a:p>
            <a:r>
              <a:rPr lang="en-US" dirty="0"/>
              <a:t>Week 4: </a:t>
            </a:r>
            <a:r>
              <a:rPr lang="en-US" b="1" i="1" dirty="0">
                <a:solidFill>
                  <a:srgbClr val="FFFF00"/>
                </a:solidFill>
              </a:rPr>
              <a:t>When the Mede Came</a:t>
            </a:r>
            <a:r>
              <a:rPr lang="en-US" dirty="0"/>
              <a:t>—From Cyrus to Darius</a:t>
            </a:r>
          </a:p>
          <a:p>
            <a:r>
              <a:rPr lang="en-US" dirty="0"/>
              <a:t>Week 5: </a:t>
            </a:r>
            <a:r>
              <a:rPr lang="en-US" b="1" i="1" dirty="0">
                <a:solidFill>
                  <a:srgbClr val="FFFF00"/>
                </a:solidFill>
              </a:rPr>
              <a:t>The Great Invasion</a:t>
            </a:r>
            <a:r>
              <a:rPr lang="en-US" dirty="0"/>
              <a:t>—The Stunning Greek Victory</a:t>
            </a:r>
          </a:p>
          <a:p>
            <a:r>
              <a:rPr lang="en-US" dirty="0"/>
              <a:t>Week 6: </a:t>
            </a:r>
            <a:r>
              <a:rPr lang="en-US" b="1" i="1" dirty="0">
                <a:solidFill>
                  <a:srgbClr val="FFFF00"/>
                </a:solidFill>
              </a:rPr>
              <a:t>The Victors Fall Out</a:t>
            </a:r>
            <a:r>
              <a:rPr lang="en-US" dirty="0"/>
              <a:t>—The Peloponnesian Wars</a:t>
            </a:r>
          </a:p>
          <a:p>
            <a:r>
              <a:rPr lang="en-US" dirty="0"/>
              <a:t>Week 7: </a:t>
            </a:r>
            <a:r>
              <a:rPr lang="en-US" b="1" i="1" dirty="0">
                <a:solidFill>
                  <a:srgbClr val="FFFF00"/>
                </a:solidFill>
              </a:rPr>
              <a:t>The King’s Peace</a:t>
            </a:r>
            <a:r>
              <a:rPr lang="en-US" dirty="0"/>
              <a:t>—Fifty Years of War</a:t>
            </a:r>
          </a:p>
          <a:p>
            <a:r>
              <a:rPr lang="en-US" dirty="0"/>
              <a:t>Week 8: </a:t>
            </a:r>
            <a:r>
              <a:rPr lang="en-US" b="1" i="1" dirty="0">
                <a:solidFill>
                  <a:srgbClr val="FFFF00"/>
                </a:solidFill>
              </a:rPr>
              <a:t>Alexander the Accursed</a:t>
            </a:r>
            <a:r>
              <a:rPr lang="en-US" dirty="0"/>
              <a:t>—Destruction of an Empire</a:t>
            </a:r>
          </a:p>
          <a:p>
            <a:endParaRPr lang="en-US" dirty="0"/>
          </a:p>
        </p:txBody>
      </p:sp>
      <p:pic>
        <p:nvPicPr>
          <p:cNvPr id="6" name="Picture 5">
            <a:extLst>
              <a:ext uri="{FF2B5EF4-FFF2-40B4-BE49-F238E27FC236}">
                <a16:creationId xmlns:a16="http://schemas.microsoft.com/office/drawing/2014/main" id="{BF0CB148-5D2E-496E-9144-752A81AFEF3E}"/>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2515482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35FFF-C774-4B3F-BAE3-F832457140D1}"/>
              </a:ext>
            </a:extLst>
          </p:cNvPr>
          <p:cNvSpPr>
            <a:spLocks noGrp="1"/>
          </p:cNvSpPr>
          <p:nvPr>
            <p:ph type="title"/>
          </p:nvPr>
        </p:nvSpPr>
        <p:spPr/>
        <p:txBody>
          <a:bodyPr/>
          <a:lstStyle/>
          <a:p>
            <a:pPr algn="ctr"/>
            <a:r>
              <a:rPr lang="en-US" dirty="0"/>
              <a:t>Week 1: </a:t>
            </a:r>
            <a:r>
              <a:rPr lang="en-US" b="1" i="1" dirty="0">
                <a:solidFill>
                  <a:srgbClr val="FFFF00"/>
                </a:solidFill>
              </a:rPr>
              <a:t>The Story</a:t>
            </a:r>
          </a:p>
        </p:txBody>
      </p:sp>
      <p:sp>
        <p:nvSpPr>
          <p:cNvPr id="3" name="Content Placeholder 2">
            <a:extLst>
              <a:ext uri="{FF2B5EF4-FFF2-40B4-BE49-F238E27FC236}">
                <a16:creationId xmlns:a16="http://schemas.microsoft.com/office/drawing/2014/main" id="{741987A6-FF6E-4A65-AFB1-55197B2C72BA}"/>
              </a:ext>
            </a:extLst>
          </p:cNvPr>
          <p:cNvSpPr>
            <a:spLocks noGrp="1"/>
          </p:cNvSpPr>
          <p:nvPr>
            <p:ph idx="1"/>
          </p:nvPr>
        </p:nvSpPr>
        <p:spPr/>
        <p:txBody>
          <a:bodyPr/>
          <a:lstStyle/>
          <a:p>
            <a:r>
              <a:rPr lang="en-US" dirty="0"/>
              <a:t>Historical Background</a:t>
            </a:r>
          </a:p>
          <a:p>
            <a:r>
              <a:rPr lang="en-US" dirty="0"/>
              <a:t>Herodotus, father of history</a:t>
            </a:r>
          </a:p>
          <a:p>
            <a:r>
              <a:rPr lang="en-US" dirty="0"/>
              <a:t>The Greek and Roman successors of Herodotus</a:t>
            </a:r>
          </a:p>
          <a:p>
            <a:r>
              <a:rPr lang="en-US" dirty="0"/>
              <a:t>The story they told</a:t>
            </a:r>
          </a:p>
          <a:p>
            <a:r>
              <a:rPr lang="en-US" dirty="0"/>
              <a:t>The other sources</a:t>
            </a:r>
          </a:p>
          <a:p>
            <a:r>
              <a:rPr lang="en-US" dirty="0"/>
              <a:t>What the other sources say</a:t>
            </a:r>
          </a:p>
          <a:p>
            <a:r>
              <a:rPr lang="en-US" dirty="0"/>
              <a:t>Why you’ve probably never heard that story</a:t>
            </a:r>
          </a:p>
        </p:txBody>
      </p:sp>
      <p:pic>
        <p:nvPicPr>
          <p:cNvPr id="5" name="Picture 4">
            <a:extLst>
              <a:ext uri="{FF2B5EF4-FFF2-40B4-BE49-F238E27FC236}">
                <a16:creationId xmlns:a16="http://schemas.microsoft.com/office/drawing/2014/main" id="{616296EC-0DF7-462F-8F2B-16195D608B2F}"/>
              </a:ext>
            </a:extLst>
          </p:cNvPr>
          <p:cNvPicPr>
            <a:picLocks noChangeAspect="1"/>
          </p:cNvPicPr>
          <p:nvPr/>
        </p:nvPicPr>
        <p:blipFill>
          <a:blip r:embed="rId2"/>
          <a:stretch>
            <a:fillRect/>
          </a:stretch>
        </p:blipFill>
        <p:spPr>
          <a:xfrm>
            <a:off x="10788512" y="752126"/>
            <a:ext cx="1217958" cy="1080938"/>
          </a:xfrm>
          <a:prstGeom prst="rect">
            <a:avLst/>
          </a:prstGeom>
        </p:spPr>
      </p:pic>
    </p:spTree>
    <p:extLst>
      <p:ext uri="{BB962C8B-B14F-4D97-AF65-F5344CB8AC3E}">
        <p14:creationId xmlns:p14="http://schemas.microsoft.com/office/powerpoint/2010/main" val="595552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0C30D-BAB3-472D-9419-DFD10052C72D}"/>
              </a:ext>
            </a:extLst>
          </p:cNvPr>
          <p:cNvSpPr>
            <a:spLocks noGrp="1"/>
          </p:cNvSpPr>
          <p:nvPr>
            <p:ph type="title"/>
          </p:nvPr>
        </p:nvSpPr>
        <p:spPr/>
        <p:txBody>
          <a:bodyPr/>
          <a:lstStyle/>
          <a:p>
            <a:pPr algn="ctr"/>
            <a:r>
              <a:rPr lang="en-US" dirty="0"/>
              <a:t>1. Historical Background--</a:t>
            </a:r>
            <a:br>
              <a:rPr lang="en-US" dirty="0"/>
            </a:br>
            <a:r>
              <a:rPr lang="en-US" dirty="0"/>
              <a:t>	Timeline (overview)</a:t>
            </a:r>
          </a:p>
        </p:txBody>
      </p:sp>
      <p:sp>
        <p:nvSpPr>
          <p:cNvPr id="3" name="Content Placeholder 2">
            <a:extLst>
              <a:ext uri="{FF2B5EF4-FFF2-40B4-BE49-F238E27FC236}">
                <a16:creationId xmlns:a16="http://schemas.microsoft.com/office/drawing/2014/main" id="{C116F04E-9040-48EE-BD86-74E821B61DCD}"/>
              </a:ext>
            </a:extLst>
          </p:cNvPr>
          <p:cNvSpPr>
            <a:spLocks noGrp="1"/>
          </p:cNvSpPr>
          <p:nvPr>
            <p:ph idx="1"/>
          </p:nvPr>
        </p:nvSpPr>
        <p:spPr>
          <a:xfrm>
            <a:off x="680321" y="2336873"/>
            <a:ext cx="9613861" cy="3599316"/>
          </a:xfrm>
        </p:spPr>
        <p:txBody>
          <a:bodyPr>
            <a:normAutofit/>
          </a:bodyPr>
          <a:lstStyle/>
          <a:p>
            <a:r>
              <a:rPr lang="en-US" dirty="0"/>
              <a:t>1600 BCE: Heroic (Mycenaean) Period </a:t>
            </a:r>
          </a:p>
          <a:p>
            <a:r>
              <a:rPr lang="en-US" dirty="0"/>
              <a:t>1100 BCE: Bronze Age Collapse (Dark Age)</a:t>
            </a:r>
          </a:p>
          <a:p>
            <a:r>
              <a:rPr lang="en-US" dirty="0"/>
              <a:t>650 BCE: Archaic Period</a:t>
            </a:r>
          </a:p>
          <a:p>
            <a:r>
              <a:rPr lang="en-US" dirty="0">
                <a:solidFill>
                  <a:srgbClr val="FFFF00"/>
                </a:solidFill>
              </a:rPr>
              <a:t>480 BCE: Classical Period                 </a:t>
            </a:r>
            <a:r>
              <a:rPr lang="en-US" b="1" i="1" u="sng" dirty="0">
                <a:solidFill>
                  <a:srgbClr val="FFFF00"/>
                </a:solidFill>
              </a:rPr>
              <a:t>499-323 BCE Persian Wars</a:t>
            </a:r>
          </a:p>
          <a:p>
            <a:r>
              <a:rPr lang="en-US" dirty="0"/>
              <a:t>323 BCE: Hellenistic Period</a:t>
            </a:r>
          </a:p>
          <a:p>
            <a:r>
              <a:rPr lang="en-US" dirty="0"/>
              <a:t>31 BCE: Ascendancy of Rome</a:t>
            </a:r>
          </a:p>
          <a:p>
            <a:endParaRPr lang="en-US" u="sng" dirty="0"/>
          </a:p>
          <a:p>
            <a:endParaRPr lang="en-US" u="sng" dirty="0"/>
          </a:p>
        </p:txBody>
      </p:sp>
      <p:pic>
        <p:nvPicPr>
          <p:cNvPr id="5" name="Picture 4">
            <a:extLst>
              <a:ext uri="{FF2B5EF4-FFF2-40B4-BE49-F238E27FC236}">
                <a16:creationId xmlns:a16="http://schemas.microsoft.com/office/drawing/2014/main" id="{C4333B7E-C250-4492-9C85-645A850DADFE}"/>
              </a:ext>
            </a:extLst>
          </p:cNvPr>
          <p:cNvPicPr>
            <a:picLocks noChangeAspect="1"/>
          </p:cNvPicPr>
          <p:nvPr/>
        </p:nvPicPr>
        <p:blipFill>
          <a:blip r:embed="rId2"/>
          <a:stretch>
            <a:fillRect/>
          </a:stretch>
        </p:blipFill>
        <p:spPr>
          <a:xfrm>
            <a:off x="10961365" y="743383"/>
            <a:ext cx="1100628" cy="1100628"/>
          </a:xfrm>
          <a:prstGeom prst="rect">
            <a:avLst/>
          </a:prstGeom>
        </p:spPr>
      </p:pic>
    </p:spTree>
    <p:extLst>
      <p:ext uri="{BB962C8B-B14F-4D97-AF65-F5344CB8AC3E}">
        <p14:creationId xmlns:p14="http://schemas.microsoft.com/office/powerpoint/2010/main" val="8994490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
  <TotalTime>8063</TotalTime>
  <Words>2370</Words>
  <Application>Microsoft Office PowerPoint</Application>
  <PresentationFormat>Widescreen</PresentationFormat>
  <Paragraphs>220</Paragraphs>
  <Slides>38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Trebuchet MS</vt:lpstr>
      <vt:lpstr>Berlin</vt:lpstr>
      <vt:lpstr>Greece and Persia The war that Created History</vt:lpstr>
      <vt:lpstr>Greece and Persia The war that Created History</vt:lpstr>
      <vt:lpstr>Course Overview</vt:lpstr>
      <vt:lpstr>Course Overview</vt:lpstr>
      <vt:lpstr>Course Overview</vt:lpstr>
      <vt:lpstr>Course Overview</vt:lpstr>
      <vt:lpstr>Course Outline</vt:lpstr>
      <vt:lpstr>Week 1: The Story</vt:lpstr>
      <vt:lpstr>1. Historical Background--  Timeline (overview)</vt:lpstr>
      <vt:lpstr>1. Historical Background--  Timeline (continued)</vt:lpstr>
      <vt:lpstr>1. Historical Background--  Timeline (continued)</vt:lpstr>
      <vt:lpstr>1. Historical Background--  Timeline (continued)</vt:lpstr>
      <vt:lpstr>1. Historical Background--  Timeline (continued)</vt:lpstr>
      <vt:lpstr>1. Historical Background--  Geography</vt:lpstr>
      <vt:lpstr>1. Historical Background--  Geography</vt:lpstr>
      <vt:lpstr>2. Herodotus, The Father of History</vt:lpstr>
      <vt:lpstr>2. Herodotus, The Father of History</vt:lpstr>
      <vt:lpstr>3. Greek Contemporary Successors</vt:lpstr>
      <vt:lpstr>3. Later Greek and Roman Successors</vt:lpstr>
      <vt:lpstr>4. The Story They Told</vt:lpstr>
      <vt:lpstr>4. The Story They Told (continued)</vt:lpstr>
      <vt:lpstr>4. The Story They Told (continued)</vt:lpstr>
      <vt:lpstr>4. The Story They Told (continued)</vt:lpstr>
      <vt:lpstr>4. The Story They Told (continued)</vt:lpstr>
      <vt:lpstr>Greece and Persia The War that Created History</vt:lpstr>
      <vt:lpstr>5. The Other Sources</vt:lpstr>
      <vt:lpstr>Other Sources: Chronicles and Temple Records</vt:lpstr>
      <vt:lpstr>Other Sources: The Hebrew Bible </vt:lpstr>
      <vt:lpstr>Other Sources: Banking records</vt:lpstr>
      <vt:lpstr>Other Sources: Legal records</vt:lpstr>
      <vt:lpstr>Other Sources: Inscriptions and Oral Traditions</vt:lpstr>
      <vt:lpstr>Other Sources  The Persepolis Archives (The Big One!)</vt:lpstr>
      <vt:lpstr>Other Sources  The Persepolis Archives (continued)</vt:lpstr>
      <vt:lpstr>Other Sources  The Persepolis Archives (continued)</vt:lpstr>
      <vt:lpstr>Other Sources  The Persepolis Archives (continued)</vt:lpstr>
      <vt:lpstr>6. The Story They Told</vt:lpstr>
      <vt:lpstr>7. Why You’ve Never Heard This Before</vt:lpstr>
      <vt:lpstr>Next Week: (Week 2) Meet the Greeks!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the Axis Win?</dc:title>
  <dc:creator>Jeffrey Nyquist</dc:creator>
  <cp:lastModifiedBy>Frank</cp:lastModifiedBy>
  <cp:revision>214</cp:revision>
  <dcterms:created xsi:type="dcterms:W3CDTF">2019-06-05T02:37:21Z</dcterms:created>
  <dcterms:modified xsi:type="dcterms:W3CDTF">2022-02-02T04:41:35Z</dcterms:modified>
</cp:coreProperties>
</file>