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1"/>
    <p:restoredTop sz="90871"/>
  </p:normalViewPr>
  <p:slideViewPr>
    <p:cSldViewPr>
      <p:cViewPr varScale="1">
        <p:scale>
          <a:sx n="112" d="100"/>
          <a:sy n="112" d="100"/>
        </p:scale>
        <p:origin x="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26FD5-96F6-7F4E-8DC2-D9F9A1C72320}" type="datetimeFigureOut">
              <a:rPr lang="en-US" smtClean="0"/>
              <a:t>2/18/22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6E86E-4819-9147-B359-2713F4BD9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0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36E86E-4819-9147-B359-2713F4BD97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0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6313" y="1903413"/>
            <a:ext cx="4648200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257800"/>
            <a:ext cx="6553200" cy="762000"/>
          </a:xfrm>
        </p:spPr>
        <p:txBody>
          <a:bodyPr/>
          <a:lstStyle>
            <a:lvl1pPr marL="0" indent="0" algn="ctr">
              <a:buFont typeface="Trebuchet MS" charset="0"/>
              <a:buNone/>
              <a:defRPr sz="2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4D3C71-0EA8-4D4D-BD9C-1F6541DD9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8C821-23C2-7C40-A2A1-837F9A6EF1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0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13" y="6096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0413" y="6096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C6C60-2499-1047-A54A-3633299084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1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62A59-16AD-E04F-84D8-2E5AB6E92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E23E7-A186-4142-BA1C-C4193FF73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0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0413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D188F-203D-F842-832C-F8F258BB32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11B65-CEA1-5A42-8D9A-5B58BED2B1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1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4D37-1BF9-1340-A9DD-8A4FFC6FFC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1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EF091-DE73-DF4A-B10F-819553872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A47D0-2489-D94C-AAB8-4C6AFBCC5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8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FB7AB-864F-1444-AFBA-3346C562A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598613" y="609600"/>
            <a:ext cx="5943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0413" y="19812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154922C8-7090-6443-9839-1CE74F1EFFA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DB45"/>
        </a:buClr>
        <a:buFont typeface="Trebuchet M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018213" cy="4876800"/>
          </a:xfrm>
        </p:spPr>
        <p:txBody>
          <a:bodyPr/>
          <a:lstStyle/>
          <a:p>
            <a:r>
              <a:rPr lang="en-US"/>
              <a:t>The Multi-Protagonist Film</a:t>
            </a:r>
            <a:endParaRPr lang="en-US">
              <a:latin typeface="Georgi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Narrative Implications of the Multi-Protagonist Film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Focus on the present —&gt; characters have pasts, but no histories; continual need to revise our relationships with them</a:t>
            </a:r>
          </a:p>
          <a:p>
            <a:r>
              <a:rPr lang="en-US" sz="2800"/>
              <a:t>Focus on the present —&gt; resistance to closure; inorganic endings</a:t>
            </a:r>
          </a:p>
          <a:p>
            <a:r>
              <a:rPr lang="en-US" sz="2800"/>
              <a:t>Multiple perspectives on events —&gt; no villains; difficulty in making moral judgments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Psychological Implications of the Multi-Protagonist Film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Complications for Spectator Attachment</a:t>
            </a:r>
          </a:p>
          <a:p>
            <a:pPr lvl="1"/>
            <a:r>
              <a:rPr lang="en-US" sz="2400" dirty="0"/>
              <a:t>Recognition: without backstory and clear character motivation we resort to stereotypes, which mislead us</a:t>
            </a:r>
          </a:p>
          <a:p>
            <a:pPr lvl="1"/>
            <a:r>
              <a:rPr lang="en-US" sz="2400" dirty="0"/>
              <a:t>Alignment: no character dominates screen time and space; each character is represented through the range of camera positions; no character</a:t>
            </a:r>
            <a:r>
              <a:rPr lang="ja-JP" altLang="en-US" sz="2400"/>
              <a:t>’</a:t>
            </a:r>
            <a:r>
              <a:rPr lang="en-US" sz="2400" dirty="0"/>
              <a:t>s subjectivity is accessed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Psychological Implications of the Multi-Protagonist Film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Fragmented narratives and difficult character attachments problematize sympathy or antipathy, since making moral judgments becomes difficult.</a:t>
            </a:r>
          </a:p>
          <a:p>
            <a:r>
              <a:rPr lang="en-US" dirty="0"/>
              <a:t>Thus, the tensions of the present moment are all that matter, and the preferred response is EMPATHY, which </a:t>
            </a:r>
            <a:r>
              <a:rPr lang="en-US"/>
              <a:t>is involuntary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Politics and the Individual Protagonist</a:t>
            </a:r>
            <a:endParaRPr lang="en-US">
              <a:latin typeface="Georgia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Commodity implications: e.g., the Star System</a:t>
            </a:r>
          </a:p>
          <a:p>
            <a:pPr>
              <a:buFont typeface="Trebuchet MS" charset="0"/>
              <a:buNone/>
            </a:pPr>
            <a:endParaRPr lang="en-US" sz="2800"/>
          </a:p>
          <a:p>
            <a:r>
              <a:rPr lang="en-US" sz="2800"/>
              <a:t>Psychological implications: e.g., spectator identification, fantasy, and pleasure</a:t>
            </a:r>
          </a:p>
          <a:p>
            <a:pPr>
              <a:buFont typeface="Trebuchet MS" charset="0"/>
              <a:buNone/>
            </a:pPr>
            <a:r>
              <a:rPr lang="en-US" sz="2800"/>
              <a:t> </a:t>
            </a:r>
          </a:p>
          <a:p>
            <a:r>
              <a:rPr lang="en-US" sz="2800"/>
              <a:t>Ideological implications: need to confirm myths of individual empowerment</a:t>
            </a:r>
            <a:endParaRPr lang="en-US">
              <a:latin typeface="Georgi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Counterstrategies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group protagonist: e.g., Sergei Eisenstein</a:t>
            </a:r>
            <a:r>
              <a:rPr lang="ja-JP" altLang="en-US" sz="2800"/>
              <a:t>’</a:t>
            </a:r>
            <a:r>
              <a:rPr lang="en-US" sz="2800"/>
              <a:t>s </a:t>
            </a:r>
            <a:r>
              <a:rPr lang="en-US" sz="2800" i="1"/>
              <a:t>Potemkin</a:t>
            </a:r>
          </a:p>
          <a:p>
            <a:pPr>
              <a:buFont typeface="Trebuchet MS" charset="0"/>
              <a:buNone/>
            </a:pPr>
            <a:endParaRPr lang="en-US" sz="2800"/>
          </a:p>
          <a:p>
            <a:r>
              <a:rPr lang="en-US" sz="2800"/>
              <a:t>The serial protagonist: e.g., Roberto Rossellini</a:t>
            </a:r>
            <a:r>
              <a:rPr lang="ja-JP" altLang="en-US" sz="2800"/>
              <a:t>’</a:t>
            </a:r>
            <a:r>
              <a:rPr lang="en-US" sz="2800"/>
              <a:t>s </a:t>
            </a:r>
            <a:r>
              <a:rPr lang="en-US" sz="2800" i="1"/>
              <a:t>Rome Open City </a:t>
            </a:r>
            <a:r>
              <a:rPr lang="en-US" sz="2800"/>
              <a:t>and </a:t>
            </a:r>
            <a:r>
              <a:rPr lang="en-US" sz="2800" i="1"/>
              <a:t>Paisan</a:t>
            </a:r>
          </a:p>
          <a:p>
            <a:pPr>
              <a:buFont typeface="Trebuchet MS" charset="0"/>
              <a:buNone/>
            </a:pPr>
            <a:endParaRPr lang="en-US" sz="2800"/>
          </a:p>
          <a:p>
            <a:r>
              <a:rPr lang="en-US" sz="2800"/>
              <a:t>The multi-protagonist film (sometimes)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Strategies and Goals of the U.S. Multi-Protagonist Film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Strategies: narrative fragmentation, focus on the present, little or no backstory</a:t>
            </a:r>
          </a:p>
          <a:p>
            <a:pPr>
              <a:lnSpc>
                <a:spcPct val="90000"/>
              </a:lnSpc>
              <a:buFont typeface="Trebuchet MS" charset="0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Result: disrupted character attachment</a:t>
            </a:r>
          </a:p>
          <a:p>
            <a:pPr>
              <a:lnSpc>
                <a:spcPct val="90000"/>
              </a:lnSpc>
              <a:buFont typeface="Trebuchet MS" charset="0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Effect: emotion (empathy) dominates, rather than political or intellectual engagement</a:t>
            </a:r>
          </a:p>
          <a:p>
            <a:pPr>
              <a:lnSpc>
                <a:spcPct val="90000"/>
              </a:lnSpc>
              <a:buFont typeface="Trebuchet MS" charset="0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Multi-Protagonist Films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Group Films</a:t>
            </a:r>
            <a:r>
              <a:rPr lang="en-US"/>
              <a:t>: a single large group, such as a family or gang whose stories are linked spatially to some central meeting place. E.g., </a:t>
            </a:r>
            <a:r>
              <a:rPr lang="en-US" i="1"/>
              <a:t>Do the Right Thing</a:t>
            </a:r>
            <a:endParaRPr lang="en-US"/>
          </a:p>
          <a:p>
            <a:endParaRPr lang="en-US"/>
          </a:p>
          <a:p>
            <a:pPr>
              <a:buFont typeface="Trebuchet MS" charset="0"/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Multi-Protagonist Films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Mosaic Films</a:t>
            </a:r>
            <a:r>
              <a:rPr lang="en-US"/>
              <a:t>: a number of small groups, couples, or single characters who are initially linked only by location, but whose stories become entwined through gradually revealed relationships and coincidence; e.g., </a:t>
            </a:r>
            <a:r>
              <a:rPr lang="en-US" i="1"/>
              <a:t>Magnolia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Mosaic Films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Multi-Protagonist Action Films: most intense episodes are active and violent; e.g., </a:t>
            </a:r>
            <a:r>
              <a:rPr lang="en-US" i="1" dirty="0" err="1"/>
              <a:t>Amores</a:t>
            </a:r>
            <a:r>
              <a:rPr lang="en-US" i="1" dirty="0"/>
              <a:t> </a:t>
            </a:r>
            <a:r>
              <a:rPr lang="en-US" i="1" dirty="0" err="1"/>
              <a:t>Perros</a:t>
            </a:r>
            <a:r>
              <a:rPr lang="en-US" dirty="0"/>
              <a:t> and </a:t>
            </a:r>
            <a:r>
              <a:rPr lang="en-US" i="1" dirty="0"/>
              <a:t>Go.</a:t>
            </a:r>
            <a:endParaRPr lang="en-US" dirty="0"/>
          </a:p>
          <a:p>
            <a:endParaRPr lang="en-US" dirty="0"/>
          </a:p>
          <a:p>
            <a:r>
              <a:rPr lang="en-US" dirty="0"/>
              <a:t>Multi-Protagonist Emotive Films: moments of greatest intensity are reactive and emotional; e.g., </a:t>
            </a:r>
            <a:r>
              <a:rPr lang="en-US" i="1" dirty="0"/>
              <a:t>Exotica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rebuchet MS" charset="0"/>
              <a:buNone/>
            </a:pPr>
            <a:r>
              <a:rPr lang="en-US"/>
              <a:t>	Since the narrative structures of these films do not result in traditional experiences of fantasy wish-fulfillment through identification, what are the sources of pleasure that these films provide?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Sources of Pleasure in Multi-Protagonist Films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Short-attention span episodes</a:t>
            </a:r>
          </a:p>
          <a:p>
            <a:endParaRPr lang="en-US" sz="2400"/>
          </a:p>
          <a:p>
            <a:r>
              <a:rPr lang="en-US" sz="2400"/>
              <a:t>Challenge of making connections and making discoveries about the characters</a:t>
            </a:r>
          </a:p>
          <a:p>
            <a:pPr>
              <a:buFont typeface="Trebuchet MS" charset="0"/>
              <a:buNone/>
            </a:pPr>
            <a:endParaRPr lang="en-US" sz="2400"/>
          </a:p>
          <a:p>
            <a:r>
              <a:rPr lang="en-US" sz="2400"/>
              <a:t>Absence of cause-effect logic and clear motivation emphasizes surprise over suspense</a:t>
            </a:r>
            <a:endParaRPr lang="en-US" sz="2800"/>
          </a:p>
          <a:p>
            <a:pPr>
              <a:buFont typeface="Trebuchet MS" charset="0"/>
              <a:buNone/>
            </a:pPr>
            <a:endParaRPr lang="en-US" sz="2800"/>
          </a:p>
          <a:p>
            <a:pPr lvl="1"/>
            <a:r>
              <a:rPr lang="en-US" sz="2400"/>
              <a:t>Series of moments of heightened intensity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be">
  <a:themeElements>
    <a:clrScheme name="Tube 2">
      <a:dk1>
        <a:srgbClr val="003366"/>
      </a:dk1>
      <a:lt1>
        <a:srgbClr val="FFC118"/>
      </a:lt1>
      <a:dk2>
        <a:srgbClr val="C1080A"/>
      </a:dk2>
      <a:lt2>
        <a:srgbClr val="FFC118"/>
      </a:lt2>
      <a:accent1>
        <a:srgbClr val="3366CC"/>
      </a:accent1>
      <a:accent2>
        <a:srgbClr val="00B000"/>
      </a:accent2>
      <a:accent3>
        <a:srgbClr val="DDAAAA"/>
      </a:accent3>
      <a:accent4>
        <a:srgbClr val="DAA413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Tube">
      <a:majorFont>
        <a:latin typeface="Trebuchet MS"/>
        <a:ea typeface="ＭＳ Ｐゴシック"/>
        <a:cs typeface="ＭＳ Ｐゴシック"/>
      </a:majorFont>
      <a:minorFont>
        <a:latin typeface="Trebuchet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Tube 1">
        <a:dk1>
          <a:srgbClr val="5C1F00"/>
        </a:dk1>
        <a:lt1>
          <a:srgbClr val="FFC118"/>
        </a:lt1>
        <a:dk2>
          <a:srgbClr val="C1080A"/>
        </a:dk2>
        <a:lt2>
          <a:srgbClr val="FFC118"/>
        </a:lt2>
        <a:accent1>
          <a:srgbClr val="800000"/>
        </a:accent1>
        <a:accent2>
          <a:srgbClr val="BE7960"/>
        </a:accent2>
        <a:accent3>
          <a:srgbClr val="DDAAAA"/>
        </a:accent3>
        <a:accent4>
          <a:srgbClr val="DAA413"/>
        </a:accent4>
        <a:accent5>
          <a:srgbClr val="C0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 2">
        <a:dk1>
          <a:srgbClr val="003366"/>
        </a:dk1>
        <a:lt1>
          <a:srgbClr val="FFC118"/>
        </a:lt1>
        <a:dk2>
          <a:srgbClr val="C1080A"/>
        </a:dk2>
        <a:lt2>
          <a:srgbClr val="FFC118"/>
        </a:lt2>
        <a:accent1>
          <a:srgbClr val="3366CC"/>
        </a:accent1>
        <a:accent2>
          <a:srgbClr val="00B000"/>
        </a:accent2>
        <a:accent3>
          <a:srgbClr val="DDAAAA"/>
        </a:accent3>
        <a:accent4>
          <a:srgbClr val="DAA413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big apple:Applications:Microsoft Office 2004:Templates:Presentations:Designs:Tube</Template>
  <TotalTime>63</TotalTime>
  <Words>470</Words>
  <Application>Microsoft Macintosh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Trebuchet MS</vt:lpstr>
      <vt:lpstr>Tube</vt:lpstr>
      <vt:lpstr>The Multi-Protagonist Film</vt:lpstr>
      <vt:lpstr>Politics and the Individual Protagonist</vt:lpstr>
      <vt:lpstr>Examples of Counterstrategies</vt:lpstr>
      <vt:lpstr>Strategies and Goals of the U.S. Multi-Protagonist Film</vt:lpstr>
      <vt:lpstr>Types of Multi-Protagonist Films</vt:lpstr>
      <vt:lpstr>Types of Multi-Protagonist Films</vt:lpstr>
      <vt:lpstr>Types of Mosaic Films</vt:lpstr>
      <vt:lpstr>PowerPoint Presentation</vt:lpstr>
      <vt:lpstr>Sources of Pleasure in Multi-Protagonist Films</vt:lpstr>
      <vt:lpstr>Narrative Implications of the Multi-Protagonist Film</vt:lpstr>
      <vt:lpstr>Psychological Implications of the Multi-Protagonist Film</vt:lpstr>
      <vt:lpstr>Psychological Implications of the Multi-Protagonist Film</vt:lpstr>
    </vt:vector>
  </TitlesOfParts>
  <Company>martin camargo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Multi-Protagonist Film</dc:title>
  <dc:creator>martin camargo</dc:creator>
  <cp:lastModifiedBy>Camargo, Sandra</cp:lastModifiedBy>
  <cp:revision>12</cp:revision>
  <dcterms:created xsi:type="dcterms:W3CDTF">2008-03-25T14:38:38Z</dcterms:created>
  <dcterms:modified xsi:type="dcterms:W3CDTF">2022-02-18T17:31:29Z</dcterms:modified>
</cp:coreProperties>
</file>