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7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6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1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4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4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4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0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2/8/22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61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ehicle speeding down a mountain road at dusk">
            <a:extLst>
              <a:ext uri="{FF2B5EF4-FFF2-40B4-BE49-F238E27FC236}">
                <a16:creationId xmlns:a16="http://schemas.microsoft.com/office/drawing/2014/main" id="{C7ACA12B-28FC-4424-81E6-732DFD66E6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t="25094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C054E5A-2AD8-B444-8CE0-8422A0C7B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933451"/>
            <a:ext cx="5334000" cy="2576512"/>
          </a:xfrm>
        </p:spPr>
        <p:txBody>
          <a:bodyPr>
            <a:normAutofit/>
          </a:bodyPr>
          <a:lstStyle/>
          <a:p>
            <a:pPr algn="l"/>
            <a:r>
              <a:rPr lang="en-US" sz="8000">
                <a:solidFill>
                  <a:srgbClr val="FFFFFF"/>
                </a:solidFill>
              </a:rPr>
              <a:t>The Road Movie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24D90-7F26-B742-A89A-E6C19661C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8382000" cy="1338471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Generic iconography and narrative conventions and themes</a:t>
            </a:r>
          </a:p>
        </p:txBody>
      </p:sp>
    </p:spTree>
    <p:extLst>
      <p:ext uri="{BB962C8B-B14F-4D97-AF65-F5344CB8AC3E}">
        <p14:creationId xmlns:p14="http://schemas.microsoft.com/office/powerpoint/2010/main" val="298571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8AE4-5CD2-2247-B2DD-C6B5B295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Iconography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C14BE-21C1-4045-B428-315521AD9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49287"/>
            <a:ext cx="10668000" cy="3646714"/>
          </a:xfrm>
        </p:spPr>
        <p:txBody>
          <a:bodyPr/>
          <a:lstStyle/>
          <a:p>
            <a:r>
              <a:rPr lang="en-US" dirty="0"/>
              <a:t>Man + machine (what kind of man? what kind of machine?)</a:t>
            </a:r>
          </a:p>
          <a:p>
            <a:r>
              <a:rPr lang="en-US" dirty="0"/>
              <a:t>The open road / the Frontier / the city</a:t>
            </a:r>
          </a:p>
          <a:p>
            <a:r>
              <a:rPr lang="en-US" dirty="0"/>
              <a:t>Distances and borders</a:t>
            </a:r>
          </a:p>
          <a:p>
            <a:r>
              <a:rPr lang="en-US" dirty="0"/>
              <a:t>East/west versus north/south</a:t>
            </a:r>
          </a:p>
          <a:p>
            <a:r>
              <a:rPr lang="en-US" dirty="0"/>
              <a:t>Landscapes/lifestyles (nature/culture)</a:t>
            </a:r>
          </a:p>
          <a:p>
            <a:r>
              <a:rPr lang="en-US" dirty="0">
                <a:sym typeface="Wingdings" pitchFamily="2" charset="2"/>
              </a:rPr>
              <a:t>Traveling camera shots</a:t>
            </a:r>
          </a:p>
          <a:p>
            <a:r>
              <a:rPr lang="en-US" dirty="0">
                <a:sym typeface="Wingdings" pitchFamily="2" charset="2"/>
              </a:rPr>
              <a:t>Musical soundtrack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4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4429A-6270-564D-B0E1-7549F97A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CE3AC-6156-5349-B346-53834407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49287"/>
            <a:ext cx="10668000" cy="3646714"/>
          </a:xfrm>
        </p:spPr>
        <p:txBody>
          <a:bodyPr/>
          <a:lstStyle/>
          <a:p>
            <a:r>
              <a:rPr lang="en-US" dirty="0"/>
              <a:t>Normal status quo</a:t>
            </a:r>
          </a:p>
          <a:p>
            <a:r>
              <a:rPr lang="en-US" dirty="0"/>
              <a:t>Who is going? (post-1969 two men; earlier, man/woman)</a:t>
            </a:r>
          </a:p>
          <a:p>
            <a:r>
              <a:rPr lang="en-US" dirty="0"/>
              <a:t>Reasons for going on the road</a:t>
            </a:r>
          </a:p>
          <a:p>
            <a:r>
              <a:rPr lang="en-US" dirty="0"/>
              <a:t>Preparations for travel</a:t>
            </a:r>
          </a:p>
          <a:p>
            <a:r>
              <a:rPr lang="en-US" dirty="0"/>
              <a:t>Pit stops </a:t>
            </a:r>
            <a:r>
              <a:rPr lang="en-US" dirty="0">
                <a:sym typeface="Wingdings" pitchFamily="2" charset="2"/>
              </a:rPr>
              <a:t> plot events</a:t>
            </a:r>
          </a:p>
          <a:p>
            <a:r>
              <a:rPr lang="en-US" dirty="0">
                <a:sym typeface="Wingdings" pitchFamily="2" charset="2"/>
              </a:rPr>
              <a:t>Resistance to closure?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7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8256-F2B5-E542-8E3E-B7807081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Movie </a:t>
            </a:r>
            <a:r>
              <a:rPr lang="en-US" dirty="0" err="1"/>
              <a:t>Thematics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799C8-BD2D-2E47-AAF0-D00539FE8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03715"/>
            <a:ext cx="10668000" cy="3592286"/>
          </a:xfrm>
        </p:spPr>
        <p:txBody>
          <a:bodyPr/>
          <a:lstStyle/>
          <a:p>
            <a:r>
              <a:rPr lang="en-US" dirty="0"/>
              <a:t>Adventure versus domesticity</a:t>
            </a:r>
          </a:p>
          <a:p>
            <a:r>
              <a:rPr lang="en-US" dirty="0"/>
              <a:t>Freedom versus responsibility</a:t>
            </a:r>
          </a:p>
          <a:p>
            <a:r>
              <a:rPr lang="en-US" dirty="0"/>
              <a:t>The Journey versus the Destination</a:t>
            </a:r>
          </a:p>
          <a:p>
            <a:r>
              <a:rPr lang="en-US" dirty="0"/>
              <a:t>Quest road movies versus outlaw road movies</a:t>
            </a:r>
          </a:p>
          <a:p>
            <a:r>
              <a:rPr lang="en-US" dirty="0"/>
              <a:t>Ending of the journey</a:t>
            </a:r>
          </a:p>
          <a:p>
            <a:r>
              <a:rPr lang="en-US" dirty="0"/>
              <a:t>Does going on the road help?</a:t>
            </a:r>
          </a:p>
          <a:p>
            <a:r>
              <a:rPr lang="en-US" dirty="0"/>
              <a:t>Personal growth/change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5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530B7-3A11-3D41-8B41-A7B4E96EF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Essential Canadian Genre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392B-1ED6-6B4A-868D-DF75D757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29543"/>
            <a:ext cx="10668000" cy="3766457"/>
          </a:xfrm>
        </p:spPr>
        <p:txBody>
          <a:bodyPr/>
          <a:lstStyle/>
          <a:p>
            <a:r>
              <a:rPr lang="en-US" dirty="0"/>
              <a:t>Regional disparity: the ROC and the Maritimes versus the major cities</a:t>
            </a:r>
          </a:p>
          <a:p>
            <a:r>
              <a:rPr lang="en-US" dirty="0"/>
              <a:t>The place of work in a man’s life</a:t>
            </a:r>
          </a:p>
          <a:p>
            <a:r>
              <a:rPr lang="en-US" dirty="0"/>
              <a:t>English versus French Canada</a:t>
            </a:r>
          </a:p>
          <a:p>
            <a:r>
              <a:rPr lang="en-US" dirty="0"/>
              <a:t>Alcohol consumption and class</a:t>
            </a:r>
          </a:p>
          <a:p>
            <a:r>
              <a:rPr lang="en-US" dirty="0"/>
              <a:t>Adventure versus safety</a:t>
            </a:r>
          </a:p>
          <a:p>
            <a:r>
              <a:rPr lang="en-US" dirty="0"/>
              <a:t>Economic migrancy</a:t>
            </a:r>
          </a:p>
          <a:p>
            <a:r>
              <a:rPr lang="en-US" dirty="0"/>
              <a:t>Relation to </a:t>
            </a:r>
            <a:r>
              <a:rPr lang="en-US"/>
              <a:t>ideal masculinity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9800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2F321C"/>
      </a:dk2>
      <a:lt2>
        <a:srgbClr val="E5E2E8"/>
      </a:lt2>
      <a:accent1>
        <a:srgbClr val="92A87F"/>
      </a:accent1>
      <a:accent2>
        <a:srgbClr val="9FA571"/>
      </a:accent2>
      <a:accent3>
        <a:srgbClr val="ACA081"/>
      </a:accent3>
      <a:accent4>
        <a:srgbClr val="BA907F"/>
      </a:accent4>
      <a:accent5>
        <a:srgbClr val="C49399"/>
      </a:accent5>
      <a:accent6>
        <a:srgbClr val="BA7F9F"/>
      </a:accent6>
      <a:hlink>
        <a:srgbClr val="8F69AE"/>
      </a:hlink>
      <a:folHlink>
        <a:srgbClr val="7F7F7F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173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Nova Cond</vt:lpstr>
      <vt:lpstr>Impact</vt:lpstr>
      <vt:lpstr>TornVTI</vt:lpstr>
      <vt:lpstr>The Road Movie</vt:lpstr>
      <vt:lpstr>Generic Iconography</vt:lpstr>
      <vt:lpstr>Narrative conventions</vt:lpstr>
      <vt:lpstr>Road Movie Thematics</vt:lpstr>
      <vt:lpstr>The Essential Canadian Genre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Movie</dc:title>
  <dc:creator>Camargo, Sandra</dc:creator>
  <cp:lastModifiedBy>Camargo, Sandra</cp:lastModifiedBy>
  <cp:revision>5</cp:revision>
  <dcterms:created xsi:type="dcterms:W3CDTF">2022-02-08T17:53:38Z</dcterms:created>
  <dcterms:modified xsi:type="dcterms:W3CDTF">2022-02-08T18:11:27Z</dcterms:modified>
</cp:coreProperties>
</file>