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8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2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3/6/22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314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3/6/22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21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3/6/22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6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3/6/22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81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3/6/22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183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3/6/22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46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pPr/>
              <a:t>3/6/22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57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3/6/22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88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3/6/22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589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3/6/22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076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CADBD16-5BFB-4D9F-9646-C75D1B53BBB6}" type="datetimeFigureOut">
              <a:rPr lang="en-US" smtClean="0"/>
              <a:t>3/6/22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99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3CADBD16-5BFB-4D9F-9646-C75D1B53BBB6}" type="datetimeFigureOut">
              <a:rPr lang="en-US" smtClean="0"/>
              <a:pPr/>
              <a:t>3/6/22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0722274-0FAA-4649-AA4E-4210F4F321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759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D08904D-4C56-452F-AAE0-9AB1DA308C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086" r="27028" b="2"/>
          <a:stretch/>
        </p:blipFill>
        <p:spPr>
          <a:xfrm>
            <a:off x="5318308" y="10"/>
            <a:ext cx="6873692" cy="6857990"/>
          </a:xfrm>
          <a:custGeom>
            <a:avLst/>
            <a:gdLst/>
            <a:ahLst/>
            <a:cxnLst/>
            <a:rect l="l" t="t" r="r" b="b"/>
            <a:pathLst>
              <a:path w="6873692" h="6858000">
                <a:moveTo>
                  <a:pt x="6010592" y="0"/>
                </a:moveTo>
                <a:lnTo>
                  <a:pt x="6873692" y="0"/>
                </a:lnTo>
                <a:lnTo>
                  <a:pt x="6873692" y="6858000"/>
                </a:lnTo>
                <a:lnTo>
                  <a:pt x="0" y="6858000"/>
                </a:lnTo>
                <a:lnTo>
                  <a:pt x="6010589" y="4"/>
                </a:lnTo>
                <a:cubicBezTo>
                  <a:pt x="6010589" y="3"/>
                  <a:pt x="6010590" y="3"/>
                  <a:pt x="6010590" y="2"/>
                </a:cubicBez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75897E6-86A8-834E-98A1-469DEFB177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0891" y="1061686"/>
            <a:ext cx="7214624" cy="3101751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6600"/>
              <a:t>Non-native Minorities in Canada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051FE6-5779-8C4D-A14F-971173A990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1" y="4883144"/>
            <a:ext cx="4175308" cy="941926"/>
          </a:xfrm>
        </p:spPr>
        <p:txBody>
          <a:bodyPr anchor="b">
            <a:normAutofit fontScale="85000" lnSpcReduction="20000"/>
          </a:bodyPr>
          <a:lstStyle/>
          <a:p>
            <a:pPr>
              <a:lnSpc>
                <a:spcPct val="90000"/>
              </a:lnSpc>
            </a:pPr>
            <a:endParaRPr lang="en-US" sz="1700" dirty="0"/>
          </a:p>
          <a:p>
            <a:pPr>
              <a:lnSpc>
                <a:spcPct val="90000"/>
              </a:lnSpc>
            </a:pPr>
            <a:r>
              <a:rPr lang="en-US" sz="2800" dirty="0"/>
              <a:t>Homosexual, Chinese, and East Indian Canadians</a:t>
            </a:r>
          </a:p>
        </p:txBody>
      </p:sp>
    </p:spTree>
    <p:extLst>
      <p:ext uri="{BB962C8B-B14F-4D97-AF65-F5344CB8AC3E}">
        <p14:creationId xmlns:p14="http://schemas.microsoft.com/office/powerpoint/2010/main" val="1762573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589F7A-AC5E-0145-97FB-6EE8D93DD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/>
              <a:t>steps towards equality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B4357-D0FD-6C46-B07C-2D31FD79E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r>
              <a:rPr lang="en-US" u="sng" dirty="0">
                <a:solidFill>
                  <a:srgbClr val="404040"/>
                </a:solidFill>
              </a:rPr>
              <a:t>1990s</a:t>
            </a:r>
            <a:r>
              <a:rPr lang="en-US" dirty="0">
                <a:solidFill>
                  <a:srgbClr val="404040"/>
                </a:solidFill>
              </a:rPr>
              <a:t>: 	Similar laws passed in Saskatchewan and Nova Scotia, eventually becoming part of the national Charter of Rights and Freedoms and the Human Rights Act.</a:t>
            </a:r>
          </a:p>
          <a:p>
            <a:r>
              <a:rPr lang="en-US" u="sng" dirty="0">
                <a:solidFill>
                  <a:srgbClr val="404040"/>
                </a:solidFill>
              </a:rPr>
              <a:t>2000s</a:t>
            </a:r>
            <a:r>
              <a:rPr lang="en-US" dirty="0">
                <a:solidFill>
                  <a:srgbClr val="404040"/>
                </a:solidFill>
              </a:rPr>
              <a:t>: 	Marriage equality becomes federal law.</a:t>
            </a:r>
          </a:p>
          <a:p>
            <a:r>
              <a:rPr lang="en-US" dirty="0">
                <a:solidFill>
                  <a:srgbClr val="404040"/>
                </a:solidFill>
              </a:rPr>
              <a:t>Of course, none of this means that families of gay men and women must be accepting and supportive. Or that public attitudes towards LGBTQ people have become more accepting.</a:t>
            </a:r>
          </a:p>
          <a:p>
            <a:r>
              <a:rPr lang="en-US" dirty="0">
                <a:solidFill>
                  <a:srgbClr val="404040"/>
                </a:solidFill>
              </a:rPr>
              <a:t>LGBTQ people experience stigma and discrimination across their life spans and are targets of sexual and physical assault, harassment and hate crimes</a:t>
            </a:r>
          </a:p>
          <a:p>
            <a:endParaRPr lang="en-US" u="sng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775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2E53D3-2415-5347-9CAF-D91446544D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chinese</a:t>
            </a:r>
            <a:r>
              <a:rPr lang="en-US" dirty="0"/>
              <a:t> in </a:t>
            </a:r>
            <a:r>
              <a:rPr lang="en-US" dirty="0" err="1"/>
              <a:t>canada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93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56CA76-2BA4-C64E-9D69-0F65826DB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 err="1"/>
              <a:t>chinese</a:t>
            </a:r>
            <a:r>
              <a:rPr lang="en-US" dirty="0"/>
              <a:t> in Canada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6CA1D-765B-5042-B559-9ABD2221F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500" dirty="0">
                <a:solidFill>
                  <a:srgbClr val="404040"/>
                </a:solidFill>
              </a:rPr>
              <a:t>As in the US, Chinese immigration into Canada coincided with the gold rush in 1858 and with the construction of the Canadian Pacific Railway in the 1880s.</a:t>
            </a:r>
          </a:p>
          <a:p>
            <a:pPr>
              <a:lnSpc>
                <a:spcPct val="90000"/>
              </a:lnSpc>
            </a:pPr>
            <a:r>
              <a:rPr lang="en-US" sz="1500" dirty="0">
                <a:solidFill>
                  <a:srgbClr val="404040"/>
                </a:solidFill>
              </a:rPr>
              <a:t>Chinese in British Columbia make up 34% of the total Chinese population in Canada, and 10% of the total population of British Columbia.  As of 2001, 18% of the residents of the Vancouver area and 4% of the residents of the Victoria area were Chinese.</a:t>
            </a:r>
          </a:p>
          <a:p>
            <a:pPr>
              <a:lnSpc>
                <a:spcPct val="90000"/>
              </a:lnSpc>
            </a:pPr>
            <a:r>
              <a:rPr lang="en-US" sz="1500" u="sng" dirty="0">
                <a:solidFill>
                  <a:srgbClr val="404040"/>
                </a:solidFill>
              </a:rPr>
              <a:t>Danger of treating ethnic group as monolithic:</a:t>
            </a:r>
            <a:endParaRPr lang="en-US" sz="1500" dirty="0">
              <a:solidFill>
                <a:srgbClr val="40404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500" dirty="0">
                <a:solidFill>
                  <a:srgbClr val="404040"/>
                </a:solidFill>
              </a:rPr>
              <a:t>Today, distinct sub-groups have emerged within BC’s estimated 600,000 Chinese population as a result of their varied political, cultural, and religious affiliations, and linguistic differences.</a:t>
            </a:r>
          </a:p>
          <a:p>
            <a:pPr>
              <a:lnSpc>
                <a:spcPct val="90000"/>
              </a:lnSpc>
            </a:pPr>
            <a:r>
              <a:rPr lang="en-US" sz="1500" dirty="0">
                <a:solidFill>
                  <a:srgbClr val="404040"/>
                </a:solidFill>
              </a:rPr>
              <a:t>Within BC’s ethnic Chinese population, there are growing tensions between the supporters and opponents of the PRC government under President Xi. </a:t>
            </a:r>
          </a:p>
          <a:p>
            <a:pPr>
              <a:lnSpc>
                <a:spcPct val="90000"/>
              </a:lnSpc>
            </a:pPr>
            <a:endParaRPr lang="en-US" sz="15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342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CF10A3-1859-6342-BEAE-CAB455918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/>
              <a:t>Sinophobia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86BB4-8C6F-DB48-AC49-5BBC79DA0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404040"/>
                </a:solidFill>
              </a:rPr>
              <a:t>Sinophobic</a:t>
            </a:r>
            <a:r>
              <a:rPr lang="en-US" dirty="0">
                <a:solidFill>
                  <a:srgbClr val="404040"/>
                </a:solidFill>
              </a:rPr>
              <a:t> sentiments are at their highest levels in decades, fueled by the Covid-19 pandemic and years of Chinese-scapegoating for housing, money-laundering, and opioids problems in British Columbia.</a:t>
            </a:r>
          </a:p>
          <a:p>
            <a:r>
              <a:rPr lang="en-US" dirty="0">
                <a:solidFill>
                  <a:srgbClr val="404040"/>
                </a:solidFill>
              </a:rPr>
              <a:t>Comprising around 20% of Metro Vancouver’s 2.6 million people, the Chinese population is better educated and more affluent than the average Canadian.</a:t>
            </a:r>
          </a:p>
          <a:p>
            <a:r>
              <a:rPr lang="en-US" dirty="0">
                <a:solidFill>
                  <a:srgbClr val="404040"/>
                </a:solidFill>
              </a:rPr>
              <a:t> But there is little curiosity about and even less research into why they are so missing in decision-making positions in key institutions. The community itself appears not to be concerned.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8018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79D1E4B-BB57-A447-9EC7-6FB1C37868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East Indians in </a:t>
            </a:r>
            <a:r>
              <a:rPr lang="en-US" dirty="0" err="1"/>
              <a:t>canada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629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F3E3F0-5931-3A4F-B4E2-3656D5BA7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/>
              <a:t>East Indian immigration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0EA8A-7ED6-534C-8D4B-A56983C7C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404040"/>
                </a:solidFill>
              </a:rPr>
              <a:t>Immigration from the Indian subcontinent to Canada began during the late 1800s. The majority were Sikhs from the Punjab region and most settled in British Columbia. </a:t>
            </a:r>
          </a:p>
          <a:p>
            <a:r>
              <a:rPr lang="en-US" dirty="0">
                <a:solidFill>
                  <a:srgbClr val="404040"/>
                </a:solidFill>
              </a:rPr>
              <a:t>Some were discharged British soldiers; others were laborers who found work in the lumber, railway and mining industries.</a:t>
            </a:r>
          </a:p>
          <a:p>
            <a:r>
              <a:rPr lang="en-US" dirty="0">
                <a:solidFill>
                  <a:srgbClr val="404040"/>
                </a:solidFill>
              </a:rPr>
              <a:t> Increasingly, East Indians emigrated to Canada from the UK, Africa, and the Caribbean.</a:t>
            </a:r>
          </a:p>
          <a:p>
            <a:r>
              <a:rPr lang="en-US" dirty="0">
                <a:solidFill>
                  <a:srgbClr val="404040"/>
                </a:solidFill>
              </a:rPr>
              <a:t>Post-colonial era </a:t>
            </a:r>
            <a:r>
              <a:rPr lang="en-US" dirty="0">
                <a:solidFill>
                  <a:srgbClr val="404040"/>
                </a:solidFill>
                <a:sym typeface="Wingdings" pitchFamily="2" charset="2"/>
              </a:rPr>
              <a:t></a:t>
            </a:r>
            <a:r>
              <a:rPr lang="en-US" dirty="0">
                <a:solidFill>
                  <a:srgbClr val="404040"/>
                </a:solidFill>
              </a:rPr>
              <a:t> the inherent racism of empire building; “the late twentieth century white invader-settler culture that constitutes the dominant construction of national identity in contemporary Canada” (</a:t>
            </a:r>
            <a:r>
              <a:rPr lang="en-US" dirty="0" err="1">
                <a:solidFill>
                  <a:srgbClr val="404040"/>
                </a:solidFill>
              </a:rPr>
              <a:t>Gittings</a:t>
            </a:r>
            <a:r>
              <a:rPr lang="en-US" dirty="0">
                <a:solidFill>
                  <a:srgbClr val="404040"/>
                </a:solidFill>
              </a:rPr>
              <a:t> 246).</a:t>
            </a:r>
          </a:p>
        </p:txBody>
      </p:sp>
    </p:spTree>
    <p:extLst>
      <p:ext uri="{BB962C8B-B14F-4D97-AF65-F5344CB8AC3E}">
        <p14:creationId xmlns:p14="http://schemas.microsoft.com/office/powerpoint/2010/main" val="5779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89E49D-A000-2542-A3A0-1007E694E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/>
              <a:t>East Indians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AEB1E-8AA3-194F-9AFD-274271247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404040"/>
                </a:solidFill>
              </a:rPr>
              <a:t>As of 2016, the Indo-Canadian population is 1.37 million. They are most common in Ontario, British Columbia, and Alberta. 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404040"/>
                </a:solidFill>
              </a:rPr>
              <a:t>In urban areas, they are 10.4% in Toronto, Ontario; and 18.9% in Abbotsford and 10.0% in Vancouver, British Columbia; 6.5% in Calgary and 5.5% in Edmonton, Alberta.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404040"/>
                </a:solidFill>
              </a:rPr>
              <a:t>Almost 50% of the entire Indian Canadian community lives in the Greater Toronto area. 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404040"/>
                </a:solidFill>
              </a:rPr>
              <a:t>Punjabi Sikhs and Punjabi Hindus are the dominant groups. Compared to the Indian Canadian community in Greater Vancouver, the Greater Toronto area’s community is more linguistically and religiously diverse.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404040"/>
                </a:solidFill>
              </a:rPr>
              <a:t>The Toronto area Indians are wealthier than the Canadian average. Despite only being 10% of the area’s population, Indian students make up 20­–35% of University students.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404040"/>
                </a:solidFill>
              </a:rPr>
              <a:t>Religion: Sikhs = 35%, Hindus 28%, Muslims 17%, and Christians 16%.</a:t>
            </a:r>
          </a:p>
          <a:p>
            <a:pPr>
              <a:lnSpc>
                <a:spcPct val="90000"/>
              </a:lnSpc>
            </a:pPr>
            <a:endParaRPr lang="en-US" sz="20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096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8DE23C-9857-C341-AD5C-FF8A3D305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/>
              <a:t>The Canada First Movement,</a:t>
            </a:r>
            <a:br>
              <a:rPr lang="en-US" dirty="0"/>
            </a:br>
            <a:r>
              <a:rPr lang="en-US" dirty="0"/>
              <a:t>1868–1876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DA3DC-17ED-3546-A450-A99EF1F2F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 lnSpcReduction="10000"/>
          </a:bodyPr>
          <a:lstStyle/>
          <a:p>
            <a:r>
              <a:rPr lang="en-US" sz="2000" dirty="0">
                <a:solidFill>
                  <a:srgbClr val="404040"/>
                </a:solidFill>
              </a:rPr>
              <a:t>Formed the year after Confederation in 1868</a:t>
            </a:r>
          </a:p>
          <a:p>
            <a:r>
              <a:rPr lang="en-US" sz="2000" dirty="0">
                <a:solidFill>
                  <a:srgbClr val="404040"/>
                </a:solidFill>
              </a:rPr>
              <a:t>New creation as a nation </a:t>
            </a:r>
            <a:r>
              <a:rPr lang="en-US" sz="2000" dirty="0">
                <a:solidFill>
                  <a:srgbClr val="404040"/>
                </a:solidFill>
                <a:sym typeface="Wingdings" pitchFamily="2" charset="2"/>
              </a:rPr>
              <a:t> f</a:t>
            </a:r>
            <a:r>
              <a:rPr lang="en-US" sz="2000" dirty="0">
                <a:solidFill>
                  <a:srgbClr val="404040"/>
                </a:solidFill>
              </a:rPr>
              <a:t>irst overt effort to define Canadian identity</a:t>
            </a:r>
          </a:p>
          <a:p>
            <a:r>
              <a:rPr lang="en-US" sz="2000" dirty="0">
                <a:solidFill>
                  <a:srgbClr val="404040"/>
                </a:solidFill>
              </a:rPr>
              <a:t>Key was maintaining the link to Britain</a:t>
            </a:r>
          </a:p>
          <a:p>
            <a:r>
              <a:rPr lang="en-US" sz="2000" dirty="0">
                <a:solidFill>
                  <a:srgbClr val="404040"/>
                </a:solidFill>
              </a:rPr>
              <a:t>Canada, like Britain, styled itself as an Anglo-Saxon country.</a:t>
            </a:r>
          </a:p>
          <a:p>
            <a:r>
              <a:rPr lang="en-US" sz="2000" dirty="0">
                <a:solidFill>
                  <a:srgbClr val="404040"/>
                </a:solidFill>
              </a:rPr>
              <a:t>Canada, like Britain, was a northern country</a:t>
            </a:r>
          </a:p>
          <a:p>
            <a:r>
              <a:rPr lang="en-US" sz="2000" dirty="0" err="1">
                <a:solidFill>
                  <a:srgbClr val="404040"/>
                </a:solidFill>
              </a:rPr>
              <a:t>Protestanism</a:t>
            </a:r>
            <a:r>
              <a:rPr lang="en-US" sz="2000" dirty="0">
                <a:solidFill>
                  <a:srgbClr val="404040"/>
                </a:solidFill>
              </a:rPr>
              <a:t> was central to Canadian identity</a:t>
            </a:r>
          </a:p>
          <a:p>
            <a:r>
              <a:rPr lang="en-US" sz="2000" dirty="0">
                <a:solidFill>
                  <a:srgbClr val="404040"/>
                </a:solidFill>
              </a:rPr>
              <a:t>Party collapsed when key member accepted position in central government</a:t>
            </a:r>
          </a:p>
          <a:p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5192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649F59-BA60-FA49-8DB5-80FB79E4E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/>
              <a:t>The Canada first movement: Canada versus the USA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A5260-DCE6-344E-A4E7-FACBE6892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404040"/>
                </a:solidFill>
              </a:rPr>
              <a:t>Canada = Anglo-Saxon; the USA was not, because of: </a:t>
            </a:r>
          </a:p>
          <a:p>
            <a:pPr lvl="1"/>
            <a:r>
              <a:rPr lang="en-US">
                <a:solidFill>
                  <a:srgbClr val="404040"/>
                </a:solidFill>
              </a:rPr>
              <a:t>Climate</a:t>
            </a:r>
          </a:p>
          <a:p>
            <a:pPr lvl="1"/>
            <a:r>
              <a:rPr lang="en-US">
                <a:solidFill>
                  <a:srgbClr val="404040"/>
                </a:solidFill>
              </a:rPr>
              <a:t>Immigration from southern Europe</a:t>
            </a:r>
          </a:p>
          <a:p>
            <a:pPr lvl="1"/>
            <a:r>
              <a:rPr lang="en-US">
                <a:solidFill>
                  <a:srgbClr val="404040"/>
                </a:solidFill>
              </a:rPr>
              <a:t>African slavery</a:t>
            </a:r>
          </a:p>
          <a:p>
            <a:pPr lvl="1"/>
            <a:r>
              <a:rPr lang="en-US">
                <a:solidFill>
                  <a:srgbClr val="404040"/>
                </a:solidFill>
              </a:rPr>
              <a:t>Moral decadence</a:t>
            </a:r>
          </a:p>
          <a:p>
            <a:r>
              <a:rPr lang="en-US">
                <a:solidFill>
                  <a:srgbClr val="404040"/>
                </a:solidFill>
              </a:rPr>
              <a:t>Canada = a northern country; the USA = a southern country</a:t>
            </a:r>
          </a:p>
          <a:p>
            <a:r>
              <a:rPr lang="en-US">
                <a:solidFill>
                  <a:srgbClr val="404040"/>
                </a:solidFill>
              </a:rPr>
              <a:t>Northern climate = toughens people and discourages decadent Southern immigrants</a:t>
            </a:r>
          </a:p>
          <a:p>
            <a:endParaRPr lang="en-US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21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806570-3462-2F42-8BC1-8578487F3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/>
              <a:t>Canada’s Immigration policy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E7CEB-37BB-6A45-9330-0AA9B4896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404040"/>
                </a:solidFill>
              </a:rPr>
              <a:t>Canadians are proud of their country and appreciate immigrants’ wanting to come</a:t>
            </a:r>
          </a:p>
          <a:p>
            <a:r>
              <a:rPr lang="en-US" dirty="0">
                <a:solidFill>
                  <a:srgbClr val="404040"/>
                </a:solidFill>
              </a:rPr>
              <a:t>Point values are assigned to each applicant for skills, language proficiency, education regardless of country of origin</a:t>
            </a:r>
          </a:p>
          <a:p>
            <a:r>
              <a:rPr lang="en-US" dirty="0">
                <a:solidFill>
                  <a:srgbClr val="404040"/>
                </a:solidFill>
              </a:rPr>
              <a:t>The night Trump won the election in 2016, the Canadian immigration website crashed from the crush of U.S. residents considering relocation. </a:t>
            </a:r>
          </a:p>
          <a:p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300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D1CF3B-9670-0248-8F9E-DDF85D98B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/>
              <a:t>Multiculturalism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0CD8B-EC8E-1F46-AF2E-E7BE07507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404040"/>
                </a:solidFill>
              </a:rPr>
              <a:t>Multicultural Act (1988) = diversity as a central element in Canadian identity</a:t>
            </a:r>
          </a:p>
          <a:p>
            <a:r>
              <a:rPr lang="en-US" dirty="0">
                <a:solidFill>
                  <a:srgbClr val="404040"/>
                </a:solidFill>
              </a:rPr>
              <a:t>Purpose of the Act: going beyond the Anglo/Franco division to include non-Caucasian immigrants</a:t>
            </a:r>
          </a:p>
          <a:p>
            <a:r>
              <a:rPr lang="en-US" dirty="0">
                <a:solidFill>
                  <a:srgbClr val="404040"/>
                </a:solidFill>
              </a:rPr>
              <a:t>But: whiteness is still considered by many Canadians to be a defining feature of </a:t>
            </a:r>
            <a:r>
              <a:rPr lang="en-US" dirty="0" err="1">
                <a:solidFill>
                  <a:srgbClr val="404040"/>
                </a:solidFill>
              </a:rPr>
              <a:t>Canadianness</a:t>
            </a:r>
            <a:r>
              <a:rPr lang="en-US" dirty="0">
                <a:solidFill>
                  <a:srgbClr val="40404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1907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9FB5C72-5D3C-364E-AF38-06E478F6C5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LGBTQ Canadians: Realities</a:t>
            </a:r>
          </a:p>
        </p:txBody>
      </p:sp>
    </p:spTree>
    <p:extLst>
      <p:ext uri="{BB962C8B-B14F-4D97-AF65-F5344CB8AC3E}">
        <p14:creationId xmlns:p14="http://schemas.microsoft.com/office/powerpoint/2010/main" val="1841813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E88FFC-BDE9-3548-B147-D5A572EC8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/>
              <a:t>Movement towards legal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3DCE1-160F-0545-98C2-B9FA3160F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404040"/>
                </a:solidFill>
              </a:rPr>
              <a:t>The “fruit machine” (1950s, 1960s): </a:t>
            </a:r>
          </a:p>
          <a:p>
            <a:pPr lvl="1"/>
            <a:r>
              <a:rPr lang="en-US">
                <a:solidFill>
                  <a:srgbClr val="404040"/>
                </a:solidFill>
              </a:rPr>
              <a:t>Movement to eliminate all homosexuals from the civil service, the RCMP, and the military</a:t>
            </a:r>
          </a:p>
          <a:p>
            <a:pPr lvl="1"/>
            <a:r>
              <a:rPr lang="en-US">
                <a:solidFill>
                  <a:srgbClr val="404040"/>
                </a:solidFill>
              </a:rPr>
              <a:t>Investigations continued after funding cut in 1968</a:t>
            </a:r>
          </a:p>
          <a:p>
            <a:pPr lvl="1"/>
            <a:r>
              <a:rPr lang="en-US">
                <a:solidFill>
                  <a:srgbClr val="404040"/>
                </a:solidFill>
              </a:rPr>
              <a:t>RCMP had files on over 9,000 “suspected homosexuals”</a:t>
            </a:r>
          </a:p>
        </p:txBody>
      </p:sp>
    </p:spTree>
    <p:extLst>
      <p:ext uri="{BB962C8B-B14F-4D97-AF65-F5344CB8AC3E}">
        <p14:creationId xmlns:p14="http://schemas.microsoft.com/office/powerpoint/2010/main" val="2194042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0C653C-7608-9A46-9199-D29A571CA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klippert</a:t>
            </a:r>
            <a:r>
              <a:rPr lang="en-US" dirty="0"/>
              <a:t>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13443-6E4A-2448-A904-54942F08C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404040"/>
                </a:solidFill>
              </a:rPr>
              <a:t>Everett George </a:t>
            </a:r>
            <a:r>
              <a:rPr lang="en-US" dirty="0" err="1">
                <a:solidFill>
                  <a:srgbClr val="404040"/>
                </a:solidFill>
              </a:rPr>
              <a:t>Klippert</a:t>
            </a:r>
            <a:r>
              <a:rPr lang="en-US" dirty="0">
                <a:solidFill>
                  <a:srgbClr val="404040"/>
                </a:solidFill>
              </a:rPr>
              <a:t> was the last person in Canada to be imprisoned for gross indecency for homosexuality.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404040"/>
                </a:solidFill>
              </a:rPr>
              <a:t>Psychiatrists concluded that he was unlikely to stop having sex with men. He was sentenced to life in prison.</a:t>
            </a:r>
          </a:p>
          <a:p>
            <a:pPr>
              <a:lnSpc>
                <a:spcPct val="90000"/>
              </a:lnSpc>
            </a:pPr>
            <a:r>
              <a:rPr lang="en-US" i="1" dirty="0">
                <a:solidFill>
                  <a:srgbClr val="404040"/>
                </a:solidFill>
              </a:rPr>
              <a:t>Maclean’s </a:t>
            </a:r>
            <a:r>
              <a:rPr lang="en-US" dirty="0">
                <a:solidFill>
                  <a:srgbClr val="404040"/>
                </a:solidFill>
              </a:rPr>
              <a:t>printed a sympathetic article about the case.</a:t>
            </a:r>
            <a:endParaRPr lang="en-US" i="1" dirty="0">
              <a:solidFill>
                <a:srgbClr val="40404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404040"/>
                </a:solidFill>
              </a:rPr>
              <a:t>The 1969 decriminalization of homosexual acts was a direct result of the </a:t>
            </a:r>
            <a:r>
              <a:rPr lang="en-US" dirty="0" err="1">
                <a:solidFill>
                  <a:srgbClr val="404040"/>
                </a:solidFill>
              </a:rPr>
              <a:t>Klippert</a:t>
            </a:r>
            <a:r>
              <a:rPr lang="en-US" dirty="0">
                <a:solidFill>
                  <a:srgbClr val="404040"/>
                </a:solidFill>
              </a:rPr>
              <a:t> case and the discussion that it generated.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404040"/>
                </a:solidFill>
              </a:rPr>
              <a:t>Pierre Trudeau, Attorney General and later Prime Minister, famously commented, "There's no place for the state in the bedrooms of the nation." 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rgbClr val="404040"/>
              </a:solidFill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63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AB0286-654C-FF46-88C2-7683C971A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/>
              <a:t>steps towards equality</a:t>
            </a:r>
            <a:br>
              <a:rPr lang="en-US" dirty="0"/>
            </a:br>
            <a:r>
              <a:rPr lang="en-US" dirty="0"/>
              <a:t>for homosexuals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F4673-2EE8-AD46-8531-314E4C499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r>
              <a:rPr lang="en-US" u="sng">
                <a:solidFill>
                  <a:srgbClr val="404040"/>
                </a:solidFill>
              </a:rPr>
              <a:t>1970s</a:t>
            </a:r>
            <a:r>
              <a:rPr lang="en-US">
                <a:solidFill>
                  <a:srgbClr val="404040"/>
                </a:solidFill>
              </a:rPr>
              <a:t> </a:t>
            </a:r>
          </a:p>
          <a:p>
            <a:pPr lvl="1"/>
            <a:r>
              <a:rPr lang="en-US">
                <a:solidFill>
                  <a:srgbClr val="404040"/>
                </a:solidFill>
              </a:rPr>
              <a:t>Protests, Stonewall-type raids</a:t>
            </a:r>
          </a:p>
          <a:p>
            <a:pPr lvl="1"/>
            <a:r>
              <a:rPr lang="en-US">
                <a:solidFill>
                  <a:srgbClr val="404040"/>
                </a:solidFill>
              </a:rPr>
              <a:t>Quebec prohibits discrimination based on sexual orientation</a:t>
            </a:r>
          </a:p>
          <a:p>
            <a:pPr lvl="1"/>
            <a:r>
              <a:rPr lang="en-US">
                <a:solidFill>
                  <a:srgbClr val="404040"/>
                </a:solidFill>
              </a:rPr>
              <a:t>The Quebec Charter of Human Rights and Freedoms</a:t>
            </a:r>
          </a:p>
          <a:p>
            <a:pPr lvl="1"/>
            <a:r>
              <a:rPr lang="en-US">
                <a:solidFill>
                  <a:srgbClr val="404040"/>
                </a:solidFill>
              </a:rPr>
              <a:t>1977: the Canadian Immigration Act amended to remove ban on homosexual men as immigrants</a:t>
            </a:r>
          </a:p>
          <a:p>
            <a:pPr marL="228600" lvl="1" indent="0">
              <a:buNone/>
            </a:pPr>
            <a:r>
              <a:rPr lang="en-US" u="sng">
                <a:solidFill>
                  <a:srgbClr val="404040"/>
                </a:solidFill>
              </a:rPr>
              <a:t>1980s</a:t>
            </a:r>
            <a:r>
              <a:rPr lang="en-US">
                <a:solidFill>
                  <a:srgbClr val="404040"/>
                </a:solidFill>
              </a:rPr>
              <a:t>: Ontario, the Yukon, Manitoba, and the Northwest Territories followed Quebec’s lead and passed laws prohibiting discrimination based on sexual orientation.</a:t>
            </a:r>
          </a:p>
          <a:p>
            <a:pPr marL="228600" lvl="1" indent="0">
              <a:buNone/>
            </a:pPr>
            <a:endParaRPr lang="en-US" u="sng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2436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1071</Words>
  <Application>Microsoft Macintosh PowerPoint</Application>
  <PresentationFormat>Widescreen</PresentationFormat>
  <Paragraphs>75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Gill Sans MT</vt:lpstr>
      <vt:lpstr>Parcel</vt:lpstr>
      <vt:lpstr>Non-native Minorities in Canada</vt:lpstr>
      <vt:lpstr>The Canada First Movement, 1868–1876</vt:lpstr>
      <vt:lpstr>The Canada first movement: Canada versus the USA</vt:lpstr>
      <vt:lpstr>Canada’s Immigration policy today</vt:lpstr>
      <vt:lpstr>Multiculturalism</vt:lpstr>
      <vt:lpstr>LGBTQ Canadians: Realities</vt:lpstr>
      <vt:lpstr>Movement towards legal status</vt:lpstr>
      <vt:lpstr>The klippert case</vt:lpstr>
      <vt:lpstr>steps towards equality for homosexuals</vt:lpstr>
      <vt:lpstr>steps towards equality</vt:lpstr>
      <vt:lpstr>The chinese in canada</vt:lpstr>
      <vt:lpstr>chinese in Canada</vt:lpstr>
      <vt:lpstr>Sinophobia today</vt:lpstr>
      <vt:lpstr>East Indians in canada</vt:lpstr>
      <vt:lpstr>East Indian immigration history</vt:lpstr>
      <vt:lpstr>East Indians today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Non-native Minorities in Canada</dc:title>
  <dc:creator>Camargo, Sandra</dc:creator>
  <cp:lastModifiedBy>Camargo, Sandra</cp:lastModifiedBy>
  <cp:revision>1</cp:revision>
  <dcterms:created xsi:type="dcterms:W3CDTF">2022-03-07T15:51:37Z</dcterms:created>
  <dcterms:modified xsi:type="dcterms:W3CDTF">2022-03-07T15:52:37Z</dcterms:modified>
</cp:coreProperties>
</file>