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30" r:id="rId3"/>
    <p:sldId id="325" r:id="rId4"/>
    <p:sldId id="326" r:id="rId5"/>
    <p:sldId id="327" r:id="rId6"/>
    <p:sldId id="328" r:id="rId7"/>
    <p:sldId id="329" r:id="rId8"/>
    <p:sldId id="284" r:id="rId9"/>
    <p:sldId id="283" r:id="rId10"/>
    <p:sldId id="275" r:id="rId11"/>
    <p:sldId id="274" r:id="rId12"/>
    <p:sldId id="308" r:id="rId13"/>
    <p:sldId id="309" r:id="rId14"/>
    <p:sldId id="310" r:id="rId15"/>
    <p:sldId id="273" r:id="rId16"/>
    <p:sldId id="322" r:id="rId17"/>
    <p:sldId id="315" r:id="rId18"/>
    <p:sldId id="319" r:id="rId19"/>
    <p:sldId id="311" r:id="rId20"/>
    <p:sldId id="312" r:id="rId21"/>
    <p:sldId id="313" r:id="rId22"/>
    <p:sldId id="314" r:id="rId23"/>
    <p:sldId id="333" r:id="rId24"/>
    <p:sldId id="324" r:id="rId25"/>
    <p:sldId id="323" r:id="rId26"/>
    <p:sldId id="3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9"/>
    <p:restoredTop sz="94632"/>
  </p:normalViewPr>
  <p:slideViewPr>
    <p:cSldViewPr snapToGrid="0" snapToObjects="1">
      <p:cViewPr varScale="1">
        <p:scale>
          <a:sx n="88" d="100"/>
          <a:sy n="88" d="100"/>
        </p:scale>
        <p:origin x="8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C3FC-23D4-FA45-BE28-FEFC09506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1F7EC-2012-074E-977C-06FD08FAB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238C88-E145-334B-A693-93D996E6AB60}"/>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5" name="Footer Placeholder 4">
            <a:extLst>
              <a:ext uri="{FF2B5EF4-FFF2-40B4-BE49-F238E27FC236}">
                <a16:creationId xmlns:a16="http://schemas.microsoft.com/office/drawing/2014/main" id="{41519CEC-F5CD-EB4B-B248-9CD3AD690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24ADE-4886-6D4A-9250-90027AEC59B7}"/>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1488197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0943-E32D-0D44-A1F2-EC67626C3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390414-A8BC-7341-9328-FAF11724D2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8BB7B-E3B3-484D-BFC5-D7A3A6701F28}"/>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5" name="Footer Placeholder 4">
            <a:extLst>
              <a:ext uri="{FF2B5EF4-FFF2-40B4-BE49-F238E27FC236}">
                <a16:creationId xmlns:a16="http://schemas.microsoft.com/office/drawing/2014/main" id="{4FAB5F89-0F92-F440-B59A-7B49ABA34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6C3C-817A-E545-8AE8-FC0DA3857931}"/>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39180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736386-2475-E040-9492-A4343BF1D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A75FF-901B-1448-BF82-1090C37DEE6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DD3D8-83F2-624F-94AE-E5CF30D943CA}"/>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5" name="Footer Placeholder 4">
            <a:extLst>
              <a:ext uri="{FF2B5EF4-FFF2-40B4-BE49-F238E27FC236}">
                <a16:creationId xmlns:a16="http://schemas.microsoft.com/office/drawing/2014/main" id="{345C9A90-7B61-8A41-A973-5FE89E487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3A5E2-C712-0D44-A9AF-6B83F6A3660E}"/>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12972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5943-5AD5-3546-A548-3D194C8E26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BCC8B-588B-7946-BBC3-831BE4140C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05642-2AFA-FE44-8FF7-F5B4F43D7A6E}"/>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5" name="Footer Placeholder 4">
            <a:extLst>
              <a:ext uri="{FF2B5EF4-FFF2-40B4-BE49-F238E27FC236}">
                <a16:creationId xmlns:a16="http://schemas.microsoft.com/office/drawing/2014/main" id="{B71BB871-D827-BD40-A988-B4A6D4EAA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BF65D-82EC-204D-A01A-D2AAE71C5BA0}"/>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200058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6F15-D3A6-754C-928E-2CEC27687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06306F-C7D4-3B45-ADDC-E67B4B83D5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115118-C8E3-EA4D-95F7-BFA5086C2F9A}"/>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5" name="Footer Placeholder 4">
            <a:extLst>
              <a:ext uri="{FF2B5EF4-FFF2-40B4-BE49-F238E27FC236}">
                <a16:creationId xmlns:a16="http://schemas.microsoft.com/office/drawing/2014/main" id="{801BB359-1A09-1745-AD3E-C7CABB664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8EF0B-B800-5549-9EA5-D139BE8E6E83}"/>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129583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34B6-4E27-E34A-B949-8EDB3ED241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43B21-D17E-C547-B82C-8076118714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D2EDD3-734A-434A-B9C6-490D6D8A81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90C4F7-781B-494D-B610-A5D817C38BB2}"/>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6" name="Footer Placeholder 5">
            <a:extLst>
              <a:ext uri="{FF2B5EF4-FFF2-40B4-BE49-F238E27FC236}">
                <a16:creationId xmlns:a16="http://schemas.microsoft.com/office/drawing/2014/main" id="{6DD269BC-06A9-0B4E-B2B5-1DCAFBC051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0B018-0C50-3F46-B725-B0BF6B4565A3}"/>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160612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3A3D3-63C4-D346-AAA8-9E6042B43A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CC6511-C05A-8D4B-AF20-2168493C79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961E71-6908-D04B-8566-D9C880E507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275379-1E42-A94A-8FDA-79AD6EE59C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9F296D-33B7-844D-AE25-8FDA132D1EB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FBB6-B7C7-BE49-86BF-7111D6DCFDF2}"/>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8" name="Footer Placeholder 7">
            <a:extLst>
              <a:ext uri="{FF2B5EF4-FFF2-40B4-BE49-F238E27FC236}">
                <a16:creationId xmlns:a16="http://schemas.microsoft.com/office/drawing/2014/main" id="{E6E3068C-2608-024D-B80E-464FBABFB4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422B54-16C7-564C-BB7D-BB8AED1D3A4F}"/>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291791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CA36-36AB-2A48-8C35-E452109EB5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650C80-8597-DA47-93AE-341B3BE03536}"/>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4" name="Footer Placeholder 3">
            <a:extLst>
              <a:ext uri="{FF2B5EF4-FFF2-40B4-BE49-F238E27FC236}">
                <a16:creationId xmlns:a16="http://schemas.microsoft.com/office/drawing/2014/main" id="{CF7E528E-9DE8-C043-8627-B14F93D212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749CA-66E9-794A-9F9F-22C28187532A}"/>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92421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1D18B2-A763-B848-933F-AFDE108B7601}"/>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3" name="Footer Placeholder 2">
            <a:extLst>
              <a:ext uri="{FF2B5EF4-FFF2-40B4-BE49-F238E27FC236}">
                <a16:creationId xmlns:a16="http://schemas.microsoft.com/office/drawing/2014/main" id="{C4AABAF0-1001-E54D-9BAC-129BBD1067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48F205-7F72-AA43-ACAC-A11B753B8D5B}"/>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3299532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F0F2-1901-B94B-B939-1E7008DAE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21B3D6-CAAA-974D-B269-8EF2F26D4C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1E653C-32FE-0446-8B12-F6334EAFE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198E4C-76A5-E14B-9684-7CD44552712B}"/>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6" name="Footer Placeholder 5">
            <a:extLst>
              <a:ext uri="{FF2B5EF4-FFF2-40B4-BE49-F238E27FC236}">
                <a16:creationId xmlns:a16="http://schemas.microsoft.com/office/drawing/2014/main" id="{FF253B49-4358-FF42-A49E-B5D32828D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B3891-501C-D741-981D-08DF9061B323}"/>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1396162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AF05C-CB42-0E48-94A2-B459699950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ED640-0233-C749-ACE5-60439A0764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C52F9D-2DAA-674F-89C8-E05BC95BA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A7DC3C-A2E8-C542-B7F8-A219F41B461E}"/>
              </a:ext>
            </a:extLst>
          </p:cNvPr>
          <p:cNvSpPr>
            <a:spLocks noGrp="1"/>
          </p:cNvSpPr>
          <p:nvPr>
            <p:ph type="dt" sz="half" idx="10"/>
          </p:nvPr>
        </p:nvSpPr>
        <p:spPr/>
        <p:txBody>
          <a:bodyPr/>
          <a:lstStyle/>
          <a:p>
            <a:fld id="{16B7E01B-00E7-5B41-A11E-709FCF6D3CC8}" type="datetimeFigureOut">
              <a:rPr lang="en-US" smtClean="0"/>
              <a:t>11/7/2022</a:t>
            </a:fld>
            <a:endParaRPr lang="en-US"/>
          </a:p>
        </p:txBody>
      </p:sp>
      <p:sp>
        <p:nvSpPr>
          <p:cNvPr id="6" name="Footer Placeholder 5">
            <a:extLst>
              <a:ext uri="{FF2B5EF4-FFF2-40B4-BE49-F238E27FC236}">
                <a16:creationId xmlns:a16="http://schemas.microsoft.com/office/drawing/2014/main" id="{08CFE4E8-4E46-D54A-AFF8-4C66222811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ABB4D-526F-0849-99B8-5EFDA63E9D72}"/>
              </a:ext>
            </a:extLst>
          </p:cNvPr>
          <p:cNvSpPr>
            <a:spLocks noGrp="1"/>
          </p:cNvSpPr>
          <p:nvPr>
            <p:ph type="sldNum" sz="quarter" idx="12"/>
          </p:nvPr>
        </p:nvSpPr>
        <p:spPr/>
        <p:txBody>
          <a:bodyPr/>
          <a:lstStyle/>
          <a:p>
            <a:fld id="{5A9E37A3-2563-5942-B1E8-44FB062E799B}" type="slidenum">
              <a:rPr lang="en-US" smtClean="0"/>
              <a:t>‹#›</a:t>
            </a:fld>
            <a:endParaRPr lang="en-US"/>
          </a:p>
        </p:txBody>
      </p:sp>
    </p:spTree>
    <p:extLst>
      <p:ext uri="{BB962C8B-B14F-4D97-AF65-F5344CB8AC3E}">
        <p14:creationId xmlns:p14="http://schemas.microsoft.com/office/powerpoint/2010/main" val="1102041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59AB2D-D224-E348-A08B-3A6E8DB3F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FD3523-4E11-6E46-8FB8-D04B19E80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775A8-9573-1840-9A11-F68BEEC02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7E01B-00E7-5B41-A11E-709FCF6D3CC8}" type="datetimeFigureOut">
              <a:rPr lang="en-US" smtClean="0"/>
              <a:t>11/7/2022</a:t>
            </a:fld>
            <a:endParaRPr lang="en-US"/>
          </a:p>
        </p:txBody>
      </p:sp>
      <p:sp>
        <p:nvSpPr>
          <p:cNvPr id="5" name="Footer Placeholder 4">
            <a:extLst>
              <a:ext uri="{FF2B5EF4-FFF2-40B4-BE49-F238E27FC236}">
                <a16:creationId xmlns:a16="http://schemas.microsoft.com/office/drawing/2014/main" id="{7C86B0F9-1A80-EF45-BC2B-A8FC1A9FC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D81EFD-EC6E-D140-A353-E52A466794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E37A3-2563-5942-B1E8-44FB062E799B}" type="slidenum">
              <a:rPr lang="en-US" smtClean="0"/>
              <a:t>‹#›</a:t>
            </a:fld>
            <a:endParaRPr lang="en-US"/>
          </a:p>
        </p:txBody>
      </p:sp>
    </p:spTree>
    <p:extLst>
      <p:ext uri="{BB962C8B-B14F-4D97-AF65-F5344CB8AC3E}">
        <p14:creationId xmlns:p14="http://schemas.microsoft.com/office/powerpoint/2010/main" val="1073641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fivethirtyeight.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1E00-59A9-EF46-91AD-272578BC1620}"/>
              </a:ext>
            </a:extLst>
          </p:cNvPr>
          <p:cNvSpPr>
            <a:spLocks noGrp="1"/>
          </p:cNvSpPr>
          <p:nvPr>
            <p:ph type="ctrTitle"/>
          </p:nvPr>
        </p:nvSpPr>
        <p:spPr/>
        <p:txBody>
          <a:bodyPr>
            <a:normAutofit/>
          </a:bodyPr>
          <a:lstStyle/>
          <a:p>
            <a:r>
              <a:rPr lang="en-US" sz="3200" b="1" dirty="0"/>
              <a:t>OLLI FALL 2022</a:t>
            </a:r>
            <a:br>
              <a:rPr lang="en-US" sz="3200" b="1" dirty="0"/>
            </a:br>
            <a:br>
              <a:rPr lang="en-US" sz="3200" b="1" dirty="0"/>
            </a:br>
            <a:r>
              <a:rPr lang="en-US" sz="3200" b="1" dirty="0"/>
              <a:t>Wisdom in Statecraft,</a:t>
            </a:r>
            <a:br>
              <a:rPr lang="en-US" sz="3200" b="1" dirty="0"/>
            </a:br>
            <a:r>
              <a:rPr lang="en-US" sz="3200" b="1" dirty="0"/>
              <a:t>Or,</a:t>
            </a:r>
            <a:br>
              <a:rPr lang="en-US" sz="3200" b="1" dirty="0"/>
            </a:br>
            <a:r>
              <a:rPr lang="en-US" sz="3200" b="1" dirty="0"/>
              <a:t>Why History Always, Yet Never, Repeats Itself</a:t>
            </a:r>
            <a:endParaRPr lang="en-US" sz="3200" dirty="0"/>
          </a:p>
        </p:txBody>
      </p:sp>
      <p:sp>
        <p:nvSpPr>
          <p:cNvPr id="3" name="Subtitle 2">
            <a:extLst>
              <a:ext uri="{FF2B5EF4-FFF2-40B4-BE49-F238E27FC236}">
                <a16:creationId xmlns:a16="http://schemas.microsoft.com/office/drawing/2014/main" id="{326337EF-03F8-CE4D-9948-92AD1153E630}"/>
              </a:ext>
            </a:extLst>
          </p:cNvPr>
          <p:cNvSpPr>
            <a:spLocks noGrp="1"/>
          </p:cNvSpPr>
          <p:nvPr>
            <p:ph type="subTitle" idx="1"/>
          </p:nvPr>
        </p:nvSpPr>
        <p:spPr/>
        <p:txBody>
          <a:bodyPr/>
          <a:lstStyle/>
          <a:p>
            <a:r>
              <a:rPr lang="en-US" dirty="0"/>
              <a:t>Tuesday, November 1</a:t>
            </a:r>
          </a:p>
          <a:p>
            <a:r>
              <a:rPr lang="en-US" dirty="0"/>
              <a:t>Lecture Eight</a:t>
            </a:r>
          </a:p>
          <a:p>
            <a:r>
              <a:rPr lang="en-US" dirty="0"/>
              <a:t>Historical Cycles and Agitprop Noises </a:t>
            </a:r>
          </a:p>
          <a:p>
            <a:endParaRPr lang="en-US" dirty="0"/>
          </a:p>
        </p:txBody>
      </p:sp>
    </p:spTree>
    <p:extLst>
      <p:ext uri="{BB962C8B-B14F-4D97-AF65-F5344CB8AC3E}">
        <p14:creationId xmlns:p14="http://schemas.microsoft.com/office/powerpoint/2010/main" val="3391308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332E-03FA-7347-8522-170C33A1CC81}"/>
              </a:ext>
            </a:extLst>
          </p:cNvPr>
          <p:cNvSpPr>
            <a:spLocks noGrp="1"/>
          </p:cNvSpPr>
          <p:nvPr>
            <p:ph type="title"/>
          </p:nvPr>
        </p:nvSpPr>
        <p:spPr/>
        <p:txBody>
          <a:bodyPr/>
          <a:lstStyle/>
          <a:p>
            <a:pPr algn="ctr"/>
            <a:r>
              <a:rPr lang="en-US" dirty="0"/>
              <a:t>A kingdom summed up</a:t>
            </a:r>
          </a:p>
        </p:txBody>
      </p:sp>
      <p:pic>
        <p:nvPicPr>
          <p:cNvPr id="4" name="Content Placeholder 3">
            <a:extLst>
              <a:ext uri="{FF2B5EF4-FFF2-40B4-BE49-F238E27FC236}">
                <a16:creationId xmlns:a16="http://schemas.microsoft.com/office/drawing/2014/main" id="{6480FE1C-81FF-7742-B6D6-473E1476AE53}"/>
              </a:ext>
            </a:extLst>
          </p:cNvPr>
          <p:cNvPicPr>
            <a:picLocks noGrp="1" noChangeAspect="1"/>
          </p:cNvPicPr>
          <p:nvPr>
            <p:ph idx="1"/>
          </p:nvPr>
        </p:nvPicPr>
        <p:blipFill>
          <a:blip r:embed="rId2"/>
          <a:stretch>
            <a:fillRect/>
          </a:stretch>
        </p:blipFill>
        <p:spPr>
          <a:xfrm>
            <a:off x="4028356" y="3024554"/>
            <a:ext cx="3514000" cy="1659988"/>
          </a:xfrm>
        </p:spPr>
      </p:pic>
    </p:spTree>
    <p:extLst>
      <p:ext uri="{BB962C8B-B14F-4D97-AF65-F5344CB8AC3E}">
        <p14:creationId xmlns:p14="http://schemas.microsoft.com/office/powerpoint/2010/main" val="3698630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B8E2B-08B4-1C4E-81B9-F48B24070633}"/>
              </a:ext>
            </a:extLst>
          </p:cNvPr>
          <p:cNvSpPr>
            <a:spLocks noGrp="1"/>
          </p:cNvSpPr>
          <p:nvPr>
            <p:ph type="title"/>
          </p:nvPr>
        </p:nvSpPr>
        <p:spPr/>
        <p:txBody>
          <a:bodyPr>
            <a:normAutofit/>
          </a:bodyPr>
          <a:lstStyle/>
          <a:p>
            <a:pPr algn="ctr"/>
            <a:r>
              <a:rPr lang="en-US" sz="2400" dirty="0"/>
              <a:t>Rwanda 2022: the Prussia of Africa?</a:t>
            </a:r>
          </a:p>
        </p:txBody>
      </p:sp>
      <p:pic>
        <p:nvPicPr>
          <p:cNvPr id="4" name="Content Placeholder 3">
            <a:extLst>
              <a:ext uri="{FF2B5EF4-FFF2-40B4-BE49-F238E27FC236}">
                <a16:creationId xmlns:a16="http://schemas.microsoft.com/office/drawing/2014/main" id="{2E1B25CE-0A03-2F4D-853B-C41FD4FCE89F}"/>
              </a:ext>
            </a:extLst>
          </p:cNvPr>
          <p:cNvPicPr>
            <a:picLocks noGrp="1" noChangeAspect="1"/>
          </p:cNvPicPr>
          <p:nvPr>
            <p:ph idx="1"/>
          </p:nvPr>
        </p:nvPicPr>
        <p:blipFill>
          <a:blip r:embed="rId2"/>
          <a:stretch>
            <a:fillRect/>
          </a:stretch>
        </p:blipFill>
        <p:spPr>
          <a:xfrm>
            <a:off x="4714623" y="1825625"/>
            <a:ext cx="2762754" cy="4351338"/>
          </a:xfrm>
        </p:spPr>
      </p:pic>
    </p:spTree>
    <p:extLst>
      <p:ext uri="{BB962C8B-B14F-4D97-AF65-F5344CB8AC3E}">
        <p14:creationId xmlns:p14="http://schemas.microsoft.com/office/powerpoint/2010/main" val="1688966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5454-D53C-F844-973A-BE220C31BD7E}"/>
              </a:ext>
            </a:extLst>
          </p:cNvPr>
          <p:cNvSpPr>
            <a:spLocks noGrp="1"/>
          </p:cNvSpPr>
          <p:nvPr>
            <p:ph type="title"/>
          </p:nvPr>
        </p:nvSpPr>
        <p:spPr/>
        <p:txBody>
          <a:bodyPr>
            <a:normAutofit/>
          </a:bodyPr>
          <a:lstStyle/>
          <a:p>
            <a:pPr algn="ctr"/>
            <a:r>
              <a:rPr lang="en-US" sz="2400" dirty="0"/>
              <a:t>Branding a nation.</a:t>
            </a:r>
            <a:br>
              <a:rPr lang="en-US" sz="2400" dirty="0"/>
            </a:br>
            <a:br>
              <a:rPr lang="en-US" sz="2400" dirty="0"/>
            </a:br>
            <a:r>
              <a:rPr lang="en-US" sz="2400" dirty="0"/>
              <a:t>Le Pays des Milles </a:t>
            </a:r>
            <a:r>
              <a:rPr lang="en-US" sz="2400" dirty="0" err="1"/>
              <a:t>Collines</a:t>
            </a:r>
            <a:r>
              <a:rPr lang="en-US" sz="2400" dirty="0"/>
              <a:t> = Land of a Thousand Hills</a:t>
            </a:r>
          </a:p>
        </p:txBody>
      </p:sp>
      <p:pic>
        <p:nvPicPr>
          <p:cNvPr id="7" name="Content Placeholder 6">
            <a:extLst>
              <a:ext uri="{FF2B5EF4-FFF2-40B4-BE49-F238E27FC236}">
                <a16:creationId xmlns:a16="http://schemas.microsoft.com/office/drawing/2014/main" id="{A692106D-6F53-BE48-A209-C54C2EC742A7}"/>
              </a:ext>
            </a:extLst>
          </p:cNvPr>
          <p:cNvPicPr>
            <a:picLocks noGrp="1" noChangeAspect="1"/>
          </p:cNvPicPr>
          <p:nvPr>
            <p:ph idx="1"/>
          </p:nvPr>
        </p:nvPicPr>
        <p:blipFill>
          <a:blip r:embed="rId2"/>
          <a:stretch>
            <a:fillRect/>
          </a:stretch>
        </p:blipFill>
        <p:spPr>
          <a:xfrm>
            <a:off x="2889250" y="1880394"/>
            <a:ext cx="6413500" cy="4241800"/>
          </a:xfrm>
        </p:spPr>
      </p:pic>
    </p:spTree>
    <p:extLst>
      <p:ext uri="{BB962C8B-B14F-4D97-AF65-F5344CB8AC3E}">
        <p14:creationId xmlns:p14="http://schemas.microsoft.com/office/powerpoint/2010/main" val="1089448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3D59-3F6A-3247-BA55-BD768B47FAF3}"/>
              </a:ext>
            </a:extLst>
          </p:cNvPr>
          <p:cNvSpPr>
            <a:spLocks noGrp="1"/>
          </p:cNvSpPr>
          <p:nvPr>
            <p:ph type="title"/>
          </p:nvPr>
        </p:nvSpPr>
        <p:spPr/>
        <p:txBody>
          <a:bodyPr>
            <a:normAutofit/>
          </a:bodyPr>
          <a:lstStyle/>
          <a:p>
            <a:pPr algn="ctr"/>
            <a:r>
              <a:rPr lang="en-US" sz="2400" dirty="0"/>
              <a:t>Radio </a:t>
            </a:r>
            <a:r>
              <a:rPr lang="en-US" sz="2400" dirty="0" err="1"/>
              <a:t>Télévision</a:t>
            </a:r>
            <a:r>
              <a:rPr lang="en-US" sz="2400" dirty="0"/>
              <a:t> Libre des Milles </a:t>
            </a:r>
            <a:r>
              <a:rPr lang="en-US" sz="2400" dirty="0" err="1"/>
              <a:t>Collines</a:t>
            </a:r>
            <a:endParaRPr lang="en-US" sz="2400" dirty="0"/>
          </a:p>
        </p:txBody>
      </p:sp>
      <p:pic>
        <p:nvPicPr>
          <p:cNvPr id="4" name="Content Placeholder 3">
            <a:extLst>
              <a:ext uri="{FF2B5EF4-FFF2-40B4-BE49-F238E27FC236}">
                <a16:creationId xmlns:a16="http://schemas.microsoft.com/office/drawing/2014/main" id="{79876425-A94E-7742-A63A-BD70CEF20F2F}"/>
              </a:ext>
            </a:extLst>
          </p:cNvPr>
          <p:cNvPicPr>
            <a:picLocks noGrp="1" noChangeAspect="1"/>
          </p:cNvPicPr>
          <p:nvPr>
            <p:ph idx="1"/>
          </p:nvPr>
        </p:nvPicPr>
        <p:blipFill>
          <a:blip r:embed="rId2"/>
          <a:stretch>
            <a:fillRect/>
          </a:stretch>
        </p:blipFill>
        <p:spPr>
          <a:xfrm>
            <a:off x="3647677" y="1825625"/>
            <a:ext cx="4896646" cy="4351338"/>
          </a:xfrm>
        </p:spPr>
      </p:pic>
    </p:spTree>
    <p:extLst>
      <p:ext uri="{BB962C8B-B14F-4D97-AF65-F5344CB8AC3E}">
        <p14:creationId xmlns:p14="http://schemas.microsoft.com/office/powerpoint/2010/main" val="1400970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E1832-3317-174D-960C-6590FD9F2A32}"/>
              </a:ext>
            </a:extLst>
          </p:cNvPr>
          <p:cNvSpPr>
            <a:spLocks noGrp="1"/>
          </p:cNvSpPr>
          <p:nvPr>
            <p:ph type="title"/>
          </p:nvPr>
        </p:nvSpPr>
        <p:spPr>
          <a:xfrm>
            <a:off x="838200" y="365125"/>
            <a:ext cx="10515600" cy="1325563"/>
          </a:xfrm>
        </p:spPr>
        <p:txBody>
          <a:bodyPr>
            <a:noAutofit/>
          </a:bodyPr>
          <a:lstStyle/>
          <a:p>
            <a:pPr algn="ctr"/>
            <a:r>
              <a:rPr lang="en-US" sz="2400" dirty="0"/>
              <a:t>RTLMC personalities that incited the Rwanda genocide: (left to right) </a:t>
            </a:r>
            <a:r>
              <a:rPr lang="en-US" sz="2400" dirty="0" err="1"/>
              <a:t>Kantano</a:t>
            </a:r>
            <a:r>
              <a:rPr lang="en-US" sz="2400" dirty="0"/>
              <a:t> </a:t>
            </a:r>
            <a:r>
              <a:rPr lang="en-US" sz="2400" dirty="0" err="1"/>
              <a:t>Habimana</a:t>
            </a:r>
            <a:r>
              <a:rPr lang="en-US" sz="2400" dirty="0"/>
              <a:t> (died ca. 2000), </a:t>
            </a:r>
            <a:r>
              <a:rPr lang="en-US" sz="2400" dirty="0" err="1"/>
              <a:t>Valérie</a:t>
            </a:r>
            <a:r>
              <a:rPr lang="en-US" sz="2400" dirty="0"/>
              <a:t> </a:t>
            </a:r>
            <a:r>
              <a:rPr lang="en-US" sz="2400" dirty="0" err="1"/>
              <a:t>Bemeriki</a:t>
            </a:r>
            <a:r>
              <a:rPr lang="en-US" sz="2400" dirty="0"/>
              <a:t> (incarcerated in Rwanda), Noël </a:t>
            </a:r>
            <a:r>
              <a:rPr lang="en-US" sz="2400" dirty="0" err="1"/>
              <a:t>Hitimana</a:t>
            </a:r>
            <a:r>
              <a:rPr lang="en-US" sz="2400" dirty="0"/>
              <a:t> (died in a Rwandan prison), Georges </a:t>
            </a:r>
            <a:r>
              <a:rPr lang="en-US" sz="2400" dirty="0" err="1"/>
              <a:t>Ruggiu</a:t>
            </a:r>
            <a:r>
              <a:rPr lang="en-US" sz="2400" dirty="0"/>
              <a:t> (sentenced to 12 years by the International Criminal Tribunal for Rwanda, now free)</a:t>
            </a:r>
          </a:p>
        </p:txBody>
      </p:sp>
      <p:pic>
        <p:nvPicPr>
          <p:cNvPr id="4" name="Content Placeholder 3">
            <a:extLst>
              <a:ext uri="{FF2B5EF4-FFF2-40B4-BE49-F238E27FC236}">
                <a16:creationId xmlns:a16="http://schemas.microsoft.com/office/drawing/2014/main" id="{F1413909-DEB9-A046-AD5B-2B64242E61F7}"/>
              </a:ext>
            </a:extLst>
          </p:cNvPr>
          <p:cNvPicPr>
            <a:picLocks noGrp="1" noChangeAspect="1"/>
          </p:cNvPicPr>
          <p:nvPr>
            <p:ph idx="1"/>
          </p:nvPr>
        </p:nvPicPr>
        <p:blipFill>
          <a:blip r:embed="rId2"/>
          <a:stretch>
            <a:fillRect/>
          </a:stretch>
        </p:blipFill>
        <p:spPr>
          <a:xfrm>
            <a:off x="1068875" y="1798819"/>
            <a:ext cx="1611554" cy="2228915"/>
          </a:xfrm>
        </p:spPr>
      </p:pic>
      <p:pic>
        <p:nvPicPr>
          <p:cNvPr id="5" name="Picture 4">
            <a:extLst>
              <a:ext uri="{FF2B5EF4-FFF2-40B4-BE49-F238E27FC236}">
                <a16:creationId xmlns:a16="http://schemas.microsoft.com/office/drawing/2014/main" id="{27FA38AA-242A-3646-896F-A426F44C1C78}"/>
              </a:ext>
            </a:extLst>
          </p:cNvPr>
          <p:cNvPicPr>
            <a:picLocks noChangeAspect="1"/>
          </p:cNvPicPr>
          <p:nvPr/>
        </p:nvPicPr>
        <p:blipFill>
          <a:blip r:embed="rId3"/>
          <a:stretch>
            <a:fillRect/>
          </a:stretch>
        </p:blipFill>
        <p:spPr>
          <a:xfrm>
            <a:off x="2775366" y="3238338"/>
            <a:ext cx="3812498" cy="2540369"/>
          </a:xfrm>
          <a:prstGeom prst="rect">
            <a:avLst/>
          </a:prstGeom>
        </p:spPr>
      </p:pic>
      <p:pic>
        <p:nvPicPr>
          <p:cNvPr id="6" name="Picture 5">
            <a:extLst>
              <a:ext uri="{FF2B5EF4-FFF2-40B4-BE49-F238E27FC236}">
                <a16:creationId xmlns:a16="http://schemas.microsoft.com/office/drawing/2014/main" id="{069BB261-A1A3-1F4F-9A72-606C75D9759D}"/>
              </a:ext>
            </a:extLst>
          </p:cNvPr>
          <p:cNvPicPr>
            <a:picLocks noChangeAspect="1"/>
          </p:cNvPicPr>
          <p:nvPr/>
        </p:nvPicPr>
        <p:blipFill>
          <a:blip r:embed="rId4"/>
          <a:stretch>
            <a:fillRect/>
          </a:stretch>
        </p:blipFill>
        <p:spPr>
          <a:xfrm>
            <a:off x="7311311" y="2161805"/>
            <a:ext cx="1506385" cy="2153066"/>
          </a:xfrm>
          <a:prstGeom prst="rect">
            <a:avLst/>
          </a:prstGeom>
        </p:spPr>
      </p:pic>
      <p:pic>
        <p:nvPicPr>
          <p:cNvPr id="7" name="Picture 6">
            <a:extLst>
              <a:ext uri="{FF2B5EF4-FFF2-40B4-BE49-F238E27FC236}">
                <a16:creationId xmlns:a16="http://schemas.microsoft.com/office/drawing/2014/main" id="{DBAC72F7-B0B0-3945-AB7C-17A1E58508EA}"/>
              </a:ext>
            </a:extLst>
          </p:cNvPr>
          <p:cNvPicPr>
            <a:picLocks noChangeAspect="1"/>
          </p:cNvPicPr>
          <p:nvPr/>
        </p:nvPicPr>
        <p:blipFill>
          <a:blip r:embed="rId5"/>
          <a:stretch>
            <a:fillRect/>
          </a:stretch>
        </p:blipFill>
        <p:spPr>
          <a:xfrm>
            <a:off x="9387903" y="4027734"/>
            <a:ext cx="1181100" cy="1714500"/>
          </a:xfrm>
          <a:prstGeom prst="rect">
            <a:avLst/>
          </a:prstGeom>
        </p:spPr>
      </p:pic>
    </p:spTree>
    <p:extLst>
      <p:ext uri="{BB962C8B-B14F-4D97-AF65-F5344CB8AC3E}">
        <p14:creationId xmlns:p14="http://schemas.microsoft.com/office/powerpoint/2010/main" val="4278449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5276F-0720-4442-8181-9731422639CD}"/>
              </a:ext>
            </a:extLst>
          </p:cNvPr>
          <p:cNvSpPr>
            <a:spLocks noGrp="1"/>
          </p:cNvSpPr>
          <p:nvPr>
            <p:ph type="title"/>
          </p:nvPr>
        </p:nvSpPr>
        <p:spPr/>
        <p:txBody>
          <a:bodyPr>
            <a:normAutofit/>
          </a:bodyPr>
          <a:lstStyle/>
          <a:p>
            <a:pPr algn="ctr"/>
            <a:r>
              <a:rPr lang="en-US" sz="2400" dirty="0"/>
              <a:t>President Paul Kagame of Rwanda and his daughter Ange Kagame visiting the White House in 2014</a:t>
            </a:r>
          </a:p>
        </p:txBody>
      </p:sp>
      <p:pic>
        <p:nvPicPr>
          <p:cNvPr id="4" name="Content Placeholder 3">
            <a:extLst>
              <a:ext uri="{FF2B5EF4-FFF2-40B4-BE49-F238E27FC236}">
                <a16:creationId xmlns:a16="http://schemas.microsoft.com/office/drawing/2014/main" id="{7D7AA467-C28D-3848-9FF2-C52B8DD7819F}"/>
              </a:ext>
            </a:extLst>
          </p:cNvPr>
          <p:cNvPicPr>
            <a:picLocks noGrp="1" noChangeAspect="1"/>
          </p:cNvPicPr>
          <p:nvPr>
            <p:ph idx="1"/>
          </p:nvPr>
        </p:nvPicPr>
        <p:blipFill>
          <a:blip r:embed="rId2"/>
          <a:stretch>
            <a:fillRect/>
          </a:stretch>
        </p:blipFill>
        <p:spPr>
          <a:xfrm>
            <a:off x="2830778" y="1825625"/>
            <a:ext cx="6530444" cy="4351338"/>
          </a:xfrm>
        </p:spPr>
      </p:pic>
    </p:spTree>
    <p:extLst>
      <p:ext uri="{BB962C8B-B14F-4D97-AF65-F5344CB8AC3E}">
        <p14:creationId xmlns:p14="http://schemas.microsoft.com/office/powerpoint/2010/main" val="149715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80A9-602D-CD4E-A652-264F2902881D}"/>
              </a:ext>
            </a:extLst>
          </p:cNvPr>
          <p:cNvSpPr>
            <a:spLocks noGrp="1"/>
          </p:cNvSpPr>
          <p:nvPr>
            <p:ph type="title"/>
          </p:nvPr>
        </p:nvSpPr>
        <p:spPr/>
        <p:txBody>
          <a:bodyPr>
            <a:normAutofit/>
          </a:bodyPr>
          <a:lstStyle/>
          <a:p>
            <a:pPr algn="ctr"/>
            <a:r>
              <a:rPr lang="en-US" sz="2400" dirty="0"/>
              <a:t>Yoweri Museveni, President of Uganda since 1986, one-time “African Bismarck” and Kagame’s original patron and occasional ally </a:t>
            </a:r>
          </a:p>
        </p:txBody>
      </p:sp>
      <p:pic>
        <p:nvPicPr>
          <p:cNvPr id="7" name="Content Placeholder 6">
            <a:extLst>
              <a:ext uri="{FF2B5EF4-FFF2-40B4-BE49-F238E27FC236}">
                <a16:creationId xmlns:a16="http://schemas.microsoft.com/office/drawing/2014/main" id="{FFC86B83-FCDC-B740-A5E4-DA3A97F1E8C0}"/>
              </a:ext>
            </a:extLst>
          </p:cNvPr>
          <p:cNvPicPr>
            <a:picLocks noGrp="1" noChangeAspect="1"/>
          </p:cNvPicPr>
          <p:nvPr>
            <p:ph idx="1"/>
          </p:nvPr>
        </p:nvPicPr>
        <p:blipFill>
          <a:blip r:embed="rId2"/>
          <a:stretch>
            <a:fillRect/>
          </a:stretch>
        </p:blipFill>
        <p:spPr>
          <a:xfrm>
            <a:off x="3771900" y="2674144"/>
            <a:ext cx="4648200" cy="2654300"/>
          </a:xfrm>
        </p:spPr>
      </p:pic>
    </p:spTree>
    <p:extLst>
      <p:ext uri="{BB962C8B-B14F-4D97-AF65-F5344CB8AC3E}">
        <p14:creationId xmlns:p14="http://schemas.microsoft.com/office/powerpoint/2010/main" val="3643142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A22F-E1AF-8748-B0AF-08B588F36AD8}"/>
              </a:ext>
            </a:extLst>
          </p:cNvPr>
          <p:cNvSpPr>
            <a:spLocks noGrp="1"/>
          </p:cNvSpPr>
          <p:nvPr>
            <p:ph type="title"/>
          </p:nvPr>
        </p:nvSpPr>
        <p:spPr/>
        <p:txBody>
          <a:bodyPr>
            <a:normAutofit/>
          </a:bodyPr>
          <a:lstStyle/>
          <a:p>
            <a:pPr algn="ctr"/>
            <a:r>
              <a:rPr lang="en-US" sz="2400" dirty="0"/>
              <a:t>Hans </a:t>
            </a:r>
            <a:r>
              <a:rPr lang="en-US" sz="2400" dirty="0" err="1"/>
              <a:t>Fritzsche</a:t>
            </a:r>
            <a:r>
              <a:rPr lang="en-US" sz="2400" dirty="0"/>
              <a:t> (1900-1953), the Third Reich’s most popular radio broadcaster, was a close associate of propaganda minister Joseph Goebbels</a:t>
            </a:r>
          </a:p>
        </p:txBody>
      </p:sp>
      <p:pic>
        <p:nvPicPr>
          <p:cNvPr id="4" name="Content Placeholder 3">
            <a:extLst>
              <a:ext uri="{FF2B5EF4-FFF2-40B4-BE49-F238E27FC236}">
                <a16:creationId xmlns:a16="http://schemas.microsoft.com/office/drawing/2014/main" id="{F58F6AB3-1AE2-8E4D-A3CC-1318F3A931CD}"/>
              </a:ext>
            </a:extLst>
          </p:cNvPr>
          <p:cNvPicPr>
            <a:picLocks noGrp="1" noChangeAspect="1"/>
          </p:cNvPicPr>
          <p:nvPr>
            <p:ph idx="1"/>
          </p:nvPr>
        </p:nvPicPr>
        <p:blipFill>
          <a:blip r:embed="rId2"/>
          <a:stretch>
            <a:fillRect/>
          </a:stretch>
        </p:blipFill>
        <p:spPr>
          <a:xfrm>
            <a:off x="7055725" y="2341212"/>
            <a:ext cx="3544727" cy="2819166"/>
          </a:xfrm>
        </p:spPr>
      </p:pic>
      <p:pic>
        <p:nvPicPr>
          <p:cNvPr id="5" name="Picture 4">
            <a:extLst>
              <a:ext uri="{FF2B5EF4-FFF2-40B4-BE49-F238E27FC236}">
                <a16:creationId xmlns:a16="http://schemas.microsoft.com/office/drawing/2014/main" id="{0F7A58A6-256F-4844-9FC7-465CE0CA97A7}"/>
              </a:ext>
            </a:extLst>
          </p:cNvPr>
          <p:cNvPicPr>
            <a:picLocks noChangeAspect="1"/>
          </p:cNvPicPr>
          <p:nvPr/>
        </p:nvPicPr>
        <p:blipFill>
          <a:blip r:embed="rId3"/>
          <a:stretch>
            <a:fillRect/>
          </a:stretch>
        </p:blipFill>
        <p:spPr>
          <a:xfrm>
            <a:off x="1573966" y="2037470"/>
            <a:ext cx="4790815" cy="3426651"/>
          </a:xfrm>
          <a:prstGeom prst="rect">
            <a:avLst/>
          </a:prstGeom>
        </p:spPr>
      </p:pic>
    </p:spTree>
    <p:extLst>
      <p:ext uri="{BB962C8B-B14F-4D97-AF65-F5344CB8AC3E}">
        <p14:creationId xmlns:p14="http://schemas.microsoft.com/office/powerpoint/2010/main" val="58989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8725-EA76-4D47-8AE0-1038EA1787AD}"/>
              </a:ext>
            </a:extLst>
          </p:cNvPr>
          <p:cNvSpPr>
            <a:spLocks noGrp="1"/>
          </p:cNvSpPr>
          <p:nvPr>
            <p:ph type="title"/>
          </p:nvPr>
        </p:nvSpPr>
        <p:spPr/>
        <p:txBody>
          <a:bodyPr>
            <a:normAutofit/>
          </a:bodyPr>
          <a:lstStyle/>
          <a:p>
            <a:pPr algn="ctr"/>
            <a:r>
              <a:rPr lang="en-US" sz="2400" dirty="0"/>
              <a:t>No stab-in-the-back mythology this time</a:t>
            </a:r>
          </a:p>
        </p:txBody>
      </p:sp>
      <p:pic>
        <p:nvPicPr>
          <p:cNvPr id="4" name="Content Placeholder 3">
            <a:extLst>
              <a:ext uri="{FF2B5EF4-FFF2-40B4-BE49-F238E27FC236}">
                <a16:creationId xmlns:a16="http://schemas.microsoft.com/office/drawing/2014/main" id="{2D11A554-3B99-ED46-9CB3-105CDB24294F}"/>
              </a:ext>
            </a:extLst>
          </p:cNvPr>
          <p:cNvPicPr>
            <a:picLocks noGrp="1" noChangeAspect="1"/>
          </p:cNvPicPr>
          <p:nvPr>
            <p:ph idx="1"/>
          </p:nvPr>
        </p:nvPicPr>
        <p:blipFill>
          <a:blip r:embed="rId2"/>
          <a:stretch>
            <a:fillRect/>
          </a:stretch>
        </p:blipFill>
        <p:spPr>
          <a:xfrm>
            <a:off x="1565224" y="2029222"/>
            <a:ext cx="3502892" cy="2627169"/>
          </a:xfrm>
        </p:spPr>
      </p:pic>
      <p:sp>
        <p:nvSpPr>
          <p:cNvPr id="5" name="TextBox 4">
            <a:extLst>
              <a:ext uri="{FF2B5EF4-FFF2-40B4-BE49-F238E27FC236}">
                <a16:creationId xmlns:a16="http://schemas.microsoft.com/office/drawing/2014/main" id="{9B5489D5-E4EE-1E49-9965-BE4E14119AD2}"/>
              </a:ext>
            </a:extLst>
          </p:cNvPr>
          <p:cNvSpPr txBox="1"/>
          <p:nvPr/>
        </p:nvSpPr>
        <p:spPr>
          <a:xfrm>
            <a:off x="6835515" y="2142477"/>
            <a:ext cx="3845989" cy="1200329"/>
          </a:xfrm>
          <a:prstGeom prst="rect">
            <a:avLst/>
          </a:prstGeom>
          <a:noFill/>
        </p:spPr>
        <p:txBody>
          <a:bodyPr wrap="none" rtlCol="0">
            <a:spAutoFit/>
          </a:bodyPr>
          <a:lstStyle/>
          <a:p>
            <a:r>
              <a:rPr lang="en-US" dirty="0"/>
              <a:t>The aftermath of Operation Gomorrah,</a:t>
            </a:r>
          </a:p>
          <a:p>
            <a:r>
              <a:rPr lang="en-US" dirty="0"/>
              <a:t>the Allied bombing of Hamburg in July</a:t>
            </a:r>
          </a:p>
          <a:p>
            <a:r>
              <a:rPr lang="en-US" dirty="0"/>
              <a:t>1943</a:t>
            </a:r>
          </a:p>
          <a:p>
            <a:endParaRPr lang="en-US" dirty="0"/>
          </a:p>
        </p:txBody>
      </p:sp>
      <p:pic>
        <p:nvPicPr>
          <p:cNvPr id="6" name="Picture 5">
            <a:extLst>
              <a:ext uri="{FF2B5EF4-FFF2-40B4-BE49-F238E27FC236}">
                <a16:creationId xmlns:a16="http://schemas.microsoft.com/office/drawing/2014/main" id="{EF5A6664-E7F9-F443-8E59-E3A0B02E765F}"/>
              </a:ext>
            </a:extLst>
          </p:cNvPr>
          <p:cNvPicPr>
            <a:picLocks noChangeAspect="1"/>
          </p:cNvPicPr>
          <p:nvPr/>
        </p:nvPicPr>
        <p:blipFill>
          <a:blip r:embed="rId3"/>
          <a:stretch>
            <a:fillRect/>
          </a:stretch>
        </p:blipFill>
        <p:spPr>
          <a:xfrm>
            <a:off x="5682105" y="3965420"/>
            <a:ext cx="3556000" cy="2374900"/>
          </a:xfrm>
          <a:prstGeom prst="rect">
            <a:avLst/>
          </a:prstGeom>
        </p:spPr>
      </p:pic>
    </p:spTree>
    <p:extLst>
      <p:ext uri="{BB962C8B-B14F-4D97-AF65-F5344CB8AC3E}">
        <p14:creationId xmlns:p14="http://schemas.microsoft.com/office/powerpoint/2010/main" val="2642048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6878-90E1-7740-8460-38B5BA5193C7}"/>
              </a:ext>
            </a:extLst>
          </p:cNvPr>
          <p:cNvSpPr>
            <a:spLocks noGrp="1"/>
          </p:cNvSpPr>
          <p:nvPr>
            <p:ph type="title"/>
          </p:nvPr>
        </p:nvSpPr>
        <p:spPr>
          <a:xfrm>
            <a:off x="838200" y="365125"/>
            <a:ext cx="10515600" cy="1325563"/>
          </a:xfrm>
        </p:spPr>
        <p:txBody>
          <a:bodyPr>
            <a:normAutofit/>
          </a:bodyPr>
          <a:lstStyle/>
          <a:p>
            <a:pPr algn="ctr"/>
            <a:r>
              <a:rPr lang="en-US" sz="2400" dirty="0"/>
              <a:t>Anton </a:t>
            </a:r>
            <a:r>
              <a:rPr lang="en-US" sz="2400" dirty="0" err="1"/>
              <a:t>Krasovsky</a:t>
            </a:r>
            <a:r>
              <a:rPr lang="en-US" sz="2400" dirty="0"/>
              <a:t>, (former) director of the Russian-language service of RT, interviewed by Russian SF writer Sergei </a:t>
            </a:r>
            <a:r>
              <a:rPr lang="en-US" sz="2400" dirty="0" err="1"/>
              <a:t>Lukyanenko</a:t>
            </a:r>
            <a:r>
              <a:rPr lang="ru-RU" sz="2400" dirty="0"/>
              <a:t> </a:t>
            </a:r>
            <a:r>
              <a:rPr lang="en-US" sz="2400" dirty="0"/>
              <a:t>(author of the </a:t>
            </a:r>
            <a:r>
              <a:rPr lang="en-US" sz="2400" i="1" dirty="0"/>
              <a:t>Night Watch</a:t>
            </a:r>
            <a:r>
              <a:rPr lang="en-US" sz="2400" dirty="0"/>
              <a:t> urban fantasy novels) on October 20 of this year</a:t>
            </a:r>
          </a:p>
        </p:txBody>
      </p:sp>
      <p:pic>
        <p:nvPicPr>
          <p:cNvPr id="7" name="Content Placeholder 6">
            <a:extLst>
              <a:ext uri="{FF2B5EF4-FFF2-40B4-BE49-F238E27FC236}">
                <a16:creationId xmlns:a16="http://schemas.microsoft.com/office/drawing/2014/main" id="{757A734B-EE4B-EC4D-B144-F48F6CD86C95}"/>
              </a:ext>
            </a:extLst>
          </p:cNvPr>
          <p:cNvPicPr>
            <a:picLocks noGrp="1" noChangeAspect="1"/>
          </p:cNvPicPr>
          <p:nvPr>
            <p:ph idx="1"/>
          </p:nvPr>
        </p:nvPicPr>
        <p:blipFill>
          <a:blip r:embed="rId2"/>
          <a:stretch>
            <a:fillRect/>
          </a:stretch>
        </p:blipFill>
        <p:spPr>
          <a:xfrm>
            <a:off x="1538714" y="2353455"/>
            <a:ext cx="5086418" cy="2788652"/>
          </a:xfrm>
        </p:spPr>
      </p:pic>
      <p:sp>
        <p:nvSpPr>
          <p:cNvPr id="8" name="TextBox 7">
            <a:extLst>
              <a:ext uri="{FF2B5EF4-FFF2-40B4-BE49-F238E27FC236}">
                <a16:creationId xmlns:a16="http://schemas.microsoft.com/office/drawing/2014/main" id="{7960F2CF-998C-5E40-B15D-C35072159203}"/>
              </a:ext>
            </a:extLst>
          </p:cNvPr>
          <p:cNvSpPr txBox="1"/>
          <p:nvPr/>
        </p:nvSpPr>
        <p:spPr>
          <a:xfrm>
            <a:off x="7165299" y="2683240"/>
            <a:ext cx="4332157" cy="3693319"/>
          </a:xfrm>
          <a:prstGeom prst="rect">
            <a:avLst/>
          </a:prstGeom>
          <a:noFill/>
        </p:spPr>
        <p:txBody>
          <a:bodyPr wrap="square" rtlCol="0">
            <a:spAutoFit/>
          </a:bodyPr>
          <a:lstStyle/>
          <a:p>
            <a:r>
              <a:rPr lang="en-US" dirty="0" err="1"/>
              <a:t>Krasovsky</a:t>
            </a:r>
            <a:r>
              <a:rPr lang="en-US" dirty="0"/>
              <a:t>: Those children should have been</a:t>
            </a:r>
          </a:p>
          <a:p>
            <a:r>
              <a:rPr lang="en-US" dirty="0"/>
              <a:t>drowned, drowned I say… As soon as one of</a:t>
            </a:r>
          </a:p>
          <a:p>
            <a:r>
              <a:rPr lang="en-US" dirty="0"/>
              <a:t>them says the Muscovites are occupiers, you </a:t>
            </a:r>
          </a:p>
          <a:p>
            <a:r>
              <a:rPr lang="en-US" dirty="0"/>
              <a:t>just throw it into a raging river.</a:t>
            </a:r>
          </a:p>
          <a:p>
            <a:endParaRPr lang="en-US" dirty="0"/>
          </a:p>
          <a:p>
            <a:r>
              <a:rPr lang="en-US" dirty="0" err="1"/>
              <a:t>Lukyanenko</a:t>
            </a:r>
            <a:r>
              <a:rPr lang="en-US" dirty="0"/>
              <a:t>: For such a purpose, we Russians have traditionally used whipping rods, they work better than any river.</a:t>
            </a:r>
          </a:p>
          <a:p>
            <a:endParaRPr lang="en-US" dirty="0"/>
          </a:p>
          <a:p>
            <a:r>
              <a:rPr lang="en-US" dirty="0" err="1"/>
              <a:t>Krasovsky</a:t>
            </a:r>
            <a:r>
              <a:rPr lang="en-US" dirty="0"/>
              <a:t>: Over there they call every hut a spruce cabin. So cram them into one of those cabins and strike a match!</a:t>
            </a:r>
          </a:p>
          <a:p>
            <a:endParaRPr lang="en-US" dirty="0"/>
          </a:p>
        </p:txBody>
      </p:sp>
    </p:spTree>
    <p:extLst>
      <p:ext uri="{BB962C8B-B14F-4D97-AF65-F5344CB8AC3E}">
        <p14:creationId xmlns:p14="http://schemas.microsoft.com/office/powerpoint/2010/main" val="394203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7782-79AC-6C47-AAF8-74FE60873314}"/>
              </a:ext>
            </a:extLst>
          </p:cNvPr>
          <p:cNvSpPr>
            <a:spLocks noGrp="1"/>
          </p:cNvSpPr>
          <p:nvPr>
            <p:ph type="title"/>
          </p:nvPr>
        </p:nvSpPr>
        <p:spPr/>
        <p:txBody>
          <a:bodyPr>
            <a:noAutofit/>
          </a:bodyPr>
          <a:lstStyle/>
          <a:p>
            <a:pPr algn="ctr"/>
            <a:r>
              <a:rPr lang="en-US" sz="2000" dirty="0"/>
              <a:t>“History […] is surely rhyming on the streets of Teheran,” comments Ray </a:t>
            </a:r>
            <a:r>
              <a:rPr lang="en-US" sz="2000" dirty="0" err="1"/>
              <a:t>Takeyh</a:t>
            </a:r>
            <a:r>
              <a:rPr lang="en-US" sz="2000" dirty="0"/>
              <a:t>, one of our best scholars of the Middle East, borrowing Theodor </a:t>
            </a:r>
            <a:r>
              <a:rPr lang="en-US" sz="2000" dirty="0" err="1"/>
              <a:t>Reik’s</a:t>
            </a:r>
            <a:r>
              <a:rPr lang="en-US" sz="2000" dirty="0"/>
              <a:t> piece of poetic </a:t>
            </a:r>
            <a:r>
              <a:rPr lang="en-US" sz="2000" dirty="0" err="1"/>
              <a:t>historiosophy</a:t>
            </a:r>
            <a:r>
              <a:rPr lang="en-US" sz="2000" dirty="0"/>
              <a:t> (see Lecture One, Slide 3). The Iranian Revolution of 1978-79 and the current rebellion against the Islamic Republic stem from the challenges of modernization as well as the never-ending burden of Iran’s regional power ambitions</a:t>
            </a:r>
          </a:p>
        </p:txBody>
      </p:sp>
      <p:pic>
        <p:nvPicPr>
          <p:cNvPr id="4" name="Content Placeholder 3">
            <a:extLst>
              <a:ext uri="{FF2B5EF4-FFF2-40B4-BE49-F238E27FC236}">
                <a16:creationId xmlns:a16="http://schemas.microsoft.com/office/drawing/2014/main" id="{83D2F862-31F8-6B48-A805-BA4B1B21B365}"/>
              </a:ext>
            </a:extLst>
          </p:cNvPr>
          <p:cNvPicPr>
            <a:picLocks noGrp="1" noChangeAspect="1"/>
          </p:cNvPicPr>
          <p:nvPr>
            <p:ph idx="1"/>
          </p:nvPr>
        </p:nvPicPr>
        <p:blipFill>
          <a:blip r:embed="rId2"/>
          <a:stretch>
            <a:fillRect/>
          </a:stretch>
        </p:blipFill>
        <p:spPr>
          <a:xfrm>
            <a:off x="1464128" y="2028258"/>
            <a:ext cx="838200" cy="1181100"/>
          </a:xfrm>
        </p:spPr>
      </p:pic>
      <p:pic>
        <p:nvPicPr>
          <p:cNvPr id="5" name="Picture 4">
            <a:extLst>
              <a:ext uri="{FF2B5EF4-FFF2-40B4-BE49-F238E27FC236}">
                <a16:creationId xmlns:a16="http://schemas.microsoft.com/office/drawing/2014/main" id="{6B86C97F-D599-8941-8A80-145B3E039EB0}"/>
              </a:ext>
            </a:extLst>
          </p:cNvPr>
          <p:cNvPicPr>
            <a:picLocks noChangeAspect="1"/>
          </p:cNvPicPr>
          <p:nvPr/>
        </p:nvPicPr>
        <p:blipFill>
          <a:blip r:embed="rId3"/>
          <a:stretch>
            <a:fillRect/>
          </a:stretch>
        </p:blipFill>
        <p:spPr>
          <a:xfrm>
            <a:off x="2732315" y="2508658"/>
            <a:ext cx="4453164" cy="2963227"/>
          </a:xfrm>
          <a:prstGeom prst="rect">
            <a:avLst/>
          </a:prstGeom>
        </p:spPr>
      </p:pic>
      <p:pic>
        <p:nvPicPr>
          <p:cNvPr id="6" name="Picture 5">
            <a:extLst>
              <a:ext uri="{FF2B5EF4-FFF2-40B4-BE49-F238E27FC236}">
                <a16:creationId xmlns:a16="http://schemas.microsoft.com/office/drawing/2014/main" id="{4C7EB831-991F-634E-86E7-D4F12CCBD15B}"/>
              </a:ext>
            </a:extLst>
          </p:cNvPr>
          <p:cNvPicPr>
            <a:picLocks noChangeAspect="1"/>
          </p:cNvPicPr>
          <p:nvPr/>
        </p:nvPicPr>
        <p:blipFill>
          <a:blip r:embed="rId4"/>
          <a:stretch>
            <a:fillRect/>
          </a:stretch>
        </p:blipFill>
        <p:spPr>
          <a:xfrm>
            <a:off x="7859486" y="2028258"/>
            <a:ext cx="3352800" cy="2514600"/>
          </a:xfrm>
          <a:prstGeom prst="rect">
            <a:avLst/>
          </a:prstGeom>
        </p:spPr>
      </p:pic>
    </p:spTree>
    <p:extLst>
      <p:ext uri="{BB962C8B-B14F-4D97-AF65-F5344CB8AC3E}">
        <p14:creationId xmlns:p14="http://schemas.microsoft.com/office/powerpoint/2010/main" val="3415120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11FD-55E7-CD46-BDEA-6756AA0D63F0}"/>
              </a:ext>
            </a:extLst>
          </p:cNvPr>
          <p:cNvSpPr>
            <a:spLocks noGrp="1"/>
          </p:cNvSpPr>
          <p:nvPr>
            <p:ph type="title"/>
          </p:nvPr>
        </p:nvSpPr>
        <p:spPr/>
        <p:txBody>
          <a:bodyPr>
            <a:normAutofit/>
          </a:bodyPr>
          <a:lstStyle/>
          <a:p>
            <a:pPr algn="ctr"/>
            <a:r>
              <a:rPr lang="en-US" sz="2400" dirty="0"/>
              <a:t>Margarita </a:t>
            </a:r>
            <a:r>
              <a:rPr lang="en-US" sz="2400" dirty="0" err="1"/>
              <a:t>Simonyan</a:t>
            </a:r>
            <a:r>
              <a:rPr lang="en-US" sz="2400" dirty="0"/>
              <a:t> (b. 1980) has been in charge of RT since 2005. Fired </a:t>
            </a:r>
            <a:r>
              <a:rPr lang="en-US" sz="2400" dirty="0" err="1"/>
              <a:t>Krasovsky</a:t>
            </a:r>
            <a:r>
              <a:rPr lang="en-US" sz="2400" dirty="0"/>
              <a:t> after his kill-the-kids interview but is now willing to take him back. Under Western</a:t>
            </a:r>
            <a:br>
              <a:rPr lang="en-US" sz="2400" dirty="0"/>
            </a:br>
            <a:r>
              <a:rPr lang="en-US" sz="2400" dirty="0"/>
              <a:t>sanctions</a:t>
            </a:r>
          </a:p>
        </p:txBody>
      </p:sp>
      <p:pic>
        <p:nvPicPr>
          <p:cNvPr id="4" name="Content Placeholder 3">
            <a:extLst>
              <a:ext uri="{FF2B5EF4-FFF2-40B4-BE49-F238E27FC236}">
                <a16:creationId xmlns:a16="http://schemas.microsoft.com/office/drawing/2014/main" id="{E122EA7B-BD19-E34B-A0B4-A090B703ADCF}"/>
              </a:ext>
            </a:extLst>
          </p:cNvPr>
          <p:cNvPicPr>
            <a:picLocks noGrp="1" noChangeAspect="1"/>
          </p:cNvPicPr>
          <p:nvPr>
            <p:ph idx="1"/>
          </p:nvPr>
        </p:nvPicPr>
        <p:blipFill>
          <a:blip r:embed="rId2"/>
          <a:stretch>
            <a:fillRect/>
          </a:stretch>
        </p:blipFill>
        <p:spPr>
          <a:xfrm>
            <a:off x="1903751" y="1990491"/>
            <a:ext cx="4880999" cy="3250459"/>
          </a:xfrm>
        </p:spPr>
      </p:pic>
      <p:sp>
        <p:nvSpPr>
          <p:cNvPr id="5" name="TextBox 4">
            <a:extLst>
              <a:ext uri="{FF2B5EF4-FFF2-40B4-BE49-F238E27FC236}">
                <a16:creationId xmlns:a16="http://schemas.microsoft.com/office/drawing/2014/main" id="{DCCF3917-4243-2A43-9CB7-0B38791C36F9}"/>
              </a:ext>
            </a:extLst>
          </p:cNvPr>
          <p:cNvSpPr txBox="1"/>
          <p:nvPr/>
        </p:nvSpPr>
        <p:spPr>
          <a:xfrm>
            <a:off x="7674964" y="2563318"/>
            <a:ext cx="3889013" cy="646331"/>
          </a:xfrm>
          <a:prstGeom prst="rect">
            <a:avLst/>
          </a:prstGeom>
          <a:noFill/>
        </p:spPr>
        <p:txBody>
          <a:bodyPr wrap="none" rtlCol="0">
            <a:spAutoFit/>
          </a:bodyPr>
          <a:lstStyle/>
          <a:p>
            <a:r>
              <a:rPr lang="en-US" dirty="0"/>
              <a:t>There are no ugly people, there are just</a:t>
            </a:r>
          </a:p>
          <a:p>
            <a:r>
              <a:rPr lang="en-US" dirty="0"/>
              <a:t>poor people</a:t>
            </a:r>
          </a:p>
        </p:txBody>
      </p:sp>
    </p:spTree>
    <p:extLst>
      <p:ext uri="{BB962C8B-B14F-4D97-AF65-F5344CB8AC3E}">
        <p14:creationId xmlns:p14="http://schemas.microsoft.com/office/powerpoint/2010/main" val="2036897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54CE-AF55-A241-BCC3-9CE02289121C}"/>
              </a:ext>
            </a:extLst>
          </p:cNvPr>
          <p:cNvSpPr>
            <a:spLocks noGrp="1"/>
          </p:cNvSpPr>
          <p:nvPr>
            <p:ph type="title"/>
          </p:nvPr>
        </p:nvSpPr>
        <p:spPr/>
        <p:txBody>
          <a:bodyPr>
            <a:normAutofit/>
          </a:bodyPr>
          <a:lstStyle/>
          <a:p>
            <a:pPr algn="ctr"/>
            <a:r>
              <a:rPr lang="en-US" sz="2400" dirty="0"/>
              <a:t>Russian TV personality Vladimir Solovyov with President Putin. Solovyov has been sanctioned by the West</a:t>
            </a:r>
          </a:p>
        </p:txBody>
      </p:sp>
      <p:pic>
        <p:nvPicPr>
          <p:cNvPr id="4" name="Content Placeholder 3">
            <a:extLst>
              <a:ext uri="{FF2B5EF4-FFF2-40B4-BE49-F238E27FC236}">
                <a16:creationId xmlns:a16="http://schemas.microsoft.com/office/drawing/2014/main" id="{E70EAD7E-E7DE-5C41-8E66-84CAB18BABCB}"/>
              </a:ext>
            </a:extLst>
          </p:cNvPr>
          <p:cNvPicPr>
            <a:picLocks noGrp="1" noChangeAspect="1"/>
          </p:cNvPicPr>
          <p:nvPr>
            <p:ph idx="1"/>
          </p:nvPr>
        </p:nvPicPr>
        <p:blipFill>
          <a:blip r:embed="rId2"/>
          <a:stretch>
            <a:fillRect/>
          </a:stretch>
        </p:blipFill>
        <p:spPr>
          <a:xfrm>
            <a:off x="1606150" y="1690688"/>
            <a:ext cx="5801784" cy="4351338"/>
          </a:xfrm>
        </p:spPr>
      </p:pic>
      <p:sp>
        <p:nvSpPr>
          <p:cNvPr id="5" name="TextBox 4">
            <a:extLst>
              <a:ext uri="{FF2B5EF4-FFF2-40B4-BE49-F238E27FC236}">
                <a16:creationId xmlns:a16="http://schemas.microsoft.com/office/drawing/2014/main" id="{7A9C09EF-3A36-8747-BA1B-8EFA6D27BCB5}"/>
              </a:ext>
            </a:extLst>
          </p:cNvPr>
          <p:cNvSpPr txBox="1"/>
          <p:nvPr/>
        </p:nvSpPr>
        <p:spPr>
          <a:xfrm>
            <a:off x="7884826" y="2308485"/>
            <a:ext cx="3697422" cy="646331"/>
          </a:xfrm>
          <a:prstGeom prst="rect">
            <a:avLst/>
          </a:prstGeom>
          <a:noFill/>
        </p:spPr>
        <p:txBody>
          <a:bodyPr wrap="none" rtlCol="0">
            <a:spAutoFit/>
          </a:bodyPr>
          <a:lstStyle/>
          <a:p>
            <a:r>
              <a:rPr lang="en-US" dirty="0"/>
              <a:t>The death of a nation begins with the</a:t>
            </a:r>
          </a:p>
          <a:p>
            <a:r>
              <a:rPr lang="en-US" dirty="0"/>
              <a:t>degeneracy of its women</a:t>
            </a:r>
          </a:p>
        </p:txBody>
      </p:sp>
    </p:spTree>
    <p:extLst>
      <p:ext uri="{BB962C8B-B14F-4D97-AF65-F5344CB8AC3E}">
        <p14:creationId xmlns:p14="http://schemas.microsoft.com/office/powerpoint/2010/main" val="3465809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BAF0-23FB-DA40-BCA7-7E270ED7020E}"/>
              </a:ext>
            </a:extLst>
          </p:cNvPr>
          <p:cNvSpPr>
            <a:spLocks noGrp="1"/>
          </p:cNvSpPr>
          <p:nvPr>
            <p:ph type="title"/>
          </p:nvPr>
        </p:nvSpPr>
        <p:spPr/>
        <p:txBody>
          <a:bodyPr>
            <a:normAutofit/>
          </a:bodyPr>
          <a:lstStyle/>
          <a:p>
            <a:pPr algn="ctr"/>
            <a:r>
              <a:rPr lang="en-US" sz="2400" dirty="0"/>
              <a:t>Russian TV personality Yaakov </a:t>
            </a:r>
            <a:r>
              <a:rPr lang="en-US" sz="2400" dirty="0" err="1"/>
              <a:t>Kedmi</a:t>
            </a:r>
            <a:r>
              <a:rPr lang="en-US" sz="2400" dirty="0"/>
              <a:t>. He is a former director of </a:t>
            </a:r>
            <a:r>
              <a:rPr lang="en-US" sz="2400" dirty="0" err="1"/>
              <a:t>Nativ</a:t>
            </a:r>
            <a:r>
              <a:rPr lang="en-US" sz="2400" dirty="0"/>
              <a:t> (1992-1999), an Israeli government body that facilitates the repatriation of Jews from Eastern Europe and Russia</a:t>
            </a:r>
          </a:p>
        </p:txBody>
      </p:sp>
      <p:pic>
        <p:nvPicPr>
          <p:cNvPr id="4" name="Content Placeholder 3">
            <a:extLst>
              <a:ext uri="{FF2B5EF4-FFF2-40B4-BE49-F238E27FC236}">
                <a16:creationId xmlns:a16="http://schemas.microsoft.com/office/drawing/2014/main" id="{7676723F-B12D-8B49-A983-7D1090C28EF8}"/>
              </a:ext>
            </a:extLst>
          </p:cNvPr>
          <p:cNvPicPr>
            <a:picLocks noGrp="1" noChangeAspect="1"/>
          </p:cNvPicPr>
          <p:nvPr>
            <p:ph idx="1"/>
          </p:nvPr>
        </p:nvPicPr>
        <p:blipFill>
          <a:blip r:embed="rId2"/>
          <a:stretch>
            <a:fillRect/>
          </a:stretch>
        </p:blipFill>
        <p:spPr>
          <a:xfrm>
            <a:off x="1564494" y="1811480"/>
            <a:ext cx="6184900" cy="3810000"/>
          </a:xfrm>
        </p:spPr>
      </p:pic>
      <p:sp>
        <p:nvSpPr>
          <p:cNvPr id="5" name="TextBox 4">
            <a:extLst>
              <a:ext uri="{FF2B5EF4-FFF2-40B4-BE49-F238E27FC236}">
                <a16:creationId xmlns:a16="http://schemas.microsoft.com/office/drawing/2014/main" id="{E28ADCB3-8997-4C4C-9291-C409D5D49E99}"/>
              </a:ext>
            </a:extLst>
          </p:cNvPr>
          <p:cNvSpPr txBox="1"/>
          <p:nvPr/>
        </p:nvSpPr>
        <p:spPr>
          <a:xfrm>
            <a:off x="8409483" y="2278504"/>
            <a:ext cx="3087974" cy="3970318"/>
          </a:xfrm>
          <a:prstGeom prst="rect">
            <a:avLst/>
          </a:prstGeom>
          <a:noFill/>
        </p:spPr>
        <p:txBody>
          <a:bodyPr wrap="square" rtlCol="0">
            <a:spAutoFit/>
          </a:bodyPr>
          <a:lstStyle/>
          <a:p>
            <a:r>
              <a:rPr lang="en-US" dirty="0"/>
              <a:t>To judge communism by its repressive actions is akin to judging Christianity by the Inquisition</a:t>
            </a:r>
          </a:p>
          <a:p>
            <a:endParaRPr lang="en-US" dirty="0"/>
          </a:p>
          <a:p>
            <a:r>
              <a:rPr lang="en-US" dirty="0"/>
              <a:t>The American army does not know how to fight an enemy that is just as strong, when they [the Americans] can’t be sure of total victory because they don’t enjoy numerical and technological superiority. And they will never have that kind of superiority over Russia</a:t>
            </a:r>
          </a:p>
        </p:txBody>
      </p:sp>
    </p:spTree>
    <p:extLst>
      <p:ext uri="{BB962C8B-B14F-4D97-AF65-F5344CB8AC3E}">
        <p14:creationId xmlns:p14="http://schemas.microsoft.com/office/powerpoint/2010/main" val="3569821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C26F-0F09-0746-9ABD-41041FED1799}"/>
              </a:ext>
            </a:extLst>
          </p:cNvPr>
          <p:cNvSpPr>
            <a:spLocks noGrp="1"/>
          </p:cNvSpPr>
          <p:nvPr>
            <p:ph type="title"/>
          </p:nvPr>
        </p:nvSpPr>
        <p:spPr/>
        <p:txBody>
          <a:bodyPr>
            <a:normAutofit/>
          </a:bodyPr>
          <a:lstStyle/>
          <a:p>
            <a:pPr algn="ctr"/>
            <a:r>
              <a:rPr lang="en-US" sz="2400" dirty="0"/>
              <a:t>A “censorship of noise”</a:t>
            </a:r>
          </a:p>
        </p:txBody>
      </p:sp>
      <p:pic>
        <p:nvPicPr>
          <p:cNvPr id="5" name="Picture 4">
            <a:extLst>
              <a:ext uri="{FF2B5EF4-FFF2-40B4-BE49-F238E27FC236}">
                <a16:creationId xmlns:a16="http://schemas.microsoft.com/office/drawing/2014/main" id="{463F184A-707E-3F4E-83AB-4176043593A8}"/>
              </a:ext>
            </a:extLst>
          </p:cNvPr>
          <p:cNvPicPr>
            <a:picLocks noChangeAspect="1"/>
          </p:cNvPicPr>
          <p:nvPr/>
        </p:nvPicPr>
        <p:blipFill>
          <a:blip r:embed="rId2"/>
          <a:stretch>
            <a:fillRect/>
          </a:stretch>
        </p:blipFill>
        <p:spPr>
          <a:xfrm>
            <a:off x="5143500" y="2895600"/>
            <a:ext cx="1905000" cy="1066800"/>
          </a:xfrm>
          <a:prstGeom prst="rect">
            <a:avLst/>
          </a:prstGeom>
        </p:spPr>
      </p:pic>
      <p:pic>
        <p:nvPicPr>
          <p:cNvPr id="6" name="Picture 5">
            <a:extLst>
              <a:ext uri="{FF2B5EF4-FFF2-40B4-BE49-F238E27FC236}">
                <a16:creationId xmlns:a16="http://schemas.microsoft.com/office/drawing/2014/main" id="{5AAD32A7-4108-9240-9144-F4EC048C7704}"/>
              </a:ext>
            </a:extLst>
          </p:cNvPr>
          <p:cNvPicPr>
            <a:picLocks noChangeAspect="1"/>
          </p:cNvPicPr>
          <p:nvPr/>
        </p:nvPicPr>
        <p:blipFill>
          <a:blip r:embed="rId3"/>
          <a:stretch>
            <a:fillRect/>
          </a:stretch>
        </p:blipFill>
        <p:spPr>
          <a:xfrm>
            <a:off x="8163506" y="3962400"/>
            <a:ext cx="2035629" cy="1357086"/>
          </a:xfrm>
          <a:prstGeom prst="rect">
            <a:avLst/>
          </a:prstGeom>
        </p:spPr>
      </p:pic>
      <p:pic>
        <p:nvPicPr>
          <p:cNvPr id="8" name="Content Placeholder 7">
            <a:extLst>
              <a:ext uri="{FF2B5EF4-FFF2-40B4-BE49-F238E27FC236}">
                <a16:creationId xmlns:a16="http://schemas.microsoft.com/office/drawing/2014/main" id="{CBDE0BD3-7651-EE47-B583-AC0FE563AC57}"/>
              </a:ext>
            </a:extLst>
          </p:cNvPr>
          <p:cNvPicPr>
            <a:picLocks noGrp="1" noChangeAspect="1"/>
          </p:cNvPicPr>
          <p:nvPr>
            <p:ph idx="1"/>
          </p:nvPr>
        </p:nvPicPr>
        <p:blipFill>
          <a:blip r:embed="rId4"/>
          <a:stretch>
            <a:fillRect/>
          </a:stretch>
        </p:blipFill>
        <p:spPr>
          <a:xfrm>
            <a:off x="2136194" y="2025460"/>
            <a:ext cx="1892300" cy="1066800"/>
          </a:xfrm>
        </p:spPr>
      </p:pic>
    </p:spTree>
    <p:extLst>
      <p:ext uri="{BB962C8B-B14F-4D97-AF65-F5344CB8AC3E}">
        <p14:creationId xmlns:p14="http://schemas.microsoft.com/office/powerpoint/2010/main" val="2633624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BCC5-BE5E-C846-82C0-C8E425A83348}"/>
              </a:ext>
            </a:extLst>
          </p:cNvPr>
          <p:cNvSpPr>
            <a:spLocks noGrp="1"/>
          </p:cNvSpPr>
          <p:nvPr>
            <p:ph type="title"/>
          </p:nvPr>
        </p:nvSpPr>
        <p:spPr/>
        <p:txBody>
          <a:bodyPr>
            <a:normAutofit/>
          </a:bodyPr>
          <a:lstStyle/>
          <a:p>
            <a:pPr algn="ctr"/>
            <a:r>
              <a:rPr lang="en-US" sz="2400" dirty="0"/>
              <a:t>Fighting over the legacy of empire:</a:t>
            </a:r>
            <a:br>
              <a:rPr lang="en-US" sz="2400" dirty="0"/>
            </a:br>
            <a:r>
              <a:rPr lang="en-US" sz="2400" dirty="0"/>
              <a:t>The Winter War of 1939-1940 and the Russo-Ukrainian War of 2022-</a:t>
            </a:r>
          </a:p>
        </p:txBody>
      </p:sp>
      <p:pic>
        <p:nvPicPr>
          <p:cNvPr id="4" name="Content Placeholder 3">
            <a:extLst>
              <a:ext uri="{FF2B5EF4-FFF2-40B4-BE49-F238E27FC236}">
                <a16:creationId xmlns:a16="http://schemas.microsoft.com/office/drawing/2014/main" id="{A6C3F3A9-5C73-AD4B-BDBC-368E232C2029}"/>
              </a:ext>
            </a:extLst>
          </p:cNvPr>
          <p:cNvPicPr>
            <a:picLocks noGrp="1" noChangeAspect="1"/>
          </p:cNvPicPr>
          <p:nvPr>
            <p:ph idx="1"/>
          </p:nvPr>
        </p:nvPicPr>
        <p:blipFill>
          <a:blip r:embed="rId2"/>
          <a:stretch>
            <a:fillRect/>
          </a:stretch>
        </p:blipFill>
        <p:spPr>
          <a:xfrm>
            <a:off x="1219200" y="1992385"/>
            <a:ext cx="4876800" cy="2743200"/>
          </a:xfrm>
        </p:spPr>
      </p:pic>
      <p:pic>
        <p:nvPicPr>
          <p:cNvPr id="6" name="Picture 5">
            <a:extLst>
              <a:ext uri="{FF2B5EF4-FFF2-40B4-BE49-F238E27FC236}">
                <a16:creationId xmlns:a16="http://schemas.microsoft.com/office/drawing/2014/main" id="{B5793654-6A88-0545-AAF5-C2EC534F2AF1}"/>
              </a:ext>
            </a:extLst>
          </p:cNvPr>
          <p:cNvPicPr>
            <a:picLocks noChangeAspect="1"/>
          </p:cNvPicPr>
          <p:nvPr/>
        </p:nvPicPr>
        <p:blipFill>
          <a:blip r:embed="rId3"/>
          <a:stretch>
            <a:fillRect/>
          </a:stretch>
        </p:blipFill>
        <p:spPr>
          <a:xfrm>
            <a:off x="6234545" y="3097357"/>
            <a:ext cx="4955309" cy="2787361"/>
          </a:xfrm>
          <a:prstGeom prst="rect">
            <a:avLst/>
          </a:prstGeom>
        </p:spPr>
      </p:pic>
    </p:spTree>
    <p:extLst>
      <p:ext uri="{BB962C8B-B14F-4D97-AF65-F5344CB8AC3E}">
        <p14:creationId xmlns:p14="http://schemas.microsoft.com/office/powerpoint/2010/main" val="1590071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4224-93F7-064F-8E63-AB60A1A7EB95}"/>
              </a:ext>
            </a:extLst>
          </p:cNvPr>
          <p:cNvSpPr>
            <a:spLocks noGrp="1"/>
          </p:cNvSpPr>
          <p:nvPr>
            <p:ph type="title"/>
          </p:nvPr>
        </p:nvSpPr>
        <p:spPr/>
        <p:txBody>
          <a:bodyPr>
            <a:normAutofit/>
          </a:bodyPr>
          <a:lstStyle/>
          <a:p>
            <a:pPr algn="ctr"/>
            <a:r>
              <a:rPr lang="en-US" sz="2400" dirty="0"/>
              <a:t>History’s two greatest conspiracists</a:t>
            </a:r>
          </a:p>
        </p:txBody>
      </p:sp>
      <p:pic>
        <p:nvPicPr>
          <p:cNvPr id="7" name="Content Placeholder 6">
            <a:extLst>
              <a:ext uri="{FF2B5EF4-FFF2-40B4-BE49-F238E27FC236}">
                <a16:creationId xmlns:a16="http://schemas.microsoft.com/office/drawing/2014/main" id="{20FAA6E2-BC9A-2E46-83FA-4D32C4D18E8F}"/>
              </a:ext>
            </a:extLst>
          </p:cNvPr>
          <p:cNvPicPr>
            <a:picLocks noGrp="1" noChangeAspect="1"/>
          </p:cNvPicPr>
          <p:nvPr>
            <p:ph idx="1"/>
          </p:nvPr>
        </p:nvPicPr>
        <p:blipFill>
          <a:blip r:embed="rId2"/>
          <a:stretch>
            <a:fillRect/>
          </a:stretch>
        </p:blipFill>
        <p:spPr>
          <a:xfrm>
            <a:off x="1409700" y="2001838"/>
            <a:ext cx="3657600" cy="3657600"/>
          </a:xfrm>
        </p:spPr>
      </p:pic>
      <p:pic>
        <p:nvPicPr>
          <p:cNvPr id="8" name="Picture 7">
            <a:extLst>
              <a:ext uri="{FF2B5EF4-FFF2-40B4-BE49-F238E27FC236}">
                <a16:creationId xmlns:a16="http://schemas.microsoft.com/office/drawing/2014/main" id="{DDAE0482-FC4F-BC49-B7A6-524945A751A4}"/>
              </a:ext>
            </a:extLst>
          </p:cNvPr>
          <p:cNvPicPr>
            <a:picLocks noChangeAspect="1"/>
          </p:cNvPicPr>
          <p:nvPr/>
        </p:nvPicPr>
        <p:blipFill>
          <a:blip r:embed="rId3"/>
          <a:stretch>
            <a:fillRect/>
          </a:stretch>
        </p:blipFill>
        <p:spPr>
          <a:xfrm>
            <a:off x="5442856" y="1864376"/>
            <a:ext cx="5279571" cy="3953812"/>
          </a:xfrm>
          <a:prstGeom prst="rect">
            <a:avLst/>
          </a:prstGeom>
        </p:spPr>
      </p:pic>
    </p:spTree>
    <p:extLst>
      <p:ext uri="{BB962C8B-B14F-4D97-AF65-F5344CB8AC3E}">
        <p14:creationId xmlns:p14="http://schemas.microsoft.com/office/powerpoint/2010/main" val="1321798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83BB3-177E-A441-96BF-09C5919D138C}"/>
              </a:ext>
            </a:extLst>
          </p:cNvPr>
          <p:cNvSpPr>
            <a:spLocks noGrp="1"/>
          </p:cNvSpPr>
          <p:nvPr>
            <p:ph type="title"/>
          </p:nvPr>
        </p:nvSpPr>
        <p:spPr/>
        <p:txBody>
          <a:bodyPr>
            <a:normAutofit/>
          </a:bodyPr>
          <a:lstStyle/>
          <a:p>
            <a:pPr algn="ctr"/>
            <a:r>
              <a:rPr lang="en-US" sz="2400" dirty="0"/>
              <a:t>“There’s a bias toward believing in explanations that involve secrecy or things happening that are hidden.” </a:t>
            </a:r>
            <a:r>
              <a:rPr lang="en-US" sz="2400" dirty="0" err="1"/>
              <a:t>Psephologist</a:t>
            </a:r>
            <a:r>
              <a:rPr lang="en-US" sz="2400" dirty="0"/>
              <a:t> Nate Silver, quoted in David A. Graham, “Can You Still Trust Nate Silver?”, </a:t>
            </a:r>
            <a:r>
              <a:rPr lang="en-US" sz="2400" i="1" dirty="0"/>
              <a:t>The Atlantic</a:t>
            </a:r>
            <a:r>
              <a:rPr lang="en-US" sz="2400" dirty="0"/>
              <a:t>, March 2020, p. 24.</a:t>
            </a:r>
          </a:p>
        </p:txBody>
      </p:sp>
      <p:sp>
        <p:nvSpPr>
          <p:cNvPr id="3" name="Content Placeholder 2">
            <a:extLst>
              <a:ext uri="{FF2B5EF4-FFF2-40B4-BE49-F238E27FC236}">
                <a16:creationId xmlns:a16="http://schemas.microsoft.com/office/drawing/2014/main" id="{9906D85F-45CE-A64C-A41F-CB7A1E61A6EF}"/>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Silver’s </a:t>
            </a:r>
            <a:r>
              <a:rPr lang="en-US" i="1" dirty="0"/>
              <a:t>FiveThirtyEight</a:t>
            </a:r>
            <a:r>
              <a:rPr lang="en-US" dirty="0"/>
              <a:t> website: </a:t>
            </a:r>
            <a:r>
              <a:rPr lang="en-US" dirty="0">
                <a:hlinkClick r:id="rId2"/>
              </a:rPr>
              <a:t>https://fivethirtyeight.com/</a:t>
            </a:r>
            <a:r>
              <a:rPr lang="en-US" dirty="0"/>
              <a:t> </a:t>
            </a:r>
          </a:p>
        </p:txBody>
      </p:sp>
      <p:pic>
        <p:nvPicPr>
          <p:cNvPr id="4" name="Picture 3">
            <a:extLst>
              <a:ext uri="{FF2B5EF4-FFF2-40B4-BE49-F238E27FC236}">
                <a16:creationId xmlns:a16="http://schemas.microsoft.com/office/drawing/2014/main" id="{69F2C400-413F-5B45-B3B5-DDD1ECE2821E}"/>
              </a:ext>
            </a:extLst>
          </p:cNvPr>
          <p:cNvPicPr>
            <a:picLocks noChangeAspect="1"/>
          </p:cNvPicPr>
          <p:nvPr/>
        </p:nvPicPr>
        <p:blipFill>
          <a:blip r:embed="rId3"/>
          <a:stretch>
            <a:fillRect/>
          </a:stretch>
        </p:blipFill>
        <p:spPr>
          <a:xfrm>
            <a:off x="3593193" y="2256972"/>
            <a:ext cx="1739900" cy="1168400"/>
          </a:xfrm>
          <a:prstGeom prst="rect">
            <a:avLst/>
          </a:prstGeom>
        </p:spPr>
      </p:pic>
    </p:spTree>
    <p:extLst>
      <p:ext uri="{BB962C8B-B14F-4D97-AF65-F5344CB8AC3E}">
        <p14:creationId xmlns:p14="http://schemas.microsoft.com/office/powerpoint/2010/main" val="18423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910B-D7AC-DE49-986D-0D02937DB758}"/>
              </a:ext>
            </a:extLst>
          </p:cNvPr>
          <p:cNvSpPr>
            <a:spLocks noGrp="1"/>
          </p:cNvSpPr>
          <p:nvPr>
            <p:ph type="title"/>
          </p:nvPr>
        </p:nvSpPr>
        <p:spPr/>
        <p:txBody>
          <a:bodyPr>
            <a:normAutofit/>
          </a:bodyPr>
          <a:lstStyle/>
          <a:p>
            <a:pPr algn="ctr"/>
            <a:r>
              <a:rPr lang="en-US" sz="2400" dirty="0"/>
              <a:t>The </a:t>
            </a:r>
            <a:r>
              <a:rPr lang="en-US" sz="2400" i="1" dirty="0"/>
              <a:t>How?</a:t>
            </a:r>
            <a:r>
              <a:rPr lang="en-US" sz="2400" dirty="0"/>
              <a:t> of history</a:t>
            </a:r>
          </a:p>
        </p:txBody>
      </p:sp>
      <p:sp>
        <p:nvSpPr>
          <p:cNvPr id="3" name="Content Placeholder 2">
            <a:extLst>
              <a:ext uri="{FF2B5EF4-FFF2-40B4-BE49-F238E27FC236}">
                <a16:creationId xmlns:a16="http://schemas.microsoft.com/office/drawing/2014/main" id="{38B91CF8-C38E-0E41-831D-764B3B365762}"/>
              </a:ext>
            </a:extLst>
          </p:cNvPr>
          <p:cNvSpPr>
            <a:spLocks noGrp="1"/>
          </p:cNvSpPr>
          <p:nvPr>
            <p:ph idx="1"/>
          </p:nvPr>
        </p:nvSpPr>
        <p:spPr/>
        <p:txBody>
          <a:bodyPr/>
          <a:lstStyle/>
          <a:p>
            <a:pPr marL="0" indent="0">
              <a:buNone/>
            </a:pPr>
            <a:r>
              <a:rPr lang="en-US" dirty="0"/>
              <a:t>Historians strive to establish causality, agency, and consequence. Many are accomplished storytellers. For modern, narrating historians, the aesthetic model to which they subscribe is a Realist one.</a:t>
            </a:r>
          </a:p>
          <a:p>
            <a:pPr marL="0" indent="0">
              <a:buNone/>
            </a:pPr>
            <a:endParaRPr lang="en-US" dirty="0"/>
          </a:p>
          <a:p>
            <a:pPr marL="0" indent="0">
              <a:buNone/>
            </a:pPr>
            <a:r>
              <a:rPr lang="en-US" dirty="0"/>
              <a:t>Yet there is always the temptation and, frankly, the need to go beyond history’s rhymes and </a:t>
            </a:r>
            <a:r>
              <a:rPr lang="en-US" i="1" dirty="0"/>
              <a:t>rhythms</a:t>
            </a:r>
            <a:r>
              <a:rPr lang="en-US" dirty="0"/>
              <a:t> to the documented, quantifiable, and </a:t>
            </a:r>
            <a:r>
              <a:rPr lang="en-US" i="1" dirty="0"/>
              <a:t>algorithmic</a:t>
            </a:r>
          </a:p>
        </p:txBody>
      </p:sp>
    </p:spTree>
    <p:extLst>
      <p:ext uri="{BB962C8B-B14F-4D97-AF65-F5344CB8AC3E}">
        <p14:creationId xmlns:p14="http://schemas.microsoft.com/office/powerpoint/2010/main" val="157075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422D-FAFA-EA4F-A257-F44F108F7C0A}"/>
              </a:ext>
            </a:extLst>
          </p:cNvPr>
          <p:cNvSpPr>
            <a:spLocks noGrp="1"/>
          </p:cNvSpPr>
          <p:nvPr>
            <p:ph type="title"/>
          </p:nvPr>
        </p:nvSpPr>
        <p:spPr/>
        <p:txBody>
          <a:bodyPr>
            <a:normAutofit/>
          </a:bodyPr>
          <a:lstStyle/>
          <a:p>
            <a:pPr algn="ctr"/>
            <a:r>
              <a:rPr lang="en-US" sz="2400" dirty="0"/>
              <a:t>Cyclical theories of history.</a:t>
            </a:r>
            <a:br>
              <a:rPr lang="en-US" sz="2400" dirty="0"/>
            </a:br>
            <a:r>
              <a:rPr lang="en-US" sz="2400" dirty="0"/>
              <a:t>Left to right: </a:t>
            </a:r>
            <a:r>
              <a:rPr lang="en-US" sz="2400" dirty="0" err="1"/>
              <a:t>Giambattista</a:t>
            </a:r>
            <a:r>
              <a:rPr lang="en-US" sz="2400" dirty="0"/>
              <a:t> </a:t>
            </a:r>
            <a:r>
              <a:rPr lang="en-US" sz="2400" dirty="0" err="1"/>
              <a:t>Vico</a:t>
            </a:r>
            <a:r>
              <a:rPr lang="en-US" sz="2400" dirty="0"/>
              <a:t> (1688-1744), Thomas Carlyle (1795-1881), Oswald Spengler (1880-1936), </a:t>
            </a:r>
            <a:r>
              <a:rPr lang="en-US" sz="2400" dirty="0" err="1"/>
              <a:t>Pitirim</a:t>
            </a:r>
            <a:r>
              <a:rPr lang="en-US" sz="2400" dirty="0"/>
              <a:t> Sorokin (1889-1968), Alexandre </a:t>
            </a:r>
            <a:r>
              <a:rPr lang="en-US" sz="2400" dirty="0" err="1"/>
              <a:t>Deulofeu</a:t>
            </a:r>
            <a:r>
              <a:rPr lang="en-US" sz="2400" dirty="0"/>
              <a:t> (1903-1978)</a:t>
            </a:r>
          </a:p>
        </p:txBody>
      </p:sp>
      <p:pic>
        <p:nvPicPr>
          <p:cNvPr id="4" name="Content Placeholder 3">
            <a:extLst>
              <a:ext uri="{FF2B5EF4-FFF2-40B4-BE49-F238E27FC236}">
                <a16:creationId xmlns:a16="http://schemas.microsoft.com/office/drawing/2014/main" id="{F2566503-DFB0-5747-A900-8EB69853083B}"/>
              </a:ext>
            </a:extLst>
          </p:cNvPr>
          <p:cNvPicPr>
            <a:picLocks noGrp="1" noChangeAspect="1"/>
          </p:cNvPicPr>
          <p:nvPr>
            <p:ph idx="1"/>
          </p:nvPr>
        </p:nvPicPr>
        <p:blipFill>
          <a:blip r:embed="rId2"/>
          <a:stretch>
            <a:fillRect/>
          </a:stretch>
        </p:blipFill>
        <p:spPr>
          <a:xfrm>
            <a:off x="1781628" y="2232531"/>
            <a:ext cx="1536700" cy="1320800"/>
          </a:xfrm>
        </p:spPr>
      </p:pic>
      <p:pic>
        <p:nvPicPr>
          <p:cNvPr id="5" name="Picture 4">
            <a:extLst>
              <a:ext uri="{FF2B5EF4-FFF2-40B4-BE49-F238E27FC236}">
                <a16:creationId xmlns:a16="http://schemas.microsoft.com/office/drawing/2014/main" id="{0636A357-3B37-524D-8A58-5CDFA153568F}"/>
              </a:ext>
            </a:extLst>
          </p:cNvPr>
          <p:cNvPicPr>
            <a:picLocks noChangeAspect="1"/>
          </p:cNvPicPr>
          <p:nvPr/>
        </p:nvPicPr>
        <p:blipFill>
          <a:blip r:embed="rId3"/>
          <a:stretch>
            <a:fillRect/>
          </a:stretch>
        </p:blipFill>
        <p:spPr>
          <a:xfrm>
            <a:off x="3318328" y="4312129"/>
            <a:ext cx="2006600" cy="1003300"/>
          </a:xfrm>
          <a:prstGeom prst="rect">
            <a:avLst/>
          </a:prstGeom>
        </p:spPr>
      </p:pic>
      <p:pic>
        <p:nvPicPr>
          <p:cNvPr id="6" name="Picture 5">
            <a:extLst>
              <a:ext uri="{FF2B5EF4-FFF2-40B4-BE49-F238E27FC236}">
                <a16:creationId xmlns:a16="http://schemas.microsoft.com/office/drawing/2014/main" id="{D679DA1E-54CD-A048-A96C-086A93900A7C}"/>
              </a:ext>
            </a:extLst>
          </p:cNvPr>
          <p:cNvPicPr>
            <a:picLocks noChangeAspect="1"/>
          </p:cNvPicPr>
          <p:nvPr/>
        </p:nvPicPr>
        <p:blipFill>
          <a:blip r:embed="rId4"/>
          <a:stretch>
            <a:fillRect/>
          </a:stretch>
        </p:blipFill>
        <p:spPr>
          <a:xfrm>
            <a:off x="5097091" y="2232531"/>
            <a:ext cx="1803400" cy="1117600"/>
          </a:xfrm>
          <a:prstGeom prst="rect">
            <a:avLst/>
          </a:prstGeom>
        </p:spPr>
      </p:pic>
      <p:pic>
        <p:nvPicPr>
          <p:cNvPr id="7" name="Picture 6">
            <a:extLst>
              <a:ext uri="{FF2B5EF4-FFF2-40B4-BE49-F238E27FC236}">
                <a16:creationId xmlns:a16="http://schemas.microsoft.com/office/drawing/2014/main" id="{073FDFBD-541F-7447-B1BD-8D8EAB4FBEB4}"/>
              </a:ext>
            </a:extLst>
          </p:cNvPr>
          <p:cNvPicPr>
            <a:picLocks noChangeAspect="1"/>
          </p:cNvPicPr>
          <p:nvPr/>
        </p:nvPicPr>
        <p:blipFill>
          <a:blip r:embed="rId5"/>
          <a:stretch>
            <a:fillRect/>
          </a:stretch>
        </p:blipFill>
        <p:spPr>
          <a:xfrm>
            <a:off x="6972300" y="4214158"/>
            <a:ext cx="1257300" cy="1612900"/>
          </a:xfrm>
          <a:prstGeom prst="rect">
            <a:avLst/>
          </a:prstGeom>
        </p:spPr>
      </p:pic>
      <p:pic>
        <p:nvPicPr>
          <p:cNvPr id="8" name="Picture 7">
            <a:extLst>
              <a:ext uri="{FF2B5EF4-FFF2-40B4-BE49-F238E27FC236}">
                <a16:creationId xmlns:a16="http://schemas.microsoft.com/office/drawing/2014/main" id="{58FF16BE-C47B-8149-A3C0-8D4907E47815}"/>
              </a:ext>
            </a:extLst>
          </p:cNvPr>
          <p:cNvPicPr>
            <a:picLocks noChangeAspect="1"/>
          </p:cNvPicPr>
          <p:nvPr/>
        </p:nvPicPr>
        <p:blipFill>
          <a:blip r:embed="rId6"/>
          <a:stretch>
            <a:fillRect/>
          </a:stretch>
        </p:blipFill>
        <p:spPr>
          <a:xfrm>
            <a:off x="9137196" y="2003931"/>
            <a:ext cx="1143000" cy="1778000"/>
          </a:xfrm>
          <a:prstGeom prst="rect">
            <a:avLst/>
          </a:prstGeom>
        </p:spPr>
      </p:pic>
    </p:spTree>
    <p:extLst>
      <p:ext uri="{BB962C8B-B14F-4D97-AF65-F5344CB8AC3E}">
        <p14:creationId xmlns:p14="http://schemas.microsoft.com/office/powerpoint/2010/main" val="73992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25ED-2095-574E-9B0D-05F440E813EB}"/>
              </a:ext>
            </a:extLst>
          </p:cNvPr>
          <p:cNvSpPr>
            <a:spLocks noGrp="1"/>
          </p:cNvSpPr>
          <p:nvPr>
            <p:ph type="title"/>
          </p:nvPr>
        </p:nvSpPr>
        <p:spPr/>
        <p:txBody>
          <a:bodyPr>
            <a:normAutofit fontScale="90000"/>
          </a:bodyPr>
          <a:lstStyle/>
          <a:p>
            <a:pPr algn="ctr"/>
            <a:r>
              <a:rPr lang="en-US" sz="2400" dirty="0"/>
              <a:t>The ultimate in the quantification of the past? </a:t>
            </a:r>
            <a:r>
              <a:rPr lang="en-US" sz="2400" dirty="0" err="1"/>
              <a:t>Deulofeu</a:t>
            </a:r>
            <a:r>
              <a:rPr lang="en-US" sz="2400" dirty="0"/>
              <a:t>, who invented the Mathematics of History, followed Spengler in the belief that civilizations and empires have finite lifespans that are akin to those of biological beings. Inspired (or depressed) by this vision, he placed a temporal value on the longevity of each</a:t>
            </a:r>
          </a:p>
        </p:txBody>
      </p:sp>
      <p:pic>
        <p:nvPicPr>
          <p:cNvPr id="4" name="Content Placeholder 3">
            <a:extLst>
              <a:ext uri="{FF2B5EF4-FFF2-40B4-BE49-F238E27FC236}">
                <a16:creationId xmlns:a16="http://schemas.microsoft.com/office/drawing/2014/main" id="{ABBB0F72-7195-3944-9E40-1F4C1BD10104}"/>
              </a:ext>
            </a:extLst>
          </p:cNvPr>
          <p:cNvPicPr>
            <a:picLocks noGrp="1" noChangeAspect="1"/>
          </p:cNvPicPr>
          <p:nvPr>
            <p:ph idx="1"/>
          </p:nvPr>
        </p:nvPicPr>
        <p:blipFill>
          <a:blip r:embed="rId2"/>
          <a:stretch>
            <a:fillRect/>
          </a:stretch>
        </p:blipFill>
        <p:spPr>
          <a:xfrm>
            <a:off x="3778250" y="2566194"/>
            <a:ext cx="4635500" cy="2870200"/>
          </a:xfrm>
        </p:spPr>
      </p:pic>
    </p:spTree>
    <p:extLst>
      <p:ext uri="{BB962C8B-B14F-4D97-AF65-F5344CB8AC3E}">
        <p14:creationId xmlns:p14="http://schemas.microsoft.com/office/powerpoint/2010/main" val="3096901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AE01-E86F-F04A-A1CA-FBF72F1B014C}"/>
              </a:ext>
            </a:extLst>
          </p:cNvPr>
          <p:cNvSpPr>
            <a:spLocks noGrp="1"/>
          </p:cNvSpPr>
          <p:nvPr>
            <p:ph type="title"/>
          </p:nvPr>
        </p:nvSpPr>
        <p:spPr/>
        <p:txBody>
          <a:bodyPr>
            <a:normAutofit fontScale="90000"/>
          </a:bodyPr>
          <a:lstStyle/>
          <a:p>
            <a:pPr algn="ctr"/>
            <a:r>
              <a:rPr lang="en-US" sz="2400" dirty="0"/>
              <a:t>A seminal, if controversial, study of the historical process</a:t>
            </a:r>
            <a:r>
              <a:rPr lang="ru-RU" sz="2400" dirty="0"/>
              <a:t> </a:t>
            </a:r>
            <a:r>
              <a:rPr lang="en-US" sz="2400" dirty="0"/>
              <a:t>at what may have been its most sinister inflection point. Taylor focuses on the role of continuity, improvisation, and chance. His analysis of Mussolini as a political personality is a standout aspect of this book </a:t>
            </a:r>
          </a:p>
        </p:txBody>
      </p:sp>
      <p:pic>
        <p:nvPicPr>
          <p:cNvPr id="4" name="Content Placeholder 3">
            <a:extLst>
              <a:ext uri="{FF2B5EF4-FFF2-40B4-BE49-F238E27FC236}">
                <a16:creationId xmlns:a16="http://schemas.microsoft.com/office/drawing/2014/main" id="{AAB43A08-F568-5B45-89A0-51900A894EF4}"/>
              </a:ext>
            </a:extLst>
          </p:cNvPr>
          <p:cNvPicPr>
            <a:picLocks noGrp="1" noChangeAspect="1"/>
          </p:cNvPicPr>
          <p:nvPr>
            <p:ph idx="1"/>
          </p:nvPr>
        </p:nvPicPr>
        <p:blipFill>
          <a:blip r:embed="rId2"/>
          <a:stretch>
            <a:fillRect/>
          </a:stretch>
        </p:blipFill>
        <p:spPr>
          <a:xfrm>
            <a:off x="5060950" y="2413794"/>
            <a:ext cx="2070100" cy="3175000"/>
          </a:xfrm>
        </p:spPr>
      </p:pic>
    </p:spTree>
    <p:extLst>
      <p:ext uri="{BB962C8B-B14F-4D97-AF65-F5344CB8AC3E}">
        <p14:creationId xmlns:p14="http://schemas.microsoft.com/office/powerpoint/2010/main" val="1487628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FBB9-D440-F14D-B384-2D2ABDFF0B9B}"/>
              </a:ext>
            </a:extLst>
          </p:cNvPr>
          <p:cNvSpPr>
            <a:spLocks noGrp="1"/>
          </p:cNvSpPr>
          <p:nvPr>
            <p:ph type="title"/>
          </p:nvPr>
        </p:nvSpPr>
        <p:spPr/>
        <p:txBody>
          <a:bodyPr>
            <a:normAutofit fontScale="90000"/>
          </a:bodyPr>
          <a:lstStyle/>
          <a:p>
            <a:pPr algn="ctr"/>
            <a:r>
              <a:rPr lang="en-US" sz="2400" dirty="0"/>
              <a:t>Politics is…</a:t>
            </a:r>
            <a:br>
              <a:rPr lang="en-US" sz="2400" dirty="0"/>
            </a:br>
            <a:br>
              <a:rPr lang="en-US" sz="2400" dirty="0"/>
            </a:br>
            <a:r>
              <a:rPr lang="en-US" sz="2400" dirty="0"/>
              <a:t>“the art of competitive storytelling” (Joe Klein) or “showbusiness for ugly people” (Gore Vidal)</a:t>
            </a:r>
          </a:p>
        </p:txBody>
      </p:sp>
      <p:pic>
        <p:nvPicPr>
          <p:cNvPr id="5" name="Picture 4">
            <a:extLst>
              <a:ext uri="{FF2B5EF4-FFF2-40B4-BE49-F238E27FC236}">
                <a16:creationId xmlns:a16="http://schemas.microsoft.com/office/drawing/2014/main" id="{475C9E4F-15FA-A74D-AC9A-BFA61A47D8D7}"/>
              </a:ext>
            </a:extLst>
          </p:cNvPr>
          <p:cNvPicPr>
            <a:picLocks noChangeAspect="1"/>
          </p:cNvPicPr>
          <p:nvPr/>
        </p:nvPicPr>
        <p:blipFill>
          <a:blip r:embed="rId2"/>
          <a:stretch>
            <a:fillRect/>
          </a:stretch>
        </p:blipFill>
        <p:spPr>
          <a:xfrm>
            <a:off x="8310419" y="2136486"/>
            <a:ext cx="2692400" cy="3721100"/>
          </a:xfrm>
          <a:prstGeom prst="rect">
            <a:avLst/>
          </a:prstGeom>
        </p:spPr>
      </p:pic>
      <p:pic>
        <p:nvPicPr>
          <p:cNvPr id="8" name="Content Placeholder 7">
            <a:extLst>
              <a:ext uri="{FF2B5EF4-FFF2-40B4-BE49-F238E27FC236}">
                <a16:creationId xmlns:a16="http://schemas.microsoft.com/office/drawing/2014/main" id="{2B95E9F4-60A8-4147-8F86-2BF7DAB5F8A8}"/>
              </a:ext>
            </a:extLst>
          </p:cNvPr>
          <p:cNvPicPr>
            <a:picLocks noGrp="1" noChangeAspect="1"/>
          </p:cNvPicPr>
          <p:nvPr>
            <p:ph idx="1"/>
          </p:nvPr>
        </p:nvPicPr>
        <p:blipFill>
          <a:blip r:embed="rId3"/>
          <a:stretch>
            <a:fillRect/>
          </a:stretch>
        </p:blipFill>
        <p:spPr>
          <a:xfrm>
            <a:off x="1462809" y="2686627"/>
            <a:ext cx="3835400" cy="2870200"/>
          </a:xfrm>
        </p:spPr>
      </p:pic>
      <p:sp>
        <p:nvSpPr>
          <p:cNvPr id="9" name="TextBox 8">
            <a:extLst>
              <a:ext uri="{FF2B5EF4-FFF2-40B4-BE49-F238E27FC236}">
                <a16:creationId xmlns:a16="http://schemas.microsoft.com/office/drawing/2014/main" id="{828CD8D2-6F07-8E4C-8953-3CFF6A3D648A}"/>
              </a:ext>
            </a:extLst>
          </p:cNvPr>
          <p:cNvSpPr txBox="1"/>
          <p:nvPr/>
        </p:nvSpPr>
        <p:spPr>
          <a:xfrm>
            <a:off x="6567055" y="3976255"/>
            <a:ext cx="420564" cy="369332"/>
          </a:xfrm>
          <a:prstGeom prst="rect">
            <a:avLst/>
          </a:prstGeom>
          <a:noFill/>
        </p:spPr>
        <p:txBody>
          <a:bodyPr wrap="none" rtlCol="0">
            <a:spAutoFit/>
          </a:bodyPr>
          <a:lstStyle/>
          <a:p>
            <a:r>
              <a:rPr lang="en-US" dirty="0"/>
              <a:t>VS</a:t>
            </a:r>
          </a:p>
        </p:txBody>
      </p:sp>
      <p:sp>
        <p:nvSpPr>
          <p:cNvPr id="3" name="TextBox 2">
            <a:extLst>
              <a:ext uri="{FF2B5EF4-FFF2-40B4-BE49-F238E27FC236}">
                <a16:creationId xmlns:a16="http://schemas.microsoft.com/office/drawing/2014/main" id="{757C45D8-8F90-AD46-93FF-7B3C17659C86}"/>
              </a:ext>
            </a:extLst>
          </p:cNvPr>
          <p:cNvSpPr txBox="1"/>
          <p:nvPr/>
        </p:nvSpPr>
        <p:spPr>
          <a:xfrm>
            <a:off x="2859110" y="6040192"/>
            <a:ext cx="647934" cy="369332"/>
          </a:xfrm>
          <a:prstGeom prst="rect">
            <a:avLst/>
          </a:prstGeom>
          <a:noFill/>
        </p:spPr>
        <p:txBody>
          <a:bodyPr wrap="none" rtlCol="0">
            <a:spAutoFit/>
          </a:bodyPr>
          <a:lstStyle/>
          <a:p>
            <a:r>
              <a:rPr lang="en-US" dirty="0"/>
              <a:t>Klein</a:t>
            </a:r>
          </a:p>
        </p:txBody>
      </p:sp>
      <p:sp>
        <p:nvSpPr>
          <p:cNvPr id="4" name="TextBox 3">
            <a:extLst>
              <a:ext uri="{FF2B5EF4-FFF2-40B4-BE49-F238E27FC236}">
                <a16:creationId xmlns:a16="http://schemas.microsoft.com/office/drawing/2014/main" id="{59164822-303F-6542-8445-A2DBFFA38660}"/>
              </a:ext>
            </a:extLst>
          </p:cNvPr>
          <p:cNvSpPr txBox="1"/>
          <p:nvPr/>
        </p:nvSpPr>
        <p:spPr>
          <a:xfrm>
            <a:off x="9697792" y="6400800"/>
            <a:ext cx="654346" cy="369332"/>
          </a:xfrm>
          <a:prstGeom prst="rect">
            <a:avLst/>
          </a:prstGeom>
          <a:noFill/>
        </p:spPr>
        <p:txBody>
          <a:bodyPr wrap="none" rtlCol="0">
            <a:spAutoFit/>
          </a:bodyPr>
          <a:lstStyle/>
          <a:p>
            <a:r>
              <a:rPr lang="en-US" dirty="0"/>
              <a:t>Vidal</a:t>
            </a:r>
          </a:p>
        </p:txBody>
      </p:sp>
    </p:spTree>
    <p:extLst>
      <p:ext uri="{BB962C8B-B14F-4D97-AF65-F5344CB8AC3E}">
        <p14:creationId xmlns:p14="http://schemas.microsoft.com/office/powerpoint/2010/main" val="1258352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8A06-878C-614E-8DBB-1EF3A6420DAA}"/>
              </a:ext>
            </a:extLst>
          </p:cNvPr>
          <p:cNvSpPr>
            <a:spLocks noGrp="1"/>
          </p:cNvSpPr>
          <p:nvPr>
            <p:ph type="title"/>
          </p:nvPr>
        </p:nvSpPr>
        <p:spPr/>
        <p:txBody>
          <a:bodyPr>
            <a:normAutofit/>
          </a:bodyPr>
          <a:lstStyle/>
          <a:p>
            <a:pPr algn="ctr"/>
            <a:r>
              <a:rPr lang="en-US" sz="2400" dirty="0"/>
              <a:t>Cross-border migration is a global challenge. Often, it is the outcome of a colonial or communist past. Immigration opponents use this phenomenon to claim that a democratic deficit exists in contemporary Western society</a:t>
            </a:r>
          </a:p>
        </p:txBody>
      </p:sp>
      <p:pic>
        <p:nvPicPr>
          <p:cNvPr id="4" name="Content Placeholder 3">
            <a:extLst>
              <a:ext uri="{FF2B5EF4-FFF2-40B4-BE49-F238E27FC236}">
                <a16:creationId xmlns:a16="http://schemas.microsoft.com/office/drawing/2014/main" id="{842E770F-AED7-5D4A-929C-B7C8CC9AD7E3}"/>
              </a:ext>
            </a:extLst>
          </p:cNvPr>
          <p:cNvPicPr>
            <a:picLocks noGrp="1" noChangeAspect="1"/>
          </p:cNvPicPr>
          <p:nvPr>
            <p:ph idx="1"/>
          </p:nvPr>
        </p:nvPicPr>
        <p:blipFill>
          <a:blip r:embed="rId2"/>
          <a:stretch>
            <a:fillRect/>
          </a:stretch>
        </p:blipFill>
        <p:spPr>
          <a:xfrm>
            <a:off x="3873500" y="2616994"/>
            <a:ext cx="4445000" cy="2768600"/>
          </a:xfrm>
        </p:spPr>
      </p:pic>
    </p:spTree>
    <p:extLst>
      <p:ext uri="{BB962C8B-B14F-4D97-AF65-F5344CB8AC3E}">
        <p14:creationId xmlns:p14="http://schemas.microsoft.com/office/powerpoint/2010/main" val="335112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6E88-1F9A-FA4F-B44D-515DADDE2FA4}"/>
              </a:ext>
            </a:extLst>
          </p:cNvPr>
          <p:cNvSpPr>
            <a:spLocks noGrp="1"/>
          </p:cNvSpPr>
          <p:nvPr>
            <p:ph type="title"/>
          </p:nvPr>
        </p:nvSpPr>
        <p:spPr/>
        <p:txBody>
          <a:bodyPr>
            <a:normAutofit fontScale="90000"/>
          </a:bodyPr>
          <a:lstStyle/>
          <a:p>
            <a:pPr algn="ctr"/>
            <a:r>
              <a:rPr lang="en-US" sz="2400" dirty="0"/>
              <a:t>In 2021 Boris Johnson’s government reached an agreement with Rwanda, Africa’s most densely populated country, to “offshore” asylum seekers there. The scheme is being challenged in the the British courts. No indication yet whether Rishi Sunak’s administration will continue the policy</a:t>
            </a:r>
          </a:p>
        </p:txBody>
      </p:sp>
      <p:pic>
        <p:nvPicPr>
          <p:cNvPr id="4" name="Content Placeholder 3">
            <a:extLst>
              <a:ext uri="{FF2B5EF4-FFF2-40B4-BE49-F238E27FC236}">
                <a16:creationId xmlns:a16="http://schemas.microsoft.com/office/drawing/2014/main" id="{2E847CA1-4DFC-3B4D-A8DB-57A7E53242EA}"/>
              </a:ext>
            </a:extLst>
          </p:cNvPr>
          <p:cNvPicPr>
            <a:picLocks noGrp="1" noChangeAspect="1"/>
          </p:cNvPicPr>
          <p:nvPr>
            <p:ph idx="1"/>
          </p:nvPr>
        </p:nvPicPr>
        <p:blipFill>
          <a:blip r:embed="rId2"/>
          <a:stretch>
            <a:fillRect/>
          </a:stretch>
        </p:blipFill>
        <p:spPr>
          <a:xfrm>
            <a:off x="6576713" y="3404379"/>
            <a:ext cx="3427076" cy="2278783"/>
          </a:xfrm>
        </p:spPr>
      </p:pic>
      <p:pic>
        <p:nvPicPr>
          <p:cNvPr id="5" name="Picture 4">
            <a:extLst>
              <a:ext uri="{FF2B5EF4-FFF2-40B4-BE49-F238E27FC236}">
                <a16:creationId xmlns:a16="http://schemas.microsoft.com/office/drawing/2014/main" id="{ABC57B8A-2301-054C-81B4-08A6869007C5}"/>
              </a:ext>
            </a:extLst>
          </p:cNvPr>
          <p:cNvPicPr>
            <a:picLocks noChangeAspect="1"/>
          </p:cNvPicPr>
          <p:nvPr/>
        </p:nvPicPr>
        <p:blipFill>
          <a:blip r:embed="rId3"/>
          <a:stretch>
            <a:fillRect/>
          </a:stretch>
        </p:blipFill>
        <p:spPr>
          <a:xfrm>
            <a:off x="1941341" y="2359883"/>
            <a:ext cx="3455963" cy="2298867"/>
          </a:xfrm>
          <a:prstGeom prst="rect">
            <a:avLst/>
          </a:prstGeom>
        </p:spPr>
      </p:pic>
    </p:spTree>
    <p:extLst>
      <p:ext uri="{BB962C8B-B14F-4D97-AF65-F5344CB8AC3E}">
        <p14:creationId xmlns:p14="http://schemas.microsoft.com/office/powerpoint/2010/main" val="3844618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5822</TotalTime>
  <Words>967</Words>
  <Application>Microsoft Office PowerPoint</Application>
  <PresentationFormat>Widescreen</PresentationFormat>
  <Paragraphs>59</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OLLI FALL 2022  Wisdom in Statecraft, Or, Why History Always, Yet Never, Repeats Itself</vt:lpstr>
      <vt:lpstr>“History […] is surely rhyming on the streets of Teheran,” comments Ray Takeyh, one of our best scholars of the Middle East, borrowing Theodor Reik’s piece of poetic historiosophy (see Lecture One, Slide 3). The Iranian Revolution of 1978-79 and the current rebellion against the Islamic Republic stem from the challenges of modernization as well as the never-ending burden of Iran’s regional power ambitions</vt:lpstr>
      <vt:lpstr>The How? of history</vt:lpstr>
      <vt:lpstr>Cyclical theories of history. Left to right: Giambattista Vico (1688-1744), Thomas Carlyle (1795-1881), Oswald Spengler (1880-1936), Pitirim Sorokin (1889-1968), Alexandre Deulofeu (1903-1978)</vt:lpstr>
      <vt:lpstr>The ultimate in the quantification of the past? Deulofeu, who invented the Mathematics of History, followed Spengler in the belief that civilizations and empires have finite lifespans that are akin to those of biological beings. Inspired (or depressed) by this vision, he placed a temporal value on the longevity of each</vt:lpstr>
      <vt:lpstr>A seminal, if controversial, study of the historical process at what may have been its most sinister inflection point. Taylor focuses on the role of continuity, improvisation, and chance. His analysis of Mussolini as a political personality is a standout aspect of this book </vt:lpstr>
      <vt:lpstr>Politics is…  “the art of competitive storytelling” (Joe Klein) or “showbusiness for ugly people” (Gore Vidal)</vt:lpstr>
      <vt:lpstr>Cross-border migration is a global challenge. Often, it is the outcome of a colonial or communist past. Immigration opponents use this phenomenon to claim that a democratic deficit exists in contemporary Western society</vt:lpstr>
      <vt:lpstr>In 2021 Boris Johnson’s government reached an agreement with Rwanda, Africa’s most densely populated country, to “offshore” asylum seekers there. The scheme is being challenged in the the British courts. No indication yet whether Rishi Sunak’s administration will continue the policy</vt:lpstr>
      <vt:lpstr>A kingdom summed up</vt:lpstr>
      <vt:lpstr>Rwanda 2022: the Prussia of Africa?</vt:lpstr>
      <vt:lpstr>Branding a nation.  Le Pays des Milles Collines = Land of a Thousand Hills</vt:lpstr>
      <vt:lpstr>Radio Télévision Libre des Milles Collines</vt:lpstr>
      <vt:lpstr>RTLMC personalities that incited the Rwanda genocide: (left to right) Kantano Habimana (died ca. 2000), Valérie Bemeriki (incarcerated in Rwanda), Noël Hitimana (died in a Rwandan prison), Georges Ruggiu (sentenced to 12 years by the International Criminal Tribunal for Rwanda, now free)</vt:lpstr>
      <vt:lpstr>President Paul Kagame of Rwanda and his daughter Ange Kagame visiting the White House in 2014</vt:lpstr>
      <vt:lpstr>Yoweri Museveni, President of Uganda since 1986, one-time “African Bismarck” and Kagame’s original patron and occasional ally </vt:lpstr>
      <vt:lpstr>Hans Fritzsche (1900-1953), the Third Reich’s most popular radio broadcaster, was a close associate of propaganda minister Joseph Goebbels</vt:lpstr>
      <vt:lpstr>No stab-in-the-back mythology this time</vt:lpstr>
      <vt:lpstr>Anton Krasovsky, (former) director of the Russian-language service of RT, interviewed by Russian SF writer Sergei Lukyanenko (author of the Night Watch urban fantasy novels) on October 20 of this year</vt:lpstr>
      <vt:lpstr>Margarita Simonyan (b. 1980) has been in charge of RT since 2005. Fired Krasovsky after his kill-the-kids interview but is now willing to take him back. Under Western sanctions</vt:lpstr>
      <vt:lpstr>Russian TV personality Vladimir Solovyov with President Putin. Solovyov has been sanctioned by the West</vt:lpstr>
      <vt:lpstr>Russian TV personality Yaakov Kedmi. He is a former director of Nativ (1992-1999), an Israeli government body that facilitates the repatriation of Jews from Eastern Europe and Russia</vt:lpstr>
      <vt:lpstr>A “censorship of noise”</vt:lpstr>
      <vt:lpstr>Fighting over the legacy of empire: The Winter War of 1939-1940 and the Russo-Ukrainian War of 2022-</vt:lpstr>
      <vt:lpstr>History’s two greatest conspiracists</vt:lpstr>
      <vt:lpstr>“There’s a bias toward believing in explanations that involve secrecy or things happening that are hidden.” Psephologist Nate Silver, quoted in David A. Graham, “Can You Still Trust Nate Silver?”, The Atlantic, March 2020, p. 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Tempest, Richard</dc:creator>
  <cp:lastModifiedBy>Marsh, Kelsey Jean</cp:lastModifiedBy>
  <cp:revision>22</cp:revision>
  <dcterms:created xsi:type="dcterms:W3CDTF">2022-10-27T15:12:08Z</dcterms:created>
  <dcterms:modified xsi:type="dcterms:W3CDTF">2022-11-07T15:15:35Z</dcterms:modified>
</cp:coreProperties>
</file>