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24" r:id="rId3"/>
    <p:sldId id="316" r:id="rId4"/>
    <p:sldId id="321" r:id="rId5"/>
    <p:sldId id="302" r:id="rId6"/>
    <p:sldId id="317" r:id="rId7"/>
    <p:sldId id="318" r:id="rId8"/>
    <p:sldId id="320" r:id="rId9"/>
    <p:sldId id="304" r:id="rId10"/>
    <p:sldId id="323" r:id="rId11"/>
    <p:sldId id="303" r:id="rId12"/>
    <p:sldId id="298" r:id="rId13"/>
    <p:sldId id="327" r:id="rId14"/>
    <p:sldId id="305" r:id="rId15"/>
    <p:sldId id="306" r:id="rId16"/>
    <p:sldId id="288" r:id="rId17"/>
    <p:sldId id="307" r:id="rId18"/>
    <p:sldId id="325" r:id="rId19"/>
    <p:sldId id="32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19"/>
    <p:restoredTop sz="95187"/>
  </p:normalViewPr>
  <p:slideViewPr>
    <p:cSldViewPr snapToGrid="0" snapToObjects="1">
      <p:cViewPr varScale="1">
        <p:scale>
          <a:sx n="88" d="100"/>
          <a:sy n="88" d="100"/>
        </p:scale>
        <p:origin x="9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46CB-C7F7-EF43-AA3B-481786C15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2BCDAC-94D7-D34A-83D5-4518152B60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711C6-BC8B-DB4F-9D9F-6BB4C2BFF660}"/>
              </a:ext>
            </a:extLst>
          </p:cNvPr>
          <p:cNvSpPr>
            <a:spLocks noGrp="1"/>
          </p:cNvSpPr>
          <p:nvPr>
            <p:ph type="dt" sz="half" idx="10"/>
          </p:nvPr>
        </p:nvSpPr>
        <p:spPr/>
        <p:txBody>
          <a:bodyPr/>
          <a:lstStyle/>
          <a:p>
            <a:fld id="{4301977D-4AD9-F744-8809-FB860F2AEFEF}" type="datetimeFigureOut">
              <a:rPr lang="en-US" smtClean="0"/>
              <a:t>10/28/2022</a:t>
            </a:fld>
            <a:endParaRPr lang="en-US"/>
          </a:p>
        </p:txBody>
      </p:sp>
      <p:sp>
        <p:nvSpPr>
          <p:cNvPr id="5" name="Footer Placeholder 4">
            <a:extLst>
              <a:ext uri="{FF2B5EF4-FFF2-40B4-BE49-F238E27FC236}">
                <a16:creationId xmlns:a16="http://schemas.microsoft.com/office/drawing/2014/main" id="{D6CA44F5-AA0D-BB42-BD12-6D7C7094F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F8DD2-6D66-A144-87D7-2D1B5CE4F97B}"/>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2253577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CAA3E-AEC5-8A49-A711-6BCE7E5312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2A0CB4-D6E5-ED4F-AB42-D44723B685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9CBC6-E502-1E4D-97CF-58B38D9B23EA}"/>
              </a:ext>
            </a:extLst>
          </p:cNvPr>
          <p:cNvSpPr>
            <a:spLocks noGrp="1"/>
          </p:cNvSpPr>
          <p:nvPr>
            <p:ph type="dt" sz="half" idx="10"/>
          </p:nvPr>
        </p:nvSpPr>
        <p:spPr/>
        <p:txBody>
          <a:bodyPr/>
          <a:lstStyle/>
          <a:p>
            <a:fld id="{4301977D-4AD9-F744-8809-FB860F2AEFEF}" type="datetimeFigureOut">
              <a:rPr lang="en-US" smtClean="0"/>
              <a:t>10/28/2022</a:t>
            </a:fld>
            <a:endParaRPr lang="en-US"/>
          </a:p>
        </p:txBody>
      </p:sp>
      <p:sp>
        <p:nvSpPr>
          <p:cNvPr id="5" name="Footer Placeholder 4">
            <a:extLst>
              <a:ext uri="{FF2B5EF4-FFF2-40B4-BE49-F238E27FC236}">
                <a16:creationId xmlns:a16="http://schemas.microsoft.com/office/drawing/2014/main" id="{8F71F77E-7216-8041-A50A-AD4F9D63B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6A7424-B3A2-9E42-A56F-A7487AB08569}"/>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207501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73816-2CFF-4E4F-9A0D-25E87A204E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1C61BB-68CB-6E4D-BA32-51FA20527A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D71C6-3645-A345-9353-3682F9AD2D9C}"/>
              </a:ext>
            </a:extLst>
          </p:cNvPr>
          <p:cNvSpPr>
            <a:spLocks noGrp="1"/>
          </p:cNvSpPr>
          <p:nvPr>
            <p:ph type="dt" sz="half" idx="10"/>
          </p:nvPr>
        </p:nvSpPr>
        <p:spPr/>
        <p:txBody>
          <a:bodyPr/>
          <a:lstStyle/>
          <a:p>
            <a:fld id="{4301977D-4AD9-F744-8809-FB860F2AEFEF}" type="datetimeFigureOut">
              <a:rPr lang="en-US" smtClean="0"/>
              <a:t>10/28/2022</a:t>
            </a:fld>
            <a:endParaRPr lang="en-US"/>
          </a:p>
        </p:txBody>
      </p:sp>
      <p:sp>
        <p:nvSpPr>
          <p:cNvPr id="5" name="Footer Placeholder 4">
            <a:extLst>
              <a:ext uri="{FF2B5EF4-FFF2-40B4-BE49-F238E27FC236}">
                <a16:creationId xmlns:a16="http://schemas.microsoft.com/office/drawing/2014/main" id="{1F643D48-7D2C-354D-9C2C-EFF642F1E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70CF9-C66A-DD4F-A00B-06BA54E47313}"/>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2004863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E8FCA-E379-E84B-9F27-0289730042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A9E256-32A8-1149-AC20-C91341016A4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04D6E-F20B-B64A-9D68-B65C629347DC}"/>
              </a:ext>
            </a:extLst>
          </p:cNvPr>
          <p:cNvSpPr>
            <a:spLocks noGrp="1"/>
          </p:cNvSpPr>
          <p:nvPr>
            <p:ph type="dt" sz="half" idx="10"/>
          </p:nvPr>
        </p:nvSpPr>
        <p:spPr/>
        <p:txBody>
          <a:bodyPr/>
          <a:lstStyle/>
          <a:p>
            <a:fld id="{4301977D-4AD9-F744-8809-FB860F2AEFEF}" type="datetimeFigureOut">
              <a:rPr lang="en-US" smtClean="0"/>
              <a:t>10/28/2022</a:t>
            </a:fld>
            <a:endParaRPr lang="en-US"/>
          </a:p>
        </p:txBody>
      </p:sp>
      <p:sp>
        <p:nvSpPr>
          <p:cNvPr id="5" name="Footer Placeholder 4">
            <a:extLst>
              <a:ext uri="{FF2B5EF4-FFF2-40B4-BE49-F238E27FC236}">
                <a16:creationId xmlns:a16="http://schemas.microsoft.com/office/drawing/2014/main" id="{F97CEC97-29C4-F646-8517-585AA219A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8A979-5B35-3846-805C-FD952FCE9331}"/>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414292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29B7-FE4C-2B46-91AC-4562E96F6F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0AE44-7FCC-1047-8668-0B06C8F240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ED84FC-59A4-9F42-AB88-4AE9D2E1E44A}"/>
              </a:ext>
            </a:extLst>
          </p:cNvPr>
          <p:cNvSpPr>
            <a:spLocks noGrp="1"/>
          </p:cNvSpPr>
          <p:nvPr>
            <p:ph type="dt" sz="half" idx="10"/>
          </p:nvPr>
        </p:nvSpPr>
        <p:spPr/>
        <p:txBody>
          <a:bodyPr/>
          <a:lstStyle/>
          <a:p>
            <a:fld id="{4301977D-4AD9-F744-8809-FB860F2AEFEF}" type="datetimeFigureOut">
              <a:rPr lang="en-US" smtClean="0"/>
              <a:t>10/28/2022</a:t>
            </a:fld>
            <a:endParaRPr lang="en-US"/>
          </a:p>
        </p:txBody>
      </p:sp>
      <p:sp>
        <p:nvSpPr>
          <p:cNvPr id="5" name="Footer Placeholder 4">
            <a:extLst>
              <a:ext uri="{FF2B5EF4-FFF2-40B4-BE49-F238E27FC236}">
                <a16:creationId xmlns:a16="http://schemas.microsoft.com/office/drawing/2014/main" id="{BF40ABF7-C577-CB4C-8B27-B565FCFD0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DF076-4751-DE46-B1A4-6915FDFD2F69}"/>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1382155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1945-783A-5743-B7DB-EE42AD136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136FC-0B52-7E4F-AAEA-B18462328B1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17E511-CD52-174A-BE94-1F1128FB60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883E0C-CF29-1544-8186-52B1ADBE5F6C}"/>
              </a:ext>
            </a:extLst>
          </p:cNvPr>
          <p:cNvSpPr>
            <a:spLocks noGrp="1"/>
          </p:cNvSpPr>
          <p:nvPr>
            <p:ph type="dt" sz="half" idx="10"/>
          </p:nvPr>
        </p:nvSpPr>
        <p:spPr/>
        <p:txBody>
          <a:bodyPr/>
          <a:lstStyle/>
          <a:p>
            <a:fld id="{4301977D-4AD9-F744-8809-FB860F2AEFEF}" type="datetimeFigureOut">
              <a:rPr lang="en-US" smtClean="0"/>
              <a:t>10/28/2022</a:t>
            </a:fld>
            <a:endParaRPr lang="en-US"/>
          </a:p>
        </p:txBody>
      </p:sp>
      <p:sp>
        <p:nvSpPr>
          <p:cNvPr id="6" name="Footer Placeholder 5">
            <a:extLst>
              <a:ext uri="{FF2B5EF4-FFF2-40B4-BE49-F238E27FC236}">
                <a16:creationId xmlns:a16="http://schemas.microsoft.com/office/drawing/2014/main" id="{62FCCA11-C6E1-C947-A0C3-953FEA1F33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1C829-0057-D446-8C26-135EF65F152B}"/>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94666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DF17-F5C3-7743-A0D4-00FCCCED17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E939C2-D80B-0B46-B26B-28994B97B9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D33C8CF-659A-9543-9A7C-E6B6A0FDEC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D30942-2055-AB40-8169-FE6460049B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B569A7-5EA0-8A45-AC4D-D300F0AC249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834CB4-B354-E043-8A13-B8424FD4A6CA}"/>
              </a:ext>
            </a:extLst>
          </p:cNvPr>
          <p:cNvSpPr>
            <a:spLocks noGrp="1"/>
          </p:cNvSpPr>
          <p:nvPr>
            <p:ph type="dt" sz="half" idx="10"/>
          </p:nvPr>
        </p:nvSpPr>
        <p:spPr/>
        <p:txBody>
          <a:bodyPr/>
          <a:lstStyle/>
          <a:p>
            <a:fld id="{4301977D-4AD9-F744-8809-FB860F2AEFEF}" type="datetimeFigureOut">
              <a:rPr lang="en-US" smtClean="0"/>
              <a:t>10/28/2022</a:t>
            </a:fld>
            <a:endParaRPr lang="en-US"/>
          </a:p>
        </p:txBody>
      </p:sp>
      <p:sp>
        <p:nvSpPr>
          <p:cNvPr id="8" name="Footer Placeholder 7">
            <a:extLst>
              <a:ext uri="{FF2B5EF4-FFF2-40B4-BE49-F238E27FC236}">
                <a16:creationId xmlns:a16="http://schemas.microsoft.com/office/drawing/2014/main" id="{F0862387-612F-DC48-A26C-C7BA8B3296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D01D8A-678D-4640-A21A-2268662084AB}"/>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2503847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90C60-B6B4-604A-A354-D04A31EF06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A42DC9-88E5-0245-9CE2-DCE281D0FF8C}"/>
              </a:ext>
            </a:extLst>
          </p:cNvPr>
          <p:cNvSpPr>
            <a:spLocks noGrp="1"/>
          </p:cNvSpPr>
          <p:nvPr>
            <p:ph type="dt" sz="half" idx="10"/>
          </p:nvPr>
        </p:nvSpPr>
        <p:spPr/>
        <p:txBody>
          <a:bodyPr/>
          <a:lstStyle/>
          <a:p>
            <a:fld id="{4301977D-4AD9-F744-8809-FB860F2AEFEF}" type="datetimeFigureOut">
              <a:rPr lang="en-US" smtClean="0"/>
              <a:t>10/28/2022</a:t>
            </a:fld>
            <a:endParaRPr lang="en-US"/>
          </a:p>
        </p:txBody>
      </p:sp>
      <p:sp>
        <p:nvSpPr>
          <p:cNvPr id="4" name="Footer Placeholder 3">
            <a:extLst>
              <a:ext uri="{FF2B5EF4-FFF2-40B4-BE49-F238E27FC236}">
                <a16:creationId xmlns:a16="http://schemas.microsoft.com/office/drawing/2014/main" id="{28F91B1E-9CB6-4A4E-9353-54DD6939B7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DF2170-6024-0445-B1D4-D0E58CCDC5EE}"/>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235766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75A737-22DD-2943-AB2D-AB990B793559}"/>
              </a:ext>
            </a:extLst>
          </p:cNvPr>
          <p:cNvSpPr>
            <a:spLocks noGrp="1"/>
          </p:cNvSpPr>
          <p:nvPr>
            <p:ph type="dt" sz="half" idx="10"/>
          </p:nvPr>
        </p:nvSpPr>
        <p:spPr/>
        <p:txBody>
          <a:bodyPr/>
          <a:lstStyle/>
          <a:p>
            <a:fld id="{4301977D-4AD9-F744-8809-FB860F2AEFEF}" type="datetimeFigureOut">
              <a:rPr lang="en-US" smtClean="0"/>
              <a:t>10/28/2022</a:t>
            </a:fld>
            <a:endParaRPr lang="en-US"/>
          </a:p>
        </p:txBody>
      </p:sp>
      <p:sp>
        <p:nvSpPr>
          <p:cNvPr id="3" name="Footer Placeholder 2">
            <a:extLst>
              <a:ext uri="{FF2B5EF4-FFF2-40B4-BE49-F238E27FC236}">
                <a16:creationId xmlns:a16="http://schemas.microsoft.com/office/drawing/2014/main" id="{0D9BAFC1-9A78-3B43-A46F-8347C80F90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2A0FBE-413A-3B40-8CAB-44A2E7B9E31B}"/>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127667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CE9C-6070-9341-9354-1AB38734F2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C88F37-7BBB-794C-A355-25C4B685BE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7F5E2E-295A-E346-A8AE-5B4F2DF87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9AD03D-B3D0-BC44-BE65-5125C8FCA3B8}"/>
              </a:ext>
            </a:extLst>
          </p:cNvPr>
          <p:cNvSpPr>
            <a:spLocks noGrp="1"/>
          </p:cNvSpPr>
          <p:nvPr>
            <p:ph type="dt" sz="half" idx="10"/>
          </p:nvPr>
        </p:nvSpPr>
        <p:spPr/>
        <p:txBody>
          <a:bodyPr/>
          <a:lstStyle/>
          <a:p>
            <a:fld id="{4301977D-4AD9-F744-8809-FB860F2AEFEF}" type="datetimeFigureOut">
              <a:rPr lang="en-US" smtClean="0"/>
              <a:t>10/28/2022</a:t>
            </a:fld>
            <a:endParaRPr lang="en-US"/>
          </a:p>
        </p:txBody>
      </p:sp>
      <p:sp>
        <p:nvSpPr>
          <p:cNvPr id="6" name="Footer Placeholder 5">
            <a:extLst>
              <a:ext uri="{FF2B5EF4-FFF2-40B4-BE49-F238E27FC236}">
                <a16:creationId xmlns:a16="http://schemas.microsoft.com/office/drawing/2014/main" id="{5E43FCE8-DAC1-7548-90A1-8E63ADA23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9B30D4-7761-9F4D-B010-7E2155D69E59}"/>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2989182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1BA0-C3CF-1841-80D3-CC2A8ED61D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A87DE7-8C73-0F48-8BF7-902790AF9B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95B95D-8151-D647-A146-700937412C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3F0FCE-7CB9-DC4C-A23E-514EFDCFFCFC}"/>
              </a:ext>
            </a:extLst>
          </p:cNvPr>
          <p:cNvSpPr>
            <a:spLocks noGrp="1"/>
          </p:cNvSpPr>
          <p:nvPr>
            <p:ph type="dt" sz="half" idx="10"/>
          </p:nvPr>
        </p:nvSpPr>
        <p:spPr/>
        <p:txBody>
          <a:bodyPr/>
          <a:lstStyle/>
          <a:p>
            <a:fld id="{4301977D-4AD9-F744-8809-FB860F2AEFEF}" type="datetimeFigureOut">
              <a:rPr lang="en-US" smtClean="0"/>
              <a:t>10/28/2022</a:t>
            </a:fld>
            <a:endParaRPr lang="en-US"/>
          </a:p>
        </p:txBody>
      </p:sp>
      <p:sp>
        <p:nvSpPr>
          <p:cNvPr id="6" name="Footer Placeholder 5">
            <a:extLst>
              <a:ext uri="{FF2B5EF4-FFF2-40B4-BE49-F238E27FC236}">
                <a16:creationId xmlns:a16="http://schemas.microsoft.com/office/drawing/2014/main" id="{585ACB60-9A35-C449-BD20-E39C89348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F1D48C-F135-CD45-A6C8-9BDB5EA3700E}"/>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3545805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05DE46-FE9E-4747-9B95-E2E659CCE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1AB1FD-25D0-0847-A308-96972A9787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6D350-7140-BB44-BF37-A89005E67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1977D-4AD9-F744-8809-FB860F2AEFEF}" type="datetimeFigureOut">
              <a:rPr lang="en-US" smtClean="0"/>
              <a:t>10/28/2022</a:t>
            </a:fld>
            <a:endParaRPr lang="en-US"/>
          </a:p>
        </p:txBody>
      </p:sp>
      <p:sp>
        <p:nvSpPr>
          <p:cNvPr id="5" name="Footer Placeholder 4">
            <a:extLst>
              <a:ext uri="{FF2B5EF4-FFF2-40B4-BE49-F238E27FC236}">
                <a16:creationId xmlns:a16="http://schemas.microsoft.com/office/drawing/2014/main" id="{5844EFEB-DC0F-7E4A-9911-3D487E06F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1D8174-9024-474C-A0F2-F03DAC29A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E2B8D-E15C-2F40-9FF7-BC54E2E67DD2}" type="slidenum">
              <a:rPr lang="en-US" smtClean="0"/>
              <a:t>‹#›</a:t>
            </a:fld>
            <a:endParaRPr lang="en-US"/>
          </a:p>
        </p:txBody>
      </p:sp>
    </p:spTree>
    <p:extLst>
      <p:ext uri="{BB962C8B-B14F-4D97-AF65-F5344CB8AC3E}">
        <p14:creationId xmlns:p14="http://schemas.microsoft.com/office/powerpoint/2010/main" val="2552853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tiff"/></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tiff"/><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tiff"/></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tiff"/><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F72B-45FB-7A43-ABD3-A953A3E639FE}"/>
              </a:ext>
            </a:extLst>
          </p:cNvPr>
          <p:cNvSpPr>
            <a:spLocks noGrp="1"/>
          </p:cNvSpPr>
          <p:nvPr>
            <p:ph type="ctrTitle"/>
          </p:nvPr>
        </p:nvSpPr>
        <p:spPr/>
        <p:txBody>
          <a:bodyPr>
            <a:normAutofit/>
          </a:bodyPr>
          <a:lstStyle/>
          <a:p>
            <a:r>
              <a:rPr lang="en-US" sz="3200" b="1" dirty="0"/>
              <a:t>OLLI FALL 2022</a:t>
            </a:r>
            <a:br>
              <a:rPr lang="en-US" sz="3200" b="1" dirty="0"/>
            </a:br>
            <a:br>
              <a:rPr lang="en-US" sz="3200" b="1" dirty="0"/>
            </a:br>
            <a:r>
              <a:rPr lang="en-US" sz="3200" b="1" dirty="0"/>
              <a:t>Wisdom in Statecraft,</a:t>
            </a:r>
            <a:br>
              <a:rPr lang="en-US" sz="3200" b="1" dirty="0"/>
            </a:br>
            <a:r>
              <a:rPr lang="en-US" sz="3200" b="1" dirty="0"/>
              <a:t>Or,</a:t>
            </a:r>
            <a:br>
              <a:rPr lang="en-US" sz="3200" b="1" dirty="0"/>
            </a:br>
            <a:r>
              <a:rPr lang="en-US" sz="3200" b="1" dirty="0"/>
              <a:t>Why History Always, Yet Never, Repeats Itself</a:t>
            </a:r>
            <a:endParaRPr lang="en-US" sz="3200" dirty="0"/>
          </a:p>
        </p:txBody>
      </p:sp>
      <p:sp>
        <p:nvSpPr>
          <p:cNvPr id="3" name="Subtitle 2">
            <a:extLst>
              <a:ext uri="{FF2B5EF4-FFF2-40B4-BE49-F238E27FC236}">
                <a16:creationId xmlns:a16="http://schemas.microsoft.com/office/drawing/2014/main" id="{ADB91F4F-0719-DC48-BA12-1AA213DD23DA}"/>
              </a:ext>
            </a:extLst>
          </p:cNvPr>
          <p:cNvSpPr>
            <a:spLocks noGrp="1"/>
          </p:cNvSpPr>
          <p:nvPr>
            <p:ph type="subTitle" idx="1"/>
          </p:nvPr>
        </p:nvSpPr>
        <p:spPr/>
        <p:txBody>
          <a:bodyPr>
            <a:normAutofit/>
          </a:bodyPr>
          <a:lstStyle/>
          <a:p>
            <a:r>
              <a:rPr lang="en-US" dirty="0"/>
              <a:t>Tuesday, October 25</a:t>
            </a:r>
          </a:p>
          <a:p>
            <a:r>
              <a:rPr lang="en-US" dirty="0"/>
              <a:t>Lecture Seven</a:t>
            </a:r>
          </a:p>
          <a:p>
            <a:r>
              <a:rPr lang="en-US" dirty="0"/>
              <a:t>National Projects of Renewal and </a:t>
            </a:r>
            <a:r>
              <a:rPr lang="en-US" dirty="0" err="1"/>
              <a:t>Refoundation</a:t>
            </a:r>
            <a:endParaRPr lang="en-US" dirty="0"/>
          </a:p>
        </p:txBody>
      </p:sp>
    </p:spTree>
    <p:extLst>
      <p:ext uri="{BB962C8B-B14F-4D97-AF65-F5344CB8AC3E}">
        <p14:creationId xmlns:p14="http://schemas.microsoft.com/office/powerpoint/2010/main" val="1216393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CA837-98B9-B64D-A6D4-9E1A2E39C1A5}"/>
              </a:ext>
            </a:extLst>
          </p:cNvPr>
          <p:cNvSpPr>
            <a:spLocks noGrp="1"/>
          </p:cNvSpPr>
          <p:nvPr>
            <p:ph type="title"/>
          </p:nvPr>
        </p:nvSpPr>
        <p:spPr/>
        <p:txBody>
          <a:bodyPr>
            <a:normAutofit/>
          </a:bodyPr>
          <a:lstStyle/>
          <a:p>
            <a:pPr algn="ctr"/>
            <a:r>
              <a:rPr lang="en-US" sz="2400" dirty="0"/>
              <a:t>The Russian Empire, a one-time tri-continental polity that underwent a violent ideological transformation into the bi-continental Soviet Union, and thence into the bi-continental Russian Federation</a:t>
            </a:r>
          </a:p>
        </p:txBody>
      </p:sp>
      <p:pic>
        <p:nvPicPr>
          <p:cNvPr id="4" name="Content Placeholder 3">
            <a:extLst>
              <a:ext uri="{FF2B5EF4-FFF2-40B4-BE49-F238E27FC236}">
                <a16:creationId xmlns:a16="http://schemas.microsoft.com/office/drawing/2014/main" id="{6817F60C-3733-BA4E-B1A9-3231951FC44F}"/>
              </a:ext>
            </a:extLst>
          </p:cNvPr>
          <p:cNvPicPr>
            <a:picLocks noGrp="1" noChangeAspect="1"/>
          </p:cNvPicPr>
          <p:nvPr>
            <p:ph idx="1"/>
          </p:nvPr>
        </p:nvPicPr>
        <p:blipFill>
          <a:blip r:embed="rId2"/>
          <a:stretch>
            <a:fillRect/>
          </a:stretch>
        </p:blipFill>
        <p:spPr>
          <a:xfrm>
            <a:off x="3714750" y="2820194"/>
            <a:ext cx="4762500" cy="2362200"/>
          </a:xfrm>
        </p:spPr>
      </p:pic>
    </p:spTree>
    <p:extLst>
      <p:ext uri="{BB962C8B-B14F-4D97-AF65-F5344CB8AC3E}">
        <p14:creationId xmlns:p14="http://schemas.microsoft.com/office/powerpoint/2010/main" val="3221315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0440-4B89-8044-BBB1-9C68B0EDDC95}"/>
              </a:ext>
            </a:extLst>
          </p:cNvPr>
          <p:cNvSpPr>
            <a:spLocks noGrp="1"/>
          </p:cNvSpPr>
          <p:nvPr>
            <p:ph type="title"/>
          </p:nvPr>
        </p:nvSpPr>
        <p:spPr/>
        <p:txBody>
          <a:bodyPr>
            <a:normAutofit/>
          </a:bodyPr>
          <a:lstStyle/>
          <a:p>
            <a:pPr algn="ctr"/>
            <a:r>
              <a:rPr lang="en-US" sz="2400" dirty="0"/>
              <a:t>To paraphrase L.P. Hartley, sometimes the past truly is a foreign country</a:t>
            </a:r>
          </a:p>
        </p:txBody>
      </p:sp>
      <p:sp>
        <p:nvSpPr>
          <p:cNvPr id="3" name="Content Placeholder 2">
            <a:extLst>
              <a:ext uri="{FF2B5EF4-FFF2-40B4-BE49-F238E27FC236}">
                <a16:creationId xmlns:a16="http://schemas.microsoft.com/office/drawing/2014/main" id="{DAB462E4-6D9A-154D-AAF7-668EAE4B6D48}"/>
              </a:ext>
            </a:extLst>
          </p:cNvPr>
          <p:cNvSpPr>
            <a:spLocks noGrp="1"/>
          </p:cNvSpPr>
          <p:nvPr>
            <p:ph idx="1"/>
          </p:nvPr>
        </p:nvSpPr>
        <p:spPr/>
        <p:txBody>
          <a:bodyPr/>
          <a:lstStyle/>
          <a:p>
            <a:pPr marL="0" indent="0">
              <a:buNone/>
            </a:pPr>
            <a:r>
              <a:rPr lang="en-US" dirty="0"/>
              <a:t>Colonialism. The enforced spread of the rule of reason. But who is going to spread it among the colonizers?</a:t>
            </a:r>
          </a:p>
          <a:p>
            <a:pPr marL="0" indent="0">
              <a:buNone/>
            </a:pPr>
            <a:r>
              <a:rPr lang="en-US" dirty="0"/>
              <a:t>Anthony Burgess</a:t>
            </a:r>
          </a:p>
          <a:p>
            <a:pPr marL="0" indent="0">
              <a:buNone/>
            </a:pPr>
            <a:endParaRPr lang="en-US" dirty="0"/>
          </a:p>
          <a:p>
            <a:pPr marL="0" indent="0">
              <a:buNone/>
            </a:pPr>
            <a:r>
              <a:rPr lang="en-US" dirty="0"/>
              <a:t>Silence about borders has become Africa’s pathology, born in the era of strongman leaders that followed decolonialization.</a:t>
            </a:r>
          </a:p>
          <a:p>
            <a:pPr marL="0" indent="0">
              <a:buNone/>
            </a:pPr>
            <a:r>
              <a:rPr lang="en-US" dirty="0"/>
              <a:t>G. Pascal Zachary</a:t>
            </a:r>
          </a:p>
        </p:txBody>
      </p:sp>
      <p:pic>
        <p:nvPicPr>
          <p:cNvPr id="4" name="Picture 3">
            <a:extLst>
              <a:ext uri="{FF2B5EF4-FFF2-40B4-BE49-F238E27FC236}">
                <a16:creationId xmlns:a16="http://schemas.microsoft.com/office/drawing/2014/main" id="{CC455A98-165F-FD4A-8965-F62F82A6F54D}"/>
              </a:ext>
            </a:extLst>
          </p:cNvPr>
          <p:cNvPicPr>
            <a:picLocks noChangeAspect="1"/>
          </p:cNvPicPr>
          <p:nvPr/>
        </p:nvPicPr>
        <p:blipFill>
          <a:blip r:embed="rId2"/>
          <a:stretch>
            <a:fillRect/>
          </a:stretch>
        </p:blipFill>
        <p:spPr>
          <a:xfrm>
            <a:off x="4895397" y="4601980"/>
            <a:ext cx="1820195" cy="1365146"/>
          </a:xfrm>
          <a:prstGeom prst="rect">
            <a:avLst/>
          </a:prstGeom>
        </p:spPr>
      </p:pic>
      <p:pic>
        <p:nvPicPr>
          <p:cNvPr id="5" name="Picture 4">
            <a:extLst>
              <a:ext uri="{FF2B5EF4-FFF2-40B4-BE49-F238E27FC236}">
                <a16:creationId xmlns:a16="http://schemas.microsoft.com/office/drawing/2014/main" id="{867D5209-8111-BA46-A98E-BE528D783ADE}"/>
              </a:ext>
            </a:extLst>
          </p:cNvPr>
          <p:cNvPicPr>
            <a:picLocks noChangeAspect="1"/>
          </p:cNvPicPr>
          <p:nvPr/>
        </p:nvPicPr>
        <p:blipFill>
          <a:blip r:embed="rId3"/>
          <a:stretch>
            <a:fillRect/>
          </a:stretch>
        </p:blipFill>
        <p:spPr>
          <a:xfrm>
            <a:off x="8157927" y="2413417"/>
            <a:ext cx="2016334" cy="1307892"/>
          </a:xfrm>
          <a:prstGeom prst="rect">
            <a:avLst/>
          </a:prstGeom>
        </p:spPr>
      </p:pic>
    </p:spTree>
    <p:extLst>
      <p:ext uri="{BB962C8B-B14F-4D97-AF65-F5344CB8AC3E}">
        <p14:creationId xmlns:p14="http://schemas.microsoft.com/office/powerpoint/2010/main" val="1813760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A184-0AC3-0E49-8307-42C8B39452EC}"/>
              </a:ext>
            </a:extLst>
          </p:cNvPr>
          <p:cNvSpPr>
            <a:spLocks noGrp="1"/>
          </p:cNvSpPr>
          <p:nvPr>
            <p:ph type="title"/>
          </p:nvPr>
        </p:nvSpPr>
        <p:spPr/>
        <p:txBody>
          <a:bodyPr>
            <a:normAutofit/>
          </a:bodyPr>
          <a:lstStyle/>
          <a:p>
            <a:pPr algn="ctr"/>
            <a:r>
              <a:rPr lang="en-US" sz="2400" dirty="0"/>
              <a:t>Africa’s colonial legacy found its (topo)graphic expression in the lines on the map that were arbitrarily drawn by the imperial powers. Note the number of geometrically straight borders</a:t>
            </a:r>
          </a:p>
        </p:txBody>
      </p:sp>
      <p:pic>
        <p:nvPicPr>
          <p:cNvPr id="4" name="Content Placeholder 3">
            <a:extLst>
              <a:ext uri="{FF2B5EF4-FFF2-40B4-BE49-F238E27FC236}">
                <a16:creationId xmlns:a16="http://schemas.microsoft.com/office/drawing/2014/main" id="{D9F691E2-3059-A647-814E-B16EAC535F7C}"/>
              </a:ext>
            </a:extLst>
          </p:cNvPr>
          <p:cNvPicPr>
            <a:picLocks noGrp="1" noChangeAspect="1"/>
          </p:cNvPicPr>
          <p:nvPr>
            <p:ph idx="1"/>
          </p:nvPr>
        </p:nvPicPr>
        <p:blipFill>
          <a:blip r:embed="rId2"/>
          <a:stretch>
            <a:fillRect/>
          </a:stretch>
        </p:blipFill>
        <p:spPr>
          <a:xfrm>
            <a:off x="4616450" y="2413794"/>
            <a:ext cx="2959100" cy="3175000"/>
          </a:xfrm>
        </p:spPr>
      </p:pic>
    </p:spTree>
    <p:extLst>
      <p:ext uri="{BB962C8B-B14F-4D97-AF65-F5344CB8AC3E}">
        <p14:creationId xmlns:p14="http://schemas.microsoft.com/office/powerpoint/2010/main" val="1853954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F53E-D295-5E47-9301-B1449C6D5F0C}"/>
              </a:ext>
            </a:extLst>
          </p:cNvPr>
          <p:cNvSpPr>
            <a:spLocks noGrp="1"/>
          </p:cNvSpPr>
          <p:nvPr>
            <p:ph type="title"/>
          </p:nvPr>
        </p:nvSpPr>
        <p:spPr/>
        <p:txBody>
          <a:bodyPr>
            <a:normAutofit/>
          </a:bodyPr>
          <a:lstStyle/>
          <a:p>
            <a:pPr algn="ctr"/>
            <a:r>
              <a:rPr lang="en-US" sz="2400" dirty="0"/>
              <a:t>Newly created and de facto states in Eurasia and Africa</a:t>
            </a:r>
          </a:p>
        </p:txBody>
      </p:sp>
      <p:pic>
        <p:nvPicPr>
          <p:cNvPr id="4" name="Content Placeholder 3">
            <a:extLst>
              <a:ext uri="{FF2B5EF4-FFF2-40B4-BE49-F238E27FC236}">
                <a16:creationId xmlns:a16="http://schemas.microsoft.com/office/drawing/2014/main" id="{0E750A43-2113-9B4E-B197-FA173930A7D9}"/>
              </a:ext>
            </a:extLst>
          </p:cNvPr>
          <p:cNvPicPr>
            <a:picLocks noGrp="1" noChangeAspect="1"/>
          </p:cNvPicPr>
          <p:nvPr>
            <p:ph idx="1"/>
          </p:nvPr>
        </p:nvPicPr>
        <p:blipFill>
          <a:blip r:embed="rId2"/>
          <a:stretch>
            <a:fillRect/>
          </a:stretch>
        </p:blipFill>
        <p:spPr>
          <a:xfrm>
            <a:off x="6776771" y="3667475"/>
            <a:ext cx="2580986" cy="1455052"/>
          </a:xfrm>
        </p:spPr>
      </p:pic>
      <p:pic>
        <p:nvPicPr>
          <p:cNvPr id="5" name="Picture 4">
            <a:extLst>
              <a:ext uri="{FF2B5EF4-FFF2-40B4-BE49-F238E27FC236}">
                <a16:creationId xmlns:a16="http://schemas.microsoft.com/office/drawing/2014/main" id="{DBF2947C-44C2-BE48-B6A0-60F2DE575C5A}"/>
              </a:ext>
            </a:extLst>
          </p:cNvPr>
          <p:cNvPicPr>
            <a:picLocks noChangeAspect="1"/>
          </p:cNvPicPr>
          <p:nvPr/>
        </p:nvPicPr>
        <p:blipFill>
          <a:blip r:embed="rId3"/>
          <a:stretch>
            <a:fillRect/>
          </a:stretch>
        </p:blipFill>
        <p:spPr>
          <a:xfrm>
            <a:off x="9082716" y="1836725"/>
            <a:ext cx="1808192" cy="1325087"/>
          </a:xfrm>
          <a:prstGeom prst="rect">
            <a:avLst/>
          </a:prstGeom>
        </p:spPr>
      </p:pic>
      <p:pic>
        <p:nvPicPr>
          <p:cNvPr id="6" name="Picture 5">
            <a:extLst>
              <a:ext uri="{FF2B5EF4-FFF2-40B4-BE49-F238E27FC236}">
                <a16:creationId xmlns:a16="http://schemas.microsoft.com/office/drawing/2014/main" id="{4AC98D16-1AD4-E347-80DD-0B0DBC9101D3}"/>
              </a:ext>
            </a:extLst>
          </p:cNvPr>
          <p:cNvPicPr>
            <a:picLocks noChangeAspect="1"/>
          </p:cNvPicPr>
          <p:nvPr/>
        </p:nvPicPr>
        <p:blipFill>
          <a:blip r:embed="rId4"/>
          <a:stretch>
            <a:fillRect/>
          </a:stretch>
        </p:blipFill>
        <p:spPr>
          <a:xfrm>
            <a:off x="9845386" y="4291132"/>
            <a:ext cx="1947801" cy="1947801"/>
          </a:xfrm>
          <a:prstGeom prst="rect">
            <a:avLst/>
          </a:prstGeom>
        </p:spPr>
      </p:pic>
      <p:pic>
        <p:nvPicPr>
          <p:cNvPr id="8" name="Picture 7">
            <a:extLst>
              <a:ext uri="{FF2B5EF4-FFF2-40B4-BE49-F238E27FC236}">
                <a16:creationId xmlns:a16="http://schemas.microsoft.com/office/drawing/2014/main" id="{6C85431C-55F1-3C4E-A0C1-B7062ACBF6EA}"/>
              </a:ext>
            </a:extLst>
          </p:cNvPr>
          <p:cNvPicPr>
            <a:picLocks noChangeAspect="1"/>
          </p:cNvPicPr>
          <p:nvPr/>
        </p:nvPicPr>
        <p:blipFill>
          <a:blip r:embed="rId5"/>
          <a:stretch>
            <a:fillRect/>
          </a:stretch>
        </p:blipFill>
        <p:spPr>
          <a:xfrm>
            <a:off x="589976" y="2854444"/>
            <a:ext cx="5699166" cy="2612118"/>
          </a:xfrm>
          <a:prstGeom prst="rect">
            <a:avLst/>
          </a:prstGeom>
        </p:spPr>
      </p:pic>
      <p:pic>
        <p:nvPicPr>
          <p:cNvPr id="9" name="Picture 8">
            <a:extLst>
              <a:ext uri="{FF2B5EF4-FFF2-40B4-BE49-F238E27FC236}">
                <a16:creationId xmlns:a16="http://schemas.microsoft.com/office/drawing/2014/main" id="{3BAD99B3-9D7A-7E42-8EF5-E901C0DDDCBE}"/>
              </a:ext>
            </a:extLst>
          </p:cNvPr>
          <p:cNvPicPr>
            <a:picLocks noChangeAspect="1"/>
          </p:cNvPicPr>
          <p:nvPr/>
        </p:nvPicPr>
        <p:blipFill>
          <a:blip r:embed="rId4"/>
          <a:stretch>
            <a:fillRect/>
          </a:stretch>
        </p:blipFill>
        <p:spPr>
          <a:xfrm>
            <a:off x="9845386" y="4291131"/>
            <a:ext cx="1947801" cy="1947801"/>
          </a:xfrm>
          <a:prstGeom prst="rect">
            <a:avLst/>
          </a:prstGeom>
        </p:spPr>
      </p:pic>
    </p:spTree>
    <p:extLst>
      <p:ext uri="{BB962C8B-B14F-4D97-AF65-F5344CB8AC3E}">
        <p14:creationId xmlns:p14="http://schemas.microsoft.com/office/powerpoint/2010/main" val="3381242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0E56E-58E4-B74D-AC49-99A6F3829578}"/>
              </a:ext>
            </a:extLst>
          </p:cNvPr>
          <p:cNvSpPr>
            <a:spLocks noGrp="1"/>
          </p:cNvSpPr>
          <p:nvPr>
            <p:ph type="title"/>
          </p:nvPr>
        </p:nvSpPr>
        <p:spPr/>
        <p:txBody>
          <a:bodyPr>
            <a:normAutofit/>
          </a:bodyPr>
          <a:lstStyle/>
          <a:p>
            <a:pPr algn="ctr"/>
            <a:r>
              <a:rPr lang="en-US" sz="2400" dirty="0"/>
              <a:t>Post-communist Ukraine and Russia received their geographical shape via the same lethal lines</a:t>
            </a:r>
          </a:p>
        </p:txBody>
      </p:sp>
      <p:pic>
        <p:nvPicPr>
          <p:cNvPr id="4" name="Content Placeholder 3">
            <a:extLst>
              <a:ext uri="{FF2B5EF4-FFF2-40B4-BE49-F238E27FC236}">
                <a16:creationId xmlns:a16="http://schemas.microsoft.com/office/drawing/2014/main" id="{51B62D03-F5D8-234D-9944-DECC83EFB160}"/>
              </a:ext>
            </a:extLst>
          </p:cNvPr>
          <p:cNvPicPr>
            <a:picLocks noGrp="1" noChangeAspect="1"/>
          </p:cNvPicPr>
          <p:nvPr>
            <p:ph idx="1"/>
          </p:nvPr>
        </p:nvPicPr>
        <p:blipFill>
          <a:blip r:embed="rId2"/>
          <a:stretch>
            <a:fillRect/>
          </a:stretch>
        </p:blipFill>
        <p:spPr>
          <a:xfrm>
            <a:off x="8061272" y="2257537"/>
            <a:ext cx="2506794" cy="1747159"/>
          </a:xfrm>
        </p:spPr>
      </p:pic>
      <p:sp>
        <p:nvSpPr>
          <p:cNvPr id="5" name="TextBox 4">
            <a:extLst>
              <a:ext uri="{FF2B5EF4-FFF2-40B4-BE49-F238E27FC236}">
                <a16:creationId xmlns:a16="http://schemas.microsoft.com/office/drawing/2014/main" id="{4F684107-F94B-EE47-9B1A-D1C389212CE1}"/>
              </a:ext>
            </a:extLst>
          </p:cNvPr>
          <p:cNvSpPr txBox="1"/>
          <p:nvPr/>
        </p:nvSpPr>
        <p:spPr>
          <a:xfrm>
            <a:off x="1828800" y="2803161"/>
            <a:ext cx="5615576" cy="1754326"/>
          </a:xfrm>
          <a:prstGeom prst="rect">
            <a:avLst/>
          </a:prstGeom>
          <a:noFill/>
        </p:spPr>
        <p:txBody>
          <a:bodyPr wrap="none" rtlCol="0">
            <a:spAutoFit/>
          </a:bodyPr>
          <a:lstStyle/>
          <a:p>
            <a:r>
              <a:rPr lang="en-US" dirty="0"/>
              <a:t>The communists — [Yugoslavia] had Tito, we had Lenin</a:t>
            </a:r>
          </a:p>
          <a:p>
            <a:r>
              <a:rPr lang="en-US" dirty="0"/>
              <a:t>and Stalin — charted out arbitrary, ethnically nonsensical</a:t>
            </a:r>
          </a:p>
          <a:p>
            <a:r>
              <a:rPr lang="en-US" dirty="0"/>
              <a:t>and historically unjustifiable internal administrative</a:t>
            </a:r>
          </a:p>
          <a:p>
            <a:r>
              <a:rPr lang="en-US" dirty="0"/>
              <a:t>borders, and for years moved inhabitants from one region</a:t>
            </a:r>
          </a:p>
          <a:p>
            <a:r>
              <a:rPr lang="en-US" dirty="0"/>
              <a:t>to the next. Aleksandr Solzhenitsyn, Interview to </a:t>
            </a:r>
            <a:r>
              <a:rPr lang="en-US" i="1" dirty="0"/>
              <a:t>Forbes</a:t>
            </a:r>
          </a:p>
          <a:p>
            <a:r>
              <a:rPr lang="en-US" dirty="0"/>
              <a:t>magazine, 1994</a:t>
            </a:r>
          </a:p>
        </p:txBody>
      </p:sp>
    </p:spTree>
    <p:extLst>
      <p:ext uri="{BB962C8B-B14F-4D97-AF65-F5344CB8AC3E}">
        <p14:creationId xmlns:p14="http://schemas.microsoft.com/office/powerpoint/2010/main" val="944605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30B61-E278-314D-8332-C56051526101}"/>
              </a:ext>
            </a:extLst>
          </p:cNvPr>
          <p:cNvSpPr>
            <a:spLocks noGrp="1"/>
          </p:cNvSpPr>
          <p:nvPr>
            <p:ph type="title"/>
          </p:nvPr>
        </p:nvSpPr>
        <p:spPr/>
        <p:txBody>
          <a:bodyPr>
            <a:normAutofit fontScale="90000"/>
          </a:bodyPr>
          <a:lstStyle/>
          <a:p>
            <a:pPr algn="ctr"/>
            <a:r>
              <a:rPr lang="en-US" sz="2400" dirty="0"/>
              <a:t>1961. During a visit to newly independent Ghana, Queen Elizabeth II made a point of dancing with the first of Africa’s Big Men, President Kwame Nkrumah, an icon of the anticolonial struggle. Yet neither socialism nor Pan-Africanism, which Nkrumah passionately promoted, were able to transcend the continent’s divisions</a:t>
            </a:r>
          </a:p>
        </p:txBody>
      </p:sp>
      <p:pic>
        <p:nvPicPr>
          <p:cNvPr id="4" name="Content Placeholder 3">
            <a:extLst>
              <a:ext uri="{FF2B5EF4-FFF2-40B4-BE49-F238E27FC236}">
                <a16:creationId xmlns:a16="http://schemas.microsoft.com/office/drawing/2014/main" id="{C6B5329C-7EAD-6340-A7AC-C72C66CD1282}"/>
              </a:ext>
            </a:extLst>
          </p:cNvPr>
          <p:cNvPicPr>
            <a:picLocks noGrp="1" noChangeAspect="1"/>
          </p:cNvPicPr>
          <p:nvPr>
            <p:ph idx="1"/>
          </p:nvPr>
        </p:nvPicPr>
        <p:blipFill>
          <a:blip r:embed="rId2"/>
          <a:stretch>
            <a:fillRect/>
          </a:stretch>
        </p:blipFill>
        <p:spPr>
          <a:xfrm>
            <a:off x="3185406" y="1825625"/>
            <a:ext cx="5821187" cy="4351338"/>
          </a:xfrm>
        </p:spPr>
      </p:pic>
    </p:spTree>
    <p:extLst>
      <p:ext uri="{BB962C8B-B14F-4D97-AF65-F5344CB8AC3E}">
        <p14:creationId xmlns:p14="http://schemas.microsoft.com/office/powerpoint/2010/main" val="2018691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D9F6-8980-6D4C-BC75-94FC6A169701}"/>
              </a:ext>
            </a:extLst>
          </p:cNvPr>
          <p:cNvSpPr>
            <a:spLocks noGrp="1"/>
          </p:cNvSpPr>
          <p:nvPr>
            <p:ph type="title"/>
          </p:nvPr>
        </p:nvSpPr>
        <p:spPr>
          <a:xfrm>
            <a:off x="838200" y="179883"/>
            <a:ext cx="10515600" cy="1510806"/>
          </a:xfrm>
        </p:spPr>
        <p:txBody>
          <a:bodyPr>
            <a:noAutofit/>
          </a:bodyPr>
          <a:lstStyle/>
          <a:p>
            <a:pPr algn="ctr"/>
            <a:r>
              <a:rPr lang="en-US" sz="1800" dirty="0"/>
              <a:t>Robert Mugabe vs. Nelson Mandela. The former was a national liberation figure who upon winning power in Zimbabwe became an utterly retrograde leader, a corrupt </a:t>
            </a:r>
            <a:r>
              <a:rPr lang="en-US" sz="1800" dirty="0" err="1"/>
              <a:t>tribalist</a:t>
            </a:r>
            <a:r>
              <a:rPr lang="en-US" sz="1800" dirty="0"/>
              <a:t> who visited great suffering upon his country. He ruled for almost four decades. The latter, a supremely charismatic politician, understood that the reversal of historical injustices must be achieved through a nation-building and institution-building project that unites and transcends, rather than divides and despoils; and that such a project may never cease, but must forever go forward. Political stasis, Mandela believed, will lead to social entropy</a:t>
            </a:r>
          </a:p>
        </p:txBody>
      </p:sp>
      <p:pic>
        <p:nvPicPr>
          <p:cNvPr id="4" name="Content Placeholder 3">
            <a:extLst>
              <a:ext uri="{FF2B5EF4-FFF2-40B4-BE49-F238E27FC236}">
                <a16:creationId xmlns:a16="http://schemas.microsoft.com/office/drawing/2014/main" id="{452D5CC4-0087-FB49-B0A6-74C873E2BA2F}"/>
              </a:ext>
            </a:extLst>
          </p:cNvPr>
          <p:cNvPicPr>
            <a:picLocks noGrp="1" noChangeAspect="1"/>
          </p:cNvPicPr>
          <p:nvPr>
            <p:ph idx="1"/>
          </p:nvPr>
        </p:nvPicPr>
        <p:blipFill>
          <a:blip r:embed="rId2"/>
          <a:stretch>
            <a:fillRect/>
          </a:stretch>
        </p:blipFill>
        <p:spPr>
          <a:xfrm>
            <a:off x="5234899" y="2039040"/>
            <a:ext cx="5080000" cy="3175000"/>
          </a:xfrm>
        </p:spPr>
      </p:pic>
      <p:sp>
        <p:nvSpPr>
          <p:cNvPr id="3" name="TextBox 2">
            <a:extLst>
              <a:ext uri="{FF2B5EF4-FFF2-40B4-BE49-F238E27FC236}">
                <a16:creationId xmlns:a16="http://schemas.microsoft.com/office/drawing/2014/main" id="{C6B10F9B-48FF-214F-B107-E3A5574CC8AB}"/>
              </a:ext>
            </a:extLst>
          </p:cNvPr>
          <p:cNvSpPr txBox="1"/>
          <p:nvPr/>
        </p:nvSpPr>
        <p:spPr>
          <a:xfrm>
            <a:off x="659567" y="2398427"/>
            <a:ext cx="3132943" cy="3693319"/>
          </a:xfrm>
          <a:prstGeom prst="rect">
            <a:avLst/>
          </a:prstGeom>
          <a:noFill/>
        </p:spPr>
        <p:txBody>
          <a:bodyPr wrap="square" rtlCol="0">
            <a:spAutoFit/>
          </a:bodyPr>
          <a:lstStyle/>
          <a:p>
            <a:r>
              <a:rPr lang="en-US" dirty="0"/>
              <a:t>Patriarchalism is the most important type of traditional authority. We are talking about the power of male figures — fathers, elders, patrons — over the family, the clan, the tribe. This type of authority can have the whiff of magic. Traditional authority with an occult twist may extend over an entire society, even one with a modern economy and modern weapons.</a:t>
            </a:r>
          </a:p>
        </p:txBody>
      </p:sp>
    </p:spTree>
    <p:extLst>
      <p:ext uri="{BB962C8B-B14F-4D97-AF65-F5344CB8AC3E}">
        <p14:creationId xmlns:p14="http://schemas.microsoft.com/office/powerpoint/2010/main" val="2386163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3765-9E1B-2E42-8730-D064BCCA3D1D}"/>
              </a:ext>
            </a:extLst>
          </p:cNvPr>
          <p:cNvSpPr>
            <a:spLocks noGrp="1"/>
          </p:cNvSpPr>
          <p:nvPr>
            <p:ph type="title"/>
          </p:nvPr>
        </p:nvSpPr>
        <p:spPr/>
        <p:txBody>
          <a:bodyPr>
            <a:normAutofit/>
          </a:bodyPr>
          <a:lstStyle/>
          <a:p>
            <a:pPr algn="ctr"/>
            <a:r>
              <a:rPr lang="en-US" sz="2400" dirty="0"/>
              <a:t>Boris Johnson’s charisma was enough for five premiers in 10 years.</a:t>
            </a:r>
            <a:br>
              <a:rPr lang="en-US" sz="2400" dirty="0"/>
            </a:br>
            <a:r>
              <a:rPr lang="en-US" sz="2400" dirty="0"/>
              <a:t>Is this history repeating itself, the first time as drama, and the next four times as a game of musical chairs?</a:t>
            </a:r>
          </a:p>
        </p:txBody>
      </p:sp>
      <p:pic>
        <p:nvPicPr>
          <p:cNvPr id="4" name="Content Placeholder 3">
            <a:extLst>
              <a:ext uri="{FF2B5EF4-FFF2-40B4-BE49-F238E27FC236}">
                <a16:creationId xmlns:a16="http://schemas.microsoft.com/office/drawing/2014/main" id="{F03A4BCA-3453-FC4E-97BE-F1E6256131E8}"/>
              </a:ext>
            </a:extLst>
          </p:cNvPr>
          <p:cNvPicPr>
            <a:picLocks noGrp="1" noChangeAspect="1"/>
          </p:cNvPicPr>
          <p:nvPr>
            <p:ph idx="1"/>
          </p:nvPr>
        </p:nvPicPr>
        <p:blipFill>
          <a:blip r:embed="rId2"/>
          <a:stretch>
            <a:fillRect/>
          </a:stretch>
        </p:blipFill>
        <p:spPr>
          <a:xfrm>
            <a:off x="1785495" y="2288980"/>
            <a:ext cx="4066290" cy="2706624"/>
          </a:xfrm>
        </p:spPr>
      </p:pic>
      <p:pic>
        <p:nvPicPr>
          <p:cNvPr id="6" name="Picture 5">
            <a:extLst>
              <a:ext uri="{FF2B5EF4-FFF2-40B4-BE49-F238E27FC236}">
                <a16:creationId xmlns:a16="http://schemas.microsoft.com/office/drawing/2014/main" id="{2BF3953F-546E-4C4D-9E8A-0506962CAFB0}"/>
              </a:ext>
            </a:extLst>
          </p:cNvPr>
          <p:cNvPicPr>
            <a:picLocks noChangeAspect="1"/>
          </p:cNvPicPr>
          <p:nvPr/>
        </p:nvPicPr>
        <p:blipFill>
          <a:blip r:embed="rId3"/>
          <a:stretch>
            <a:fillRect/>
          </a:stretch>
        </p:blipFill>
        <p:spPr>
          <a:xfrm>
            <a:off x="7288551" y="2931092"/>
            <a:ext cx="1422400" cy="1422400"/>
          </a:xfrm>
          <a:prstGeom prst="rect">
            <a:avLst/>
          </a:prstGeom>
        </p:spPr>
      </p:pic>
      <p:sp>
        <p:nvSpPr>
          <p:cNvPr id="7" name="TextBox 6">
            <a:extLst>
              <a:ext uri="{FF2B5EF4-FFF2-40B4-BE49-F238E27FC236}">
                <a16:creationId xmlns:a16="http://schemas.microsoft.com/office/drawing/2014/main" id="{2D01D0C8-29CC-E244-8FC8-C44B95CE50ED}"/>
              </a:ext>
            </a:extLst>
          </p:cNvPr>
          <p:cNvSpPr txBox="1"/>
          <p:nvPr/>
        </p:nvSpPr>
        <p:spPr>
          <a:xfrm>
            <a:off x="9623685" y="3372786"/>
            <a:ext cx="1558977" cy="2585323"/>
          </a:xfrm>
          <a:prstGeom prst="rect">
            <a:avLst/>
          </a:prstGeom>
          <a:noFill/>
        </p:spPr>
        <p:txBody>
          <a:bodyPr wrap="square" rtlCol="0">
            <a:spAutoFit/>
          </a:bodyPr>
          <a:lstStyle/>
          <a:p>
            <a:r>
              <a:rPr lang="en-US" dirty="0"/>
              <a:t>Rishi Sunak, Britain’s newly appointed prime minister,</a:t>
            </a:r>
          </a:p>
          <a:p>
            <a:r>
              <a:rPr lang="en-US" dirty="0"/>
              <a:t>with his wife,</a:t>
            </a:r>
          </a:p>
          <a:p>
            <a:r>
              <a:rPr lang="en-US" dirty="0"/>
              <a:t>billionaire’s daughter</a:t>
            </a:r>
          </a:p>
          <a:p>
            <a:r>
              <a:rPr lang="en-US" dirty="0" err="1"/>
              <a:t>Akshata</a:t>
            </a:r>
            <a:r>
              <a:rPr lang="en-US" dirty="0"/>
              <a:t> </a:t>
            </a:r>
            <a:r>
              <a:rPr lang="en-US" dirty="0" err="1"/>
              <a:t>Murty</a:t>
            </a:r>
            <a:endParaRPr lang="en-US" dirty="0"/>
          </a:p>
        </p:txBody>
      </p:sp>
    </p:spTree>
    <p:extLst>
      <p:ext uri="{BB962C8B-B14F-4D97-AF65-F5344CB8AC3E}">
        <p14:creationId xmlns:p14="http://schemas.microsoft.com/office/powerpoint/2010/main" val="3227036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7AC5-5B4E-8442-865E-57CBC7B6DB67}"/>
              </a:ext>
            </a:extLst>
          </p:cNvPr>
          <p:cNvSpPr>
            <a:spLocks noGrp="1"/>
          </p:cNvSpPr>
          <p:nvPr>
            <p:ph type="title"/>
          </p:nvPr>
        </p:nvSpPr>
        <p:spPr/>
        <p:txBody>
          <a:bodyPr>
            <a:normAutofit/>
          </a:bodyPr>
          <a:lstStyle/>
          <a:p>
            <a:pPr algn="ctr"/>
            <a:r>
              <a:rPr lang="en-US" sz="2400" dirty="0"/>
              <a:t>Political leaders of the managerial or apparatchik type. Some, however, also happen to be charismatic and even inspirational figures</a:t>
            </a:r>
          </a:p>
        </p:txBody>
      </p:sp>
      <p:pic>
        <p:nvPicPr>
          <p:cNvPr id="7" name="Content Placeholder 6">
            <a:extLst>
              <a:ext uri="{FF2B5EF4-FFF2-40B4-BE49-F238E27FC236}">
                <a16:creationId xmlns:a16="http://schemas.microsoft.com/office/drawing/2014/main" id="{2C3E8AEC-F522-D948-9C03-2AC7E6EDFFAC}"/>
              </a:ext>
            </a:extLst>
          </p:cNvPr>
          <p:cNvPicPr>
            <a:picLocks noGrp="1" noChangeAspect="1"/>
          </p:cNvPicPr>
          <p:nvPr>
            <p:ph idx="1"/>
          </p:nvPr>
        </p:nvPicPr>
        <p:blipFill>
          <a:blip r:embed="rId2"/>
          <a:stretch>
            <a:fillRect/>
          </a:stretch>
        </p:blipFill>
        <p:spPr>
          <a:xfrm>
            <a:off x="1600720" y="2268187"/>
            <a:ext cx="4142445" cy="2756869"/>
          </a:xfrm>
        </p:spPr>
      </p:pic>
      <p:pic>
        <p:nvPicPr>
          <p:cNvPr id="9" name="Picture 8">
            <a:extLst>
              <a:ext uri="{FF2B5EF4-FFF2-40B4-BE49-F238E27FC236}">
                <a16:creationId xmlns:a16="http://schemas.microsoft.com/office/drawing/2014/main" id="{1AE6D251-E56C-324F-A877-F84FAC702EDF}"/>
              </a:ext>
            </a:extLst>
          </p:cNvPr>
          <p:cNvPicPr>
            <a:picLocks noChangeAspect="1"/>
          </p:cNvPicPr>
          <p:nvPr/>
        </p:nvPicPr>
        <p:blipFill>
          <a:blip r:embed="rId3"/>
          <a:stretch>
            <a:fillRect/>
          </a:stretch>
        </p:blipFill>
        <p:spPr>
          <a:xfrm>
            <a:off x="6088833" y="1947553"/>
            <a:ext cx="5264967" cy="3485408"/>
          </a:xfrm>
          <a:prstGeom prst="rect">
            <a:avLst/>
          </a:prstGeom>
        </p:spPr>
      </p:pic>
    </p:spTree>
    <p:extLst>
      <p:ext uri="{BB962C8B-B14F-4D97-AF65-F5344CB8AC3E}">
        <p14:creationId xmlns:p14="http://schemas.microsoft.com/office/powerpoint/2010/main" val="572501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383F4-FEE7-C44A-8E65-300CC46BD9F6}"/>
              </a:ext>
            </a:extLst>
          </p:cNvPr>
          <p:cNvSpPr>
            <a:spLocks noGrp="1"/>
          </p:cNvSpPr>
          <p:nvPr>
            <p:ph type="title"/>
          </p:nvPr>
        </p:nvSpPr>
        <p:spPr/>
        <p:txBody>
          <a:bodyPr>
            <a:normAutofit/>
          </a:bodyPr>
          <a:lstStyle/>
          <a:p>
            <a:pPr algn="ctr"/>
            <a:r>
              <a:rPr lang="en-US" sz="2400" dirty="0"/>
              <a:t>…yet the </a:t>
            </a:r>
            <a:r>
              <a:rPr lang="en-US" sz="2400" dirty="0" err="1"/>
              <a:t>ubiquitousness</a:t>
            </a:r>
            <a:r>
              <a:rPr lang="en-US" sz="2400" dirty="0"/>
              <a:t> of these manager types explains in some considerable measure the rise of anti-establishment charismatic, populist disruptors </a:t>
            </a:r>
          </a:p>
        </p:txBody>
      </p:sp>
      <p:pic>
        <p:nvPicPr>
          <p:cNvPr id="4" name="Content Placeholder 3">
            <a:extLst>
              <a:ext uri="{FF2B5EF4-FFF2-40B4-BE49-F238E27FC236}">
                <a16:creationId xmlns:a16="http://schemas.microsoft.com/office/drawing/2014/main" id="{0157BE6C-6EFB-7B4B-9B71-DC9099896F5B}"/>
              </a:ext>
            </a:extLst>
          </p:cNvPr>
          <p:cNvPicPr>
            <a:picLocks noGrp="1" noChangeAspect="1"/>
          </p:cNvPicPr>
          <p:nvPr>
            <p:ph idx="1"/>
          </p:nvPr>
        </p:nvPicPr>
        <p:blipFill>
          <a:blip r:embed="rId2"/>
          <a:stretch>
            <a:fillRect/>
          </a:stretch>
        </p:blipFill>
        <p:spPr>
          <a:xfrm>
            <a:off x="1429918" y="2493818"/>
            <a:ext cx="3441438" cy="2293732"/>
          </a:xfrm>
        </p:spPr>
      </p:pic>
      <p:pic>
        <p:nvPicPr>
          <p:cNvPr id="5" name="Picture 4">
            <a:extLst>
              <a:ext uri="{FF2B5EF4-FFF2-40B4-BE49-F238E27FC236}">
                <a16:creationId xmlns:a16="http://schemas.microsoft.com/office/drawing/2014/main" id="{47006832-AEF3-364D-B2F0-D5EB34C7738E}"/>
              </a:ext>
            </a:extLst>
          </p:cNvPr>
          <p:cNvPicPr>
            <a:picLocks noChangeAspect="1"/>
          </p:cNvPicPr>
          <p:nvPr/>
        </p:nvPicPr>
        <p:blipFill>
          <a:blip r:embed="rId3"/>
          <a:stretch>
            <a:fillRect/>
          </a:stretch>
        </p:blipFill>
        <p:spPr>
          <a:xfrm>
            <a:off x="5476998" y="2152474"/>
            <a:ext cx="5034644" cy="3356429"/>
          </a:xfrm>
          <a:prstGeom prst="rect">
            <a:avLst/>
          </a:prstGeom>
        </p:spPr>
      </p:pic>
    </p:spTree>
    <p:extLst>
      <p:ext uri="{BB962C8B-B14F-4D97-AF65-F5344CB8AC3E}">
        <p14:creationId xmlns:p14="http://schemas.microsoft.com/office/powerpoint/2010/main" val="3740818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6BFAA-BC3D-204C-9689-1DA3DF9398D2}"/>
              </a:ext>
            </a:extLst>
          </p:cNvPr>
          <p:cNvSpPr>
            <a:spLocks noGrp="1"/>
          </p:cNvSpPr>
          <p:nvPr>
            <p:ph type="title"/>
          </p:nvPr>
        </p:nvSpPr>
        <p:spPr/>
        <p:txBody>
          <a:bodyPr/>
          <a:lstStyle/>
          <a:p>
            <a:pPr algn="ctr"/>
            <a:r>
              <a:rPr lang="en-US" dirty="0"/>
              <a:t>A Message to All Course Attendees</a:t>
            </a:r>
          </a:p>
        </p:txBody>
      </p:sp>
      <p:sp>
        <p:nvSpPr>
          <p:cNvPr id="3" name="Content Placeholder 2">
            <a:extLst>
              <a:ext uri="{FF2B5EF4-FFF2-40B4-BE49-F238E27FC236}">
                <a16:creationId xmlns:a16="http://schemas.microsoft.com/office/drawing/2014/main" id="{87934231-E65A-AA46-821E-01701AA090D8}"/>
              </a:ext>
            </a:extLst>
          </p:cNvPr>
          <p:cNvSpPr>
            <a:spLocks noGrp="1"/>
          </p:cNvSpPr>
          <p:nvPr>
            <p:ph idx="1"/>
          </p:nvPr>
        </p:nvSpPr>
        <p:spPr/>
        <p:txBody>
          <a:bodyPr>
            <a:normAutofit fontScale="92500" lnSpcReduction="10000"/>
          </a:bodyPr>
          <a:lstStyle/>
          <a:p>
            <a:pPr marL="0" indent="0">
              <a:buNone/>
            </a:pPr>
            <a:r>
              <a:rPr lang="en-US" dirty="0"/>
              <a:t>I am very sorry we did not have class on Tuesday, October 25. The fault was entirely mine. For some reason I found myself in a state of abstraction and decided we would be meeting at 3.30 pm rather than at the correct time of 1.30!</a:t>
            </a:r>
          </a:p>
          <a:p>
            <a:pPr marL="0" indent="0">
              <a:buNone/>
            </a:pPr>
            <a:endParaRPr lang="en-US" dirty="0"/>
          </a:p>
          <a:p>
            <a:pPr marL="0" indent="0">
              <a:buNone/>
            </a:pPr>
            <a:r>
              <a:rPr lang="en-US" dirty="0"/>
              <a:t>I hope that all those members of the class who came to OLLI to listen to me, as well as those of you who tuned in online, were not too inconvenienced.</a:t>
            </a:r>
          </a:p>
          <a:p>
            <a:pPr marL="0" indent="0">
              <a:buNone/>
            </a:pPr>
            <a:endParaRPr lang="en-US" dirty="0"/>
          </a:p>
          <a:p>
            <a:pPr marL="0" indent="0">
              <a:buNone/>
            </a:pPr>
            <a:r>
              <a:rPr lang="en-US" dirty="0"/>
              <a:t>I very much look forward to our final meeting next week, but meanwhile, here is the PowerPoint presentation for Lecture Seven. In addition, I have created an audio recording to go with </a:t>
            </a:r>
            <a:r>
              <a:rPr lang="en-US"/>
              <a:t>the presentation.</a:t>
            </a:r>
            <a:endParaRPr lang="en-US" dirty="0"/>
          </a:p>
        </p:txBody>
      </p:sp>
    </p:spTree>
    <p:extLst>
      <p:ext uri="{BB962C8B-B14F-4D97-AF65-F5344CB8AC3E}">
        <p14:creationId xmlns:p14="http://schemas.microsoft.com/office/powerpoint/2010/main" val="2882220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084D1-3C32-A642-937D-F3E86C004A3E}"/>
              </a:ext>
            </a:extLst>
          </p:cNvPr>
          <p:cNvSpPr>
            <a:spLocks noGrp="1"/>
          </p:cNvSpPr>
          <p:nvPr>
            <p:ph type="title"/>
          </p:nvPr>
        </p:nvSpPr>
        <p:spPr/>
        <p:txBody>
          <a:bodyPr>
            <a:normAutofit/>
          </a:bodyPr>
          <a:lstStyle/>
          <a:p>
            <a:pPr algn="ctr"/>
            <a:r>
              <a:rPr lang="en-US" sz="2400" dirty="0"/>
              <a:t>National renewal vs. national </a:t>
            </a:r>
            <a:r>
              <a:rPr lang="en-US" sz="2400" dirty="0" err="1"/>
              <a:t>refoundation</a:t>
            </a:r>
            <a:r>
              <a:rPr lang="en-US" sz="2400" dirty="0"/>
              <a:t>.</a:t>
            </a:r>
            <a:br>
              <a:rPr lang="en-US" sz="2400" dirty="0"/>
            </a:br>
            <a:r>
              <a:rPr lang="en-US" sz="2400" dirty="0"/>
              <a:t>It’s a question of institutions (reform or transform?), and failure is always an option</a:t>
            </a:r>
          </a:p>
        </p:txBody>
      </p:sp>
      <p:pic>
        <p:nvPicPr>
          <p:cNvPr id="4" name="Content Placeholder 3">
            <a:extLst>
              <a:ext uri="{FF2B5EF4-FFF2-40B4-BE49-F238E27FC236}">
                <a16:creationId xmlns:a16="http://schemas.microsoft.com/office/drawing/2014/main" id="{2A65A013-ADA4-D944-9329-FA2C87E06CFD}"/>
              </a:ext>
            </a:extLst>
          </p:cNvPr>
          <p:cNvPicPr>
            <a:picLocks noGrp="1" noChangeAspect="1"/>
          </p:cNvPicPr>
          <p:nvPr>
            <p:ph idx="1"/>
          </p:nvPr>
        </p:nvPicPr>
        <p:blipFill>
          <a:blip r:embed="rId2"/>
          <a:stretch>
            <a:fillRect/>
          </a:stretch>
        </p:blipFill>
        <p:spPr>
          <a:xfrm>
            <a:off x="798300" y="4722443"/>
            <a:ext cx="1422400" cy="1422400"/>
          </a:xfrm>
        </p:spPr>
      </p:pic>
      <p:pic>
        <p:nvPicPr>
          <p:cNvPr id="5" name="Picture 4">
            <a:extLst>
              <a:ext uri="{FF2B5EF4-FFF2-40B4-BE49-F238E27FC236}">
                <a16:creationId xmlns:a16="http://schemas.microsoft.com/office/drawing/2014/main" id="{963A0F92-D8FD-1B40-8852-529C716E52F4}"/>
              </a:ext>
            </a:extLst>
          </p:cNvPr>
          <p:cNvPicPr>
            <a:picLocks noChangeAspect="1"/>
          </p:cNvPicPr>
          <p:nvPr/>
        </p:nvPicPr>
        <p:blipFill>
          <a:blip r:embed="rId3"/>
          <a:stretch>
            <a:fillRect/>
          </a:stretch>
        </p:blipFill>
        <p:spPr>
          <a:xfrm>
            <a:off x="784651" y="3397732"/>
            <a:ext cx="1560643" cy="1170482"/>
          </a:xfrm>
          <a:prstGeom prst="rect">
            <a:avLst/>
          </a:prstGeom>
        </p:spPr>
      </p:pic>
      <p:pic>
        <p:nvPicPr>
          <p:cNvPr id="6" name="Picture 5">
            <a:extLst>
              <a:ext uri="{FF2B5EF4-FFF2-40B4-BE49-F238E27FC236}">
                <a16:creationId xmlns:a16="http://schemas.microsoft.com/office/drawing/2014/main" id="{52D39E27-D4A5-8644-9628-7D77C848CC2C}"/>
              </a:ext>
            </a:extLst>
          </p:cNvPr>
          <p:cNvPicPr>
            <a:picLocks noChangeAspect="1"/>
          </p:cNvPicPr>
          <p:nvPr/>
        </p:nvPicPr>
        <p:blipFill>
          <a:blip r:embed="rId4"/>
          <a:stretch>
            <a:fillRect/>
          </a:stretch>
        </p:blipFill>
        <p:spPr>
          <a:xfrm>
            <a:off x="6782634" y="2175536"/>
            <a:ext cx="1362722" cy="915113"/>
          </a:xfrm>
          <a:prstGeom prst="rect">
            <a:avLst/>
          </a:prstGeom>
        </p:spPr>
      </p:pic>
      <p:sp>
        <p:nvSpPr>
          <p:cNvPr id="7" name="TextBox 6">
            <a:extLst>
              <a:ext uri="{FF2B5EF4-FFF2-40B4-BE49-F238E27FC236}">
                <a16:creationId xmlns:a16="http://schemas.microsoft.com/office/drawing/2014/main" id="{E74DA97A-CA2E-1C4B-8578-C25ED7EE43A7}"/>
              </a:ext>
            </a:extLst>
          </p:cNvPr>
          <p:cNvSpPr txBox="1"/>
          <p:nvPr/>
        </p:nvSpPr>
        <p:spPr>
          <a:xfrm flipH="1">
            <a:off x="5168486" y="3425331"/>
            <a:ext cx="519210" cy="369332"/>
          </a:xfrm>
          <a:prstGeom prst="rect">
            <a:avLst/>
          </a:prstGeom>
          <a:noFill/>
        </p:spPr>
        <p:txBody>
          <a:bodyPr wrap="square" rtlCol="0">
            <a:spAutoFit/>
          </a:bodyPr>
          <a:lstStyle/>
          <a:p>
            <a:r>
              <a:rPr lang="en-US" b="1" dirty="0"/>
              <a:t>VS</a:t>
            </a:r>
          </a:p>
        </p:txBody>
      </p:sp>
      <p:pic>
        <p:nvPicPr>
          <p:cNvPr id="8" name="Picture 7">
            <a:extLst>
              <a:ext uri="{FF2B5EF4-FFF2-40B4-BE49-F238E27FC236}">
                <a16:creationId xmlns:a16="http://schemas.microsoft.com/office/drawing/2014/main" id="{4081D7AA-BA9D-614F-8469-B9DD9F9F8BC6}"/>
              </a:ext>
            </a:extLst>
          </p:cNvPr>
          <p:cNvPicPr>
            <a:picLocks noChangeAspect="1"/>
          </p:cNvPicPr>
          <p:nvPr/>
        </p:nvPicPr>
        <p:blipFill>
          <a:blip r:embed="rId5"/>
          <a:stretch>
            <a:fillRect/>
          </a:stretch>
        </p:blipFill>
        <p:spPr>
          <a:xfrm>
            <a:off x="10124051" y="2188196"/>
            <a:ext cx="1739900" cy="1323611"/>
          </a:xfrm>
          <a:prstGeom prst="rect">
            <a:avLst/>
          </a:prstGeom>
        </p:spPr>
      </p:pic>
      <p:pic>
        <p:nvPicPr>
          <p:cNvPr id="9" name="Picture 8">
            <a:extLst>
              <a:ext uri="{FF2B5EF4-FFF2-40B4-BE49-F238E27FC236}">
                <a16:creationId xmlns:a16="http://schemas.microsoft.com/office/drawing/2014/main" id="{0FE8C9CB-04A5-8C43-802A-4DE3C7EA2790}"/>
              </a:ext>
            </a:extLst>
          </p:cNvPr>
          <p:cNvPicPr>
            <a:picLocks noChangeAspect="1"/>
          </p:cNvPicPr>
          <p:nvPr/>
        </p:nvPicPr>
        <p:blipFill>
          <a:blip r:embed="rId6"/>
          <a:stretch>
            <a:fillRect/>
          </a:stretch>
        </p:blipFill>
        <p:spPr>
          <a:xfrm>
            <a:off x="7319561" y="4908041"/>
            <a:ext cx="1063486" cy="1063486"/>
          </a:xfrm>
          <a:prstGeom prst="rect">
            <a:avLst/>
          </a:prstGeom>
        </p:spPr>
      </p:pic>
      <p:pic>
        <p:nvPicPr>
          <p:cNvPr id="10" name="Picture 9">
            <a:extLst>
              <a:ext uri="{FF2B5EF4-FFF2-40B4-BE49-F238E27FC236}">
                <a16:creationId xmlns:a16="http://schemas.microsoft.com/office/drawing/2014/main" id="{E5626B5B-EB40-5E46-90C3-F1BAE710AF3D}"/>
              </a:ext>
            </a:extLst>
          </p:cNvPr>
          <p:cNvPicPr>
            <a:picLocks noChangeAspect="1"/>
          </p:cNvPicPr>
          <p:nvPr/>
        </p:nvPicPr>
        <p:blipFill>
          <a:blip r:embed="rId7"/>
          <a:stretch>
            <a:fillRect/>
          </a:stretch>
        </p:blipFill>
        <p:spPr>
          <a:xfrm>
            <a:off x="9961481" y="5028510"/>
            <a:ext cx="1894460" cy="1420845"/>
          </a:xfrm>
          <a:prstGeom prst="rect">
            <a:avLst/>
          </a:prstGeom>
        </p:spPr>
      </p:pic>
      <p:pic>
        <p:nvPicPr>
          <p:cNvPr id="11" name="Picture 10">
            <a:extLst>
              <a:ext uri="{FF2B5EF4-FFF2-40B4-BE49-F238E27FC236}">
                <a16:creationId xmlns:a16="http://schemas.microsoft.com/office/drawing/2014/main" id="{D7A4D19A-5C0A-A64C-B16D-46E4F5D18386}"/>
              </a:ext>
            </a:extLst>
          </p:cNvPr>
          <p:cNvPicPr>
            <a:picLocks noChangeAspect="1"/>
          </p:cNvPicPr>
          <p:nvPr/>
        </p:nvPicPr>
        <p:blipFill>
          <a:blip r:embed="rId8"/>
          <a:stretch>
            <a:fillRect/>
          </a:stretch>
        </p:blipFill>
        <p:spPr>
          <a:xfrm>
            <a:off x="7430740" y="3340070"/>
            <a:ext cx="970456" cy="1337119"/>
          </a:xfrm>
          <a:prstGeom prst="rect">
            <a:avLst/>
          </a:prstGeom>
        </p:spPr>
      </p:pic>
      <p:pic>
        <p:nvPicPr>
          <p:cNvPr id="12" name="Picture 11">
            <a:extLst>
              <a:ext uri="{FF2B5EF4-FFF2-40B4-BE49-F238E27FC236}">
                <a16:creationId xmlns:a16="http://schemas.microsoft.com/office/drawing/2014/main" id="{3957F774-8C21-7E4D-9EE3-C170AF32F51D}"/>
              </a:ext>
            </a:extLst>
          </p:cNvPr>
          <p:cNvPicPr>
            <a:picLocks noChangeAspect="1"/>
          </p:cNvPicPr>
          <p:nvPr/>
        </p:nvPicPr>
        <p:blipFill>
          <a:blip r:embed="rId9"/>
          <a:stretch>
            <a:fillRect/>
          </a:stretch>
        </p:blipFill>
        <p:spPr>
          <a:xfrm>
            <a:off x="2510021" y="3692856"/>
            <a:ext cx="1491636" cy="1491636"/>
          </a:xfrm>
          <a:prstGeom prst="rect">
            <a:avLst/>
          </a:prstGeom>
        </p:spPr>
      </p:pic>
      <p:pic>
        <p:nvPicPr>
          <p:cNvPr id="13" name="Picture 12">
            <a:extLst>
              <a:ext uri="{FF2B5EF4-FFF2-40B4-BE49-F238E27FC236}">
                <a16:creationId xmlns:a16="http://schemas.microsoft.com/office/drawing/2014/main" id="{B3318BEE-FA10-7445-9E6E-DFD72275A8A6}"/>
              </a:ext>
            </a:extLst>
          </p:cNvPr>
          <p:cNvPicPr>
            <a:picLocks noChangeAspect="1"/>
          </p:cNvPicPr>
          <p:nvPr/>
        </p:nvPicPr>
        <p:blipFill>
          <a:blip r:embed="rId10"/>
          <a:stretch>
            <a:fillRect/>
          </a:stretch>
        </p:blipFill>
        <p:spPr>
          <a:xfrm>
            <a:off x="8690517" y="2293495"/>
            <a:ext cx="1029310" cy="1441034"/>
          </a:xfrm>
          <a:prstGeom prst="rect">
            <a:avLst/>
          </a:prstGeom>
        </p:spPr>
      </p:pic>
      <p:pic>
        <p:nvPicPr>
          <p:cNvPr id="14" name="Picture 13">
            <a:extLst>
              <a:ext uri="{FF2B5EF4-FFF2-40B4-BE49-F238E27FC236}">
                <a16:creationId xmlns:a16="http://schemas.microsoft.com/office/drawing/2014/main" id="{B9CF0C12-D92D-9E43-BF3B-53C660690E33}"/>
              </a:ext>
            </a:extLst>
          </p:cNvPr>
          <p:cNvPicPr>
            <a:picLocks noChangeAspect="1"/>
          </p:cNvPicPr>
          <p:nvPr/>
        </p:nvPicPr>
        <p:blipFill>
          <a:blip r:embed="rId11"/>
          <a:stretch>
            <a:fillRect/>
          </a:stretch>
        </p:blipFill>
        <p:spPr>
          <a:xfrm>
            <a:off x="10663448" y="3673516"/>
            <a:ext cx="890593" cy="1292797"/>
          </a:xfrm>
          <a:prstGeom prst="rect">
            <a:avLst/>
          </a:prstGeom>
        </p:spPr>
      </p:pic>
      <p:pic>
        <p:nvPicPr>
          <p:cNvPr id="16" name="Picture 15">
            <a:extLst>
              <a:ext uri="{FF2B5EF4-FFF2-40B4-BE49-F238E27FC236}">
                <a16:creationId xmlns:a16="http://schemas.microsoft.com/office/drawing/2014/main" id="{89C981F3-5DED-7C48-8FE1-28B6155652FE}"/>
              </a:ext>
            </a:extLst>
          </p:cNvPr>
          <p:cNvPicPr>
            <a:picLocks noChangeAspect="1"/>
          </p:cNvPicPr>
          <p:nvPr/>
        </p:nvPicPr>
        <p:blipFill>
          <a:blip r:embed="rId12"/>
          <a:stretch>
            <a:fillRect/>
          </a:stretch>
        </p:blipFill>
        <p:spPr>
          <a:xfrm>
            <a:off x="8458808" y="3915770"/>
            <a:ext cx="1422400" cy="1422400"/>
          </a:xfrm>
          <a:prstGeom prst="rect">
            <a:avLst/>
          </a:prstGeom>
        </p:spPr>
      </p:pic>
      <p:pic>
        <p:nvPicPr>
          <p:cNvPr id="17" name="Picture 16">
            <a:extLst>
              <a:ext uri="{FF2B5EF4-FFF2-40B4-BE49-F238E27FC236}">
                <a16:creationId xmlns:a16="http://schemas.microsoft.com/office/drawing/2014/main" id="{D3FA7525-2B82-544B-89FF-A9748959FE25}"/>
              </a:ext>
            </a:extLst>
          </p:cNvPr>
          <p:cNvPicPr>
            <a:picLocks noChangeAspect="1"/>
          </p:cNvPicPr>
          <p:nvPr/>
        </p:nvPicPr>
        <p:blipFill>
          <a:blip r:embed="rId13"/>
          <a:stretch>
            <a:fillRect/>
          </a:stretch>
        </p:blipFill>
        <p:spPr>
          <a:xfrm>
            <a:off x="2467956" y="2201976"/>
            <a:ext cx="961372" cy="1370467"/>
          </a:xfrm>
          <a:prstGeom prst="rect">
            <a:avLst/>
          </a:prstGeom>
        </p:spPr>
      </p:pic>
      <p:pic>
        <p:nvPicPr>
          <p:cNvPr id="18" name="Picture 17">
            <a:extLst>
              <a:ext uri="{FF2B5EF4-FFF2-40B4-BE49-F238E27FC236}">
                <a16:creationId xmlns:a16="http://schemas.microsoft.com/office/drawing/2014/main" id="{109D72B5-6B16-314E-81F1-0DE769307806}"/>
              </a:ext>
            </a:extLst>
          </p:cNvPr>
          <p:cNvPicPr>
            <a:picLocks noChangeAspect="1"/>
          </p:cNvPicPr>
          <p:nvPr/>
        </p:nvPicPr>
        <p:blipFill>
          <a:blip r:embed="rId14"/>
          <a:stretch>
            <a:fillRect/>
          </a:stretch>
        </p:blipFill>
        <p:spPr>
          <a:xfrm>
            <a:off x="6159719" y="4412041"/>
            <a:ext cx="1093217" cy="1465766"/>
          </a:xfrm>
          <a:prstGeom prst="rect">
            <a:avLst/>
          </a:prstGeom>
        </p:spPr>
      </p:pic>
      <p:pic>
        <p:nvPicPr>
          <p:cNvPr id="19" name="Picture 18">
            <a:extLst>
              <a:ext uri="{FF2B5EF4-FFF2-40B4-BE49-F238E27FC236}">
                <a16:creationId xmlns:a16="http://schemas.microsoft.com/office/drawing/2014/main" id="{76F54383-B88A-364C-A83C-7EAAB5D31BBB}"/>
              </a:ext>
            </a:extLst>
          </p:cNvPr>
          <p:cNvPicPr>
            <a:picLocks noChangeAspect="1"/>
          </p:cNvPicPr>
          <p:nvPr/>
        </p:nvPicPr>
        <p:blipFill>
          <a:blip r:embed="rId15"/>
          <a:stretch>
            <a:fillRect/>
          </a:stretch>
        </p:blipFill>
        <p:spPr>
          <a:xfrm>
            <a:off x="1213028" y="1730357"/>
            <a:ext cx="965607" cy="1609345"/>
          </a:xfrm>
          <a:prstGeom prst="rect">
            <a:avLst/>
          </a:prstGeom>
        </p:spPr>
      </p:pic>
      <p:pic>
        <p:nvPicPr>
          <p:cNvPr id="20" name="Picture 19">
            <a:extLst>
              <a:ext uri="{FF2B5EF4-FFF2-40B4-BE49-F238E27FC236}">
                <a16:creationId xmlns:a16="http://schemas.microsoft.com/office/drawing/2014/main" id="{1D1E95D3-2FCB-8245-9F3E-EBC001967E81}"/>
              </a:ext>
            </a:extLst>
          </p:cNvPr>
          <p:cNvPicPr>
            <a:picLocks noChangeAspect="1"/>
          </p:cNvPicPr>
          <p:nvPr/>
        </p:nvPicPr>
        <p:blipFill>
          <a:blip r:embed="rId16"/>
          <a:stretch>
            <a:fillRect/>
          </a:stretch>
        </p:blipFill>
        <p:spPr>
          <a:xfrm>
            <a:off x="5984479" y="3262057"/>
            <a:ext cx="1228812" cy="737288"/>
          </a:xfrm>
          <a:prstGeom prst="rect">
            <a:avLst/>
          </a:prstGeom>
        </p:spPr>
      </p:pic>
      <p:pic>
        <p:nvPicPr>
          <p:cNvPr id="21" name="Picture 20">
            <a:extLst>
              <a:ext uri="{FF2B5EF4-FFF2-40B4-BE49-F238E27FC236}">
                <a16:creationId xmlns:a16="http://schemas.microsoft.com/office/drawing/2014/main" id="{CCA922A7-FE29-0243-AF3C-E4E8EE4460F1}"/>
              </a:ext>
            </a:extLst>
          </p:cNvPr>
          <p:cNvPicPr>
            <a:picLocks noChangeAspect="1"/>
          </p:cNvPicPr>
          <p:nvPr/>
        </p:nvPicPr>
        <p:blipFill>
          <a:blip r:embed="rId17"/>
          <a:stretch>
            <a:fillRect/>
          </a:stretch>
        </p:blipFill>
        <p:spPr>
          <a:xfrm>
            <a:off x="12945984" y="17665"/>
            <a:ext cx="1739900" cy="1155700"/>
          </a:xfrm>
          <a:prstGeom prst="rect">
            <a:avLst/>
          </a:prstGeom>
        </p:spPr>
      </p:pic>
      <p:pic>
        <p:nvPicPr>
          <p:cNvPr id="22" name="Picture 21">
            <a:extLst>
              <a:ext uri="{FF2B5EF4-FFF2-40B4-BE49-F238E27FC236}">
                <a16:creationId xmlns:a16="http://schemas.microsoft.com/office/drawing/2014/main" id="{E57BAC11-320E-FE41-9C96-F09318F63F39}"/>
              </a:ext>
            </a:extLst>
          </p:cNvPr>
          <p:cNvPicPr>
            <a:picLocks noChangeAspect="1"/>
          </p:cNvPicPr>
          <p:nvPr/>
        </p:nvPicPr>
        <p:blipFill>
          <a:blip r:embed="rId18"/>
          <a:stretch>
            <a:fillRect/>
          </a:stretch>
        </p:blipFill>
        <p:spPr>
          <a:xfrm>
            <a:off x="2382731" y="5462167"/>
            <a:ext cx="1416403" cy="871633"/>
          </a:xfrm>
          <a:prstGeom prst="rect">
            <a:avLst/>
          </a:prstGeom>
        </p:spPr>
      </p:pic>
      <p:pic>
        <p:nvPicPr>
          <p:cNvPr id="23" name="Picture 22">
            <a:extLst>
              <a:ext uri="{FF2B5EF4-FFF2-40B4-BE49-F238E27FC236}">
                <a16:creationId xmlns:a16="http://schemas.microsoft.com/office/drawing/2014/main" id="{84EE2483-D7AD-8B46-AD34-2BE94965CDA3}"/>
              </a:ext>
            </a:extLst>
          </p:cNvPr>
          <p:cNvPicPr>
            <a:picLocks noChangeAspect="1"/>
          </p:cNvPicPr>
          <p:nvPr/>
        </p:nvPicPr>
        <p:blipFill>
          <a:blip r:embed="rId19"/>
          <a:stretch>
            <a:fillRect/>
          </a:stretch>
        </p:blipFill>
        <p:spPr>
          <a:xfrm>
            <a:off x="3572412" y="1975332"/>
            <a:ext cx="1422400" cy="1422400"/>
          </a:xfrm>
          <a:prstGeom prst="rect">
            <a:avLst/>
          </a:prstGeom>
        </p:spPr>
      </p:pic>
      <p:pic>
        <p:nvPicPr>
          <p:cNvPr id="24" name="Picture 23">
            <a:extLst>
              <a:ext uri="{FF2B5EF4-FFF2-40B4-BE49-F238E27FC236}">
                <a16:creationId xmlns:a16="http://schemas.microsoft.com/office/drawing/2014/main" id="{DB241841-FC13-FE4D-AF7E-619609975ECB}"/>
              </a:ext>
            </a:extLst>
          </p:cNvPr>
          <p:cNvPicPr>
            <a:picLocks noChangeAspect="1"/>
          </p:cNvPicPr>
          <p:nvPr/>
        </p:nvPicPr>
        <p:blipFill>
          <a:blip r:embed="rId20"/>
          <a:stretch>
            <a:fillRect/>
          </a:stretch>
        </p:blipFill>
        <p:spPr>
          <a:xfrm>
            <a:off x="4038533" y="4450660"/>
            <a:ext cx="1522818" cy="1011507"/>
          </a:xfrm>
          <a:prstGeom prst="rect">
            <a:avLst/>
          </a:prstGeom>
        </p:spPr>
      </p:pic>
    </p:spTree>
    <p:extLst>
      <p:ext uri="{BB962C8B-B14F-4D97-AF65-F5344CB8AC3E}">
        <p14:creationId xmlns:p14="http://schemas.microsoft.com/office/powerpoint/2010/main" val="589735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A2AA6-C891-414F-A2C3-35A287009FD9}"/>
              </a:ext>
            </a:extLst>
          </p:cNvPr>
          <p:cNvSpPr>
            <a:spLocks noGrp="1"/>
          </p:cNvSpPr>
          <p:nvPr>
            <p:ph type="title"/>
          </p:nvPr>
        </p:nvSpPr>
        <p:spPr/>
        <p:txBody>
          <a:bodyPr>
            <a:normAutofit/>
          </a:bodyPr>
          <a:lstStyle/>
          <a:p>
            <a:pPr algn="ctr"/>
            <a:r>
              <a:rPr lang="en-US" sz="2400" dirty="0"/>
              <a:t>The Great Rejuvenation</a:t>
            </a:r>
          </a:p>
        </p:txBody>
      </p:sp>
      <p:pic>
        <p:nvPicPr>
          <p:cNvPr id="4" name="Content Placeholder 3">
            <a:extLst>
              <a:ext uri="{FF2B5EF4-FFF2-40B4-BE49-F238E27FC236}">
                <a16:creationId xmlns:a16="http://schemas.microsoft.com/office/drawing/2014/main" id="{60D72E35-1FB7-9D47-85AC-395F13090F6B}"/>
              </a:ext>
            </a:extLst>
          </p:cNvPr>
          <p:cNvPicPr>
            <a:picLocks noGrp="1" noChangeAspect="1"/>
          </p:cNvPicPr>
          <p:nvPr>
            <p:ph idx="1"/>
          </p:nvPr>
        </p:nvPicPr>
        <p:blipFill>
          <a:blip r:embed="rId2"/>
          <a:stretch>
            <a:fillRect/>
          </a:stretch>
        </p:blipFill>
        <p:spPr>
          <a:xfrm>
            <a:off x="2227613" y="1825625"/>
            <a:ext cx="7736774" cy="4351338"/>
          </a:xfrm>
        </p:spPr>
      </p:pic>
    </p:spTree>
    <p:extLst>
      <p:ext uri="{BB962C8B-B14F-4D97-AF65-F5344CB8AC3E}">
        <p14:creationId xmlns:p14="http://schemas.microsoft.com/office/powerpoint/2010/main" val="3507722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BAB0-5F50-3441-97C6-4F6BDE1D8C05}"/>
              </a:ext>
            </a:extLst>
          </p:cNvPr>
          <p:cNvSpPr>
            <a:spLocks noGrp="1"/>
          </p:cNvSpPr>
          <p:nvPr>
            <p:ph type="title"/>
          </p:nvPr>
        </p:nvSpPr>
        <p:spPr/>
        <p:txBody>
          <a:bodyPr>
            <a:normAutofit/>
          </a:bodyPr>
          <a:lstStyle/>
          <a:p>
            <a:pPr algn="ctr"/>
            <a:r>
              <a:rPr lang="en-US" sz="2400" dirty="0"/>
              <a:t>The ex-president vanishes.</a:t>
            </a:r>
            <a:br>
              <a:rPr lang="en-US" sz="2400" dirty="0"/>
            </a:br>
            <a:r>
              <a:rPr lang="en-US" sz="2400" dirty="0"/>
              <a:t>On October 22, former paramount leader Hu Jintao was</a:t>
            </a:r>
            <a:r>
              <a:rPr lang="ru-RU" sz="2400" dirty="0"/>
              <a:t> </a:t>
            </a:r>
            <a:r>
              <a:rPr lang="en-US" sz="2400" dirty="0"/>
              <a:t>apparently ejected from the 20</a:t>
            </a:r>
            <a:r>
              <a:rPr lang="en-US" sz="2400" baseline="30000" dirty="0"/>
              <a:t>th</a:t>
            </a:r>
            <a:r>
              <a:rPr lang="en-US" sz="2400" dirty="0"/>
              <a:t> party congress. President Xi’s national rejuvenation project rolled on</a:t>
            </a:r>
          </a:p>
        </p:txBody>
      </p:sp>
      <p:pic>
        <p:nvPicPr>
          <p:cNvPr id="4" name="Content Placeholder 3">
            <a:extLst>
              <a:ext uri="{FF2B5EF4-FFF2-40B4-BE49-F238E27FC236}">
                <a16:creationId xmlns:a16="http://schemas.microsoft.com/office/drawing/2014/main" id="{303E1F56-E959-C545-9A32-ADAB6FA4D42B}"/>
              </a:ext>
            </a:extLst>
          </p:cNvPr>
          <p:cNvPicPr>
            <a:picLocks noGrp="1" noChangeAspect="1"/>
          </p:cNvPicPr>
          <p:nvPr>
            <p:ph idx="1"/>
          </p:nvPr>
        </p:nvPicPr>
        <p:blipFill>
          <a:blip r:embed="rId2"/>
          <a:stretch>
            <a:fillRect/>
          </a:stretch>
        </p:blipFill>
        <p:spPr>
          <a:xfrm>
            <a:off x="2623611" y="1825625"/>
            <a:ext cx="6944778" cy="4351338"/>
          </a:xfrm>
        </p:spPr>
      </p:pic>
    </p:spTree>
    <p:extLst>
      <p:ext uri="{BB962C8B-B14F-4D97-AF65-F5344CB8AC3E}">
        <p14:creationId xmlns:p14="http://schemas.microsoft.com/office/powerpoint/2010/main" val="2413239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8A9C-F1AA-524B-AEDA-A72AA78EAD34}"/>
              </a:ext>
            </a:extLst>
          </p:cNvPr>
          <p:cNvSpPr>
            <a:spLocks noGrp="1"/>
          </p:cNvSpPr>
          <p:nvPr>
            <p:ph type="title"/>
          </p:nvPr>
        </p:nvSpPr>
        <p:spPr/>
        <p:txBody>
          <a:bodyPr>
            <a:normAutofit/>
          </a:bodyPr>
          <a:lstStyle/>
          <a:p>
            <a:pPr algn="ctr"/>
            <a:r>
              <a:rPr lang="en-US" sz="2000" dirty="0"/>
              <a:t>China’s new heptarchy, presented at the closing of the 2Oth party congress. Li </a:t>
            </a:r>
            <a:r>
              <a:rPr lang="en-US" sz="2000" dirty="0" err="1"/>
              <a:t>Qiang</a:t>
            </a:r>
            <a:r>
              <a:rPr lang="en-US" sz="2000" dirty="0"/>
              <a:t>, party chief of Shanghai, will be named the new prime minister; Zhao </a:t>
            </a:r>
            <a:r>
              <a:rPr lang="en-US" sz="2000" dirty="0" err="1"/>
              <a:t>Leji</a:t>
            </a:r>
            <a:r>
              <a:rPr lang="en-US" sz="2000" dirty="0"/>
              <a:t>, former head of the Central Commission of Discipline Inspection, is expected to head the National People’s Congress, and Wang </a:t>
            </a:r>
            <a:r>
              <a:rPr lang="en-US" sz="2000" dirty="0" err="1"/>
              <a:t>Huning</a:t>
            </a:r>
            <a:r>
              <a:rPr lang="en-US" sz="2000" dirty="0"/>
              <a:t>, a former professor, continues as the party’s chief ideologue </a:t>
            </a:r>
          </a:p>
        </p:txBody>
      </p:sp>
      <p:pic>
        <p:nvPicPr>
          <p:cNvPr id="4" name="Content Placeholder 3">
            <a:extLst>
              <a:ext uri="{FF2B5EF4-FFF2-40B4-BE49-F238E27FC236}">
                <a16:creationId xmlns:a16="http://schemas.microsoft.com/office/drawing/2014/main" id="{7D3EA584-F793-F649-B9B3-486776E1A868}"/>
              </a:ext>
            </a:extLst>
          </p:cNvPr>
          <p:cNvPicPr>
            <a:picLocks noGrp="1" noChangeAspect="1"/>
          </p:cNvPicPr>
          <p:nvPr>
            <p:ph idx="1"/>
          </p:nvPr>
        </p:nvPicPr>
        <p:blipFill>
          <a:blip r:embed="rId2"/>
          <a:stretch>
            <a:fillRect/>
          </a:stretch>
        </p:blipFill>
        <p:spPr>
          <a:xfrm>
            <a:off x="3397250" y="2483644"/>
            <a:ext cx="5397500" cy="3035300"/>
          </a:xfrm>
        </p:spPr>
      </p:pic>
    </p:spTree>
    <p:extLst>
      <p:ext uri="{BB962C8B-B14F-4D97-AF65-F5344CB8AC3E}">
        <p14:creationId xmlns:p14="http://schemas.microsoft.com/office/powerpoint/2010/main" val="2301057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6D1C-02BC-364C-A546-393A46A465B6}"/>
              </a:ext>
            </a:extLst>
          </p:cNvPr>
          <p:cNvSpPr>
            <a:spLocks noGrp="1"/>
          </p:cNvSpPr>
          <p:nvPr>
            <p:ph type="title"/>
          </p:nvPr>
        </p:nvSpPr>
        <p:spPr/>
        <p:txBody>
          <a:bodyPr>
            <a:normAutofit/>
          </a:bodyPr>
          <a:lstStyle/>
          <a:p>
            <a:pPr algn="ctr"/>
            <a:r>
              <a:rPr lang="en-US" sz="2400" dirty="0" err="1"/>
              <a:t>Volodymyr</a:t>
            </a:r>
            <a:r>
              <a:rPr lang="en-US" sz="2400" dirty="0"/>
              <a:t> </a:t>
            </a:r>
            <a:r>
              <a:rPr lang="en-US" sz="2400" dirty="0" err="1"/>
              <a:t>Zelensky</a:t>
            </a:r>
            <a:r>
              <a:rPr lang="en-US" sz="2400" dirty="0"/>
              <a:t> was elected on the promise of national reform, not revolution. He must now contend with the need to </a:t>
            </a:r>
            <a:r>
              <a:rPr lang="en-US" sz="2400" dirty="0" err="1"/>
              <a:t>refound</a:t>
            </a:r>
            <a:r>
              <a:rPr lang="en-US" sz="2400" dirty="0"/>
              <a:t> the Ukrainian state</a:t>
            </a:r>
          </a:p>
        </p:txBody>
      </p:sp>
      <p:pic>
        <p:nvPicPr>
          <p:cNvPr id="4" name="Content Placeholder 3">
            <a:extLst>
              <a:ext uri="{FF2B5EF4-FFF2-40B4-BE49-F238E27FC236}">
                <a16:creationId xmlns:a16="http://schemas.microsoft.com/office/drawing/2014/main" id="{3F81AC40-31F3-D942-8B1B-6231DC71E49F}"/>
              </a:ext>
            </a:extLst>
          </p:cNvPr>
          <p:cNvPicPr>
            <a:picLocks noGrp="1" noChangeAspect="1"/>
          </p:cNvPicPr>
          <p:nvPr>
            <p:ph idx="1"/>
          </p:nvPr>
        </p:nvPicPr>
        <p:blipFill>
          <a:blip r:embed="rId2"/>
          <a:stretch>
            <a:fillRect/>
          </a:stretch>
        </p:blipFill>
        <p:spPr>
          <a:xfrm>
            <a:off x="2832496" y="1825625"/>
            <a:ext cx="6527007" cy="4351338"/>
          </a:xfrm>
        </p:spPr>
      </p:pic>
    </p:spTree>
    <p:extLst>
      <p:ext uri="{BB962C8B-B14F-4D97-AF65-F5344CB8AC3E}">
        <p14:creationId xmlns:p14="http://schemas.microsoft.com/office/powerpoint/2010/main" val="458777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A9E6-9124-0C44-9E4C-09520E56035A}"/>
              </a:ext>
            </a:extLst>
          </p:cNvPr>
          <p:cNvSpPr>
            <a:spLocks noGrp="1"/>
          </p:cNvSpPr>
          <p:nvPr>
            <p:ph type="title"/>
          </p:nvPr>
        </p:nvSpPr>
        <p:spPr/>
        <p:txBody>
          <a:bodyPr>
            <a:normAutofit/>
          </a:bodyPr>
          <a:lstStyle/>
          <a:p>
            <a:pPr algn="ctr"/>
            <a:r>
              <a:rPr lang="en-US" sz="2400" dirty="0"/>
              <a:t>Semi-outsider Peter Obi is leading in Nigeria’s presidential race. His is a promise of national renewal and, perhaps, </a:t>
            </a:r>
            <a:r>
              <a:rPr lang="en-US" sz="2400" dirty="0" err="1"/>
              <a:t>refounding</a:t>
            </a:r>
            <a:endParaRPr lang="en-US" sz="2400" dirty="0"/>
          </a:p>
        </p:txBody>
      </p:sp>
      <p:pic>
        <p:nvPicPr>
          <p:cNvPr id="4" name="Content Placeholder 3">
            <a:extLst>
              <a:ext uri="{FF2B5EF4-FFF2-40B4-BE49-F238E27FC236}">
                <a16:creationId xmlns:a16="http://schemas.microsoft.com/office/drawing/2014/main" id="{3DCD314E-BB63-D746-AC15-4C560F9C7DB5}"/>
              </a:ext>
            </a:extLst>
          </p:cNvPr>
          <p:cNvPicPr>
            <a:picLocks noGrp="1" noChangeAspect="1"/>
          </p:cNvPicPr>
          <p:nvPr>
            <p:ph idx="1"/>
          </p:nvPr>
        </p:nvPicPr>
        <p:blipFill>
          <a:blip r:embed="rId2"/>
          <a:stretch>
            <a:fillRect/>
          </a:stretch>
        </p:blipFill>
        <p:spPr>
          <a:xfrm>
            <a:off x="3101960" y="1825625"/>
            <a:ext cx="5988079" cy="4351338"/>
          </a:xfrm>
        </p:spPr>
      </p:pic>
    </p:spTree>
    <p:extLst>
      <p:ext uri="{BB962C8B-B14F-4D97-AF65-F5344CB8AC3E}">
        <p14:creationId xmlns:p14="http://schemas.microsoft.com/office/powerpoint/2010/main" val="1791543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47AB-5D6E-8847-B7C8-AEA3EF0B281A}"/>
              </a:ext>
            </a:extLst>
          </p:cNvPr>
          <p:cNvSpPr>
            <a:spLocks noGrp="1"/>
          </p:cNvSpPr>
          <p:nvPr>
            <p:ph type="title"/>
          </p:nvPr>
        </p:nvSpPr>
        <p:spPr/>
        <p:txBody>
          <a:bodyPr>
            <a:normAutofit fontScale="90000"/>
          </a:bodyPr>
          <a:lstStyle/>
          <a:p>
            <a:pPr algn="ctr"/>
            <a:r>
              <a:rPr lang="en-US" sz="2400" dirty="0"/>
              <a:t>Some empires endured for centuries, others lasted for a few years. Yet longevity is not the criterion by which one ought to judge their impact. Rather, it is their success or failure in creating an enduring single space — linguistic, legal, or political. And on an ethical level, their contribution to the sum of human misery</a:t>
            </a:r>
          </a:p>
        </p:txBody>
      </p:sp>
      <p:pic>
        <p:nvPicPr>
          <p:cNvPr id="4" name="Content Placeholder 3">
            <a:extLst>
              <a:ext uri="{FF2B5EF4-FFF2-40B4-BE49-F238E27FC236}">
                <a16:creationId xmlns:a16="http://schemas.microsoft.com/office/drawing/2014/main" id="{E93E34DE-0039-1A41-A7AA-A38EA2C8D43A}"/>
              </a:ext>
            </a:extLst>
          </p:cNvPr>
          <p:cNvPicPr>
            <a:picLocks noGrp="1" noChangeAspect="1"/>
          </p:cNvPicPr>
          <p:nvPr>
            <p:ph idx="1"/>
          </p:nvPr>
        </p:nvPicPr>
        <p:blipFill>
          <a:blip r:embed="rId2"/>
          <a:stretch>
            <a:fillRect/>
          </a:stretch>
        </p:blipFill>
        <p:spPr>
          <a:xfrm>
            <a:off x="1172614" y="2671662"/>
            <a:ext cx="1917700" cy="1054100"/>
          </a:xfrm>
        </p:spPr>
      </p:pic>
      <p:pic>
        <p:nvPicPr>
          <p:cNvPr id="5" name="Picture 4">
            <a:extLst>
              <a:ext uri="{FF2B5EF4-FFF2-40B4-BE49-F238E27FC236}">
                <a16:creationId xmlns:a16="http://schemas.microsoft.com/office/drawing/2014/main" id="{234B5687-1AB0-C646-9F49-77014607CAE0}"/>
              </a:ext>
            </a:extLst>
          </p:cNvPr>
          <p:cNvPicPr>
            <a:picLocks noChangeAspect="1"/>
          </p:cNvPicPr>
          <p:nvPr/>
        </p:nvPicPr>
        <p:blipFill>
          <a:blip r:embed="rId3"/>
          <a:stretch>
            <a:fillRect/>
          </a:stretch>
        </p:blipFill>
        <p:spPr>
          <a:xfrm>
            <a:off x="1703568" y="4376953"/>
            <a:ext cx="1663700" cy="1219200"/>
          </a:xfrm>
          <a:prstGeom prst="rect">
            <a:avLst/>
          </a:prstGeom>
        </p:spPr>
      </p:pic>
      <p:pic>
        <p:nvPicPr>
          <p:cNvPr id="6" name="Picture 5">
            <a:extLst>
              <a:ext uri="{FF2B5EF4-FFF2-40B4-BE49-F238E27FC236}">
                <a16:creationId xmlns:a16="http://schemas.microsoft.com/office/drawing/2014/main" id="{761254B2-631D-8943-99A1-BFD070C2CFF3}"/>
              </a:ext>
            </a:extLst>
          </p:cNvPr>
          <p:cNvPicPr>
            <a:picLocks noChangeAspect="1"/>
          </p:cNvPicPr>
          <p:nvPr/>
        </p:nvPicPr>
        <p:blipFill>
          <a:blip r:embed="rId4"/>
          <a:stretch>
            <a:fillRect/>
          </a:stretch>
        </p:blipFill>
        <p:spPr>
          <a:xfrm>
            <a:off x="3881567" y="3621303"/>
            <a:ext cx="1333500" cy="1511300"/>
          </a:xfrm>
          <a:prstGeom prst="rect">
            <a:avLst/>
          </a:prstGeom>
        </p:spPr>
      </p:pic>
      <p:pic>
        <p:nvPicPr>
          <p:cNvPr id="7" name="Picture 6">
            <a:extLst>
              <a:ext uri="{FF2B5EF4-FFF2-40B4-BE49-F238E27FC236}">
                <a16:creationId xmlns:a16="http://schemas.microsoft.com/office/drawing/2014/main" id="{B5F33A92-503F-334E-B444-D500ABF54474}"/>
              </a:ext>
            </a:extLst>
          </p:cNvPr>
          <p:cNvPicPr>
            <a:picLocks noChangeAspect="1"/>
          </p:cNvPicPr>
          <p:nvPr/>
        </p:nvPicPr>
        <p:blipFill>
          <a:blip r:embed="rId5"/>
          <a:stretch>
            <a:fillRect/>
          </a:stretch>
        </p:blipFill>
        <p:spPr>
          <a:xfrm>
            <a:off x="3522375" y="2084394"/>
            <a:ext cx="1917700" cy="1054100"/>
          </a:xfrm>
          <a:prstGeom prst="rect">
            <a:avLst/>
          </a:prstGeom>
        </p:spPr>
      </p:pic>
      <p:pic>
        <p:nvPicPr>
          <p:cNvPr id="8" name="Picture 7">
            <a:extLst>
              <a:ext uri="{FF2B5EF4-FFF2-40B4-BE49-F238E27FC236}">
                <a16:creationId xmlns:a16="http://schemas.microsoft.com/office/drawing/2014/main" id="{3226D508-EC32-1A42-B6FC-91F5B4FD08F3}"/>
              </a:ext>
            </a:extLst>
          </p:cNvPr>
          <p:cNvPicPr>
            <a:picLocks noChangeAspect="1"/>
          </p:cNvPicPr>
          <p:nvPr/>
        </p:nvPicPr>
        <p:blipFill>
          <a:blip r:embed="rId6"/>
          <a:stretch>
            <a:fillRect/>
          </a:stretch>
        </p:blipFill>
        <p:spPr>
          <a:xfrm>
            <a:off x="5704277" y="2265685"/>
            <a:ext cx="2364699" cy="1205996"/>
          </a:xfrm>
          <a:prstGeom prst="rect">
            <a:avLst/>
          </a:prstGeom>
        </p:spPr>
      </p:pic>
      <p:pic>
        <p:nvPicPr>
          <p:cNvPr id="9" name="Picture 8">
            <a:extLst>
              <a:ext uri="{FF2B5EF4-FFF2-40B4-BE49-F238E27FC236}">
                <a16:creationId xmlns:a16="http://schemas.microsoft.com/office/drawing/2014/main" id="{A3B3B5C5-AFD0-FD4A-BB31-6B7401D1749C}"/>
              </a:ext>
            </a:extLst>
          </p:cNvPr>
          <p:cNvPicPr>
            <a:picLocks noChangeAspect="1"/>
          </p:cNvPicPr>
          <p:nvPr/>
        </p:nvPicPr>
        <p:blipFill>
          <a:blip r:embed="rId7"/>
          <a:stretch>
            <a:fillRect/>
          </a:stretch>
        </p:blipFill>
        <p:spPr>
          <a:xfrm>
            <a:off x="5503003" y="4376953"/>
            <a:ext cx="2318479" cy="1801458"/>
          </a:xfrm>
          <a:prstGeom prst="rect">
            <a:avLst/>
          </a:prstGeom>
        </p:spPr>
      </p:pic>
      <p:pic>
        <p:nvPicPr>
          <p:cNvPr id="10" name="Picture 9">
            <a:extLst>
              <a:ext uri="{FF2B5EF4-FFF2-40B4-BE49-F238E27FC236}">
                <a16:creationId xmlns:a16="http://schemas.microsoft.com/office/drawing/2014/main" id="{06E7D374-C335-5F49-84F2-48A03BD78D60}"/>
              </a:ext>
            </a:extLst>
          </p:cNvPr>
          <p:cNvPicPr>
            <a:picLocks noChangeAspect="1"/>
          </p:cNvPicPr>
          <p:nvPr/>
        </p:nvPicPr>
        <p:blipFill>
          <a:blip r:embed="rId8"/>
          <a:stretch>
            <a:fillRect/>
          </a:stretch>
        </p:blipFill>
        <p:spPr>
          <a:xfrm>
            <a:off x="8333178" y="3001862"/>
            <a:ext cx="1397000" cy="1447800"/>
          </a:xfrm>
          <a:prstGeom prst="rect">
            <a:avLst/>
          </a:prstGeom>
        </p:spPr>
      </p:pic>
    </p:spTree>
    <p:extLst>
      <p:ext uri="{BB962C8B-B14F-4D97-AF65-F5344CB8AC3E}">
        <p14:creationId xmlns:p14="http://schemas.microsoft.com/office/powerpoint/2010/main" val="2042413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10394</TotalTime>
  <Words>920</Words>
  <Application>Microsoft Office PowerPoint</Application>
  <PresentationFormat>Widescreen</PresentationFormat>
  <Paragraphs>44</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OLLI FALL 2022  Wisdom in Statecraft, Or, Why History Always, Yet Never, Repeats Itself</vt:lpstr>
      <vt:lpstr>A Message to All Course Attendees</vt:lpstr>
      <vt:lpstr>National renewal vs. national refoundation. It’s a question of institutions (reform or transform?), and failure is always an option</vt:lpstr>
      <vt:lpstr>The Great Rejuvenation</vt:lpstr>
      <vt:lpstr>The ex-president vanishes. On October 22, former paramount leader Hu Jintao was apparently ejected from the 20th party congress. President Xi’s national rejuvenation project rolled on</vt:lpstr>
      <vt:lpstr>China’s new heptarchy, presented at the closing of the 2Oth party congress. Li Qiang, party chief of Shanghai, will be named the new prime minister; Zhao Leji, former head of the Central Commission of Discipline Inspection, is expected to head the National People’s Congress, and Wang Huning, a former professor, continues as the party’s chief ideologue </vt:lpstr>
      <vt:lpstr>Volodymyr Zelensky was elected on the promise of national reform, not revolution. He must now contend with the need to refound the Ukrainian state</vt:lpstr>
      <vt:lpstr>Semi-outsider Peter Obi is leading in Nigeria’s presidential race. His is a promise of national renewal and, perhaps, refounding</vt:lpstr>
      <vt:lpstr>Some empires endured for centuries, others lasted for a few years. Yet longevity is not the criterion by which one ought to judge their impact. Rather, it is their success or failure in creating an enduring single space — linguistic, legal, or political. And on an ethical level, their contribution to the sum of human misery</vt:lpstr>
      <vt:lpstr>The Russian Empire, a one-time tri-continental polity that underwent a violent ideological transformation into the bi-continental Soviet Union, and thence into the bi-continental Russian Federation</vt:lpstr>
      <vt:lpstr>To paraphrase L.P. Hartley, sometimes the past truly is a foreign country</vt:lpstr>
      <vt:lpstr>Africa’s colonial legacy found its (topo)graphic expression in the lines on the map that were arbitrarily drawn by the imperial powers. Note the number of geometrically straight borders</vt:lpstr>
      <vt:lpstr>Newly created and de facto states in Eurasia and Africa</vt:lpstr>
      <vt:lpstr>Post-communist Ukraine and Russia received their geographical shape via the same lethal lines</vt:lpstr>
      <vt:lpstr>1961. During a visit to newly independent Ghana, Queen Elizabeth II made a point of dancing with the first of Africa’s Big Men, President Kwame Nkrumah, an icon of the anticolonial struggle. Yet neither socialism nor Pan-Africanism, which Nkrumah passionately promoted, were able to transcend the continent’s divisions</vt:lpstr>
      <vt:lpstr>Robert Mugabe vs. Nelson Mandela. The former was a national liberation figure who upon winning power in Zimbabwe became an utterly retrograde leader, a corrupt tribalist who visited great suffering upon his country. He ruled for almost four decades. The latter, a supremely charismatic politician, understood that the reversal of historical injustices must be achieved through a nation-building and institution-building project that unites and transcends, rather than divides and despoils; and that such a project may never cease, but must forever go forward. Political stasis, Mandela believed, will lead to social entropy</vt:lpstr>
      <vt:lpstr>Boris Johnson’s charisma was enough for five premiers in 10 years. Is this history repeating itself, the first time as drama, and the next four times as a game of musical chairs?</vt:lpstr>
      <vt:lpstr>Political leaders of the managerial or apparatchik type. Some, however, also happen to be charismatic and even inspirational figures</vt:lpstr>
      <vt:lpstr>…yet the ubiquitousness of these manager types explains in some considerable measure the rise of anti-establishment charismatic, populist disruptors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OLLI FALL 2022  Wisdom in Statecraft, Or, Why History Always, Yet Never, Repeats Itself</dc:title>
  <dc:creator>Microsoft Office User</dc:creator>
  <cp:lastModifiedBy>Marsh, Kelsey Jean</cp:lastModifiedBy>
  <cp:revision>94</cp:revision>
  <dcterms:created xsi:type="dcterms:W3CDTF">2022-10-10T21:56:04Z</dcterms:created>
  <dcterms:modified xsi:type="dcterms:W3CDTF">2022-10-28T19:00:47Z</dcterms:modified>
</cp:coreProperties>
</file>