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7" r:id="rId3"/>
    <p:sldId id="286" r:id="rId4"/>
    <p:sldId id="285" r:id="rId5"/>
    <p:sldId id="302" r:id="rId6"/>
    <p:sldId id="289" r:id="rId7"/>
    <p:sldId id="297" r:id="rId8"/>
    <p:sldId id="299" r:id="rId9"/>
    <p:sldId id="290" r:id="rId10"/>
    <p:sldId id="295" r:id="rId11"/>
    <p:sldId id="281" r:id="rId12"/>
    <p:sldId id="293" r:id="rId13"/>
    <p:sldId id="279" r:id="rId14"/>
    <p:sldId id="294" r:id="rId15"/>
    <p:sldId id="301" r:id="rId16"/>
    <p:sldId id="300" r:id="rId17"/>
    <p:sldId id="276" r:id="rId18"/>
    <p:sldId id="277" r:id="rId19"/>
    <p:sldId id="303"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47"/>
    <p:restoredTop sz="95187"/>
  </p:normalViewPr>
  <p:slideViewPr>
    <p:cSldViewPr snapToGrid="0" snapToObjects="1">
      <p:cViewPr varScale="1">
        <p:scale>
          <a:sx n="88" d="100"/>
          <a:sy n="88"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46CB-C7F7-EF43-AA3B-481786C15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2BCDAC-94D7-D34A-83D5-4518152B6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711C6-BC8B-DB4F-9D9F-6BB4C2BFF660}"/>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5" name="Footer Placeholder 4">
            <a:extLst>
              <a:ext uri="{FF2B5EF4-FFF2-40B4-BE49-F238E27FC236}">
                <a16:creationId xmlns:a16="http://schemas.microsoft.com/office/drawing/2014/main" id="{D6CA44F5-AA0D-BB42-BD12-6D7C7094F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F8DD2-6D66-A144-87D7-2D1B5CE4F97B}"/>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253577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AA3E-AEC5-8A49-A711-6BCE7E5312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2A0CB4-D6E5-ED4F-AB42-D44723B685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9CBC6-E502-1E4D-97CF-58B38D9B23EA}"/>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5" name="Footer Placeholder 4">
            <a:extLst>
              <a:ext uri="{FF2B5EF4-FFF2-40B4-BE49-F238E27FC236}">
                <a16:creationId xmlns:a16="http://schemas.microsoft.com/office/drawing/2014/main" id="{8F71F77E-7216-8041-A50A-AD4F9D63B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A7424-B3A2-9E42-A56F-A7487AB08569}"/>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07501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73816-2CFF-4E4F-9A0D-25E87A204E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C61BB-68CB-6E4D-BA32-51FA20527A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D71C6-3645-A345-9353-3682F9AD2D9C}"/>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5" name="Footer Placeholder 4">
            <a:extLst>
              <a:ext uri="{FF2B5EF4-FFF2-40B4-BE49-F238E27FC236}">
                <a16:creationId xmlns:a16="http://schemas.microsoft.com/office/drawing/2014/main" id="{1F643D48-7D2C-354D-9C2C-EFF642F1E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70CF9-C66A-DD4F-A00B-06BA54E47313}"/>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00486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E8FCA-E379-E84B-9F27-0289730042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9E256-32A8-1149-AC20-C91341016A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04D6E-F20B-B64A-9D68-B65C629347DC}"/>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5" name="Footer Placeholder 4">
            <a:extLst>
              <a:ext uri="{FF2B5EF4-FFF2-40B4-BE49-F238E27FC236}">
                <a16:creationId xmlns:a16="http://schemas.microsoft.com/office/drawing/2014/main" id="{F97CEC97-29C4-F646-8517-585AA219A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8A979-5B35-3846-805C-FD952FCE9331}"/>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414292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29B7-FE4C-2B46-91AC-4562E96F6F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0AE44-7FCC-1047-8668-0B06C8F24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ED84FC-59A4-9F42-AB88-4AE9D2E1E44A}"/>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5" name="Footer Placeholder 4">
            <a:extLst>
              <a:ext uri="{FF2B5EF4-FFF2-40B4-BE49-F238E27FC236}">
                <a16:creationId xmlns:a16="http://schemas.microsoft.com/office/drawing/2014/main" id="{BF40ABF7-C577-CB4C-8B27-B565FCFD0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DF076-4751-DE46-B1A4-6915FDFD2F69}"/>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138215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1945-783A-5743-B7DB-EE42AD136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E136FC-0B52-7E4F-AAEA-B18462328B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17E511-CD52-174A-BE94-1F1128FB60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883E0C-CF29-1544-8186-52B1ADBE5F6C}"/>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6" name="Footer Placeholder 5">
            <a:extLst>
              <a:ext uri="{FF2B5EF4-FFF2-40B4-BE49-F238E27FC236}">
                <a16:creationId xmlns:a16="http://schemas.microsoft.com/office/drawing/2014/main" id="{62FCCA11-C6E1-C947-A0C3-953FEA1F3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1C829-0057-D446-8C26-135EF65F152B}"/>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94666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DF17-F5C3-7743-A0D4-00FCCCED17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E939C2-D80B-0B46-B26B-28994B97B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D33C8CF-659A-9543-9A7C-E6B6A0FDEC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30942-2055-AB40-8169-FE6460049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B569A7-5EA0-8A45-AC4D-D300F0AC24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834CB4-B354-E043-8A13-B8424FD4A6CA}"/>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8" name="Footer Placeholder 7">
            <a:extLst>
              <a:ext uri="{FF2B5EF4-FFF2-40B4-BE49-F238E27FC236}">
                <a16:creationId xmlns:a16="http://schemas.microsoft.com/office/drawing/2014/main" id="{F0862387-612F-DC48-A26C-C7BA8B3296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D01D8A-678D-4640-A21A-2268662084AB}"/>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503847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90C60-B6B4-604A-A354-D04A31EF06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A42DC9-88E5-0245-9CE2-DCE281D0FF8C}"/>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4" name="Footer Placeholder 3">
            <a:extLst>
              <a:ext uri="{FF2B5EF4-FFF2-40B4-BE49-F238E27FC236}">
                <a16:creationId xmlns:a16="http://schemas.microsoft.com/office/drawing/2014/main" id="{28F91B1E-9CB6-4A4E-9353-54DD6939B7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DF2170-6024-0445-B1D4-D0E58CCDC5EE}"/>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35766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75A737-22DD-2943-AB2D-AB990B793559}"/>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3" name="Footer Placeholder 2">
            <a:extLst>
              <a:ext uri="{FF2B5EF4-FFF2-40B4-BE49-F238E27FC236}">
                <a16:creationId xmlns:a16="http://schemas.microsoft.com/office/drawing/2014/main" id="{0D9BAFC1-9A78-3B43-A46F-8347C80F90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2A0FBE-413A-3B40-8CAB-44A2E7B9E31B}"/>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127667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CE9C-6070-9341-9354-1AB38734F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C88F37-7BBB-794C-A355-25C4B685B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7F5E2E-295A-E346-A8AE-5B4F2DF87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9AD03D-B3D0-BC44-BE65-5125C8FCA3B8}"/>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6" name="Footer Placeholder 5">
            <a:extLst>
              <a:ext uri="{FF2B5EF4-FFF2-40B4-BE49-F238E27FC236}">
                <a16:creationId xmlns:a16="http://schemas.microsoft.com/office/drawing/2014/main" id="{5E43FCE8-DAC1-7548-90A1-8E63ADA23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B30D4-7761-9F4D-B010-7E2155D69E59}"/>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298918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1BA0-C3CF-1841-80D3-CC2A8ED61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A87DE7-8C73-0F48-8BF7-902790AF9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95B95D-8151-D647-A146-700937412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3F0FCE-7CB9-DC4C-A23E-514EFDCFFCFC}"/>
              </a:ext>
            </a:extLst>
          </p:cNvPr>
          <p:cNvSpPr>
            <a:spLocks noGrp="1"/>
          </p:cNvSpPr>
          <p:nvPr>
            <p:ph type="dt" sz="half" idx="10"/>
          </p:nvPr>
        </p:nvSpPr>
        <p:spPr/>
        <p:txBody>
          <a:bodyPr/>
          <a:lstStyle/>
          <a:p>
            <a:fld id="{4301977D-4AD9-F744-8809-FB860F2AEFEF}" type="datetimeFigureOut">
              <a:rPr lang="en-US" smtClean="0"/>
              <a:t>10/19/2022</a:t>
            </a:fld>
            <a:endParaRPr lang="en-US"/>
          </a:p>
        </p:txBody>
      </p:sp>
      <p:sp>
        <p:nvSpPr>
          <p:cNvPr id="6" name="Footer Placeholder 5">
            <a:extLst>
              <a:ext uri="{FF2B5EF4-FFF2-40B4-BE49-F238E27FC236}">
                <a16:creationId xmlns:a16="http://schemas.microsoft.com/office/drawing/2014/main" id="{585ACB60-9A35-C449-BD20-E39C89348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1D48C-F135-CD45-A6C8-9BDB5EA3700E}"/>
              </a:ext>
            </a:extLst>
          </p:cNvPr>
          <p:cNvSpPr>
            <a:spLocks noGrp="1"/>
          </p:cNvSpPr>
          <p:nvPr>
            <p:ph type="sldNum" sz="quarter" idx="12"/>
          </p:nvPr>
        </p:nvSpPr>
        <p:spPr/>
        <p:txBody>
          <a:bodyPr/>
          <a:lstStyle/>
          <a:p>
            <a:fld id="{163E2B8D-E15C-2F40-9FF7-BC54E2E67DD2}" type="slidenum">
              <a:rPr lang="en-US" smtClean="0"/>
              <a:t>‹#›</a:t>
            </a:fld>
            <a:endParaRPr lang="en-US"/>
          </a:p>
        </p:txBody>
      </p:sp>
    </p:spTree>
    <p:extLst>
      <p:ext uri="{BB962C8B-B14F-4D97-AF65-F5344CB8AC3E}">
        <p14:creationId xmlns:p14="http://schemas.microsoft.com/office/powerpoint/2010/main" val="3545805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05DE46-FE9E-4747-9B95-E2E659CCE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AB1FD-25D0-0847-A308-96972A978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6D350-7140-BB44-BF37-A89005E67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1977D-4AD9-F744-8809-FB860F2AEFEF}" type="datetimeFigureOut">
              <a:rPr lang="en-US" smtClean="0"/>
              <a:t>10/19/2022</a:t>
            </a:fld>
            <a:endParaRPr lang="en-US"/>
          </a:p>
        </p:txBody>
      </p:sp>
      <p:sp>
        <p:nvSpPr>
          <p:cNvPr id="5" name="Footer Placeholder 4">
            <a:extLst>
              <a:ext uri="{FF2B5EF4-FFF2-40B4-BE49-F238E27FC236}">
                <a16:creationId xmlns:a16="http://schemas.microsoft.com/office/drawing/2014/main" id="{5844EFEB-DC0F-7E4A-9911-3D487E06F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1D8174-9024-474C-A0F2-F03DAC29A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E2B8D-E15C-2F40-9FF7-BC54E2E67DD2}" type="slidenum">
              <a:rPr lang="en-US" smtClean="0"/>
              <a:t>‹#›</a:t>
            </a:fld>
            <a:endParaRPr lang="en-US"/>
          </a:p>
        </p:txBody>
      </p:sp>
    </p:spTree>
    <p:extLst>
      <p:ext uri="{BB962C8B-B14F-4D97-AF65-F5344CB8AC3E}">
        <p14:creationId xmlns:p14="http://schemas.microsoft.com/office/powerpoint/2010/main" val="2552853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tiff"/><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tiff"/></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F72B-45FB-7A43-ABD3-A953A3E639FE}"/>
              </a:ext>
            </a:extLst>
          </p:cNvPr>
          <p:cNvSpPr>
            <a:spLocks noGrp="1"/>
          </p:cNvSpPr>
          <p:nvPr>
            <p:ph type="ctrTitle"/>
          </p:nvPr>
        </p:nvSpPr>
        <p:spPr/>
        <p:txBody>
          <a:bodyPr>
            <a:normAutofit/>
          </a:bodyPr>
          <a:lstStyle/>
          <a:p>
            <a:r>
              <a:rPr lang="en-US" sz="3200" b="1" dirty="0"/>
              <a:t>OLLI FALL 2022</a:t>
            </a:r>
            <a:br>
              <a:rPr lang="en-US" sz="3200" b="1" dirty="0"/>
            </a:br>
            <a:br>
              <a:rPr lang="en-US" sz="3200" b="1" dirty="0"/>
            </a:br>
            <a:r>
              <a:rPr lang="en-US" sz="3200" b="1" dirty="0"/>
              <a:t>Wisdom in Statecraft,</a:t>
            </a:r>
            <a:br>
              <a:rPr lang="en-US" sz="3200" b="1" dirty="0"/>
            </a:br>
            <a:r>
              <a:rPr lang="en-US" sz="3200" b="1" dirty="0"/>
              <a:t>Or,</a:t>
            </a:r>
            <a:br>
              <a:rPr lang="en-US" sz="3200" b="1" dirty="0"/>
            </a:br>
            <a:r>
              <a:rPr lang="en-US" sz="3200" b="1" dirty="0"/>
              <a:t>Why History Always, Yet Never, Repeats Itself</a:t>
            </a:r>
            <a:endParaRPr lang="en-US" sz="3200" dirty="0"/>
          </a:p>
        </p:txBody>
      </p:sp>
      <p:sp>
        <p:nvSpPr>
          <p:cNvPr id="3" name="Subtitle 2">
            <a:extLst>
              <a:ext uri="{FF2B5EF4-FFF2-40B4-BE49-F238E27FC236}">
                <a16:creationId xmlns:a16="http://schemas.microsoft.com/office/drawing/2014/main" id="{ADB91F4F-0719-DC48-BA12-1AA213DD23DA}"/>
              </a:ext>
            </a:extLst>
          </p:cNvPr>
          <p:cNvSpPr>
            <a:spLocks noGrp="1"/>
          </p:cNvSpPr>
          <p:nvPr>
            <p:ph type="subTitle" idx="1"/>
          </p:nvPr>
        </p:nvSpPr>
        <p:spPr/>
        <p:txBody>
          <a:bodyPr>
            <a:normAutofit/>
          </a:bodyPr>
          <a:lstStyle/>
          <a:p>
            <a:r>
              <a:rPr lang="en-US" dirty="0"/>
              <a:t>Tuesday, October 18</a:t>
            </a:r>
          </a:p>
          <a:p>
            <a:r>
              <a:rPr lang="en-US" dirty="0"/>
              <a:t>Lecture Six</a:t>
            </a:r>
          </a:p>
          <a:p>
            <a:r>
              <a:rPr lang="en-US" dirty="0"/>
              <a:t>National Liberation vs. National Stagnation</a:t>
            </a:r>
          </a:p>
        </p:txBody>
      </p:sp>
    </p:spTree>
    <p:extLst>
      <p:ext uri="{BB962C8B-B14F-4D97-AF65-F5344CB8AC3E}">
        <p14:creationId xmlns:p14="http://schemas.microsoft.com/office/powerpoint/2010/main" val="121639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9D28-E67C-4642-BDDE-C9F6F1B76CF1}"/>
              </a:ext>
            </a:extLst>
          </p:cNvPr>
          <p:cNvSpPr>
            <a:spLocks noGrp="1"/>
          </p:cNvSpPr>
          <p:nvPr>
            <p:ph type="title"/>
          </p:nvPr>
        </p:nvSpPr>
        <p:spPr/>
        <p:txBody>
          <a:bodyPr>
            <a:normAutofit/>
          </a:bodyPr>
          <a:lstStyle/>
          <a:p>
            <a:pPr algn="ctr"/>
            <a:r>
              <a:rPr lang="en-US" sz="2400" dirty="0"/>
              <a:t>“Fascism is the </a:t>
            </a:r>
            <a:r>
              <a:rPr lang="en-US" sz="2400" dirty="0" err="1"/>
              <a:t>aestheticization</a:t>
            </a:r>
            <a:r>
              <a:rPr lang="en-US" sz="2400" dirty="0"/>
              <a:t> of politics.”</a:t>
            </a:r>
            <a:br>
              <a:rPr lang="en-US" sz="2400" dirty="0"/>
            </a:br>
            <a:br>
              <a:rPr lang="en-US" sz="2400" dirty="0"/>
            </a:br>
            <a:r>
              <a:rPr lang="en-US" sz="2400" dirty="0"/>
              <a:t>Fascists strive to turn the world into a beautiful place inhabited by beautiful people</a:t>
            </a:r>
          </a:p>
        </p:txBody>
      </p:sp>
      <p:pic>
        <p:nvPicPr>
          <p:cNvPr id="4" name="Content Placeholder 3">
            <a:extLst>
              <a:ext uri="{FF2B5EF4-FFF2-40B4-BE49-F238E27FC236}">
                <a16:creationId xmlns:a16="http://schemas.microsoft.com/office/drawing/2014/main" id="{FFCEC46C-D740-7D4C-A4E3-47ACB9577AF1}"/>
              </a:ext>
            </a:extLst>
          </p:cNvPr>
          <p:cNvPicPr>
            <a:picLocks noGrp="1" noChangeAspect="1"/>
          </p:cNvPicPr>
          <p:nvPr>
            <p:ph idx="1"/>
          </p:nvPr>
        </p:nvPicPr>
        <p:blipFill>
          <a:blip r:embed="rId2"/>
          <a:stretch>
            <a:fillRect/>
          </a:stretch>
        </p:blipFill>
        <p:spPr>
          <a:xfrm>
            <a:off x="2616590" y="2481201"/>
            <a:ext cx="3882684" cy="2976724"/>
          </a:xfrm>
        </p:spPr>
      </p:pic>
      <p:sp>
        <p:nvSpPr>
          <p:cNvPr id="5" name="TextBox 4">
            <a:extLst>
              <a:ext uri="{FF2B5EF4-FFF2-40B4-BE49-F238E27FC236}">
                <a16:creationId xmlns:a16="http://schemas.microsoft.com/office/drawing/2014/main" id="{3E421492-F30B-0A49-B930-57F6AA545063}"/>
              </a:ext>
            </a:extLst>
          </p:cNvPr>
          <p:cNvSpPr txBox="1"/>
          <p:nvPr/>
        </p:nvSpPr>
        <p:spPr>
          <a:xfrm>
            <a:off x="7934178" y="4149969"/>
            <a:ext cx="3362524" cy="923330"/>
          </a:xfrm>
          <a:prstGeom prst="rect">
            <a:avLst/>
          </a:prstGeom>
          <a:noFill/>
        </p:spPr>
        <p:txBody>
          <a:bodyPr wrap="none" rtlCol="0">
            <a:spAutoFit/>
          </a:bodyPr>
          <a:lstStyle/>
          <a:p>
            <a:r>
              <a:rPr lang="en-US" dirty="0"/>
              <a:t>“The logical outcome of fascism is</a:t>
            </a:r>
          </a:p>
          <a:p>
            <a:r>
              <a:rPr lang="en-US" dirty="0"/>
              <a:t>an aestheticizing of political life.”</a:t>
            </a:r>
          </a:p>
          <a:p>
            <a:r>
              <a:rPr lang="en-US" dirty="0"/>
              <a:t>Walter Benjamin</a:t>
            </a:r>
          </a:p>
        </p:txBody>
      </p:sp>
      <p:pic>
        <p:nvPicPr>
          <p:cNvPr id="6" name="Picture 5">
            <a:extLst>
              <a:ext uri="{FF2B5EF4-FFF2-40B4-BE49-F238E27FC236}">
                <a16:creationId xmlns:a16="http://schemas.microsoft.com/office/drawing/2014/main" id="{02D59CA7-004A-9643-A426-31CB598E4E41}"/>
              </a:ext>
            </a:extLst>
          </p:cNvPr>
          <p:cNvPicPr>
            <a:picLocks noChangeAspect="1"/>
          </p:cNvPicPr>
          <p:nvPr/>
        </p:nvPicPr>
        <p:blipFill>
          <a:blip r:embed="rId3"/>
          <a:stretch>
            <a:fillRect/>
          </a:stretch>
        </p:blipFill>
        <p:spPr>
          <a:xfrm>
            <a:off x="7542844" y="1833423"/>
            <a:ext cx="3278727" cy="2136140"/>
          </a:xfrm>
          <a:prstGeom prst="rect">
            <a:avLst/>
          </a:prstGeom>
        </p:spPr>
      </p:pic>
    </p:spTree>
    <p:extLst>
      <p:ext uri="{BB962C8B-B14F-4D97-AF65-F5344CB8AC3E}">
        <p14:creationId xmlns:p14="http://schemas.microsoft.com/office/powerpoint/2010/main" val="3897824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6241-88A7-BE4F-A025-3B08E71F231A}"/>
              </a:ext>
            </a:extLst>
          </p:cNvPr>
          <p:cNvSpPr>
            <a:spLocks noGrp="1"/>
          </p:cNvSpPr>
          <p:nvPr>
            <p:ph type="title"/>
          </p:nvPr>
        </p:nvSpPr>
        <p:spPr/>
        <p:txBody>
          <a:bodyPr>
            <a:normAutofit fontScale="90000"/>
          </a:bodyPr>
          <a:lstStyle/>
          <a:p>
            <a:pPr algn="ctr"/>
            <a:r>
              <a:rPr lang="en-US" sz="2000" dirty="0"/>
              <a:t>Though not a charismatic politician, President Xi Jinping, 69 is the subject of a personality cult, while “Xi Jinping Thought on Socialism with Chinese Characteristics for a New Era” has been incorporated into the national high school curriculum. Rumors are afoot that at the 20</a:t>
            </a:r>
            <a:r>
              <a:rPr lang="en-US" sz="2000" baseline="30000" dirty="0"/>
              <a:t>th</a:t>
            </a:r>
            <a:r>
              <a:rPr lang="en-US" sz="2000" dirty="0"/>
              <a:t> Chinese Communist Party congress Xi will be elevated to the position of Chairman, which has remained vacant since the death of Mao Zedong</a:t>
            </a:r>
          </a:p>
        </p:txBody>
      </p:sp>
      <p:pic>
        <p:nvPicPr>
          <p:cNvPr id="7" name="Content Placeholder 6">
            <a:extLst>
              <a:ext uri="{FF2B5EF4-FFF2-40B4-BE49-F238E27FC236}">
                <a16:creationId xmlns:a16="http://schemas.microsoft.com/office/drawing/2014/main" id="{A1227622-D9AD-C048-9ADA-F9CACCD01B51}"/>
              </a:ext>
            </a:extLst>
          </p:cNvPr>
          <p:cNvPicPr>
            <a:picLocks noGrp="1" noChangeAspect="1"/>
          </p:cNvPicPr>
          <p:nvPr>
            <p:ph idx="1"/>
          </p:nvPr>
        </p:nvPicPr>
        <p:blipFill>
          <a:blip r:embed="rId2"/>
          <a:stretch>
            <a:fillRect/>
          </a:stretch>
        </p:blipFill>
        <p:spPr>
          <a:xfrm>
            <a:off x="1448972" y="2816189"/>
            <a:ext cx="2125198" cy="1415252"/>
          </a:xfrm>
        </p:spPr>
      </p:pic>
      <p:pic>
        <p:nvPicPr>
          <p:cNvPr id="8" name="Picture 7">
            <a:extLst>
              <a:ext uri="{FF2B5EF4-FFF2-40B4-BE49-F238E27FC236}">
                <a16:creationId xmlns:a16="http://schemas.microsoft.com/office/drawing/2014/main" id="{6140C321-35B4-CF4A-9746-BC18ADFDDC9C}"/>
              </a:ext>
            </a:extLst>
          </p:cNvPr>
          <p:cNvPicPr>
            <a:picLocks noChangeAspect="1"/>
          </p:cNvPicPr>
          <p:nvPr/>
        </p:nvPicPr>
        <p:blipFill>
          <a:blip r:embed="rId3"/>
          <a:stretch>
            <a:fillRect/>
          </a:stretch>
        </p:blipFill>
        <p:spPr>
          <a:xfrm>
            <a:off x="4071330" y="2990415"/>
            <a:ext cx="1905000" cy="1066800"/>
          </a:xfrm>
          <a:prstGeom prst="rect">
            <a:avLst/>
          </a:prstGeom>
        </p:spPr>
      </p:pic>
      <p:pic>
        <p:nvPicPr>
          <p:cNvPr id="9" name="Picture 8">
            <a:extLst>
              <a:ext uri="{FF2B5EF4-FFF2-40B4-BE49-F238E27FC236}">
                <a16:creationId xmlns:a16="http://schemas.microsoft.com/office/drawing/2014/main" id="{A86B44B4-48F5-B64D-838B-E4A80F671837}"/>
              </a:ext>
            </a:extLst>
          </p:cNvPr>
          <p:cNvPicPr>
            <a:picLocks noChangeAspect="1"/>
          </p:cNvPicPr>
          <p:nvPr/>
        </p:nvPicPr>
        <p:blipFill>
          <a:blip r:embed="rId4"/>
          <a:stretch>
            <a:fillRect/>
          </a:stretch>
        </p:blipFill>
        <p:spPr>
          <a:xfrm>
            <a:off x="6395137" y="2112804"/>
            <a:ext cx="4443467" cy="2962311"/>
          </a:xfrm>
          <a:prstGeom prst="rect">
            <a:avLst/>
          </a:prstGeom>
        </p:spPr>
      </p:pic>
    </p:spTree>
    <p:extLst>
      <p:ext uri="{BB962C8B-B14F-4D97-AF65-F5344CB8AC3E}">
        <p14:creationId xmlns:p14="http://schemas.microsoft.com/office/powerpoint/2010/main" val="4070795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5F03-F57F-884E-805D-C84FF33F8ADD}"/>
              </a:ext>
            </a:extLst>
          </p:cNvPr>
          <p:cNvSpPr>
            <a:spLocks noGrp="1"/>
          </p:cNvSpPr>
          <p:nvPr>
            <p:ph type="title"/>
          </p:nvPr>
        </p:nvSpPr>
        <p:spPr/>
        <p:txBody>
          <a:bodyPr>
            <a:normAutofit/>
          </a:bodyPr>
          <a:lstStyle/>
          <a:p>
            <a:pPr algn="ctr"/>
            <a:r>
              <a:rPr lang="en-US" sz="2400" dirty="0"/>
              <a:t>China’s broader leadership group, with President Xi at the center, during the 19</a:t>
            </a:r>
            <a:r>
              <a:rPr lang="en-US" sz="2400" baseline="30000" dirty="0"/>
              <a:t>th</a:t>
            </a:r>
            <a:r>
              <a:rPr lang="en-US" sz="2400" dirty="0"/>
              <a:t> party congress in 2017. They may not be aesthetic, but they are effective</a:t>
            </a:r>
          </a:p>
        </p:txBody>
      </p:sp>
      <p:pic>
        <p:nvPicPr>
          <p:cNvPr id="4" name="Content Placeholder 3">
            <a:extLst>
              <a:ext uri="{FF2B5EF4-FFF2-40B4-BE49-F238E27FC236}">
                <a16:creationId xmlns:a16="http://schemas.microsoft.com/office/drawing/2014/main" id="{6E039B6F-D51C-9E4D-87C4-942779466D13}"/>
              </a:ext>
            </a:extLst>
          </p:cNvPr>
          <p:cNvPicPr>
            <a:picLocks noGrp="1" noChangeAspect="1"/>
          </p:cNvPicPr>
          <p:nvPr>
            <p:ph idx="1"/>
          </p:nvPr>
        </p:nvPicPr>
        <p:blipFill>
          <a:blip r:embed="rId2"/>
          <a:stretch>
            <a:fillRect/>
          </a:stretch>
        </p:blipFill>
        <p:spPr>
          <a:xfrm>
            <a:off x="2829863" y="1825625"/>
            <a:ext cx="6532274" cy="4351338"/>
          </a:xfrm>
        </p:spPr>
      </p:pic>
    </p:spTree>
    <p:extLst>
      <p:ext uri="{BB962C8B-B14F-4D97-AF65-F5344CB8AC3E}">
        <p14:creationId xmlns:p14="http://schemas.microsoft.com/office/powerpoint/2010/main" val="1832994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D5A6-7017-D348-BAB6-38AADA6B1931}"/>
              </a:ext>
            </a:extLst>
          </p:cNvPr>
          <p:cNvSpPr>
            <a:spLocks noGrp="1"/>
          </p:cNvSpPr>
          <p:nvPr>
            <p:ph type="title"/>
          </p:nvPr>
        </p:nvSpPr>
        <p:spPr/>
        <p:txBody>
          <a:bodyPr>
            <a:normAutofit/>
          </a:bodyPr>
          <a:lstStyle/>
          <a:p>
            <a:pPr algn="ctr"/>
            <a:r>
              <a:rPr lang="en-US" sz="2400" dirty="0"/>
              <a:t>The photo shows members of the Politburo Standing Committee (PSC) assembled for a reception at the Great Hall of the People to celebrate China’s National Day in 2021. Set to retire: prime minister Li Keqiang, 67 (on Xi’s right).</a:t>
            </a:r>
          </a:p>
        </p:txBody>
      </p:sp>
      <p:pic>
        <p:nvPicPr>
          <p:cNvPr id="6" name="Content Placeholder 5">
            <a:extLst>
              <a:ext uri="{FF2B5EF4-FFF2-40B4-BE49-F238E27FC236}">
                <a16:creationId xmlns:a16="http://schemas.microsoft.com/office/drawing/2014/main" id="{354771B1-B482-4B44-9137-990C05C50DC7}"/>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3389747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2805-DCD4-C941-A61E-D8E8C3CF36D2}"/>
              </a:ext>
            </a:extLst>
          </p:cNvPr>
          <p:cNvSpPr>
            <a:spLocks noGrp="1"/>
          </p:cNvSpPr>
          <p:nvPr>
            <p:ph type="title"/>
          </p:nvPr>
        </p:nvSpPr>
        <p:spPr/>
        <p:txBody>
          <a:bodyPr>
            <a:normAutofit/>
          </a:bodyPr>
          <a:lstStyle/>
          <a:p>
            <a:pPr algn="ctr"/>
            <a:r>
              <a:rPr lang="en-US" sz="2400" dirty="0"/>
              <a:t>Major developments since the 19</a:t>
            </a:r>
            <a:r>
              <a:rPr lang="en-US" sz="2400" baseline="30000" dirty="0"/>
              <a:t>th</a:t>
            </a:r>
            <a:r>
              <a:rPr lang="en-US" sz="2400" dirty="0"/>
              <a:t> Congress</a:t>
            </a:r>
          </a:p>
        </p:txBody>
      </p:sp>
      <p:sp>
        <p:nvSpPr>
          <p:cNvPr id="3" name="Content Placeholder 2">
            <a:extLst>
              <a:ext uri="{FF2B5EF4-FFF2-40B4-BE49-F238E27FC236}">
                <a16:creationId xmlns:a16="http://schemas.microsoft.com/office/drawing/2014/main" id="{CD732BDE-6B5D-2544-881A-1139960BA411}"/>
              </a:ext>
            </a:extLst>
          </p:cNvPr>
          <p:cNvSpPr>
            <a:spLocks noGrp="1"/>
          </p:cNvSpPr>
          <p:nvPr>
            <p:ph idx="1"/>
          </p:nvPr>
        </p:nvSpPr>
        <p:spPr/>
        <p:txBody>
          <a:bodyPr>
            <a:normAutofit fontScale="92500" lnSpcReduction="10000"/>
          </a:bodyPr>
          <a:lstStyle/>
          <a:p>
            <a:r>
              <a:rPr lang="en-US" dirty="0"/>
              <a:t>Term limits for paramount leader abolished (2018)</a:t>
            </a:r>
          </a:p>
          <a:p>
            <a:r>
              <a:rPr lang="en-US" dirty="0"/>
              <a:t>China is the seat of the Covid-19 pandemic (2019)</a:t>
            </a:r>
          </a:p>
          <a:p>
            <a:r>
              <a:rPr lang="en-US" dirty="0"/>
              <a:t>Hong Kong’s political autonomy crushed (2021)</a:t>
            </a:r>
          </a:p>
          <a:p>
            <a:r>
              <a:rPr lang="en-US" dirty="0"/>
              <a:t>Assertion of party control over private business</a:t>
            </a:r>
          </a:p>
          <a:p>
            <a:r>
              <a:rPr lang="en-US" dirty="0"/>
              <a:t>Social Credit system expanded</a:t>
            </a:r>
          </a:p>
          <a:p>
            <a:r>
              <a:rPr lang="en-US" dirty="0"/>
              <a:t>The property sector experiences a severe crisis and economic growth declines</a:t>
            </a:r>
          </a:p>
          <a:p>
            <a:r>
              <a:rPr lang="en-US" dirty="0"/>
              <a:t>Worsening relations with the West</a:t>
            </a:r>
          </a:p>
          <a:p>
            <a:r>
              <a:rPr lang="en-US" dirty="0"/>
              <a:t>The Russia-Ukraine war impacts China’s global interests</a:t>
            </a:r>
            <a:br>
              <a:rPr lang="en-US" dirty="0"/>
            </a:br>
            <a:endParaRPr lang="en-US" dirty="0"/>
          </a:p>
        </p:txBody>
      </p:sp>
    </p:spTree>
    <p:extLst>
      <p:ext uri="{BB962C8B-B14F-4D97-AF65-F5344CB8AC3E}">
        <p14:creationId xmlns:p14="http://schemas.microsoft.com/office/powerpoint/2010/main" val="2255048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1A47-B960-1F4B-BB17-A5C09D289D6B}"/>
              </a:ext>
            </a:extLst>
          </p:cNvPr>
          <p:cNvSpPr>
            <a:spLocks noGrp="1"/>
          </p:cNvSpPr>
          <p:nvPr>
            <p:ph type="title"/>
          </p:nvPr>
        </p:nvSpPr>
        <p:spPr/>
        <p:txBody>
          <a:bodyPr>
            <a:normAutofit/>
          </a:bodyPr>
          <a:lstStyle/>
          <a:p>
            <a:pPr algn="ctr"/>
            <a:r>
              <a:rPr lang="en-US" sz="2400" dirty="0"/>
              <a:t>The Social Credit system is associated with President Xi and his administration</a:t>
            </a:r>
          </a:p>
        </p:txBody>
      </p:sp>
      <p:pic>
        <p:nvPicPr>
          <p:cNvPr id="4" name="Content Placeholder 3">
            <a:extLst>
              <a:ext uri="{FF2B5EF4-FFF2-40B4-BE49-F238E27FC236}">
                <a16:creationId xmlns:a16="http://schemas.microsoft.com/office/drawing/2014/main" id="{138CC03C-15D1-B441-BE46-3F0E788DAA7F}"/>
              </a:ext>
            </a:extLst>
          </p:cNvPr>
          <p:cNvPicPr>
            <a:picLocks noGrp="1" noChangeAspect="1"/>
          </p:cNvPicPr>
          <p:nvPr>
            <p:ph idx="1"/>
          </p:nvPr>
        </p:nvPicPr>
        <p:blipFill>
          <a:blip r:embed="rId2"/>
          <a:stretch>
            <a:fillRect/>
          </a:stretch>
        </p:blipFill>
        <p:spPr>
          <a:xfrm>
            <a:off x="4386805" y="1576243"/>
            <a:ext cx="6529723" cy="4351338"/>
          </a:xfrm>
        </p:spPr>
      </p:pic>
      <p:sp>
        <p:nvSpPr>
          <p:cNvPr id="3" name="TextBox 2">
            <a:extLst>
              <a:ext uri="{FF2B5EF4-FFF2-40B4-BE49-F238E27FC236}">
                <a16:creationId xmlns:a16="http://schemas.microsoft.com/office/drawing/2014/main" id="{AE6FEEFC-D822-4C47-8D0A-7100084B3CC8}"/>
              </a:ext>
            </a:extLst>
          </p:cNvPr>
          <p:cNvSpPr txBox="1"/>
          <p:nvPr/>
        </p:nvSpPr>
        <p:spPr>
          <a:xfrm>
            <a:off x="1543792" y="2719449"/>
            <a:ext cx="2389052" cy="1200329"/>
          </a:xfrm>
          <a:prstGeom prst="rect">
            <a:avLst/>
          </a:prstGeom>
          <a:noFill/>
        </p:spPr>
        <p:txBody>
          <a:bodyPr wrap="none" rtlCol="0">
            <a:spAutoFit/>
          </a:bodyPr>
          <a:lstStyle/>
          <a:p>
            <a:r>
              <a:rPr lang="en-US" dirty="0"/>
              <a:t>Josh Chin and Liza Lin,</a:t>
            </a:r>
          </a:p>
          <a:p>
            <a:r>
              <a:rPr lang="en-US" i="1" dirty="0"/>
              <a:t>Surveillance State</a:t>
            </a:r>
            <a:r>
              <a:rPr lang="en-US" dirty="0"/>
              <a:t> (New</a:t>
            </a:r>
          </a:p>
          <a:p>
            <a:r>
              <a:rPr lang="en-US" dirty="0"/>
              <a:t>York: St. Martin’s Press,</a:t>
            </a:r>
          </a:p>
          <a:p>
            <a:r>
              <a:rPr lang="en-US" dirty="0"/>
              <a:t>2022)</a:t>
            </a:r>
          </a:p>
        </p:txBody>
      </p:sp>
    </p:spTree>
    <p:extLst>
      <p:ext uri="{BB962C8B-B14F-4D97-AF65-F5344CB8AC3E}">
        <p14:creationId xmlns:p14="http://schemas.microsoft.com/office/powerpoint/2010/main" val="2086576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93EF-D354-614D-AFF5-8E9B4831A1B5}"/>
              </a:ext>
            </a:extLst>
          </p:cNvPr>
          <p:cNvSpPr>
            <a:spLocks noGrp="1"/>
          </p:cNvSpPr>
          <p:nvPr>
            <p:ph type="title"/>
          </p:nvPr>
        </p:nvSpPr>
        <p:spPr/>
        <p:txBody>
          <a:bodyPr>
            <a:noAutofit/>
          </a:bodyPr>
          <a:lstStyle/>
          <a:p>
            <a:pPr algn="ctr"/>
            <a:r>
              <a:rPr lang="en-US" sz="2000" dirty="0"/>
              <a:t>Xi Jinping arrives at the opening of the 20</a:t>
            </a:r>
            <a:r>
              <a:rPr lang="en-US" sz="2000" baseline="30000" dirty="0"/>
              <a:t>th</a:t>
            </a:r>
            <a:r>
              <a:rPr lang="en-US" sz="2000" dirty="0"/>
              <a:t> party congress on October 16. In his opening speech, he warned of “dangerous storms” ahead, was unapologetic about the </a:t>
            </a:r>
            <a:r>
              <a:rPr lang="en-US" sz="2000" dirty="0" err="1"/>
              <a:t>Covid</a:t>
            </a:r>
            <a:r>
              <a:rPr lang="en-US" sz="2000" dirty="0"/>
              <a:t> lockdowns and the suppression of political dissent in Hong Kong, but appeared to soft-pedal the possibility of uniting Taiwan to China by force. China’s leadership for the next five years will be publicly revealed on the last day of the congress (October 23), when the new PSC lineup walks out on stage</a:t>
            </a:r>
          </a:p>
        </p:txBody>
      </p:sp>
      <p:pic>
        <p:nvPicPr>
          <p:cNvPr id="4" name="Content Placeholder 3">
            <a:extLst>
              <a:ext uri="{FF2B5EF4-FFF2-40B4-BE49-F238E27FC236}">
                <a16:creationId xmlns:a16="http://schemas.microsoft.com/office/drawing/2014/main" id="{4C4F8BC7-38A9-0448-9FF6-0A937B5BB115}"/>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404856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8E93-2F95-A243-A845-23564360DA50}"/>
              </a:ext>
            </a:extLst>
          </p:cNvPr>
          <p:cNvSpPr>
            <a:spLocks noGrp="1"/>
          </p:cNvSpPr>
          <p:nvPr>
            <p:ph type="title"/>
          </p:nvPr>
        </p:nvSpPr>
        <p:spPr/>
        <p:txBody>
          <a:bodyPr>
            <a:normAutofit fontScale="90000"/>
          </a:bodyPr>
          <a:lstStyle/>
          <a:p>
            <a:pPr algn="ctr"/>
            <a:r>
              <a:rPr lang="en-US" sz="2400" dirty="0"/>
              <a:t>Sixth Generation leadership figures (left to right): Li </a:t>
            </a:r>
            <a:r>
              <a:rPr lang="en-US" sz="2400" dirty="0" err="1"/>
              <a:t>Qiang</a:t>
            </a:r>
            <a:r>
              <a:rPr lang="en-US" sz="2400" dirty="0"/>
              <a:t> (Shanghai party chief), 63; Chen Miner (Chongqing party chief), 62; Ding </a:t>
            </a:r>
            <a:r>
              <a:rPr lang="en-US" sz="2400" dirty="0" err="1"/>
              <a:t>Xuexiang</a:t>
            </a:r>
            <a:r>
              <a:rPr lang="en-US" sz="2400" dirty="0"/>
              <a:t> (Director, General Office, CCP), 60; and Chen Jining (Mayor, Beijing), 58 (holds a PhD in Engineering from Imperial College, London). The first three are Xi protégés</a:t>
            </a:r>
          </a:p>
        </p:txBody>
      </p:sp>
      <p:pic>
        <p:nvPicPr>
          <p:cNvPr id="4" name="Content Placeholder 3">
            <a:extLst>
              <a:ext uri="{FF2B5EF4-FFF2-40B4-BE49-F238E27FC236}">
                <a16:creationId xmlns:a16="http://schemas.microsoft.com/office/drawing/2014/main" id="{33964372-0E4F-0A4E-A807-8632FDFAF4FC}"/>
              </a:ext>
            </a:extLst>
          </p:cNvPr>
          <p:cNvPicPr>
            <a:picLocks noGrp="1" noChangeAspect="1"/>
          </p:cNvPicPr>
          <p:nvPr>
            <p:ph idx="1"/>
          </p:nvPr>
        </p:nvPicPr>
        <p:blipFill>
          <a:blip r:embed="rId2"/>
          <a:stretch>
            <a:fillRect/>
          </a:stretch>
        </p:blipFill>
        <p:spPr>
          <a:xfrm>
            <a:off x="1237956" y="2361350"/>
            <a:ext cx="2552309" cy="1697582"/>
          </a:xfrm>
        </p:spPr>
      </p:pic>
      <p:pic>
        <p:nvPicPr>
          <p:cNvPr id="5" name="Picture 4">
            <a:extLst>
              <a:ext uri="{FF2B5EF4-FFF2-40B4-BE49-F238E27FC236}">
                <a16:creationId xmlns:a16="http://schemas.microsoft.com/office/drawing/2014/main" id="{C662FE7D-45BC-404E-9168-3CFC2DCF720E}"/>
              </a:ext>
            </a:extLst>
          </p:cNvPr>
          <p:cNvPicPr>
            <a:picLocks noChangeAspect="1"/>
          </p:cNvPicPr>
          <p:nvPr/>
        </p:nvPicPr>
        <p:blipFill>
          <a:blip r:embed="rId3"/>
          <a:stretch>
            <a:fillRect/>
          </a:stretch>
        </p:blipFill>
        <p:spPr>
          <a:xfrm>
            <a:off x="4009291" y="3412294"/>
            <a:ext cx="2718191" cy="1528982"/>
          </a:xfrm>
          <a:prstGeom prst="rect">
            <a:avLst/>
          </a:prstGeom>
        </p:spPr>
      </p:pic>
      <p:pic>
        <p:nvPicPr>
          <p:cNvPr id="6" name="Picture 5">
            <a:extLst>
              <a:ext uri="{FF2B5EF4-FFF2-40B4-BE49-F238E27FC236}">
                <a16:creationId xmlns:a16="http://schemas.microsoft.com/office/drawing/2014/main" id="{E06E586F-FC5F-DC40-8019-D5464197708D}"/>
              </a:ext>
            </a:extLst>
          </p:cNvPr>
          <p:cNvPicPr>
            <a:picLocks noChangeAspect="1"/>
          </p:cNvPicPr>
          <p:nvPr/>
        </p:nvPicPr>
        <p:blipFill>
          <a:blip r:embed="rId4"/>
          <a:stretch>
            <a:fillRect/>
          </a:stretch>
        </p:blipFill>
        <p:spPr>
          <a:xfrm>
            <a:off x="6946508" y="1978241"/>
            <a:ext cx="3810000" cy="2463800"/>
          </a:xfrm>
          <a:prstGeom prst="rect">
            <a:avLst/>
          </a:prstGeom>
        </p:spPr>
      </p:pic>
      <p:pic>
        <p:nvPicPr>
          <p:cNvPr id="7" name="Picture 6">
            <a:extLst>
              <a:ext uri="{FF2B5EF4-FFF2-40B4-BE49-F238E27FC236}">
                <a16:creationId xmlns:a16="http://schemas.microsoft.com/office/drawing/2014/main" id="{3E5645CF-01CC-2A4F-8B63-486990E6717D}"/>
              </a:ext>
            </a:extLst>
          </p:cNvPr>
          <p:cNvPicPr>
            <a:picLocks noChangeAspect="1"/>
          </p:cNvPicPr>
          <p:nvPr/>
        </p:nvPicPr>
        <p:blipFill>
          <a:blip r:embed="rId5"/>
          <a:stretch>
            <a:fillRect/>
          </a:stretch>
        </p:blipFill>
        <p:spPr>
          <a:xfrm>
            <a:off x="9273051" y="4941276"/>
            <a:ext cx="1917700" cy="1270000"/>
          </a:xfrm>
          <a:prstGeom prst="rect">
            <a:avLst/>
          </a:prstGeom>
        </p:spPr>
      </p:pic>
    </p:spTree>
    <p:extLst>
      <p:ext uri="{BB962C8B-B14F-4D97-AF65-F5344CB8AC3E}">
        <p14:creationId xmlns:p14="http://schemas.microsoft.com/office/powerpoint/2010/main" val="2839684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5AE4-22EA-024C-A606-7C2FA361CC9B}"/>
              </a:ext>
            </a:extLst>
          </p:cNvPr>
          <p:cNvSpPr>
            <a:spLocks noGrp="1"/>
          </p:cNvSpPr>
          <p:nvPr>
            <p:ph type="title"/>
          </p:nvPr>
        </p:nvSpPr>
        <p:spPr/>
        <p:txBody>
          <a:bodyPr>
            <a:normAutofit/>
          </a:bodyPr>
          <a:lstStyle/>
          <a:p>
            <a:pPr algn="ctr"/>
            <a:r>
              <a:rPr lang="en-US" sz="2400" dirty="0"/>
              <a:t>Hubris, or just a bump in the Road and Belt Initiative?</a:t>
            </a:r>
          </a:p>
        </p:txBody>
      </p:sp>
      <p:sp>
        <p:nvSpPr>
          <p:cNvPr id="3" name="Content Placeholder 2">
            <a:extLst>
              <a:ext uri="{FF2B5EF4-FFF2-40B4-BE49-F238E27FC236}">
                <a16:creationId xmlns:a16="http://schemas.microsoft.com/office/drawing/2014/main" id="{77429994-C67A-2C41-AB5D-EC21332C64C0}"/>
              </a:ext>
            </a:extLst>
          </p:cNvPr>
          <p:cNvSpPr>
            <a:spLocks noGrp="1"/>
          </p:cNvSpPr>
          <p:nvPr>
            <p:ph idx="1"/>
          </p:nvPr>
        </p:nvSpPr>
        <p:spPr/>
        <p:txBody>
          <a:bodyPr>
            <a:normAutofit/>
          </a:bodyPr>
          <a:lstStyle/>
          <a:p>
            <a:pPr marL="0" indent="0">
              <a:buNone/>
            </a:pPr>
            <a:endParaRPr lang="en-US" dirty="0"/>
          </a:p>
          <a:p>
            <a:pPr marL="0" indent="0">
              <a:buNone/>
            </a:pPr>
            <a:r>
              <a:rPr lang="en-US" b="1" dirty="0"/>
              <a:t>              </a:t>
            </a:r>
            <a:endParaRPr lang="en-US" dirty="0"/>
          </a:p>
        </p:txBody>
      </p:sp>
      <p:pic>
        <p:nvPicPr>
          <p:cNvPr id="4" name="Picture 3">
            <a:extLst>
              <a:ext uri="{FF2B5EF4-FFF2-40B4-BE49-F238E27FC236}">
                <a16:creationId xmlns:a16="http://schemas.microsoft.com/office/drawing/2014/main" id="{09DB1190-0A6F-BB4F-9C5F-D53227EA6CAE}"/>
              </a:ext>
            </a:extLst>
          </p:cNvPr>
          <p:cNvPicPr>
            <a:picLocks noChangeAspect="1"/>
          </p:cNvPicPr>
          <p:nvPr/>
        </p:nvPicPr>
        <p:blipFill>
          <a:blip r:embed="rId2"/>
          <a:stretch>
            <a:fillRect/>
          </a:stretch>
        </p:blipFill>
        <p:spPr>
          <a:xfrm>
            <a:off x="2297296" y="2178133"/>
            <a:ext cx="3179785" cy="1525484"/>
          </a:xfrm>
          <a:prstGeom prst="rect">
            <a:avLst/>
          </a:prstGeom>
        </p:spPr>
      </p:pic>
      <p:pic>
        <p:nvPicPr>
          <p:cNvPr id="5" name="Picture 4">
            <a:extLst>
              <a:ext uri="{FF2B5EF4-FFF2-40B4-BE49-F238E27FC236}">
                <a16:creationId xmlns:a16="http://schemas.microsoft.com/office/drawing/2014/main" id="{B4B92DF2-3034-7642-83D6-EB658F501458}"/>
              </a:ext>
            </a:extLst>
          </p:cNvPr>
          <p:cNvPicPr>
            <a:picLocks noChangeAspect="1"/>
          </p:cNvPicPr>
          <p:nvPr/>
        </p:nvPicPr>
        <p:blipFill>
          <a:blip r:embed="rId3"/>
          <a:stretch>
            <a:fillRect/>
          </a:stretch>
        </p:blipFill>
        <p:spPr>
          <a:xfrm>
            <a:off x="3756275" y="4268653"/>
            <a:ext cx="3200400" cy="1600200"/>
          </a:xfrm>
          <a:prstGeom prst="rect">
            <a:avLst/>
          </a:prstGeom>
        </p:spPr>
      </p:pic>
      <p:pic>
        <p:nvPicPr>
          <p:cNvPr id="6" name="Picture 5">
            <a:extLst>
              <a:ext uri="{FF2B5EF4-FFF2-40B4-BE49-F238E27FC236}">
                <a16:creationId xmlns:a16="http://schemas.microsoft.com/office/drawing/2014/main" id="{EEC8A190-449C-CC4C-BB87-F2A08C682C85}"/>
              </a:ext>
            </a:extLst>
          </p:cNvPr>
          <p:cNvPicPr>
            <a:picLocks noChangeAspect="1"/>
          </p:cNvPicPr>
          <p:nvPr/>
        </p:nvPicPr>
        <p:blipFill>
          <a:blip r:embed="rId4"/>
          <a:stretch>
            <a:fillRect/>
          </a:stretch>
        </p:blipFill>
        <p:spPr>
          <a:xfrm>
            <a:off x="7540831" y="2372505"/>
            <a:ext cx="3582389" cy="1896148"/>
          </a:xfrm>
          <a:prstGeom prst="rect">
            <a:avLst/>
          </a:prstGeom>
        </p:spPr>
      </p:pic>
    </p:spTree>
    <p:extLst>
      <p:ext uri="{BB962C8B-B14F-4D97-AF65-F5344CB8AC3E}">
        <p14:creationId xmlns:p14="http://schemas.microsoft.com/office/powerpoint/2010/main" val="468336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41B79-ED81-E74A-8BA8-5AEA8ADBFE44}"/>
              </a:ext>
            </a:extLst>
          </p:cNvPr>
          <p:cNvSpPr>
            <a:spLocks noGrp="1"/>
          </p:cNvSpPr>
          <p:nvPr>
            <p:ph type="title"/>
          </p:nvPr>
        </p:nvSpPr>
        <p:spPr/>
        <p:txBody>
          <a:bodyPr>
            <a:normAutofit fontScale="90000"/>
          </a:bodyPr>
          <a:lstStyle/>
          <a:p>
            <a:pPr algn="ctr"/>
            <a:r>
              <a:rPr lang="en-US" sz="2400" dirty="0"/>
              <a:t>On October 17 in Manchester, England staff from the Chinese consulate dragged an anti-communist demonstrator into the consular grounds and beat him up before he was rescued by police. One of the alleged attackers had earlier torn down an anti-CCP poster that mocked President Xi</a:t>
            </a:r>
          </a:p>
        </p:txBody>
      </p:sp>
      <p:pic>
        <p:nvPicPr>
          <p:cNvPr id="4" name="Content Placeholder 3">
            <a:extLst>
              <a:ext uri="{FF2B5EF4-FFF2-40B4-BE49-F238E27FC236}">
                <a16:creationId xmlns:a16="http://schemas.microsoft.com/office/drawing/2014/main" id="{696476C4-6B2B-8C43-8ED8-28EA8DE0CBAF}"/>
              </a:ext>
            </a:extLst>
          </p:cNvPr>
          <p:cNvPicPr>
            <a:picLocks noGrp="1" noChangeAspect="1"/>
          </p:cNvPicPr>
          <p:nvPr>
            <p:ph idx="1"/>
          </p:nvPr>
        </p:nvPicPr>
        <p:blipFill>
          <a:blip r:embed="rId2"/>
          <a:stretch>
            <a:fillRect/>
          </a:stretch>
        </p:blipFill>
        <p:spPr>
          <a:xfrm>
            <a:off x="1827237" y="2267450"/>
            <a:ext cx="4064000" cy="2286000"/>
          </a:xfrm>
        </p:spPr>
      </p:pic>
      <p:pic>
        <p:nvPicPr>
          <p:cNvPr id="5" name="Picture 4">
            <a:extLst>
              <a:ext uri="{FF2B5EF4-FFF2-40B4-BE49-F238E27FC236}">
                <a16:creationId xmlns:a16="http://schemas.microsoft.com/office/drawing/2014/main" id="{DA2E88C1-01E2-C544-B939-467FCAC4C6A3}"/>
              </a:ext>
            </a:extLst>
          </p:cNvPr>
          <p:cNvPicPr>
            <a:picLocks noChangeAspect="1"/>
          </p:cNvPicPr>
          <p:nvPr/>
        </p:nvPicPr>
        <p:blipFill>
          <a:blip r:embed="rId3"/>
          <a:stretch>
            <a:fillRect/>
          </a:stretch>
        </p:blipFill>
        <p:spPr>
          <a:xfrm>
            <a:off x="6509825" y="3263704"/>
            <a:ext cx="3931138" cy="2358683"/>
          </a:xfrm>
          <a:prstGeom prst="rect">
            <a:avLst/>
          </a:prstGeom>
        </p:spPr>
      </p:pic>
    </p:spTree>
    <p:extLst>
      <p:ext uri="{BB962C8B-B14F-4D97-AF65-F5344CB8AC3E}">
        <p14:creationId xmlns:p14="http://schemas.microsoft.com/office/powerpoint/2010/main" val="1358456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9A59-F29D-6C4C-B00C-433EDF0979FB}"/>
              </a:ext>
            </a:extLst>
          </p:cNvPr>
          <p:cNvSpPr>
            <a:spLocks noGrp="1"/>
          </p:cNvSpPr>
          <p:nvPr>
            <p:ph type="title"/>
          </p:nvPr>
        </p:nvSpPr>
        <p:spPr/>
        <p:txBody>
          <a:bodyPr>
            <a:normAutofit/>
          </a:bodyPr>
          <a:lstStyle/>
          <a:p>
            <a:pPr algn="ctr"/>
            <a:r>
              <a:rPr lang="en-US" sz="2400" dirty="0"/>
              <a:t>Toussaint </a:t>
            </a:r>
            <a:r>
              <a:rPr lang="en-US" sz="2400" dirty="0" err="1"/>
              <a:t>Louverture</a:t>
            </a:r>
            <a:r>
              <a:rPr lang="en-US" sz="2400" dirty="0"/>
              <a:t> (1743-1803), known as The Father of Haiti and the Black Spartacus, was the leader of an anti-slave rebellion in the French colony of Saint-Domingue</a:t>
            </a:r>
          </a:p>
        </p:txBody>
      </p:sp>
      <p:pic>
        <p:nvPicPr>
          <p:cNvPr id="4" name="Content Placeholder 3">
            <a:extLst>
              <a:ext uri="{FF2B5EF4-FFF2-40B4-BE49-F238E27FC236}">
                <a16:creationId xmlns:a16="http://schemas.microsoft.com/office/drawing/2014/main" id="{55545A2D-E339-A046-96F9-639B7C732A68}"/>
              </a:ext>
            </a:extLst>
          </p:cNvPr>
          <p:cNvPicPr>
            <a:picLocks noGrp="1" noChangeAspect="1"/>
          </p:cNvPicPr>
          <p:nvPr>
            <p:ph idx="1"/>
          </p:nvPr>
        </p:nvPicPr>
        <p:blipFill>
          <a:blip r:embed="rId2"/>
          <a:stretch>
            <a:fillRect/>
          </a:stretch>
        </p:blipFill>
        <p:spPr>
          <a:xfrm>
            <a:off x="1394030" y="1690688"/>
            <a:ext cx="2932801" cy="4351338"/>
          </a:xfrm>
        </p:spPr>
      </p:pic>
      <p:pic>
        <p:nvPicPr>
          <p:cNvPr id="5" name="Picture 4">
            <a:extLst>
              <a:ext uri="{FF2B5EF4-FFF2-40B4-BE49-F238E27FC236}">
                <a16:creationId xmlns:a16="http://schemas.microsoft.com/office/drawing/2014/main" id="{2ABAC2B3-9B17-8142-8397-4B7EDB8E86E9}"/>
              </a:ext>
            </a:extLst>
          </p:cNvPr>
          <p:cNvPicPr>
            <a:picLocks noChangeAspect="1"/>
          </p:cNvPicPr>
          <p:nvPr/>
        </p:nvPicPr>
        <p:blipFill>
          <a:blip r:embed="rId3"/>
          <a:stretch>
            <a:fillRect/>
          </a:stretch>
        </p:blipFill>
        <p:spPr>
          <a:xfrm>
            <a:off x="5263452" y="2513819"/>
            <a:ext cx="1841500" cy="2336800"/>
          </a:xfrm>
          <a:prstGeom prst="rect">
            <a:avLst/>
          </a:prstGeom>
        </p:spPr>
      </p:pic>
      <p:pic>
        <p:nvPicPr>
          <p:cNvPr id="6" name="Picture 5">
            <a:extLst>
              <a:ext uri="{FF2B5EF4-FFF2-40B4-BE49-F238E27FC236}">
                <a16:creationId xmlns:a16="http://schemas.microsoft.com/office/drawing/2014/main" id="{E8E44061-9C9A-E649-8C04-8A4DB664B1B5}"/>
              </a:ext>
            </a:extLst>
          </p:cNvPr>
          <p:cNvPicPr>
            <a:picLocks noChangeAspect="1"/>
          </p:cNvPicPr>
          <p:nvPr/>
        </p:nvPicPr>
        <p:blipFill>
          <a:blip r:embed="rId4"/>
          <a:stretch>
            <a:fillRect/>
          </a:stretch>
        </p:blipFill>
        <p:spPr>
          <a:xfrm>
            <a:off x="7858693" y="1764605"/>
            <a:ext cx="3152628" cy="4203504"/>
          </a:xfrm>
          <a:prstGeom prst="rect">
            <a:avLst/>
          </a:prstGeom>
        </p:spPr>
      </p:pic>
    </p:spTree>
    <p:extLst>
      <p:ext uri="{BB962C8B-B14F-4D97-AF65-F5344CB8AC3E}">
        <p14:creationId xmlns:p14="http://schemas.microsoft.com/office/powerpoint/2010/main" val="3446439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48F4-A8BB-2649-9E82-67283E5BE62F}"/>
              </a:ext>
            </a:extLst>
          </p:cNvPr>
          <p:cNvSpPr>
            <a:spLocks noGrp="1"/>
          </p:cNvSpPr>
          <p:nvPr>
            <p:ph type="title"/>
          </p:nvPr>
        </p:nvSpPr>
        <p:spPr/>
        <p:txBody>
          <a:bodyPr>
            <a:normAutofit fontScale="90000"/>
          </a:bodyPr>
          <a:lstStyle/>
          <a:p>
            <a:pPr algn="ctr"/>
            <a:r>
              <a:rPr lang="en-US" sz="2400" dirty="0"/>
              <a:t>One-man rule inevitably damages political institutions and instils a pernicious kind of groupthink.</a:t>
            </a:r>
            <a:br>
              <a:rPr lang="en-US" sz="2400" dirty="0"/>
            </a:br>
            <a:r>
              <a:rPr lang="en-US" sz="2400" dirty="0"/>
              <a:t>In 2014 the current </a:t>
            </a:r>
            <a:r>
              <a:rPr lang="ru-RU" sz="2400" dirty="0"/>
              <a:t>с</a:t>
            </a:r>
            <a:r>
              <a:rPr lang="en-US" sz="2400" dirty="0" err="1"/>
              <a:t>hairman</a:t>
            </a:r>
            <a:r>
              <a:rPr lang="en-US" sz="2400" dirty="0"/>
              <a:t> of the State Duma, </a:t>
            </a:r>
            <a:r>
              <a:rPr lang="en-US" sz="2400" dirty="0" err="1"/>
              <a:t>Vyacheslav</a:t>
            </a:r>
            <a:r>
              <a:rPr lang="en-US" sz="2400" dirty="0"/>
              <a:t> </a:t>
            </a:r>
            <a:r>
              <a:rPr lang="en-US" sz="2400" dirty="0" err="1"/>
              <a:t>Volodin</a:t>
            </a:r>
            <a:r>
              <a:rPr lang="en-US" sz="2400" dirty="0"/>
              <a:t>, then Putin’s deputy chief of staff, offered an insight: “If Putin lives, Russia lives, if Putin dies, then Russia dies” </a:t>
            </a:r>
          </a:p>
        </p:txBody>
      </p:sp>
      <p:pic>
        <p:nvPicPr>
          <p:cNvPr id="4" name="Content Placeholder 3">
            <a:extLst>
              <a:ext uri="{FF2B5EF4-FFF2-40B4-BE49-F238E27FC236}">
                <a16:creationId xmlns:a16="http://schemas.microsoft.com/office/drawing/2014/main" id="{89F44A54-0CAD-AA48-A57E-1985221883DE}"/>
              </a:ext>
            </a:extLst>
          </p:cNvPr>
          <p:cNvPicPr>
            <a:picLocks noGrp="1" noChangeAspect="1"/>
          </p:cNvPicPr>
          <p:nvPr>
            <p:ph idx="1"/>
          </p:nvPr>
        </p:nvPicPr>
        <p:blipFill>
          <a:blip r:embed="rId2"/>
          <a:stretch>
            <a:fillRect/>
          </a:stretch>
        </p:blipFill>
        <p:spPr>
          <a:xfrm>
            <a:off x="4648200" y="3036094"/>
            <a:ext cx="2895600" cy="1930400"/>
          </a:xfrm>
        </p:spPr>
      </p:pic>
    </p:spTree>
    <p:extLst>
      <p:ext uri="{BB962C8B-B14F-4D97-AF65-F5344CB8AC3E}">
        <p14:creationId xmlns:p14="http://schemas.microsoft.com/office/powerpoint/2010/main" val="370775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0C70-F5A9-3E42-933B-590368B0AEA0}"/>
              </a:ext>
            </a:extLst>
          </p:cNvPr>
          <p:cNvSpPr>
            <a:spLocks noGrp="1"/>
          </p:cNvSpPr>
          <p:nvPr>
            <p:ph type="title"/>
          </p:nvPr>
        </p:nvSpPr>
        <p:spPr/>
        <p:txBody>
          <a:bodyPr>
            <a:normAutofit fontScale="90000"/>
          </a:bodyPr>
          <a:lstStyle/>
          <a:p>
            <a:pPr algn="ctr"/>
            <a:r>
              <a:rPr lang="en-US" sz="2400" dirty="0"/>
              <a:t>Frederick Douglass (1817/18? – 1895)</a:t>
            </a:r>
            <a:br>
              <a:rPr lang="en-US" sz="2400" dirty="0"/>
            </a:br>
            <a:r>
              <a:rPr lang="en-US" sz="2400" dirty="0"/>
              <a:t>On left, one of the many formal portraits of the famous abolitionist leader. On right, a photograph taken on board the USS Tennessee in Key West, FL in 1871. In 1889-91 during the presidency of Benjamin Harrison, Douglass would serve as US ambassador to Haiti</a:t>
            </a:r>
          </a:p>
        </p:txBody>
      </p:sp>
      <p:pic>
        <p:nvPicPr>
          <p:cNvPr id="4" name="Content Placeholder 3">
            <a:extLst>
              <a:ext uri="{FF2B5EF4-FFF2-40B4-BE49-F238E27FC236}">
                <a16:creationId xmlns:a16="http://schemas.microsoft.com/office/drawing/2014/main" id="{F81C35DC-4C71-D54D-9193-652B366BF5C8}"/>
              </a:ext>
            </a:extLst>
          </p:cNvPr>
          <p:cNvPicPr>
            <a:picLocks noGrp="1" noChangeAspect="1"/>
          </p:cNvPicPr>
          <p:nvPr>
            <p:ph idx="1"/>
          </p:nvPr>
        </p:nvPicPr>
        <p:blipFill>
          <a:blip r:embed="rId2"/>
          <a:stretch>
            <a:fillRect/>
          </a:stretch>
        </p:blipFill>
        <p:spPr>
          <a:xfrm>
            <a:off x="2388197" y="1690688"/>
            <a:ext cx="2660726" cy="4351338"/>
          </a:xfrm>
        </p:spPr>
      </p:pic>
      <p:pic>
        <p:nvPicPr>
          <p:cNvPr id="6" name="Picture 5">
            <a:extLst>
              <a:ext uri="{FF2B5EF4-FFF2-40B4-BE49-F238E27FC236}">
                <a16:creationId xmlns:a16="http://schemas.microsoft.com/office/drawing/2014/main" id="{8E51FC8A-C3AF-DC40-9789-6BCF7D6003FC}"/>
              </a:ext>
            </a:extLst>
          </p:cNvPr>
          <p:cNvPicPr>
            <a:picLocks noChangeAspect="1"/>
          </p:cNvPicPr>
          <p:nvPr/>
        </p:nvPicPr>
        <p:blipFill>
          <a:blip r:embed="rId3"/>
          <a:stretch>
            <a:fillRect/>
          </a:stretch>
        </p:blipFill>
        <p:spPr>
          <a:xfrm>
            <a:off x="6598920" y="2264897"/>
            <a:ext cx="3390814" cy="3172265"/>
          </a:xfrm>
          <a:prstGeom prst="rect">
            <a:avLst/>
          </a:prstGeom>
        </p:spPr>
      </p:pic>
    </p:spTree>
    <p:extLst>
      <p:ext uri="{BB962C8B-B14F-4D97-AF65-F5344CB8AC3E}">
        <p14:creationId xmlns:p14="http://schemas.microsoft.com/office/powerpoint/2010/main" val="2045901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1E0A-8E75-324D-AC70-10AC8F34F9AB}"/>
              </a:ext>
            </a:extLst>
          </p:cNvPr>
          <p:cNvSpPr>
            <a:spLocks noGrp="1"/>
          </p:cNvSpPr>
          <p:nvPr>
            <p:ph type="title"/>
          </p:nvPr>
        </p:nvSpPr>
        <p:spPr/>
        <p:txBody>
          <a:bodyPr>
            <a:normAutofit fontScale="90000"/>
          </a:bodyPr>
          <a:lstStyle/>
          <a:p>
            <a:pPr algn="ctr"/>
            <a:r>
              <a:rPr lang="en-US" sz="2400" dirty="0"/>
              <a:t>Like Douglass, Giuseppe Garibaldi (1807-1882; on left), understood the power of the photographic portrait. Giuseppe Mazzini (1805-1872) inspired the tradition of popular democracy and national liberation that proved to be so influential in the twentieth century </a:t>
            </a:r>
          </a:p>
        </p:txBody>
      </p:sp>
      <p:pic>
        <p:nvPicPr>
          <p:cNvPr id="4" name="Content Placeholder 3">
            <a:extLst>
              <a:ext uri="{FF2B5EF4-FFF2-40B4-BE49-F238E27FC236}">
                <a16:creationId xmlns:a16="http://schemas.microsoft.com/office/drawing/2014/main" id="{62D4E7D1-ABA2-9248-AF18-26A46F34CB89}"/>
              </a:ext>
            </a:extLst>
          </p:cNvPr>
          <p:cNvPicPr>
            <a:picLocks noGrp="1" noChangeAspect="1"/>
          </p:cNvPicPr>
          <p:nvPr>
            <p:ph idx="1"/>
          </p:nvPr>
        </p:nvPicPr>
        <p:blipFill>
          <a:blip r:embed="rId2"/>
          <a:stretch>
            <a:fillRect/>
          </a:stretch>
        </p:blipFill>
        <p:spPr>
          <a:xfrm>
            <a:off x="1298177" y="1825625"/>
            <a:ext cx="3377726" cy="4351338"/>
          </a:xfrm>
        </p:spPr>
      </p:pic>
      <p:pic>
        <p:nvPicPr>
          <p:cNvPr id="5" name="Picture 4">
            <a:extLst>
              <a:ext uri="{FF2B5EF4-FFF2-40B4-BE49-F238E27FC236}">
                <a16:creationId xmlns:a16="http://schemas.microsoft.com/office/drawing/2014/main" id="{E8AC9C57-CA0A-2E42-8DFC-6DCB0D552845}"/>
              </a:ext>
            </a:extLst>
          </p:cNvPr>
          <p:cNvPicPr>
            <a:picLocks noChangeAspect="1"/>
          </p:cNvPicPr>
          <p:nvPr/>
        </p:nvPicPr>
        <p:blipFill>
          <a:blip r:embed="rId3"/>
          <a:stretch>
            <a:fillRect/>
          </a:stretch>
        </p:blipFill>
        <p:spPr>
          <a:xfrm>
            <a:off x="5864664" y="2374265"/>
            <a:ext cx="4064000" cy="3454400"/>
          </a:xfrm>
          <a:prstGeom prst="rect">
            <a:avLst/>
          </a:prstGeom>
        </p:spPr>
      </p:pic>
    </p:spTree>
    <p:extLst>
      <p:ext uri="{BB962C8B-B14F-4D97-AF65-F5344CB8AC3E}">
        <p14:creationId xmlns:p14="http://schemas.microsoft.com/office/powerpoint/2010/main" val="2894019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FA166-51FC-164E-8D47-BF911FC9F2D6}"/>
              </a:ext>
            </a:extLst>
          </p:cNvPr>
          <p:cNvSpPr>
            <a:spLocks noGrp="1"/>
          </p:cNvSpPr>
          <p:nvPr>
            <p:ph type="title"/>
          </p:nvPr>
        </p:nvSpPr>
        <p:spPr/>
        <p:txBody>
          <a:bodyPr>
            <a:normAutofit/>
          </a:bodyPr>
          <a:lstStyle/>
          <a:p>
            <a:pPr algn="ctr"/>
            <a:r>
              <a:rPr lang="en-US" sz="2400" dirty="0"/>
              <a:t>Two national liberation narratives. On left, Yasser Arafat (1929-2004), PLO Chairman and first president of the Palestinian National Authority; on right, Kurdish female fighters in Iraq during the campaign to defeat ISIS in 2017</a:t>
            </a:r>
          </a:p>
        </p:txBody>
      </p:sp>
      <p:pic>
        <p:nvPicPr>
          <p:cNvPr id="8" name="Content Placeholder 7">
            <a:extLst>
              <a:ext uri="{FF2B5EF4-FFF2-40B4-BE49-F238E27FC236}">
                <a16:creationId xmlns:a16="http://schemas.microsoft.com/office/drawing/2014/main" id="{AA0D8E26-0D4F-C146-9D7A-463C9AF9B7C7}"/>
              </a:ext>
            </a:extLst>
          </p:cNvPr>
          <p:cNvPicPr>
            <a:picLocks noGrp="1" noChangeAspect="1"/>
          </p:cNvPicPr>
          <p:nvPr>
            <p:ph idx="1"/>
          </p:nvPr>
        </p:nvPicPr>
        <p:blipFill>
          <a:blip r:embed="rId2"/>
          <a:stretch>
            <a:fillRect/>
          </a:stretch>
        </p:blipFill>
        <p:spPr>
          <a:xfrm>
            <a:off x="2104251" y="2096086"/>
            <a:ext cx="2620042" cy="3419696"/>
          </a:xfrm>
        </p:spPr>
      </p:pic>
      <p:pic>
        <p:nvPicPr>
          <p:cNvPr id="9" name="Picture 8">
            <a:extLst>
              <a:ext uri="{FF2B5EF4-FFF2-40B4-BE49-F238E27FC236}">
                <a16:creationId xmlns:a16="http://schemas.microsoft.com/office/drawing/2014/main" id="{90064FC7-1B98-F548-823E-A9724A970C1B}"/>
              </a:ext>
            </a:extLst>
          </p:cNvPr>
          <p:cNvPicPr>
            <a:picLocks noChangeAspect="1"/>
          </p:cNvPicPr>
          <p:nvPr/>
        </p:nvPicPr>
        <p:blipFill>
          <a:blip r:embed="rId3"/>
          <a:stretch>
            <a:fillRect/>
          </a:stretch>
        </p:blipFill>
        <p:spPr>
          <a:xfrm>
            <a:off x="6091312" y="2323731"/>
            <a:ext cx="4503163" cy="3000890"/>
          </a:xfrm>
          <a:prstGeom prst="rect">
            <a:avLst/>
          </a:prstGeom>
        </p:spPr>
      </p:pic>
    </p:spTree>
    <p:extLst>
      <p:ext uri="{BB962C8B-B14F-4D97-AF65-F5344CB8AC3E}">
        <p14:creationId xmlns:p14="http://schemas.microsoft.com/office/powerpoint/2010/main" val="302923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3659-D806-1846-8289-607CD09AC69B}"/>
              </a:ext>
            </a:extLst>
          </p:cNvPr>
          <p:cNvSpPr>
            <a:spLocks noGrp="1"/>
          </p:cNvSpPr>
          <p:nvPr>
            <p:ph type="title"/>
          </p:nvPr>
        </p:nvSpPr>
        <p:spPr/>
        <p:txBody>
          <a:bodyPr>
            <a:normAutofit/>
          </a:bodyPr>
          <a:lstStyle/>
          <a:p>
            <a:pPr algn="ctr"/>
            <a:r>
              <a:rPr lang="en-US" sz="2400" dirty="0"/>
              <a:t>Ukraine’s official national narrative, formerly contested and problematic…</a:t>
            </a:r>
          </a:p>
        </p:txBody>
      </p:sp>
      <p:pic>
        <p:nvPicPr>
          <p:cNvPr id="4" name="Content Placeholder 3">
            <a:extLst>
              <a:ext uri="{FF2B5EF4-FFF2-40B4-BE49-F238E27FC236}">
                <a16:creationId xmlns:a16="http://schemas.microsoft.com/office/drawing/2014/main" id="{428850E9-DE06-6B42-B0FD-AF904F04DFD7}"/>
              </a:ext>
            </a:extLst>
          </p:cNvPr>
          <p:cNvPicPr>
            <a:picLocks noGrp="1" noChangeAspect="1"/>
          </p:cNvPicPr>
          <p:nvPr>
            <p:ph idx="1"/>
          </p:nvPr>
        </p:nvPicPr>
        <p:blipFill>
          <a:blip r:embed="rId2"/>
          <a:stretch>
            <a:fillRect/>
          </a:stretch>
        </p:blipFill>
        <p:spPr>
          <a:xfrm>
            <a:off x="1556043" y="2194124"/>
            <a:ext cx="2946400" cy="2209800"/>
          </a:xfrm>
        </p:spPr>
      </p:pic>
      <p:pic>
        <p:nvPicPr>
          <p:cNvPr id="5" name="Picture 4">
            <a:extLst>
              <a:ext uri="{FF2B5EF4-FFF2-40B4-BE49-F238E27FC236}">
                <a16:creationId xmlns:a16="http://schemas.microsoft.com/office/drawing/2014/main" id="{585EC65D-6004-5844-AD34-F8B98DCA30DB}"/>
              </a:ext>
            </a:extLst>
          </p:cNvPr>
          <p:cNvPicPr>
            <a:picLocks noChangeAspect="1"/>
          </p:cNvPicPr>
          <p:nvPr/>
        </p:nvPicPr>
        <p:blipFill>
          <a:blip r:embed="rId3"/>
          <a:stretch>
            <a:fillRect/>
          </a:stretch>
        </p:blipFill>
        <p:spPr>
          <a:xfrm>
            <a:off x="4980745" y="2637004"/>
            <a:ext cx="4727918" cy="2661643"/>
          </a:xfrm>
          <a:prstGeom prst="rect">
            <a:avLst/>
          </a:prstGeom>
        </p:spPr>
      </p:pic>
    </p:spTree>
    <p:extLst>
      <p:ext uri="{BB962C8B-B14F-4D97-AF65-F5344CB8AC3E}">
        <p14:creationId xmlns:p14="http://schemas.microsoft.com/office/powerpoint/2010/main" val="2839059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C34F-ECC7-254A-BE21-41A77FCA8E29}"/>
              </a:ext>
            </a:extLst>
          </p:cNvPr>
          <p:cNvSpPr>
            <a:spLocks noGrp="1"/>
          </p:cNvSpPr>
          <p:nvPr>
            <p:ph type="title"/>
          </p:nvPr>
        </p:nvSpPr>
        <p:spPr/>
        <p:txBody>
          <a:bodyPr>
            <a:normAutofit/>
          </a:bodyPr>
          <a:lstStyle/>
          <a:p>
            <a:pPr algn="ctr"/>
            <a:r>
              <a:rPr lang="en-US" sz="2400" dirty="0"/>
              <a:t>…has dramatically changed as a result of the Russian invasion. Left to right: President </a:t>
            </a:r>
            <a:r>
              <a:rPr lang="en-US" sz="2400" dirty="0" err="1"/>
              <a:t>Volodymyr</a:t>
            </a:r>
            <a:r>
              <a:rPr lang="en-US" sz="2400" dirty="0"/>
              <a:t> </a:t>
            </a:r>
            <a:r>
              <a:rPr lang="en-US" sz="2400" dirty="0" err="1"/>
              <a:t>Zelensky</a:t>
            </a:r>
            <a:r>
              <a:rPr lang="en-US" sz="2400" dirty="0"/>
              <a:t>, border guards from Snake Island taken prisoner by the Russians, cancer surgeon Oksana </a:t>
            </a:r>
            <a:r>
              <a:rPr lang="en-US" sz="2400" dirty="0" err="1"/>
              <a:t>Leontyeva</a:t>
            </a:r>
            <a:endParaRPr lang="en-US" sz="2400" dirty="0"/>
          </a:p>
        </p:txBody>
      </p:sp>
      <p:pic>
        <p:nvPicPr>
          <p:cNvPr id="5" name="Picture 4">
            <a:extLst>
              <a:ext uri="{FF2B5EF4-FFF2-40B4-BE49-F238E27FC236}">
                <a16:creationId xmlns:a16="http://schemas.microsoft.com/office/drawing/2014/main" id="{DBE236B4-8990-5F4D-8AB2-B9B8EB13E703}"/>
              </a:ext>
            </a:extLst>
          </p:cNvPr>
          <p:cNvPicPr>
            <a:picLocks noChangeAspect="1"/>
          </p:cNvPicPr>
          <p:nvPr/>
        </p:nvPicPr>
        <p:blipFill>
          <a:blip r:embed="rId2"/>
          <a:stretch>
            <a:fillRect/>
          </a:stretch>
        </p:blipFill>
        <p:spPr>
          <a:xfrm>
            <a:off x="1065663" y="2065521"/>
            <a:ext cx="3406451" cy="2098430"/>
          </a:xfrm>
          <a:prstGeom prst="rect">
            <a:avLst/>
          </a:prstGeom>
        </p:spPr>
      </p:pic>
      <p:pic>
        <p:nvPicPr>
          <p:cNvPr id="6" name="Picture 5">
            <a:extLst>
              <a:ext uri="{FF2B5EF4-FFF2-40B4-BE49-F238E27FC236}">
                <a16:creationId xmlns:a16="http://schemas.microsoft.com/office/drawing/2014/main" id="{BE892CE9-2EFD-4640-82B4-815735D32C23}"/>
              </a:ext>
            </a:extLst>
          </p:cNvPr>
          <p:cNvPicPr>
            <a:picLocks noChangeAspect="1"/>
          </p:cNvPicPr>
          <p:nvPr/>
        </p:nvPicPr>
        <p:blipFill>
          <a:blip r:embed="rId3"/>
          <a:stretch>
            <a:fillRect/>
          </a:stretch>
        </p:blipFill>
        <p:spPr>
          <a:xfrm>
            <a:off x="7765867" y="1847624"/>
            <a:ext cx="3449636" cy="2159391"/>
          </a:xfrm>
          <a:prstGeom prst="rect">
            <a:avLst/>
          </a:prstGeom>
        </p:spPr>
      </p:pic>
      <p:pic>
        <p:nvPicPr>
          <p:cNvPr id="9" name="Content Placeholder 8">
            <a:extLst>
              <a:ext uri="{FF2B5EF4-FFF2-40B4-BE49-F238E27FC236}">
                <a16:creationId xmlns:a16="http://schemas.microsoft.com/office/drawing/2014/main" id="{7582D6A3-B8BE-C547-A653-E32A1504DFEA}"/>
              </a:ext>
            </a:extLst>
          </p:cNvPr>
          <p:cNvPicPr>
            <a:picLocks noGrp="1" noChangeAspect="1"/>
          </p:cNvPicPr>
          <p:nvPr>
            <p:ph idx="1"/>
          </p:nvPr>
        </p:nvPicPr>
        <p:blipFill>
          <a:blip r:embed="rId4"/>
          <a:stretch>
            <a:fillRect/>
          </a:stretch>
        </p:blipFill>
        <p:spPr>
          <a:xfrm>
            <a:off x="4689361" y="4007015"/>
            <a:ext cx="2859258" cy="1898486"/>
          </a:xfrm>
        </p:spPr>
      </p:pic>
    </p:spTree>
    <p:extLst>
      <p:ext uri="{BB962C8B-B14F-4D97-AF65-F5344CB8AC3E}">
        <p14:creationId xmlns:p14="http://schemas.microsoft.com/office/powerpoint/2010/main" val="1675524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4900-9DE9-2C45-962B-389341C2A125}"/>
              </a:ext>
            </a:extLst>
          </p:cNvPr>
          <p:cNvSpPr>
            <a:spLocks noGrp="1"/>
          </p:cNvSpPr>
          <p:nvPr>
            <p:ph type="title"/>
          </p:nvPr>
        </p:nvSpPr>
        <p:spPr/>
        <p:txBody>
          <a:bodyPr>
            <a:normAutofit/>
          </a:bodyPr>
          <a:lstStyle/>
          <a:p>
            <a:pPr algn="ctr"/>
            <a:r>
              <a:rPr lang="en-US" sz="2400" dirty="0"/>
              <a:t>"An ambassador is an honest gentleman sent to lie abroad for the good of his country.” Sir Henry Wotton (1568-1639)</a:t>
            </a:r>
          </a:p>
        </p:txBody>
      </p:sp>
      <p:pic>
        <p:nvPicPr>
          <p:cNvPr id="7" name="Content Placeholder 6">
            <a:extLst>
              <a:ext uri="{FF2B5EF4-FFF2-40B4-BE49-F238E27FC236}">
                <a16:creationId xmlns:a16="http://schemas.microsoft.com/office/drawing/2014/main" id="{88918219-77A3-264B-AE04-1A0EB1E9CB93}"/>
              </a:ext>
            </a:extLst>
          </p:cNvPr>
          <p:cNvPicPr>
            <a:picLocks noGrp="1" noChangeAspect="1"/>
          </p:cNvPicPr>
          <p:nvPr>
            <p:ph idx="1"/>
          </p:nvPr>
        </p:nvPicPr>
        <p:blipFill>
          <a:blip r:embed="rId2"/>
          <a:stretch>
            <a:fillRect/>
          </a:stretch>
        </p:blipFill>
        <p:spPr>
          <a:xfrm>
            <a:off x="2740757" y="4885350"/>
            <a:ext cx="3551385" cy="1305374"/>
          </a:xfrm>
        </p:spPr>
      </p:pic>
      <p:pic>
        <p:nvPicPr>
          <p:cNvPr id="4" name="Picture 3">
            <a:extLst>
              <a:ext uri="{FF2B5EF4-FFF2-40B4-BE49-F238E27FC236}">
                <a16:creationId xmlns:a16="http://schemas.microsoft.com/office/drawing/2014/main" id="{8DC19A83-0B1C-9847-A83B-CE5BF7DE1C9C}"/>
              </a:ext>
            </a:extLst>
          </p:cNvPr>
          <p:cNvPicPr>
            <a:picLocks noChangeAspect="1"/>
          </p:cNvPicPr>
          <p:nvPr/>
        </p:nvPicPr>
        <p:blipFill>
          <a:blip r:embed="rId3"/>
          <a:stretch>
            <a:fillRect/>
          </a:stretch>
        </p:blipFill>
        <p:spPr>
          <a:xfrm>
            <a:off x="4205727" y="2146905"/>
            <a:ext cx="2400300" cy="1346200"/>
          </a:xfrm>
          <a:prstGeom prst="rect">
            <a:avLst/>
          </a:prstGeom>
        </p:spPr>
      </p:pic>
      <p:pic>
        <p:nvPicPr>
          <p:cNvPr id="6" name="Picture 5">
            <a:extLst>
              <a:ext uri="{FF2B5EF4-FFF2-40B4-BE49-F238E27FC236}">
                <a16:creationId xmlns:a16="http://schemas.microsoft.com/office/drawing/2014/main" id="{F78F381F-2FCA-9248-B1E3-DD6A02FC81DD}"/>
              </a:ext>
            </a:extLst>
          </p:cNvPr>
          <p:cNvPicPr>
            <a:picLocks noChangeAspect="1"/>
          </p:cNvPicPr>
          <p:nvPr/>
        </p:nvPicPr>
        <p:blipFill>
          <a:blip r:embed="rId4"/>
          <a:stretch>
            <a:fillRect/>
          </a:stretch>
        </p:blipFill>
        <p:spPr>
          <a:xfrm>
            <a:off x="7415720" y="1858568"/>
            <a:ext cx="2530137" cy="2310858"/>
          </a:xfrm>
          <a:prstGeom prst="rect">
            <a:avLst/>
          </a:prstGeom>
        </p:spPr>
      </p:pic>
      <p:pic>
        <p:nvPicPr>
          <p:cNvPr id="8" name="Picture 7">
            <a:extLst>
              <a:ext uri="{FF2B5EF4-FFF2-40B4-BE49-F238E27FC236}">
                <a16:creationId xmlns:a16="http://schemas.microsoft.com/office/drawing/2014/main" id="{5AFD6ED7-3972-EE45-8B90-92269B5F275C}"/>
              </a:ext>
            </a:extLst>
          </p:cNvPr>
          <p:cNvPicPr>
            <a:picLocks noChangeAspect="1"/>
          </p:cNvPicPr>
          <p:nvPr/>
        </p:nvPicPr>
        <p:blipFill>
          <a:blip r:embed="rId5"/>
          <a:stretch>
            <a:fillRect/>
          </a:stretch>
        </p:blipFill>
        <p:spPr>
          <a:xfrm>
            <a:off x="646592" y="2087288"/>
            <a:ext cx="3294966" cy="1853418"/>
          </a:xfrm>
          <a:prstGeom prst="rect">
            <a:avLst/>
          </a:prstGeom>
        </p:spPr>
      </p:pic>
      <p:sp>
        <p:nvSpPr>
          <p:cNvPr id="9" name="TextBox 8">
            <a:extLst>
              <a:ext uri="{FF2B5EF4-FFF2-40B4-BE49-F238E27FC236}">
                <a16:creationId xmlns:a16="http://schemas.microsoft.com/office/drawing/2014/main" id="{876C18A5-881F-F844-8D85-B34577098DC8}"/>
              </a:ext>
            </a:extLst>
          </p:cNvPr>
          <p:cNvSpPr txBox="1"/>
          <p:nvPr/>
        </p:nvSpPr>
        <p:spPr>
          <a:xfrm>
            <a:off x="4205728" y="3940706"/>
            <a:ext cx="2400300" cy="923330"/>
          </a:xfrm>
          <a:prstGeom prst="rect">
            <a:avLst/>
          </a:prstGeom>
          <a:noFill/>
        </p:spPr>
        <p:txBody>
          <a:bodyPr wrap="square" rtlCol="0">
            <a:spAutoFit/>
          </a:bodyPr>
          <a:lstStyle/>
          <a:p>
            <a:r>
              <a:rPr lang="en-US" dirty="0"/>
              <a:t>Ex-ambassador </a:t>
            </a:r>
            <a:r>
              <a:rPr lang="en-US" dirty="0" err="1"/>
              <a:t>Andrij</a:t>
            </a:r>
            <a:r>
              <a:rPr lang="en-US" dirty="0"/>
              <a:t> </a:t>
            </a:r>
            <a:r>
              <a:rPr lang="en-US" dirty="0" err="1"/>
              <a:t>Melnik</a:t>
            </a:r>
            <a:r>
              <a:rPr lang="en-US" dirty="0"/>
              <a:t>, who does not like to lie</a:t>
            </a:r>
          </a:p>
        </p:txBody>
      </p:sp>
    </p:spTree>
    <p:extLst>
      <p:ext uri="{BB962C8B-B14F-4D97-AF65-F5344CB8AC3E}">
        <p14:creationId xmlns:p14="http://schemas.microsoft.com/office/powerpoint/2010/main" val="2887561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5818E-3B47-F843-9B05-6F3A16A06012}"/>
              </a:ext>
            </a:extLst>
          </p:cNvPr>
          <p:cNvSpPr>
            <a:spLocks noGrp="1"/>
          </p:cNvSpPr>
          <p:nvPr>
            <p:ph type="title"/>
          </p:nvPr>
        </p:nvSpPr>
        <p:spPr/>
        <p:txBody>
          <a:bodyPr>
            <a:normAutofit fontScale="90000"/>
          </a:bodyPr>
          <a:lstStyle/>
          <a:p>
            <a:pPr algn="ctr"/>
            <a:r>
              <a:rPr lang="en-US" sz="2400" dirty="0"/>
              <a:t>The name of China’s armed forces, the People’s Liberation Army, is a nod to the CCP’s Marxist cum Maoist mythology. As has been the case with every communist regime, the CCP aesthetic suffers from a stylistic deficiency, even though inside the country party propaganda continues to function as a powerful tool of control</a:t>
            </a:r>
          </a:p>
        </p:txBody>
      </p:sp>
      <p:pic>
        <p:nvPicPr>
          <p:cNvPr id="4" name="Content Placeholder 3">
            <a:extLst>
              <a:ext uri="{FF2B5EF4-FFF2-40B4-BE49-F238E27FC236}">
                <a16:creationId xmlns:a16="http://schemas.microsoft.com/office/drawing/2014/main" id="{6217940D-8B1E-124B-8905-20FE0F92D11F}"/>
              </a:ext>
            </a:extLst>
          </p:cNvPr>
          <p:cNvPicPr>
            <a:picLocks noGrp="1" noChangeAspect="1"/>
          </p:cNvPicPr>
          <p:nvPr>
            <p:ph idx="1"/>
          </p:nvPr>
        </p:nvPicPr>
        <p:blipFill>
          <a:blip r:embed="rId2"/>
          <a:stretch>
            <a:fillRect/>
          </a:stretch>
        </p:blipFill>
        <p:spPr>
          <a:xfrm>
            <a:off x="5264638" y="2286110"/>
            <a:ext cx="5461000" cy="2501900"/>
          </a:xfrm>
        </p:spPr>
      </p:pic>
      <p:pic>
        <p:nvPicPr>
          <p:cNvPr id="5" name="Picture 4">
            <a:extLst>
              <a:ext uri="{FF2B5EF4-FFF2-40B4-BE49-F238E27FC236}">
                <a16:creationId xmlns:a16="http://schemas.microsoft.com/office/drawing/2014/main" id="{1F0EF050-C8F5-454F-BA03-26C93230D5FE}"/>
              </a:ext>
            </a:extLst>
          </p:cNvPr>
          <p:cNvPicPr>
            <a:picLocks noChangeAspect="1"/>
          </p:cNvPicPr>
          <p:nvPr/>
        </p:nvPicPr>
        <p:blipFill>
          <a:blip r:embed="rId3"/>
          <a:stretch>
            <a:fillRect/>
          </a:stretch>
        </p:blipFill>
        <p:spPr>
          <a:xfrm>
            <a:off x="1806624" y="2844910"/>
            <a:ext cx="1460500" cy="1384300"/>
          </a:xfrm>
          <a:prstGeom prst="rect">
            <a:avLst/>
          </a:prstGeom>
        </p:spPr>
      </p:pic>
    </p:spTree>
    <p:extLst>
      <p:ext uri="{BB962C8B-B14F-4D97-AF65-F5344CB8AC3E}">
        <p14:creationId xmlns:p14="http://schemas.microsoft.com/office/powerpoint/2010/main" val="2461633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8719</TotalTime>
  <Words>906</Words>
  <Application>Microsoft Office PowerPoint</Application>
  <PresentationFormat>Widescreen</PresentationFormat>
  <Paragraphs>41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OLLI FALL 2022  Wisdom in Statecraft, Or, Why History Always, Yet Never, Repeats Itself</vt:lpstr>
      <vt:lpstr>Toussaint Louverture (1743-1803), known as The Father of Haiti and the Black Spartacus, was the leader of an anti-slave rebellion in the French colony of Saint-Domingue</vt:lpstr>
      <vt:lpstr>Frederick Douglass (1817/18? – 1895) On left, one of the many formal portraits of the famous abolitionist leader. On right, a photograph taken on board the USS Tennessee in Key West, FL in 1871. In 1889-91 during the presidency of Benjamin Harrison, Douglass would serve as US ambassador to Haiti</vt:lpstr>
      <vt:lpstr>Like Douglass, Giuseppe Garibaldi (1807-1882; on left), understood the power of the photographic portrait. Giuseppe Mazzini (1805-1872) inspired the tradition of popular democracy and national liberation that proved to be so influential in the twentieth century </vt:lpstr>
      <vt:lpstr>Two national liberation narratives. On left, Yasser Arafat (1929-2004), PLO Chairman and first president of the Palestinian National Authority; on right, Kurdish female fighters in Iraq during the campaign to defeat ISIS in 2017</vt:lpstr>
      <vt:lpstr>Ukraine’s official national narrative, formerly contested and problematic…</vt:lpstr>
      <vt:lpstr>…has dramatically changed as a result of the Russian invasion. Left to right: President Volodymyr Zelensky, border guards from Snake Island taken prisoner by the Russians, cancer surgeon Oksana Leontyeva</vt:lpstr>
      <vt:lpstr>"An ambassador is an honest gentleman sent to lie abroad for the good of his country.” Sir Henry Wotton (1568-1639)</vt:lpstr>
      <vt:lpstr>The name of China’s armed forces, the People’s Liberation Army, is a nod to the CCP’s Marxist cum Maoist mythology. As has been the case with every communist regime, the CCP aesthetic suffers from a stylistic deficiency, even though inside the country party propaganda continues to function as a powerful tool of control</vt:lpstr>
      <vt:lpstr>“Fascism is the aestheticization of politics.”  Fascists strive to turn the world into a beautiful place inhabited by beautiful people</vt:lpstr>
      <vt:lpstr>Though not a charismatic politician, President Xi Jinping, 69 is the subject of a personality cult, while “Xi Jinping Thought on Socialism with Chinese Characteristics for a New Era” has been incorporated into the national high school curriculum. Rumors are afoot that at the 20th Chinese Communist Party congress Xi will be elevated to the position of Chairman, which has remained vacant since the death of Mao Zedong</vt:lpstr>
      <vt:lpstr>China’s broader leadership group, with President Xi at the center, during the 19th party congress in 2017. They may not be aesthetic, but they are effective</vt:lpstr>
      <vt:lpstr>The photo shows members of the Politburo Standing Committee (PSC) assembled for a reception at the Great Hall of the People to celebrate China’s National Day in 2021. Set to retire: prime minister Li Keqiang, 67 (on Xi’s right).</vt:lpstr>
      <vt:lpstr>Major developments since the 19th Congress</vt:lpstr>
      <vt:lpstr>The Social Credit system is associated with President Xi and his administration</vt:lpstr>
      <vt:lpstr>Xi Jinping arrives at the opening of the 20th party congress on October 16. In his opening speech, he warned of “dangerous storms” ahead, was unapologetic about the Covid lockdowns and the suppression of political dissent in Hong Kong, but appeared to soft-pedal the possibility of uniting Taiwan to China by force. China’s leadership for the next five years will be publicly revealed on the last day of the congress (October 23), when the new PSC lineup walks out on stage</vt:lpstr>
      <vt:lpstr>Sixth Generation leadership figures (left to right): Li Qiang (Shanghai party chief), 63; Chen Miner (Chongqing party chief), 62; Ding Xuexiang (Director, General Office, CCP), 60; and Chen Jining (Mayor, Beijing), 58 (holds a PhD in Engineering from Imperial College, London). The first three are Xi protégés</vt:lpstr>
      <vt:lpstr>Hubris, or just a bump in the Road and Belt Initiative?</vt:lpstr>
      <vt:lpstr>On October 17 in Manchester, England staff from the Chinese consulate dragged an anti-communist demonstrator into the consular grounds and beat him up before he was rescued by police. One of the alleged attackers had earlier torn down an anti-CCP poster that mocked President Xi</vt:lpstr>
      <vt:lpstr>One-man rule inevitably damages political institutions and instils a pernicious kind of groupthink. In 2014 the current сhairman of the State Duma, Vyacheslav Volodin, then Putin’s deputy chief of staff, offered an insight: “If Putin lives, Russia lives, if Putin dies, then Russia dies”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OLLI FALL 2022  Wisdom in Statecraft, Or, Why History Always, Yet Never, Repeats Itself</dc:title>
  <dc:creator>Microsoft Office User</dc:creator>
  <cp:lastModifiedBy>Marsh, Kelsey Jean</cp:lastModifiedBy>
  <cp:revision>55</cp:revision>
  <dcterms:created xsi:type="dcterms:W3CDTF">2022-10-10T21:56:04Z</dcterms:created>
  <dcterms:modified xsi:type="dcterms:W3CDTF">2022-10-19T18:50:44Z</dcterms:modified>
</cp:coreProperties>
</file>