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413" r:id="rId4"/>
    <p:sldId id="407" r:id="rId5"/>
    <p:sldId id="417" r:id="rId6"/>
    <p:sldId id="421" r:id="rId7"/>
    <p:sldId id="408" r:id="rId8"/>
    <p:sldId id="406" r:id="rId9"/>
    <p:sldId id="262" r:id="rId10"/>
    <p:sldId id="257" r:id="rId11"/>
    <p:sldId id="404" r:id="rId12"/>
    <p:sldId id="405" r:id="rId13"/>
    <p:sldId id="420" r:id="rId14"/>
    <p:sldId id="260" r:id="rId15"/>
    <p:sldId id="258" r:id="rId16"/>
    <p:sldId id="418" r:id="rId17"/>
    <p:sldId id="261" r:id="rId18"/>
    <p:sldId id="414" r:id="rId19"/>
    <p:sldId id="409" r:id="rId20"/>
    <p:sldId id="321" r:id="rId21"/>
    <p:sldId id="410" r:id="rId22"/>
    <p:sldId id="415" r:id="rId23"/>
    <p:sldId id="411" r:id="rId24"/>
    <p:sldId id="419" r:id="rId25"/>
    <p:sldId id="412" r:id="rId26"/>
    <p:sldId id="41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07"/>
    <p:restoredTop sz="95187"/>
  </p:normalViewPr>
  <p:slideViewPr>
    <p:cSldViewPr snapToGrid="0" snapToObjects="1">
      <p:cViewPr varScale="1">
        <p:scale>
          <a:sx n="93" d="100"/>
          <a:sy n="93" d="100"/>
        </p:scale>
        <p:origin x="22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182C9-539F-3D4D-935A-D6D0A0257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C84D6C-B8C8-B74C-AB67-85B9652A7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FE131-45A5-854A-BB62-10CE93B88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AF6A2-38DA-1848-A25F-A51E72813885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6499C-7CCC-6A47-AE07-1617BE480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34DDA-E7EA-E84C-BC9C-E02BF842B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E0D0-1A23-A84C-B971-F12AC7ABE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7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00D76-FC0A-2E43-85AB-B07CAAC30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89EC50-5BB2-0844-A7FE-C544C3430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20749-AC09-854A-BBB4-B1DBE71B2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AF6A2-38DA-1848-A25F-A51E72813885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47A46-54CA-454E-B709-CA682AEB4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58D2F-53A7-8E41-96FB-3A1D3F81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E0D0-1A23-A84C-B971-F12AC7ABE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31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3E316C-78A9-8D42-BA24-7834929A48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694822-7377-7642-A0E9-83A23E8C9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ED6FE-6092-6E47-948E-FCAD30BDA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AF6A2-38DA-1848-A25F-A51E72813885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5AC36-B597-1345-8B05-145F1B6C3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E2F68-F06E-284E-BEAE-E6DC68EE3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E0D0-1A23-A84C-B971-F12AC7ABE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3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D8762-FEF1-7444-B6BD-F1155A6DC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F6288-0F5E-3446-8DCC-5068B6878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1426A-CBAA-2245-A942-88F853BBD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AF6A2-38DA-1848-A25F-A51E72813885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CF23D-5FD5-B840-A10F-9BDEE4ABA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8C7AC-32CD-044D-BCC0-1256C666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E0D0-1A23-A84C-B971-F12AC7ABE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2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2AF01-13B1-D047-9F69-F62432203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DFA83-1AF7-574F-8BEF-7AE752A62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94C9F-06CE-3E47-8EBB-94D318203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AF6A2-38DA-1848-A25F-A51E72813885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A4FA9-385E-6447-8FBF-92B509D00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4E168-2BA3-6B4E-9840-27408C39D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E0D0-1A23-A84C-B971-F12AC7ABE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19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B626F-51CB-7C4C-8D03-1DB3EACC3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50467-FC69-394F-BF3E-D1CBB6437C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0C4B6E-90E7-D34B-B34F-C020C52EE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B80CA-4CFF-4F49-9122-1A006E146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AF6A2-38DA-1848-A25F-A51E72813885}" type="datetimeFigureOut">
              <a:rPr lang="en-US" smtClean="0"/>
              <a:t>10/5/22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F02D4-D522-C74E-87D4-335C2A8B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CE93C8-9787-E84E-B32F-64308C1A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E0D0-1A23-A84C-B971-F12AC7ABE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7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BFC4-F158-5349-B2AF-C38BF1C3B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6DDF0-513F-B14C-A6FD-72FCC49D2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A5C64-8F9A-E142-81DD-093191386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4D865F-F763-F64F-BAC5-445D4FA23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3DF3FA-C5DE-1545-B607-937CE891A6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4BEAD7-21E2-A74D-8946-97C285771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AF6A2-38DA-1848-A25F-A51E72813885}" type="datetimeFigureOut">
              <a:rPr lang="en-US" smtClean="0"/>
              <a:t>10/5/22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467EE-D1CE-8744-BB98-329F8C609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80205D-2A13-C545-B923-018869772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E0D0-1A23-A84C-B971-F12AC7ABE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95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8D391-D6B3-4946-827E-46B0A9368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1F33D1-D70F-3242-A673-515F298E7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AF6A2-38DA-1848-A25F-A51E72813885}" type="datetimeFigureOut">
              <a:rPr lang="en-US" smtClean="0"/>
              <a:t>10/5/22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C080C5-6BF4-3D42-ADE0-1376A1C0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E5A69C-1832-4C4C-AF41-7173748CB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E0D0-1A23-A84C-B971-F12AC7ABE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7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3F60AB-2969-7341-984F-E6F09E5C9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AF6A2-38DA-1848-A25F-A51E72813885}" type="datetimeFigureOut">
              <a:rPr lang="en-US" smtClean="0"/>
              <a:t>10/5/22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166A4C-EFC9-324E-8C19-B11DD7397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C7BF0-4E94-ED48-B694-62489EE54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E0D0-1A23-A84C-B971-F12AC7ABE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65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88E8B-E56C-CC42-B5F8-664D0EA2F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C8F84-0DA4-4D47-AD35-C5882C9E2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6638A-2FD6-3642-A487-6E284289B7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F6700-3206-3D48-9435-D6F72799E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AF6A2-38DA-1848-A25F-A51E72813885}" type="datetimeFigureOut">
              <a:rPr lang="en-US" smtClean="0"/>
              <a:t>10/5/22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40855-5260-7042-AE1E-1E48FF16E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4A922-ABE1-464E-A562-C2F65531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E0D0-1A23-A84C-B971-F12AC7ABE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68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753CB-7EBD-544A-AEC7-E07787D5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8F2FC6-A2BB-C546-B6E2-E15F845941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7620E-E31A-4C4B-BD3B-FF77DEFA4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456962-87D4-454B-B3E0-72C79B7A6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AF6A2-38DA-1848-A25F-A51E72813885}" type="datetimeFigureOut">
              <a:rPr lang="en-US" smtClean="0"/>
              <a:t>10/5/22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CD5F3-D27B-7545-91DF-C126DBC1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60818-71D7-6440-B0B5-BD0BD441E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E0D0-1A23-A84C-B971-F12AC7ABE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7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28D0B3-487F-7F4C-AC0A-819C62D3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AF876-0CBD-5949-A53A-D30906A5E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943E2-9582-FB4F-A1BC-84E6D5F2A1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AF6A2-38DA-1848-A25F-A51E72813885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A225B-2209-BE4C-A738-7B8F9CFB99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489DE-0BD6-E347-A2E4-2B00D1AF3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CE0D0-1A23-A84C-B971-F12AC7ABE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0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8743E-CC5F-D045-9BBC-5FE87AA8EC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OLLI FALL 2022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Wisdom in Statecraft,</a:t>
            </a:r>
            <a:br>
              <a:rPr lang="en-US" sz="3200" b="1" dirty="0"/>
            </a:br>
            <a:r>
              <a:rPr lang="en-US" sz="3200" b="1" dirty="0"/>
              <a:t>Or,</a:t>
            </a:r>
            <a:br>
              <a:rPr lang="en-US" sz="3200" b="1" dirty="0"/>
            </a:br>
            <a:r>
              <a:rPr lang="en-US" sz="3200" b="1" dirty="0"/>
              <a:t>Why History Always, Yet Never, Repeats Itself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853775-B655-3F45-9A16-9CDCA41A0A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Tuesday, October 4</a:t>
            </a:r>
          </a:p>
          <a:p>
            <a:r>
              <a:rPr lang="en-US" dirty="0"/>
              <a:t>Lecture 4</a:t>
            </a:r>
          </a:p>
          <a:p>
            <a:r>
              <a:rPr lang="en-US" dirty="0"/>
              <a:t>The Promise and Peril of Alliance Reversal</a:t>
            </a:r>
          </a:p>
        </p:txBody>
      </p:sp>
    </p:spTree>
    <p:extLst>
      <p:ext uri="{BB962C8B-B14F-4D97-AF65-F5344CB8AC3E}">
        <p14:creationId xmlns:p14="http://schemas.microsoft.com/office/powerpoint/2010/main" val="2746824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D7D69-B4B0-8541-A843-A5310A7B9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A billboard reading “Citizens, you are free!” in the city of </a:t>
            </a:r>
            <a:r>
              <a:rPr lang="en-US" sz="2400" dirty="0" err="1"/>
              <a:t>Kupiansk</a:t>
            </a:r>
            <a:r>
              <a:rPr lang="en-US" sz="2400" dirty="0"/>
              <a:t>, liberated last month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6FB9AA-82F1-6848-B3B7-B199E931D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2639767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Citizen X was a 1995 HBO movie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B183AF-118A-8245-B596-3FB783102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7498" y="1825625"/>
            <a:ext cx="3117004" cy="4351338"/>
          </a:xfrm>
        </p:spPr>
      </p:pic>
    </p:spTree>
    <p:extLst>
      <p:ext uri="{BB962C8B-B14F-4D97-AF65-F5344CB8AC3E}">
        <p14:creationId xmlns:p14="http://schemas.microsoft.com/office/powerpoint/2010/main" val="2314088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Public figures are defined by their words; but also by the model, or target, audience those words are scripting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Col. Viktor </a:t>
            </a:r>
            <a:r>
              <a:rPr lang="en-US" dirty="0" err="1"/>
              <a:t>Burakov</a:t>
            </a:r>
            <a:r>
              <a:rPr lang="ru-RU" dirty="0"/>
              <a:t> </a:t>
            </a:r>
            <a:r>
              <a:rPr lang="en-US" dirty="0"/>
              <a:t>(Stephen Rea): “You think that a man is what he says.”</a:t>
            </a:r>
          </a:p>
          <a:p>
            <a:pPr marL="0" indent="0">
              <a:buNone/>
            </a:pPr>
            <a:r>
              <a:rPr lang="en-US" dirty="0"/>
              <a:t>Gen. Mikhail </a:t>
            </a:r>
            <a:r>
              <a:rPr lang="en-US" dirty="0" err="1"/>
              <a:t>Fetisov</a:t>
            </a:r>
            <a:r>
              <a:rPr lang="en-US" dirty="0"/>
              <a:t> (Donald Sutherland): “He is, if he talks for a living.”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Citizen X</a:t>
            </a:r>
            <a:r>
              <a:rPr lang="en-US" dirty="0"/>
              <a:t> (1995)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60997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8A99C-C01A-2F46-976A-BECE4D190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Vladimir Putin giving his September 30, 2022</a:t>
            </a:r>
            <a:r>
              <a:rPr lang="ru-RU" sz="2400" dirty="0"/>
              <a:t> (</a:t>
            </a:r>
            <a:r>
              <a:rPr lang="en-US" sz="2400" dirty="0"/>
              <a:t>“Annexation”) speech.</a:t>
            </a:r>
            <a:br>
              <a:rPr lang="en-US" sz="2400" dirty="0"/>
            </a:br>
            <a:r>
              <a:rPr lang="en-US" sz="2400" dirty="0"/>
              <a:t>But who exactly was he addressing?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622AEF-E622-7845-9B37-09C70D43A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9885" y="1825625"/>
            <a:ext cx="7252230" cy="4351338"/>
          </a:xfrm>
        </p:spPr>
      </p:pic>
    </p:spTree>
    <p:extLst>
      <p:ext uri="{BB962C8B-B14F-4D97-AF65-F5344CB8AC3E}">
        <p14:creationId xmlns:p14="http://schemas.microsoft.com/office/powerpoint/2010/main" val="2866776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F2C30-D8EF-DA4C-8C0B-5CCD05A6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Selected passages from</a:t>
            </a:r>
            <a:r>
              <a:rPr lang="ru-RU" sz="2400" dirty="0"/>
              <a:t> </a:t>
            </a:r>
            <a:r>
              <a:rPr lang="en-US" sz="2400" dirty="0"/>
              <a:t>Putin’s September 30 address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E238B-7220-C245-8CB3-5D338AD18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/>
              <a:t>The overthrow of the </a:t>
            </a:r>
            <a:r>
              <a:rPr lang="en-US" sz="1200" dirty="0" err="1"/>
              <a:t>Yanukovich</a:t>
            </a:r>
            <a:r>
              <a:rPr lang="en-US" sz="1200" dirty="0"/>
              <a:t> government in 2014 was a “neo-Nazi coup.”</a:t>
            </a:r>
          </a:p>
          <a:p>
            <a:pPr marL="0" indent="0">
              <a:buNone/>
            </a:pPr>
            <a:r>
              <a:rPr lang="en-US" sz="1200" dirty="0"/>
              <a:t>In 1991 members of the former party elites, without consulting ordinary citizens, decided to destroy the Soviet Union […]. [This was] a national catastrophe.</a:t>
            </a:r>
          </a:p>
          <a:p>
            <a:pPr marL="0" indent="0">
              <a:buNone/>
            </a:pPr>
            <a:r>
              <a:rPr lang="en-US" sz="1200" dirty="0"/>
              <a:t>[…] The residents of Lugansk and Donetsk, Kherson and </a:t>
            </a:r>
            <a:r>
              <a:rPr lang="en-US" sz="1200" dirty="0" err="1"/>
              <a:t>Zaporozhye</a:t>
            </a:r>
            <a:r>
              <a:rPr lang="en-US" sz="1200" dirty="0"/>
              <a:t> are Russian citizens, now and forever.</a:t>
            </a:r>
          </a:p>
          <a:p>
            <a:pPr marL="0" indent="0">
              <a:buNone/>
            </a:pPr>
            <a:r>
              <a:rPr lang="en-US" sz="1200" dirty="0"/>
              <a:t>We call on the Kiev regime to immediately cease fire […] and return to the negotiating table.</a:t>
            </a:r>
          </a:p>
          <a:p>
            <a:pPr marL="0" indent="0">
              <a:buNone/>
            </a:pPr>
            <a:r>
              <a:rPr lang="en-US" sz="1200" dirty="0"/>
              <a:t>After the collapse of the Soviet Union the West decided that the entire world […] would have to obey its </a:t>
            </a:r>
            <a:r>
              <a:rPr lang="en-US" sz="1200" i="1" dirty="0"/>
              <a:t>diktat</a:t>
            </a:r>
            <a:r>
              <a:rPr lang="en-US" sz="1200" dirty="0"/>
              <a:t> for all time. […] The West constantly sought, and still seeks […] to destroy Russia […].</a:t>
            </a:r>
          </a:p>
          <a:p>
            <a:pPr marL="0" indent="0">
              <a:buNone/>
            </a:pPr>
            <a:r>
              <a:rPr lang="en-US" sz="1200" dirty="0"/>
              <a:t>[…] “The collective West” considers our intellectual and philosophical tradition a direct threat, which is why they cast aspersions on our philosophers.</a:t>
            </a:r>
          </a:p>
          <a:p>
            <a:pPr marL="0" indent="0">
              <a:buNone/>
            </a:pPr>
            <a:r>
              <a:rPr lang="en-US" sz="1200" dirty="0"/>
              <a:t>[The Western elites’] hegemony is a vivid manifestation  of totalitarianism, despotism, and apartheid. </a:t>
            </a:r>
          </a:p>
          <a:p>
            <a:pPr marL="0" indent="0">
              <a:buNone/>
            </a:pPr>
            <a:r>
              <a:rPr lang="en-US" sz="1200" dirty="0"/>
              <a:t>The United States is the world’s only country to have twice used nuclear weapons […]. I should add that by doing this, they created a precedent.</a:t>
            </a:r>
          </a:p>
          <a:p>
            <a:pPr marL="0" indent="0">
              <a:buNone/>
            </a:pPr>
            <a:r>
              <a:rPr lang="en-US" sz="1200" dirty="0"/>
              <a:t>[…] during the Second World War the United States and the British turned into rubble, with no military justification, Dresden, Hamburg, Cologne and many other German cities. […] They did this for one reason only, the same reason that explains the atomic bombing of Japan: to intimidate our country and the entire world.</a:t>
            </a:r>
          </a:p>
          <a:p>
            <a:pPr marL="0" indent="0">
              <a:buNone/>
            </a:pPr>
            <a:r>
              <a:rPr lang="en-US" sz="1200" dirty="0"/>
              <a:t>[The West is </a:t>
            </a:r>
            <a:r>
              <a:rPr lang="en-US" sz="1200" dirty="0" err="1"/>
              <a:t>guity</a:t>
            </a:r>
            <a:r>
              <a:rPr lang="en-US" sz="1200" dirty="0"/>
              <a:t> of] developing biological weapons and conducting experiments on live human beings, including in Ukraine […].</a:t>
            </a:r>
          </a:p>
          <a:p>
            <a:pPr marL="0" indent="0">
              <a:buNone/>
            </a:pPr>
            <a:r>
              <a:rPr lang="en-US" sz="1200" dirty="0"/>
              <a:t>Even today they are de facto occupying Germany, Japan, the Republic of Korea as well as other countries […].</a:t>
            </a:r>
          </a:p>
          <a:p>
            <a:pPr marL="0" indent="0">
              <a:buNone/>
            </a:pPr>
            <a:r>
              <a:rPr lang="en-US" sz="1200" dirty="0"/>
              <a:t>[…] Do we really want to have in our country, instead of moms and dads, a “parent #1,” ”parent #2,” and ”parent #3” (and let me tell you, over there they have gone completely crazy!)</a:t>
            </a:r>
          </a:p>
          <a:p>
            <a:pPr marL="0" indent="0">
              <a:buNone/>
            </a:pPr>
            <a:r>
              <a:rPr lang="en-US" sz="1200" dirty="0"/>
              <a:t>The dictatorship of the Western [represents] the complete negation of the dignity of man, the destruction of religious faith and traditional values, the suppression of liberty [and] a “religion in reverse,” that is, blatant Satanism.</a:t>
            </a:r>
          </a:p>
        </p:txBody>
      </p:sp>
    </p:spTree>
    <p:extLst>
      <p:ext uri="{BB962C8B-B14F-4D97-AF65-F5344CB8AC3E}">
        <p14:creationId xmlns:p14="http://schemas.microsoft.com/office/powerpoint/2010/main" val="2746773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92531-2C56-0B49-863B-F5A823720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The audience’s joy was palpable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5E5881-299D-3144-B3C8-32F492DB0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0" y="2375694"/>
            <a:ext cx="5791200" cy="3251200"/>
          </a:xfrm>
        </p:spPr>
      </p:pic>
    </p:spTree>
    <p:extLst>
      <p:ext uri="{BB962C8B-B14F-4D97-AF65-F5344CB8AC3E}">
        <p14:creationId xmlns:p14="http://schemas.microsoft.com/office/powerpoint/2010/main" val="924994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33C53-CD8F-5345-961C-85DD08000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Not a good look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BD23ED-5A9D-9C4A-9457-CBA9B9077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8579" y="1825625"/>
            <a:ext cx="7614841" cy="4351338"/>
          </a:xfrm>
        </p:spPr>
      </p:pic>
    </p:spTree>
    <p:extLst>
      <p:ext uri="{BB962C8B-B14F-4D97-AF65-F5344CB8AC3E}">
        <p14:creationId xmlns:p14="http://schemas.microsoft.com/office/powerpoint/2010/main" val="2278848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D46F-FF05-2545-BC46-8063D03EB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After the speech — a party!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16C036-B683-6E4E-B833-4F5A74CF5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8150" y="1950244"/>
            <a:ext cx="6235700" cy="4102100"/>
          </a:xfrm>
        </p:spPr>
      </p:pic>
    </p:spTree>
    <p:extLst>
      <p:ext uri="{BB962C8B-B14F-4D97-AF65-F5344CB8AC3E}">
        <p14:creationId xmlns:p14="http://schemas.microsoft.com/office/powerpoint/2010/main" val="1114037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3DDC8-C6F8-F247-B8E5-5732DFD42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Putin’s annexation calculus has as much to do with his domestic situation as the course of the war in Ukraine</a:t>
            </a:r>
            <a:r>
              <a:rPr lang="ru-RU" sz="2400" dirty="0"/>
              <a:t> </a:t>
            </a:r>
            <a:endParaRPr lang="en-US" sz="2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830FFB-6C9D-3344-93F5-8A1B013CD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9165" y="1825625"/>
            <a:ext cx="7033669" cy="4351338"/>
          </a:xfrm>
        </p:spPr>
      </p:pic>
    </p:spTree>
    <p:extLst>
      <p:ext uri="{BB962C8B-B14F-4D97-AF65-F5344CB8AC3E}">
        <p14:creationId xmlns:p14="http://schemas.microsoft.com/office/powerpoint/2010/main" val="1000718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27D7B-0825-7544-9A7D-5B9231FCD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400" dirty="0"/>
              <a:t>October 4, 2022.</a:t>
            </a:r>
            <a:br>
              <a:rPr lang="en-US" sz="2400" dirty="0"/>
            </a:br>
            <a:r>
              <a:rPr lang="en-US" sz="2400" dirty="0"/>
              <a:t>President Vladimir </a:t>
            </a:r>
            <a:r>
              <a:rPr lang="en-US" sz="2400" dirty="0" err="1"/>
              <a:t>Zelensky</a:t>
            </a:r>
            <a:r>
              <a:rPr lang="en-US" sz="2400" dirty="0"/>
              <a:t> signs a decree refusing any negotiations with President Putin, but keeps open the possibility of talks with his successor, whoever he or she may be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AB80D3-9A68-3844-8AE2-DF3220B86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6950" y="2801144"/>
            <a:ext cx="5118100" cy="2400300"/>
          </a:xfrm>
        </p:spPr>
      </p:pic>
    </p:spTree>
    <p:extLst>
      <p:ext uri="{BB962C8B-B14F-4D97-AF65-F5344CB8AC3E}">
        <p14:creationId xmlns:p14="http://schemas.microsoft.com/office/powerpoint/2010/main" val="1446224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37D72-7E3C-1A42-B659-9BED74A71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Ivan Krastev lecture tonight!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032466-4FD1-6743-8507-2A3E907F0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3782" y="1825625"/>
            <a:ext cx="3364436" cy="4351338"/>
          </a:xfrm>
        </p:spPr>
      </p:pic>
    </p:spTree>
    <p:extLst>
      <p:ext uri="{BB962C8B-B14F-4D97-AF65-F5344CB8AC3E}">
        <p14:creationId xmlns:p14="http://schemas.microsoft.com/office/powerpoint/2010/main" val="1203698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Vladimir Lenin’s conditions for a </a:t>
            </a:r>
            <a:r>
              <a:rPr lang="en-US" sz="2400" b="1" dirty="0"/>
              <a:t>revolutionary</a:t>
            </a:r>
            <a:r>
              <a:rPr lang="en-US" sz="2400" dirty="0"/>
              <a:t> upheaval (as opposed to a coup)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elites can no longer rule in the old way</a:t>
            </a:r>
          </a:p>
          <a:p>
            <a:r>
              <a:rPr lang="en-US" dirty="0"/>
              <a:t>The masses can no longer live in the old way</a:t>
            </a:r>
          </a:p>
          <a:p>
            <a:r>
              <a:rPr lang="en-US" dirty="0"/>
              <a:t>A major crisis occurs, which creates resentment and rage among the people</a:t>
            </a:r>
          </a:p>
          <a:p>
            <a:r>
              <a:rPr lang="en-US" dirty="0"/>
              <a:t>The presence of a revolutionary party with a plan of action</a:t>
            </a:r>
          </a:p>
        </p:txBody>
      </p:sp>
    </p:spTree>
    <p:extLst>
      <p:ext uri="{BB962C8B-B14F-4D97-AF65-F5344CB8AC3E}">
        <p14:creationId xmlns:p14="http://schemas.microsoft.com/office/powerpoint/2010/main" val="3504739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CB3A8-05B8-1E4E-8420-17FB9CB4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Possible diplomatic rearrangements?</a:t>
            </a:r>
            <a:br>
              <a:rPr lang="en-US" sz="2400" dirty="0"/>
            </a:br>
            <a:r>
              <a:rPr lang="en-US" sz="2400" dirty="0"/>
              <a:t>Iran is an </a:t>
            </a:r>
            <a:r>
              <a:rPr lang="en-US" sz="2400" b="1" dirty="0"/>
              <a:t>ideological</a:t>
            </a:r>
            <a:r>
              <a:rPr lang="en-US" sz="2400" dirty="0"/>
              <a:t> enemy of the United States as well as </a:t>
            </a:r>
            <a:r>
              <a:rPr lang="en-US" sz="2400" b="1" dirty="0"/>
              <a:t>revisionist</a:t>
            </a:r>
            <a:r>
              <a:rPr lang="en-US" sz="2400" dirty="0"/>
              <a:t>, </a:t>
            </a:r>
            <a:r>
              <a:rPr lang="en-US" sz="2400" b="1" dirty="0"/>
              <a:t>regional</a:t>
            </a:r>
            <a:r>
              <a:rPr lang="en-US" sz="2400" dirty="0"/>
              <a:t> power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B801DA-BE56-244C-A248-2BCF88812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4743" y="1825625"/>
            <a:ext cx="7982514" cy="4351338"/>
          </a:xfrm>
        </p:spPr>
      </p:pic>
    </p:spTree>
    <p:extLst>
      <p:ext uri="{BB962C8B-B14F-4D97-AF65-F5344CB8AC3E}">
        <p14:creationId xmlns:p14="http://schemas.microsoft.com/office/powerpoint/2010/main" val="2850348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0936B-D9CD-8E42-855F-B7AA1142B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Turkey is a military ally of the United States. Like Iran, however, it too is a </a:t>
            </a:r>
            <a:r>
              <a:rPr lang="en-US" sz="2400" b="1" dirty="0"/>
              <a:t>revisionist,</a:t>
            </a:r>
            <a:r>
              <a:rPr lang="en-US" sz="2400" dirty="0"/>
              <a:t> </a:t>
            </a:r>
            <a:r>
              <a:rPr lang="en-US" sz="2400" b="1" dirty="0"/>
              <a:t>regional</a:t>
            </a:r>
            <a:r>
              <a:rPr lang="en-US" sz="2400" dirty="0"/>
              <a:t> power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9AD518-ED20-C246-B2C8-25AE9B0AA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6745" y="1825625"/>
            <a:ext cx="8618510" cy="4351338"/>
          </a:xfrm>
        </p:spPr>
      </p:pic>
    </p:spTree>
    <p:extLst>
      <p:ext uri="{BB962C8B-B14F-4D97-AF65-F5344CB8AC3E}">
        <p14:creationId xmlns:p14="http://schemas.microsoft.com/office/powerpoint/2010/main" val="2476209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C061F-26EF-284D-9B3B-0C6A488CF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North Korea’s Kim dynasty opposes the United States not for ideological, but regime-survival reasons. Sometimes referred to as a hermit kingdom, it is a totalitarian regime unto itself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6FF592-7B6A-9B4B-8D94-4B2C4008A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452919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FB4A2-1140-1241-9262-9AD500B98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A post-Soviet region of declining Russian influence, which is of growing interest to China and the United States. In recent years, these five countries’ geopolitical orientations and alliances have been undergoing a shift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96D097-4598-654E-844C-89BBE0490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0" y="2515394"/>
            <a:ext cx="5080000" cy="2971800"/>
          </a:xfrm>
        </p:spPr>
      </p:pic>
    </p:spTree>
    <p:extLst>
      <p:ext uri="{BB962C8B-B14F-4D97-AF65-F5344CB8AC3E}">
        <p14:creationId xmlns:p14="http://schemas.microsoft.com/office/powerpoint/2010/main" val="1138592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33575-1CFE-3B44-9E68-9C23F9F22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Russia after Putin: Where will it go and what can it achieve?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E22F38-19E1-BD4E-BBFD-A9DDFD82A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5750" y="2432844"/>
            <a:ext cx="4000500" cy="3136900"/>
          </a:xfrm>
        </p:spPr>
      </p:pic>
    </p:spTree>
    <p:extLst>
      <p:ext uri="{BB962C8B-B14F-4D97-AF65-F5344CB8AC3E}">
        <p14:creationId xmlns:p14="http://schemas.microsoft.com/office/powerpoint/2010/main" val="2999860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99829-7C04-5A43-8ECC-0C6902440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And finally, China, where the upcoming 20</a:t>
            </a:r>
            <a:r>
              <a:rPr lang="en-US" sz="2400" baseline="30000" dirty="0"/>
              <a:t>th</a:t>
            </a:r>
            <a:r>
              <a:rPr lang="en-US" sz="2400" dirty="0"/>
              <a:t> Chinese Communist Party Congress is expected to endorse President Xi Jinping as the country’s paramount leader for a third five-year term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64843C-1279-CD4B-8EE0-BD276FF63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2210734"/>
            <a:ext cx="3962400" cy="32385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2298D5-98BB-FE4C-A1E7-38499EBE9C37}"/>
              </a:ext>
            </a:extLst>
          </p:cNvPr>
          <p:cNvSpPr txBox="1"/>
          <p:nvPr/>
        </p:nvSpPr>
        <p:spPr>
          <a:xfrm>
            <a:off x="6680277" y="3319975"/>
            <a:ext cx="46735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congress will take place against a</a:t>
            </a:r>
          </a:p>
          <a:p>
            <a:r>
              <a:rPr lang="en-US" dirty="0"/>
              <a:t>backdrop of the most serious economic, social,</a:t>
            </a:r>
          </a:p>
          <a:p>
            <a:r>
              <a:rPr lang="en-US" dirty="0"/>
              <a:t>and geopolitical challenges China has faced</a:t>
            </a:r>
          </a:p>
          <a:p>
            <a:r>
              <a:rPr lang="en-US" dirty="0"/>
              <a:t>in 30 years</a:t>
            </a:r>
          </a:p>
        </p:txBody>
      </p:sp>
    </p:spTree>
    <p:extLst>
      <p:ext uri="{BB962C8B-B14F-4D97-AF65-F5344CB8AC3E}">
        <p14:creationId xmlns:p14="http://schemas.microsoft.com/office/powerpoint/2010/main" val="719108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01A5F-BE28-4743-B5C3-1746B8FC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The Diplomatic Revolution of 1756, which led to the Seven Years War, was a classic case of a </a:t>
            </a:r>
            <a:r>
              <a:rPr lang="en-US" sz="2400" i="1" dirty="0" err="1"/>
              <a:t>renversement</a:t>
            </a:r>
            <a:r>
              <a:rPr lang="en-US" sz="2400" i="1" dirty="0"/>
              <a:t> des alliances</a:t>
            </a:r>
            <a:r>
              <a:rPr lang="en-US" sz="2400" dirty="0"/>
              <a:t>, or alliance reversal. History shows that as a rule, such diplomatic shifts result in armed conflict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5233CE7-FE67-ED48-BBF8-37B4DB2C7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7479" y="1797489"/>
            <a:ext cx="4414630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83BA70-161C-1140-9913-46843AED6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431" y="2918460"/>
            <a:ext cx="33528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96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1FD92-2867-4F4D-B92A-5DFB9E9F5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400" dirty="0"/>
              <a:t>Donald Trump’s transactional foreign policy, first enunciated in his inaugural address — “It is the right on all nations to put their own interests first” — was not without precedent. See the Doctrine of Unstable Alliances formulated by George Washington and confirmed by Thomas Jefferson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366C92-975D-CA49-A8AB-F9015BD44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1908" y="1933795"/>
            <a:ext cx="4174096" cy="273037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B748AF-26D1-5A44-9205-14B752C88F67}"/>
              </a:ext>
            </a:extLst>
          </p:cNvPr>
          <p:cNvSpPr txBox="1"/>
          <p:nvPr/>
        </p:nvSpPr>
        <p:spPr>
          <a:xfrm>
            <a:off x="6274191" y="2560320"/>
            <a:ext cx="45157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Europe has a set of primary interests, which to us have none, or a very remote relation. […] It is our true policy to steer clear of permanent alliances with any portion of the foreign world […]. George Washington, Farewell Speech (1796)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F55CDA-7385-0141-A7FA-11F55FE1CF15}"/>
              </a:ext>
            </a:extLst>
          </p:cNvPr>
          <p:cNvSpPr txBox="1"/>
          <p:nvPr/>
        </p:nvSpPr>
        <p:spPr>
          <a:xfrm>
            <a:off x="6696221" y="4907280"/>
            <a:ext cx="47312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Peace, commerce, and honest friendship with </a:t>
            </a:r>
          </a:p>
          <a:p>
            <a:r>
              <a:rPr lang="en-US" dirty="0"/>
              <a:t>all nations — entangling alliances with none […]</a:t>
            </a:r>
          </a:p>
          <a:p>
            <a:r>
              <a:rPr lang="en-US" dirty="0"/>
              <a:t>Thomas Jefferson, First Inaugural Address (1801)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3DBB29-CBCB-3B4A-85E0-66F3E98BF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501" y="4907280"/>
            <a:ext cx="13843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72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115F1-C16F-4D49-B019-7D8019AA4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An alliance that stunned the world, albeit briefly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944E2B-69C5-3443-82DA-DBF10F6A2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2001044"/>
            <a:ext cx="7620000" cy="4000500"/>
          </a:xfrm>
        </p:spPr>
      </p:pic>
    </p:spTree>
    <p:extLst>
      <p:ext uri="{BB962C8B-B14F-4D97-AF65-F5344CB8AC3E}">
        <p14:creationId xmlns:p14="http://schemas.microsoft.com/office/powerpoint/2010/main" val="275379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0D767-43CA-D54A-B2AC-0CBD5E8E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June 25, 1807.</a:t>
            </a:r>
            <a:br>
              <a:rPr lang="en-US" sz="2400" dirty="0"/>
            </a:br>
            <a:r>
              <a:rPr lang="en-US" sz="2400" dirty="0"/>
              <a:t>History’s first summit meeting in the modern sense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C4388E-C4E8-324A-9BBE-3032D083D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8150" y="2572544"/>
            <a:ext cx="3695700" cy="2857500"/>
          </a:xfrm>
        </p:spPr>
      </p:pic>
    </p:spTree>
    <p:extLst>
      <p:ext uri="{BB962C8B-B14F-4D97-AF65-F5344CB8AC3E}">
        <p14:creationId xmlns:p14="http://schemas.microsoft.com/office/powerpoint/2010/main" val="899610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C00DE-A8F7-6244-A517-00F3260FA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Unstable alliances = reversible alliances. </a:t>
            </a:r>
            <a:br>
              <a:rPr lang="en-US" sz="2400" dirty="0"/>
            </a:br>
            <a:r>
              <a:rPr lang="en-US" sz="2400" dirty="0"/>
              <a:t>The Great Rapprochement between the United States and Great Britain, which occurred in 1895-1915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984A043-E558-8445-AFAB-2C03423AC8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5811" y="1825625"/>
            <a:ext cx="3380378" cy="4351338"/>
          </a:xfrm>
        </p:spPr>
      </p:pic>
    </p:spTree>
    <p:extLst>
      <p:ext uri="{BB962C8B-B14F-4D97-AF65-F5344CB8AC3E}">
        <p14:creationId xmlns:p14="http://schemas.microsoft.com/office/powerpoint/2010/main" val="1743995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8E445-5371-1241-8C3F-B56E6C0BF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From left to right: Churchill and W. Averell Harriman visiting Stalin in Moscow (1942), Nixon arrives in Beijing (1972), Clinton inspects honor guard in Hanoi (2000)</a:t>
            </a:r>
            <a:endParaRPr lang="en-US" sz="2400" i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B07332-A75D-CE48-AD15-D2066F80F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5322" y="2926079"/>
            <a:ext cx="3207304" cy="21047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F297B9-3D0D-4845-98B8-C2C7B125A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60" y="2413054"/>
            <a:ext cx="1866900" cy="127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0E7790-67E1-F249-B4E7-FAF325DC6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677" y="3488786"/>
            <a:ext cx="3619986" cy="258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18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613B-FF67-274F-BAB6-33B5881ED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Ukrainian armed forces are advancing on two fronts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66D549-881B-F241-8555-25F85093A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4159" y="1961186"/>
            <a:ext cx="4445000" cy="43053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B17F5C-40B0-9746-900B-1CA8FAD63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818" y="1665429"/>
            <a:ext cx="2932339" cy="489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81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1111</Words>
  <Application>Microsoft Macintosh PowerPoint</Application>
  <PresentationFormat>Widescreen</PresentationFormat>
  <Paragraphs>60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OLLI FALL 2022  Wisdom in Statecraft, Or, Why History Always, Yet Never, Repeats Itself</vt:lpstr>
      <vt:lpstr>Ivan Krastev lecture tonight!</vt:lpstr>
      <vt:lpstr>The Diplomatic Revolution of 1756, which led to the Seven Years War, was a classic case of a renversement des alliances, or alliance reversal. History shows that as a rule, such diplomatic shifts result in armed conflict</vt:lpstr>
      <vt:lpstr>Donald Trump’s transactional foreign policy, first enunciated in his inaugural address — “It is the right on all nations to put their own interests first” — was not without precedent. See the Doctrine of Unstable Alliances formulated by George Washington and confirmed by Thomas Jefferson</vt:lpstr>
      <vt:lpstr>An alliance that stunned the world, albeit briefly</vt:lpstr>
      <vt:lpstr>June 25, 1807. History’s first summit meeting in the modern sense</vt:lpstr>
      <vt:lpstr>Unstable alliances = reversible alliances.  The Great Rapprochement between the United States and Great Britain, which occurred in 1895-1915</vt:lpstr>
      <vt:lpstr>From left to right: Churchill and W. Averell Harriman visiting Stalin in Moscow (1942), Nixon arrives in Beijing (1972), Clinton inspects honor guard in Hanoi (2000)</vt:lpstr>
      <vt:lpstr>Ukrainian armed forces are advancing on two fronts</vt:lpstr>
      <vt:lpstr>A billboard reading “Citizens, you are free!” in the city of Kupiansk, liberated last month</vt:lpstr>
      <vt:lpstr>Citizen X was a 1995 HBO movie </vt:lpstr>
      <vt:lpstr>Public figures are defined by their words; but also by the model, or target, audience those words are scripting </vt:lpstr>
      <vt:lpstr>Vladimir Putin giving his September 30, 2022 (“Annexation”) speech. But who exactly was he addressing?</vt:lpstr>
      <vt:lpstr>Selected passages from Putin’s September 30 address</vt:lpstr>
      <vt:lpstr>The audience’s joy was palpable</vt:lpstr>
      <vt:lpstr>Not a good look</vt:lpstr>
      <vt:lpstr>After the speech — a party!</vt:lpstr>
      <vt:lpstr>Putin’s annexation calculus has as much to do with his domestic situation as the course of the war in Ukraine </vt:lpstr>
      <vt:lpstr>October 4, 2022. President Vladimir Zelensky signs a decree refusing any negotiations with President Putin, but keeps open the possibility of talks with his successor, whoever he or she may be</vt:lpstr>
      <vt:lpstr>Vladimir Lenin’s conditions for a revolutionary upheaval (as opposed to a coup)</vt:lpstr>
      <vt:lpstr>Possible diplomatic rearrangements? Iran is an ideological enemy of the United States as well as revisionist, regional power</vt:lpstr>
      <vt:lpstr>Turkey is a military ally of the United States. Like Iran, however, it too is a revisionist, regional power</vt:lpstr>
      <vt:lpstr>North Korea’s Kim dynasty opposes the United States not for ideological, but regime-survival reasons. Sometimes referred to as a hermit kingdom, it is a totalitarian regime unto itself</vt:lpstr>
      <vt:lpstr>A post-Soviet region of declining Russian influence, which is of growing interest to China and the United States. In recent years, these five countries’ geopolitical orientations and alliances have been undergoing a shift</vt:lpstr>
      <vt:lpstr>Russia after Putin: Where will it go and what can it achieve?</vt:lpstr>
      <vt:lpstr>And finally, China, where the upcoming 20th Chinese Communist Party Congress is expected to endorse President Xi Jinping as the country’s paramount leader for a third five-year term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30</cp:revision>
  <dcterms:created xsi:type="dcterms:W3CDTF">2022-10-03T21:47:33Z</dcterms:created>
  <dcterms:modified xsi:type="dcterms:W3CDTF">2022-10-05T15:49:27Z</dcterms:modified>
</cp:coreProperties>
</file>