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406" r:id="rId4"/>
    <p:sldId id="407" r:id="rId5"/>
    <p:sldId id="408" r:id="rId6"/>
    <p:sldId id="414" r:id="rId7"/>
    <p:sldId id="409" r:id="rId8"/>
    <p:sldId id="259" r:id="rId9"/>
    <p:sldId id="278" r:id="rId10"/>
    <p:sldId id="264" r:id="rId11"/>
    <p:sldId id="277" r:id="rId12"/>
    <p:sldId id="402" r:id="rId13"/>
    <p:sldId id="257" r:id="rId14"/>
    <p:sldId id="260" r:id="rId15"/>
    <p:sldId id="261" r:id="rId16"/>
    <p:sldId id="280" r:id="rId17"/>
    <p:sldId id="266" r:id="rId18"/>
    <p:sldId id="403" r:id="rId19"/>
    <p:sldId id="411" r:id="rId20"/>
    <p:sldId id="412" r:id="rId21"/>
    <p:sldId id="4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5187"/>
  </p:normalViewPr>
  <p:slideViewPr>
    <p:cSldViewPr snapToGrid="0" snapToObjects="1">
      <p:cViewPr varScale="1">
        <p:scale>
          <a:sx n="91" d="100"/>
          <a:sy n="91" d="100"/>
        </p:scale>
        <p:origin x="19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58C5-7959-5240-BA70-143C608BE8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C5EA8-2CD1-1944-A861-9153FDA87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4952C-1791-CB40-AE94-C9F3664C973A}"/>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F85ADD3D-B17C-4C43-ABED-EE54AB7A5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FDBD9-3D6A-3C44-BCEC-8C3D43347C95}"/>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313990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EC9D-1E5F-FE4E-A33E-5D9B64017E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B6B41-CDDC-F440-B704-49BA2CAABB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4F776-DADA-2144-9AFB-DEB6D589158D}"/>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200D0FB2-72B9-2C4D-B864-FC6AF0C4A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EFFBD-5F36-5B4A-8C6B-1445955DAAFD}"/>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85605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69C91-6D77-BF40-A7D1-BBF8B8236D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1F8E6-E7A0-074B-8043-7BDF788779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B9D5B-B0EF-9F40-BBE4-D6315C8F629F}"/>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EF7646AB-737A-9944-A514-A1AAD3C77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5304E-8AF7-4A47-90D8-7B194FACE3BF}"/>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95801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74E0-64EA-B94B-BED3-D3B096DEB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F007C-BF9E-5A48-9929-65A6CFE215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47750-5A0E-8949-9EB7-B1478E9B5A1E}"/>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E632D5E0-E2CF-0D4C-BE17-ADF946EDC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30865-B5DD-5946-8A04-148C98AA01E9}"/>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195419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9362-7E3E-594E-A9F1-1127C6346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BB43E3-07F0-2C4A-BB41-A737FBE51D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7669F-A2B7-7243-ACFD-B40376924836}"/>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D5D18FCA-ABB6-984B-B2E9-D8918EBC6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2ADB5-9E60-334E-8961-946AF21E83B5}"/>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243234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B1B0-E3F0-B74C-8704-361561FDF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BFE6F-C003-F048-BF44-5D6F29DB2B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15246C-0474-0947-AD5F-0A9B698D18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E01129-A18B-0947-9A46-F835BCA00000}"/>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6" name="Footer Placeholder 5">
            <a:extLst>
              <a:ext uri="{FF2B5EF4-FFF2-40B4-BE49-F238E27FC236}">
                <a16:creationId xmlns:a16="http://schemas.microsoft.com/office/drawing/2014/main" id="{D851869A-7CAA-7C47-A6DA-418DA169A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8EA77-9054-9446-8F86-AE0F25E4EFE8}"/>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177038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DA93-F0AF-8C47-9DA3-E8E76935C6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AF0E-9A88-1147-8131-5959C8C6C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5206EB-B672-8548-B0FC-A45F8B7535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3325DD-0716-0E4D-8FE2-38F96FBD6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256676-3690-FF47-9BC3-E9F0F1B114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1C4C51-3943-F243-9478-715D940D7CFE}"/>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8" name="Footer Placeholder 7">
            <a:extLst>
              <a:ext uri="{FF2B5EF4-FFF2-40B4-BE49-F238E27FC236}">
                <a16:creationId xmlns:a16="http://schemas.microsoft.com/office/drawing/2014/main" id="{09771816-EAC6-4F42-AC00-660DB3925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D8442D-5F07-A34B-8148-AA07339D0C3A}"/>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129052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DCB4-D480-4947-B445-79CC6FA71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84E751-5531-6F4F-AA62-E250617FA106}"/>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4" name="Footer Placeholder 3">
            <a:extLst>
              <a:ext uri="{FF2B5EF4-FFF2-40B4-BE49-F238E27FC236}">
                <a16:creationId xmlns:a16="http://schemas.microsoft.com/office/drawing/2014/main" id="{BC98E000-E06F-1749-BAAA-CD5E5303C2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C163ED-18C2-E947-ABE9-E55E9615CB63}"/>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199289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A669C-2B30-6043-887A-241F25427E16}"/>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3" name="Footer Placeholder 2">
            <a:extLst>
              <a:ext uri="{FF2B5EF4-FFF2-40B4-BE49-F238E27FC236}">
                <a16:creationId xmlns:a16="http://schemas.microsoft.com/office/drawing/2014/main" id="{9248D8EE-7029-A64F-8570-062DAC1346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F36309-F378-EA44-A730-9EE43180FE56}"/>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357483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42BF-2294-E142-B25E-58DA5A970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21B21D-2F9B-0B43-B720-0F681017D7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84F762-7188-6E48-803B-47EB005C7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E1371-779A-6D43-9EA0-B73AEA4D3879}"/>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6" name="Footer Placeholder 5">
            <a:extLst>
              <a:ext uri="{FF2B5EF4-FFF2-40B4-BE49-F238E27FC236}">
                <a16:creationId xmlns:a16="http://schemas.microsoft.com/office/drawing/2014/main" id="{63D38C59-9B59-4745-A937-108BC45FE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D13E4-75B9-0243-8907-CD286DD03725}"/>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267748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9626-1A85-B346-B7F7-C0F9489F2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53A088-CEE2-AA4D-91B5-CBFBF8A9D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32FE8-92EB-1749-8284-3209E51FE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2E7474-7830-7749-914C-997F8ABBF44B}"/>
              </a:ext>
            </a:extLst>
          </p:cNvPr>
          <p:cNvSpPr>
            <a:spLocks noGrp="1"/>
          </p:cNvSpPr>
          <p:nvPr>
            <p:ph type="dt" sz="half" idx="10"/>
          </p:nvPr>
        </p:nvSpPr>
        <p:spPr/>
        <p:txBody>
          <a:bodyPr/>
          <a:lstStyle/>
          <a:p>
            <a:fld id="{BDEEC806-6476-A343-B431-B15C61672835}" type="datetimeFigureOut">
              <a:rPr lang="en-US" smtClean="0"/>
              <a:t>9/30/22</a:t>
            </a:fld>
            <a:endParaRPr lang="en-US"/>
          </a:p>
        </p:txBody>
      </p:sp>
      <p:sp>
        <p:nvSpPr>
          <p:cNvPr id="6" name="Footer Placeholder 5">
            <a:extLst>
              <a:ext uri="{FF2B5EF4-FFF2-40B4-BE49-F238E27FC236}">
                <a16:creationId xmlns:a16="http://schemas.microsoft.com/office/drawing/2014/main" id="{6BE7F438-425E-FE42-A930-0A07C694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96EB9-FEDA-DC4E-9F23-03E6CB51806B}"/>
              </a:ext>
            </a:extLst>
          </p:cNvPr>
          <p:cNvSpPr>
            <a:spLocks noGrp="1"/>
          </p:cNvSpPr>
          <p:nvPr>
            <p:ph type="sldNum" sz="quarter" idx="12"/>
          </p:nvPr>
        </p:nvSpPr>
        <p:spPr/>
        <p:txBody>
          <a:bodyPr/>
          <a:lstStyle/>
          <a:p>
            <a:fld id="{BE733440-0D41-F44B-8796-643A6A09B716}" type="slidenum">
              <a:rPr lang="en-US" smtClean="0"/>
              <a:t>‹#›</a:t>
            </a:fld>
            <a:endParaRPr lang="en-US"/>
          </a:p>
        </p:txBody>
      </p:sp>
    </p:spTree>
    <p:extLst>
      <p:ext uri="{BB962C8B-B14F-4D97-AF65-F5344CB8AC3E}">
        <p14:creationId xmlns:p14="http://schemas.microsoft.com/office/powerpoint/2010/main" val="329276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D9C80-E628-D34F-9A08-A62D6A4D3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B5335E-F085-4D4E-9142-D9F41D7B73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2DA71-4722-2F43-88A4-30E1CAFF7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EC806-6476-A343-B431-B15C61672835}" type="datetimeFigureOut">
              <a:rPr lang="en-US" smtClean="0"/>
              <a:t>9/30/22</a:t>
            </a:fld>
            <a:endParaRPr lang="en-US"/>
          </a:p>
        </p:txBody>
      </p:sp>
      <p:sp>
        <p:nvSpPr>
          <p:cNvPr id="5" name="Footer Placeholder 4">
            <a:extLst>
              <a:ext uri="{FF2B5EF4-FFF2-40B4-BE49-F238E27FC236}">
                <a16:creationId xmlns:a16="http://schemas.microsoft.com/office/drawing/2014/main" id="{B312B8FC-F00C-C841-A5BE-F7194E15B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5F6C49-0411-DE40-9A4F-FFBA576EB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33440-0D41-F44B-8796-643A6A09B716}" type="slidenum">
              <a:rPr lang="en-US" smtClean="0"/>
              <a:t>‹#›</a:t>
            </a:fld>
            <a:endParaRPr lang="en-US"/>
          </a:p>
        </p:txBody>
      </p:sp>
    </p:spTree>
    <p:extLst>
      <p:ext uri="{BB962C8B-B14F-4D97-AF65-F5344CB8AC3E}">
        <p14:creationId xmlns:p14="http://schemas.microsoft.com/office/powerpoint/2010/main" val="3231813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BB88-3DF4-A44C-8C56-0E6559AB3BCD}"/>
              </a:ext>
            </a:extLst>
          </p:cNvPr>
          <p:cNvSpPr>
            <a:spLocks noGrp="1"/>
          </p:cNvSpPr>
          <p:nvPr>
            <p:ph type="ctrTitle"/>
          </p:nvPr>
        </p:nvSpPr>
        <p:spPr/>
        <p:txBody>
          <a:bodyPr>
            <a:normAutofit/>
          </a:bodyPr>
          <a:lstStyle/>
          <a:p>
            <a:r>
              <a:rPr lang="en-US" sz="3200" b="1" dirty="0"/>
              <a:t>OLLI FALL 2022</a:t>
            </a:r>
            <a:br>
              <a:rPr lang="en-US" sz="3200" b="1" dirty="0"/>
            </a:br>
            <a:br>
              <a:rPr lang="en-US" sz="3200" b="1" dirty="0"/>
            </a:br>
            <a:r>
              <a:rPr lang="en-US" sz="3200" b="1" dirty="0"/>
              <a:t>Wisdom in Statecraft,</a:t>
            </a:r>
            <a:br>
              <a:rPr lang="en-US" sz="3200" b="1" dirty="0"/>
            </a:br>
            <a:r>
              <a:rPr lang="en-US" sz="3200" b="1" dirty="0"/>
              <a:t>Or,</a:t>
            </a:r>
            <a:br>
              <a:rPr lang="en-US" sz="3200" b="1" dirty="0"/>
            </a:br>
            <a:r>
              <a:rPr lang="en-US" sz="3200" b="1" dirty="0"/>
              <a:t>Why History Always, Yet Never, Repeats Itself</a:t>
            </a:r>
            <a:endParaRPr lang="en-US" sz="3200" dirty="0"/>
          </a:p>
        </p:txBody>
      </p:sp>
      <p:sp>
        <p:nvSpPr>
          <p:cNvPr id="3" name="Subtitle 2">
            <a:extLst>
              <a:ext uri="{FF2B5EF4-FFF2-40B4-BE49-F238E27FC236}">
                <a16:creationId xmlns:a16="http://schemas.microsoft.com/office/drawing/2014/main" id="{35EF5A60-73F4-5D49-9EDD-682D128E4786}"/>
              </a:ext>
            </a:extLst>
          </p:cNvPr>
          <p:cNvSpPr>
            <a:spLocks noGrp="1"/>
          </p:cNvSpPr>
          <p:nvPr>
            <p:ph type="subTitle" idx="1"/>
          </p:nvPr>
        </p:nvSpPr>
        <p:spPr/>
        <p:txBody>
          <a:bodyPr>
            <a:normAutofit/>
          </a:bodyPr>
          <a:lstStyle/>
          <a:p>
            <a:r>
              <a:rPr lang="en-US" dirty="0"/>
              <a:t>Tuesday, September 27</a:t>
            </a:r>
          </a:p>
          <a:p>
            <a:endParaRPr lang="en-US" dirty="0"/>
          </a:p>
          <a:p>
            <a:r>
              <a:rPr lang="en-US" dirty="0"/>
              <a:t>Geostrategic Snares, Conceits, and Decoys</a:t>
            </a:r>
          </a:p>
        </p:txBody>
      </p:sp>
    </p:spTree>
    <p:extLst>
      <p:ext uri="{BB962C8B-B14F-4D97-AF65-F5344CB8AC3E}">
        <p14:creationId xmlns:p14="http://schemas.microsoft.com/office/powerpoint/2010/main" val="42084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4A90-C414-7247-B5FA-8FDDB13EA13C}"/>
              </a:ext>
            </a:extLst>
          </p:cNvPr>
          <p:cNvSpPr>
            <a:spLocks noGrp="1"/>
          </p:cNvSpPr>
          <p:nvPr>
            <p:ph type="title"/>
          </p:nvPr>
        </p:nvSpPr>
        <p:spPr/>
        <p:txBody>
          <a:bodyPr>
            <a:normAutofit/>
          </a:bodyPr>
          <a:lstStyle/>
          <a:p>
            <a:pPr algn="ctr"/>
            <a:r>
              <a:rPr lang="en-US" sz="2400" dirty="0"/>
              <a:t>Putin’s geostrategic calculus hinges on a recognition of Russia’s relative and absolute decline vis-à-vis China</a:t>
            </a:r>
          </a:p>
        </p:txBody>
      </p:sp>
      <p:pic>
        <p:nvPicPr>
          <p:cNvPr id="4" name="Content Placeholder 3">
            <a:extLst>
              <a:ext uri="{FF2B5EF4-FFF2-40B4-BE49-F238E27FC236}">
                <a16:creationId xmlns:a16="http://schemas.microsoft.com/office/drawing/2014/main" id="{4537BCB8-F08A-2D4B-9DD7-655D313BB16B}"/>
              </a:ext>
            </a:extLst>
          </p:cNvPr>
          <p:cNvPicPr>
            <a:picLocks noGrp="1" noChangeAspect="1"/>
          </p:cNvPicPr>
          <p:nvPr>
            <p:ph idx="1"/>
          </p:nvPr>
        </p:nvPicPr>
        <p:blipFill>
          <a:blip r:embed="rId2"/>
          <a:stretch>
            <a:fillRect/>
          </a:stretch>
        </p:blipFill>
        <p:spPr>
          <a:xfrm>
            <a:off x="1373994" y="2420144"/>
            <a:ext cx="3898900" cy="2184400"/>
          </a:xfrm>
        </p:spPr>
      </p:pic>
      <p:pic>
        <p:nvPicPr>
          <p:cNvPr id="5" name="Picture 4">
            <a:extLst>
              <a:ext uri="{FF2B5EF4-FFF2-40B4-BE49-F238E27FC236}">
                <a16:creationId xmlns:a16="http://schemas.microsoft.com/office/drawing/2014/main" id="{98ED432C-10B8-3542-80AC-0D1069667B16}"/>
              </a:ext>
            </a:extLst>
          </p:cNvPr>
          <p:cNvPicPr>
            <a:picLocks noChangeAspect="1"/>
          </p:cNvPicPr>
          <p:nvPr/>
        </p:nvPicPr>
        <p:blipFill>
          <a:blip r:embed="rId3"/>
          <a:stretch>
            <a:fillRect/>
          </a:stretch>
        </p:blipFill>
        <p:spPr>
          <a:xfrm>
            <a:off x="5471063" y="2014245"/>
            <a:ext cx="6072187" cy="3643312"/>
          </a:xfrm>
          <a:prstGeom prst="rect">
            <a:avLst/>
          </a:prstGeom>
        </p:spPr>
      </p:pic>
    </p:spTree>
    <p:extLst>
      <p:ext uri="{BB962C8B-B14F-4D97-AF65-F5344CB8AC3E}">
        <p14:creationId xmlns:p14="http://schemas.microsoft.com/office/powerpoint/2010/main" val="415457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7DD4-E485-034E-A153-E102B7BB1766}"/>
              </a:ext>
            </a:extLst>
          </p:cNvPr>
          <p:cNvSpPr>
            <a:spLocks noGrp="1"/>
          </p:cNvSpPr>
          <p:nvPr>
            <p:ph type="title"/>
          </p:nvPr>
        </p:nvSpPr>
        <p:spPr/>
        <p:txBody>
          <a:bodyPr>
            <a:normAutofit/>
          </a:bodyPr>
          <a:lstStyle/>
          <a:p>
            <a:pPr algn="ctr"/>
            <a:r>
              <a:rPr lang="en-US" sz="2400" dirty="0"/>
              <a:t>Below: the defining traits of China’s rise to global (pre)eminence. There are certain parallels here (as well as obvious differences) with Germany’s early twentieth-century quest for </a:t>
            </a:r>
            <a:r>
              <a:rPr lang="en-US" sz="2400" i="1" dirty="0" err="1"/>
              <a:t>Weltmacht</a:t>
            </a:r>
            <a:endParaRPr lang="en-US" sz="2400" dirty="0"/>
          </a:p>
        </p:txBody>
      </p:sp>
      <p:sp>
        <p:nvSpPr>
          <p:cNvPr id="3" name="Content Placeholder 2">
            <a:extLst>
              <a:ext uri="{FF2B5EF4-FFF2-40B4-BE49-F238E27FC236}">
                <a16:creationId xmlns:a16="http://schemas.microsoft.com/office/drawing/2014/main" id="{F3C19E1B-D7AB-1A49-A28D-2B3076ADBF10}"/>
              </a:ext>
            </a:extLst>
          </p:cNvPr>
          <p:cNvSpPr>
            <a:spLocks noGrp="1"/>
          </p:cNvSpPr>
          <p:nvPr>
            <p:ph idx="1"/>
          </p:nvPr>
        </p:nvSpPr>
        <p:spPr/>
        <p:txBody>
          <a:bodyPr>
            <a:normAutofit fontScale="85000" lnSpcReduction="20000"/>
          </a:bodyPr>
          <a:lstStyle/>
          <a:p>
            <a:r>
              <a:rPr lang="en-US" dirty="0"/>
              <a:t>A neo-mercantilist calculus of China’s national interest + an old-fashioned belief in imperial reach. I.e., territorial expansion + an aggressively expressed irredentism</a:t>
            </a:r>
          </a:p>
          <a:p>
            <a:r>
              <a:rPr lang="en-US" dirty="0"/>
              <a:t>Strengthening one-party rule; enhancing Xi Jinping’s personality cult; restoring the significant myth of Maoist communism; expanding the communist party’s presence in every walk of life</a:t>
            </a:r>
          </a:p>
          <a:p>
            <a:r>
              <a:rPr lang="en-US" dirty="0"/>
              <a:t>The policy of “common prosperity,” or a government-led focus on social and economic justice</a:t>
            </a:r>
          </a:p>
          <a:p>
            <a:r>
              <a:rPr lang="en-US" dirty="0"/>
              <a:t>Technology-enhanced control over the citizens’ public and private lives via the Social Credit system which combines capitalistic and totalitarian elements</a:t>
            </a:r>
          </a:p>
          <a:p>
            <a:r>
              <a:rPr lang="en-US" dirty="0"/>
              <a:t>Territorial expansion and (a controlled) irredentism</a:t>
            </a:r>
          </a:p>
          <a:p>
            <a:r>
              <a:rPr lang="en-US" dirty="0"/>
              <a:t>Growing China’s armed forces</a:t>
            </a:r>
          </a:p>
          <a:p>
            <a:r>
              <a:rPr lang="en-US" dirty="0"/>
              <a:t>The Belt and Road Initiative</a:t>
            </a:r>
          </a:p>
          <a:p>
            <a:r>
              <a:rPr lang="en-US" dirty="0"/>
              <a:t>State-sponsored development of science and technology</a:t>
            </a:r>
          </a:p>
          <a:p>
            <a:endParaRPr lang="en-US" dirty="0"/>
          </a:p>
        </p:txBody>
      </p:sp>
    </p:spTree>
    <p:extLst>
      <p:ext uri="{BB962C8B-B14F-4D97-AF65-F5344CB8AC3E}">
        <p14:creationId xmlns:p14="http://schemas.microsoft.com/office/powerpoint/2010/main" val="338319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1227-C299-F54E-B40B-F704A9D09FDB}"/>
              </a:ext>
            </a:extLst>
          </p:cNvPr>
          <p:cNvSpPr>
            <a:spLocks noGrp="1"/>
          </p:cNvSpPr>
          <p:nvPr>
            <p:ph type="title"/>
          </p:nvPr>
        </p:nvSpPr>
        <p:spPr/>
        <p:txBody>
          <a:bodyPr>
            <a:normAutofit/>
          </a:bodyPr>
          <a:lstStyle/>
          <a:p>
            <a:pPr algn="ctr"/>
            <a:r>
              <a:rPr lang="en-US" sz="2400" dirty="0"/>
              <a:t>The populist temptation is still running strong around the world.</a:t>
            </a:r>
            <a:br>
              <a:rPr lang="en-US" sz="2400" dirty="0"/>
            </a:br>
            <a:r>
              <a:rPr lang="en-US" sz="2400" dirty="0"/>
              <a:t>Matteo </a:t>
            </a:r>
            <a:r>
              <a:rPr lang="en-US" sz="2400" dirty="0" err="1"/>
              <a:t>Salvini</a:t>
            </a:r>
            <a:r>
              <a:rPr lang="en-US" sz="2400" dirty="0"/>
              <a:t>, Silvio Berlusconi, and </a:t>
            </a:r>
            <a:r>
              <a:rPr lang="en-US" sz="2400" dirty="0" err="1"/>
              <a:t>Giorgia</a:t>
            </a:r>
            <a:r>
              <a:rPr lang="en-US" sz="2400" dirty="0"/>
              <a:t> </a:t>
            </a:r>
            <a:r>
              <a:rPr lang="en-US" sz="2400" dirty="0" err="1"/>
              <a:t>Miloni</a:t>
            </a:r>
            <a:r>
              <a:rPr lang="en-US" sz="2400" dirty="0"/>
              <a:t>: victors in the Italian general election</a:t>
            </a:r>
          </a:p>
        </p:txBody>
      </p:sp>
      <p:pic>
        <p:nvPicPr>
          <p:cNvPr id="6" name="Content Placeholder 5">
            <a:extLst>
              <a:ext uri="{FF2B5EF4-FFF2-40B4-BE49-F238E27FC236}">
                <a16:creationId xmlns:a16="http://schemas.microsoft.com/office/drawing/2014/main" id="{00AEF35D-E96C-4242-B349-63DD8DAB42E4}"/>
              </a:ext>
            </a:extLst>
          </p:cNvPr>
          <p:cNvPicPr>
            <a:picLocks noGrp="1" noChangeAspect="1"/>
          </p:cNvPicPr>
          <p:nvPr>
            <p:ph idx="1"/>
          </p:nvPr>
        </p:nvPicPr>
        <p:blipFill>
          <a:blip r:embed="rId2"/>
          <a:stretch>
            <a:fillRect/>
          </a:stretch>
        </p:blipFill>
        <p:spPr>
          <a:xfrm>
            <a:off x="1517701" y="2299982"/>
            <a:ext cx="5624971" cy="3158283"/>
          </a:xfrm>
        </p:spPr>
      </p:pic>
      <p:sp>
        <p:nvSpPr>
          <p:cNvPr id="5" name="TextBox 4">
            <a:extLst>
              <a:ext uri="{FF2B5EF4-FFF2-40B4-BE49-F238E27FC236}">
                <a16:creationId xmlns:a16="http://schemas.microsoft.com/office/drawing/2014/main" id="{91A70447-65A6-DC4A-9383-F9715D2835CD}"/>
              </a:ext>
            </a:extLst>
          </p:cNvPr>
          <p:cNvSpPr txBox="1"/>
          <p:nvPr/>
        </p:nvSpPr>
        <p:spPr>
          <a:xfrm>
            <a:off x="7484012" y="2060831"/>
            <a:ext cx="2996418" cy="3693319"/>
          </a:xfrm>
          <a:prstGeom prst="rect">
            <a:avLst/>
          </a:prstGeom>
          <a:noFill/>
        </p:spPr>
        <p:txBody>
          <a:bodyPr wrap="square" rtlCol="0">
            <a:spAutoFit/>
          </a:bodyPr>
          <a:lstStyle/>
          <a:p>
            <a:r>
              <a:rPr lang="en-US" dirty="0"/>
              <a:t>[…] These people […] have undoubtedly done a great deal of mischief, especially in confusing public opinion about the nature of the puppet regimes in Eastern Europe; but one ought not hurriedly to assume that they all hold the same opinions. Probably some of them are actuated by nothing worse than stupidity. (George Orwell writing in 1947)</a:t>
            </a:r>
          </a:p>
        </p:txBody>
      </p:sp>
    </p:spTree>
    <p:extLst>
      <p:ext uri="{BB962C8B-B14F-4D97-AF65-F5344CB8AC3E}">
        <p14:creationId xmlns:p14="http://schemas.microsoft.com/office/powerpoint/2010/main" val="15219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3783-8736-B94E-BD0B-0E7C890E4F6E}"/>
              </a:ext>
            </a:extLst>
          </p:cNvPr>
          <p:cNvSpPr>
            <a:spLocks noGrp="1"/>
          </p:cNvSpPr>
          <p:nvPr>
            <p:ph type="title"/>
          </p:nvPr>
        </p:nvSpPr>
        <p:spPr/>
        <p:txBody>
          <a:bodyPr>
            <a:normAutofit/>
          </a:bodyPr>
          <a:lstStyle/>
          <a:p>
            <a:pPr algn="ctr"/>
            <a:r>
              <a:rPr lang="en-US" sz="2400" dirty="0"/>
              <a:t>Established vs. revisionist powers:</a:t>
            </a:r>
            <a:br>
              <a:rPr lang="en-US" sz="2400" dirty="0"/>
            </a:br>
            <a:r>
              <a:rPr lang="en-US" sz="2400" dirty="0"/>
              <a:t>The German Empire ca. 1914</a:t>
            </a:r>
          </a:p>
        </p:txBody>
      </p:sp>
      <p:pic>
        <p:nvPicPr>
          <p:cNvPr id="4" name="Content Placeholder 3">
            <a:extLst>
              <a:ext uri="{FF2B5EF4-FFF2-40B4-BE49-F238E27FC236}">
                <a16:creationId xmlns:a16="http://schemas.microsoft.com/office/drawing/2014/main" id="{DB562901-E280-9740-9B6E-B9D180A89241}"/>
              </a:ext>
            </a:extLst>
          </p:cNvPr>
          <p:cNvPicPr>
            <a:picLocks noGrp="1" noChangeAspect="1"/>
          </p:cNvPicPr>
          <p:nvPr>
            <p:ph idx="1"/>
          </p:nvPr>
        </p:nvPicPr>
        <p:blipFill>
          <a:blip r:embed="rId2"/>
          <a:stretch>
            <a:fillRect/>
          </a:stretch>
        </p:blipFill>
        <p:spPr>
          <a:xfrm>
            <a:off x="5012710" y="1875216"/>
            <a:ext cx="2944405" cy="4351338"/>
          </a:xfrm>
        </p:spPr>
      </p:pic>
      <p:pic>
        <p:nvPicPr>
          <p:cNvPr id="5" name="Picture 4">
            <a:extLst>
              <a:ext uri="{FF2B5EF4-FFF2-40B4-BE49-F238E27FC236}">
                <a16:creationId xmlns:a16="http://schemas.microsoft.com/office/drawing/2014/main" id="{15527E9F-4796-B64E-9B23-FCA17F3A3EAA}"/>
              </a:ext>
            </a:extLst>
          </p:cNvPr>
          <p:cNvPicPr>
            <a:picLocks noChangeAspect="1"/>
          </p:cNvPicPr>
          <p:nvPr/>
        </p:nvPicPr>
        <p:blipFill>
          <a:blip r:embed="rId3"/>
          <a:stretch>
            <a:fillRect/>
          </a:stretch>
        </p:blipFill>
        <p:spPr>
          <a:xfrm>
            <a:off x="838200" y="2202461"/>
            <a:ext cx="3962400" cy="2540000"/>
          </a:xfrm>
          <a:prstGeom prst="rect">
            <a:avLst/>
          </a:prstGeom>
        </p:spPr>
      </p:pic>
      <p:pic>
        <p:nvPicPr>
          <p:cNvPr id="8" name="Picture 7">
            <a:extLst>
              <a:ext uri="{FF2B5EF4-FFF2-40B4-BE49-F238E27FC236}">
                <a16:creationId xmlns:a16="http://schemas.microsoft.com/office/drawing/2014/main" id="{3E6D2051-1AF2-2944-92A1-D566C14DC397}"/>
              </a:ext>
            </a:extLst>
          </p:cNvPr>
          <p:cNvPicPr>
            <a:picLocks noChangeAspect="1"/>
          </p:cNvPicPr>
          <p:nvPr/>
        </p:nvPicPr>
        <p:blipFill>
          <a:blip r:embed="rId4"/>
          <a:stretch>
            <a:fillRect/>
          </a:stretch>
        </p:blipFill>
        <p:spPr>
          <a:xfrm>
            <a:off x="8169226" y="2774169"/>
            <a:ext cx="2971800" cy="1816100"/>
          </a:xfrm>
          <a:prstGeom prst="rect">
            <a:avLst/>
          </a:prstGeom>
        </p:spPr>
      </p:pic>
    </p:spTree>
    <p:extLst>
      <p:ext uri="{BB962C8B-B14F-4D97-AF65-F5344CB8AC3E}">
        <p14:creationId xmlns:p14="http://schemas.microsoft.com/office/powerpoint/2010/main" val="48059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7FB7-A2A5-A543-B989-ECC4E9F362E0}"/>
              </a:ext>
            </a:extLst>
          </p:cNvPr>
          <p:cNvSpPr>
            <a:spLocks noGrp="1"/>
          </p:cNvSpPr>
          <p:nvPr>
            <p:ph type="title"/>
          </p:nvPr>
        </p:nvSpPr>
        <p:spPr/>
        <p:txBody>
          <a:bodyPr>
            <a:normAutofit/>
          </a:bodyPr>
          <a:lstStyle/>
          <a:p>
            <a:pPr algn="ctr"/>
            <a:r>
              <a:rPr lang="en-US" sz="2400" dirty="0"/>
              <a:t>Four important interpretations</a:t>
            </a:r>
          </a:p>
        </p:txBody>
      </p:sp>
      <p:pic>
        <p:nvPicPr>
          <p:cNvPr id="4" name="Content Placeholder 3">
            <a:extLst>
              <a:ext uri="{FF2B5EF4-FFF2-40B4-BE49-F238E27FC236}">
                <a16:creationId xmlns:a16="http://schemas.microsoft.com/office/drawing/2014/main" id="{0997FF44-E343-6A45-BD45-5D01067CDEAD}"/>
              </a:ext>
            </a:extLst>
          </p:cNvPr>
          <p:cNvPicPr>
            <a:picLocks noGrp="1" noChangeAspect="1"/>
          </p:cNvPicPr>
          <p:nvPr>
            <p:ph idx="1"/>
          </p:nvPr>
        </p:nvPicPr>
        <p:blipFill>
          <a:blip r:embed="rId2"/>
          <a:stretch>
            <a:fillRect/>
          </a:stretch>
        </p:blipFill>
        <p:spPr>
          <a:xfrm>
            <a:off x="3249839" y="2051363"/>
            <a:ext cx="3752444" cy="2954769"/>
          </a:xfrm>
        </p:spPr>
      </p:pic>
      <p:pic>
        <p:nvPicPr>
          <p:cNvPr id="5" name="Picture 4">
            <a:extLst>
              <a:ext uri="{FF2B5EF4-FFF2-40B4-BE49-F238E27FC236}">
                <a16:creationId xmlns:a16="http://schemas.microsoft.com/office/drawing/2014/main" id="{70892B75-1510-8F46-A60E-3643A3B9EB81}"/>
              </a:ext>
            </a:extLst>
          </p:cNvPr>
          <p:cNvPicPr>
            <a:picLocks noChangeAspect="1"/>
          </p:cNvPicPr>
          <p:nvPr/>
        </p:nvPicPr>
        <p:blipFill>
          <a:blip r:embed="rId3"/>
          <a:stretch>
            <a:fillRect/>
          </a:stretch>
        </p:blipFill>
        <p:spPr>
          <a:xfrm>
            <a:off x="7212667" y="3137099"/>
            <a:ext cx="1905000" cy="2933700"/>
          </a:xfrm>
          <a:prstGeom prst="rect">
            <a:avLst/>
          </a:prstGeom>
        </p:spPr>
      </p:pic>
      <p:pic>
        <p:nvPicPr>
          <p:cNvPr id="6" name="Picture 5">
            <a:extLst>
              <a:ext uri="{FF2B5EF4-FFF2-40B4-BE49-F238E27FC236}">
                <a16:creationId xmlns:a16="http://schemas.microsoft.com/office/drawing/2014/main" id="{46A9697C-F1AD-5646-A7A1-20302D9C557F}"/>
              </a:ext>
            </a:extLst>
          </p:cNvPr>
          <p:cNvPicPr>
            <a:picLocks noChangeAspect="1"/>
          </p:cNvPicPr>
          <p:nvPr/>
        </p:nvPicPr>
        <p:blipFill>
          <a:blip r:embed="rId4"/>
          <a:stretch>
            <a:fillRect/>
          </a:stretch>
        </p:blipFill>
        <p:spPr>
          <a:xfrm>
            <a:off x="731520" y="2781499"/>
            <a:ext cx="2303292" cy="3071056"/>
          </a:xfrm>
          <a:prstGeom prst="rect">
            <a:avLst/>
          </a:prstGeom>
        </p:spPr>
      </p:pic>
      <p:pic>
        <p:nvPicPr>
          <p:cNvPr id="7" name="Picture 6">
            <a:extLst>
              <a:ext uri="{FF2B5EF4-FFF2-40B4-BE49-F238E27FC236}">
                <a16:creationId xmlns:a16="http://schemas.microsoft.com/office/drawing/2014/main" id="{1B05A5C0-4ECE-B449-8C8B-DE35805A903E}"/>
              </a:ext>
            </a:extLst>
          </p:cNvPr>
          <p:cNvPicPr>
            <a:picLocks noChangeAspect="1"/>
          </p:cNvPicPr>
          <p:nvPr/>
        </p:nvPicPr>
        <p:blipFill>
          <a:blip r:embed="rId5"/>
          <a:stretch>
            <a:fillRect/>
          </a:stretch>
        </p:blipFill>
        <p:spPr>
          <a:xfrm>
            <a:off x="9595338" y="2275062"/>
            <a:ext cx="2286000" cy="3289300"/>
          </a:xfrm>
          <a:prstGeom prst="rect">
            <a:avLst/>
          </a:prstGeom>
        </p:spPr>
      </p:pic>
    </p:spTree>
    <p:extLst>
      <p:ext uri="{BB962C8B-B14F-4D97-AF65-F5344CB8AC3E}">
        <p14:creationId xmlns:p14="http://schemas.microsoft.com/office/powerpoint/2010/main" val="42932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AEDE-C422-AB43-A265-1903BA3978B3}"/>
              </a:ext>
            </a:extLst>
          </p:cNvPr>
          <p:cNvSpPr>
            <a:spLocks noGrp="1"/>
          </p:cNvSpPr>
          <p:nvPr>
            <p:ph type="title"/>
          </p:nvPr>
        </p:nvSpPr>
        <p:spPr/>
        <p:txBody>
          <a:bodyPr>
            <a:normAutofit/>
          </a:bodyPr>
          <a:lstStyle/>
          <a:p>
            <a:pPr algn="ctr"/>
            <a:r>
              <a:rPr lang="en-US" sz="2400" dirty="0"/>
              <a:t>A reminder of the centrality of political and military actors in the historical process — or, at least, in our interpretations thereof</a:t>
            </a:r>
          </a:p>
        </p:txBody>
      </p:sp>
      <p:sp>
        <p:nvSpPr>
          <p:cNvPr id="3" name="Content Placeholder 2">
            <a:extLst>
              <a:ext uri="{FF2B5EF4-FFF2-40B4-BE49-F238E27FC236}">
                <a16:creationId xmlns:a16="http://schemas.microsoft.com/office/drawing/2014/main" id="{0BE5179B-D237-4B45-A6A8-FFDEA2EA439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39762A79-6147-5944-A51E-AF1F3C321B2F}"/>
              </a:ext>
            </a:extLst>
          </p:cNvPr>
          <p:cNvPicPr>
            <a:picLocks noChangeAspect="1"/>
          </p:cNvPicPr>
          <p:nvPr/>
        </p:nvPicPr>
        <p:blipFill>
          <a:blip r:embed="rId2"/>
          <a:stretch>
            <a:fillRect/>
          </a:stretch>
        </p:blipFill>
        <p:spPr>
          <a:xfrm>
            <a:off x="1785228" y="3051321"/>
            <a:ext cx="1552009" cy="2195928"/>
          </a:xfrm>
          <a:prstGeom prst="rect">
            <a:avLst/>
          </a:prstGeom>
        </p:spPr>
      </p:pic>
      <p:pic>
        <p:nvPicPr>
          <p:cNvPr id="6" name="Picture 5">
            <a:extLst>
              <a:ext uri="{FF2B5EF4-FFF2-40B4-BE49-F238E27FC236}">
                <a16:creationId xmlns:a16="http://schemas.microsoft.com/office/drawing/2014/main" id="{F5B071F3-3580-774E-B4EA-1767FF522C7A}"/>
              </a:ext>
            </a:extLst>
          </p:cNvPr>
          <p:cNvPicPr>
            <a:picLocks noChangeAspect="1"/>
          </p:cNvPicPr>
          <p:nvPr/>
        </p:nvPicPr>
        <p:blipFill>
          <a:blip r:embed="rId3"/>
          <a:stretch>
            <a:fillRect/>
          </a:stretch>
        </p:blipFill>
        <p:spPr>
          <a:xfrm>
            <a:off x="4117569" y="2575853"/>
            <a:ext cx="2108200" cy="3175000"/>
          </a:xfrm>
          <a:prstGeom prst="rect">
            <a:avLst/>
          </a:prstGeom>
        </p:spPr>
      </p:pic>
      <p:sp>
        <p:nvSpPr>
          <p:cNvPr id="7" name="Rectangle 6">
            <a:extLst>
              <a:ext uri="{FF2B5EF4-FFF2-40B4-BE49-F238E27FC236}">
                <a16:creationId xmlns:a16="http://schemas.microsoft.com/office/drawing/2014/main" id="{E87C64B4-49EC-E34A-8871-50ED85A7E2C1}"/>
              </a:ext>
            </a:extLst>
          </p:cNvPr>
          <p:cNvSpPr/>
          <p:nvPr/>
        </p:nvSpPr>
        <p:spPr>
          <a:xfrm>
            <a:off x="6921304" y="1825625"/>
            <a:ext cx="2222695" cy="4524315"/>
          </a:xfrm>
          <a:prstGeom prst="rect">
            <a:avLst/>
          </a:prstGeom>
        </p:spPr>
        <p:txBody>
          <a:bodyPr wrap="square">
            <a:spAutoFit/>
          </a:bodyPr>
          <a:lstStyle/>
          <a:p>
            <a:r>
              <a:rPr lang="en-US" dirty="0"/>
              <a:t>We might look for consolation to Tolstoy’s belief that armies are not led by generals, ships are not steered by captains, states and parties are not run by presidents and politicians — but the twentieth century has shown us only too often they are.</a:t>
            </a:r>
          </a:p>
          <a:p>
            <a:r>
              <a:rPr lang="en-US" dirty="0"/>
              <a:t>Aleksandr Solzhenitsyn, </a:t>
            </a:r>
            <a:r>
              <a:rPr lang="en-US" i="1" dirty="0"/>
              <a:t>August 1914</a:t>
            </a:r>
          </a:p>
        </p:txBody>
      </p:sp>
    </p:spTree>
    <p:extLst>
      <p:ext uri="{BB962C8B-B14F-4D97-AF65-F5344CB8AC3E}">
        <p14:creationId xmlns:p14="http://schemas.microsoft.com/office/powerpoint/2010/main" val="169825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Charisma is…</a:t>
            </a:r>
          </a:p>
        </p:txBody>
      </p:sp>
      <p:sp>
        <p:nvSpPr>
          <p:cNvPr id="3" name="Content Placeholder 2"/>
          <p:cNvSpPr>
            <a:spLocks noGrp="1"/>
          </p:cNvSpPr>
          <p:nvPr>
            <p:ph idx="1"/>
          </p:nvPr>
        </p:nvSpPr>
        <p:spPr/>
        <p:txBody>
          <a:bodyPr>
            <a:normAutofit lnSpcReduction="10000"/>
          </a:bodyPr>
          <a:lstStyle/>
          <a:p>
            <a:pPr marL="0" indent="0">
              <a:buNone/>
            </a:pPr>
            <a:r>
              <a:rPr lang="en-US" dirty="0"/>
              <a:t>a certain quality of an individual personality, by virtue of which he is set apart from ordinary men and treated as endowed with supernatural, superhuman, or at least specifically exceptional powers or qualities. These are such as are not accessible to the ordinary person, but are regarded as of divine origin or as exemplary, and on the basis of them the individual concerned is treated as a leader. [. . .] How the quality in question would be ultimately judged from an ethical, aesthetic, or other such point of view is naturally indifferent for the purpose of definition.</a:t>
            </a:r>
            <a:br>
              <a:rPr lang="en-US" dirty="0"/>
            </a:br>
            <a:r>
              <a:rPr lang="en-US" dirty="0"/>
              <a:t> </a:t>
            </a:r>
          </a:p>
          <a:p>
            <a:pPr marL="0" indent="0">
              <a:buNone/>
            </a:pPr>
            <a:r>
              <a:rPr lang="en-US" dirty="0"/>
              <a:t>Max Weber </a:t>
            </a:r>
          </a:p>
          <a:p>
            <a:pPr marL="0" indent="0">
              <a:buNone/>
            </a:pPr>
            <a:endParaRPr lang="en-US" dirty="0"/>
          </a:p>
        </p:txBody>
      </p:sp>
    </p:spTree>
    <p:extLst>
      <p:ext uri="{BB962C8B-B14F-4D97-AF65-F5344CB8AC3E}">
        <p14:creationId xmlns:p14="http://schemas.microsoft.com/office/powerpoint/2010/main" val="166946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0DBD-AAEA-814B-AA92-93449D931037}"/>
              </a:ext>
            </a:extLst>
          </p:cNvPr>
          <p:cNvSpPr>
            <a:spLocks noGrp="1"/>
          </p:cNvSpPr>
          <p:nvPr>
            <p:ph type="title"/>
          </p:nvPr>
        </p:nvSpPr>
        <p:spPr/>
        <p:txBody>
          <a:bodyPr>
            <a:normAutofit/>
          </a:bodyPr>
          <a:lstStyle/>
          <a:p>
            <a:pPr algn="ctr"/>
            <a:r>
              <a:rPr lang="en-US" sz="2400" dirty="0"/>
              <a:t>“A courtyard like a well”</a:t>
            </a:r>
          </a:p>
        </p:txBody>
      </p:sp>
      <p:pic>
        <p:nvPicPr>
          <p:cNvPr id="5" name="Picture 4">
            <a:extLst>
              <a:ext uri="{FF2B5EF4-FFF2-40B4-BE49-F238E27FC236}">
                <a16:creationId xmlns:a16="http://schemas.microsoft.com/office/drawing/2014/main" id="{589562E5-07F5-A846-8A5D-4573D0447503}"/>
              </a:ext>
            </a:extLst>
          </p:cNvPr>
          <p:cNvPicPr>
            <a:picLocks noChangeAspect="1"/>
          </p:cNvPicPr>
          <p:nvPr/>
        </p:nvPicPr>
        <p:blipFill>
          <a:blip r:embed="rId2"/>
          <a:stretch>
            <a:fillRect/>
          </a:stretch>
        </p:blipFill>
        <p:spPr>
          <a:xfrm>
            <a:off x="1978464" y="3027191"/>
            <a:ext cx="2692400" cy="2857500"/>
          </a:xfrm>
          <a:prstGeom prst="rect">
            <a:avLst/>
          </a:prstGeom>
        </p:spPr>
      </p:pic>
      <p:pic>
        <p:nvPicPr>
          <p:cNvPr id="8" name="Content Placeholder 7">
            <a:extLst>
              <a:ext uri="{FF2B5EF4-FFF2-40B4-BE49-F238E27FC236}">
                <a16:creationId xmlns:a16="http://schemas.microsoft.com/office/drawing/2014/main" id="{F90800F0-2227-C843-9324-E7867461536D}"/>
              </a:ext>
            </a:extLst>
          </p:cNvPr>
          <p:cNvPicPr>
            <a:picLocks noGrp="1" noChangeAspect="1"/>
          </p:cNvPicPr>
          <p:nvPr>
            <p:ph idx="1"/>
          </p:nvPr>
        </p:nvPicPr>
        <p:blipFill>
          <a:blip r:embed="rId3"/>
          <a:stretch>
            <a:fillRect/>
          </a:stretch>
        </p:blipFill>
        <p:spPr>
          <a:xfrm>
            <a:off x="5013607" y="2022573"/>
            <a:ext cx="5906793" cy="4351338"/>
          </a:xfrm>
        </p:spPr>
      </p:pic>
    </p:spTree>
    <p:extLst>
      <p:ext uri="{BB962C8B-B14F-4D97-AF65-F5344CB8AC3E}">
        <p14:creationId xmlns:p14="http://schemas.microsoft.com/office/powerpoint/2010/main" val="1378581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Some charismatics emerge out of “nowhere”…</a:t>
            </a:r>
          </a:p>
        </p:txBody>
      </p:sp>
      <p:sp>
        <p:nvSpPr>
          <p:cNvPr id="3" name="Content Placeholder 2"/>
          <p:cNvSpPr>
            <a:spLocks noGrp="1"/>
          </p:cNvSpPr>
          <p:nvPr>
            <p:ph idx="1"/>
          </p:nvPr>
        </p:nvSpPr>
        <p:spPr/>
        <p:txBody>
          <a:bodyPr>
            <a:normAutofit/>
          </a:bodyPr>
          <a:lstStyle/>
          <a:p>
            <a:pPr marL="0" indent="0" algn="just">
              <a:buNone/>
            </a:pPr>
            <a:endParaRPr lang="en-US" dirty="0"/>
          </a:p>
          <a:p>
            <a:pPr marL="0" indent="0" algn="just">
              <a:buNone/>
            </a:pPr>
            <a:r>
              <a:rPr lang="en-US" dirty="0"/>
              <a:t>Over and over again one hears a tale describing a hero’s miraculous but humble birth, his early proof of superhuman strength, his rapid rise to prominence or power, his triumphant struggle with the forces of evil, his fallibility to the sin of pride (</a:t>
            </a:r>
            <a:r>
              <a:rPr lang="en-US" i="1" dirty="0" err="1"/>
              <a:t>hybris</a:t>
            </a:r>
            <a:r>
              <a:rPr lang="en-US" dirty="0"/>
              <a:t>), and his fall through betrayal or “heroic” sacrifice that ends in his death.</a:t>
            </a:r>
          </a:p>
          <a:p>
            <a:pPr marL="0" indent="0">
              <a:buNone/>
            </a:pPr>
            <a:r>
              <a:rPr lang="en-US" dirty="0"/>
              <a:t>Joseph L. Henderson</a:t>
            </a:r>
          </a:p>
          <a:p>
            <a:endParaRPr lang="en-US" dirty="0"/>
          </a:p>
        </p:txBody>
      </p:sp>
    </p:spTree>
    <p:extLst>
      <p:ext uri="{BB962C8B-B14F-4D97-AF65-F5344CB8AC3E}">
        <p14:creationId xmlns:p14="http://schemas.microsoft.com/office/powerpoint/2010/main" val="28002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EEBA-4A57-7343-A581-7DDB407DA6A6}"/>
              </a:ext>
            </a:extLst>
          </p:cNvPr>
          <p:cNvSpPr>
            <a:spLocks noGrp="1"/>
          </p:cNvSpPr>
          <p:nvPr>
            <p:ph type="title"/>
          </p:nvPr>
        </p:nvSpPr>
        <p:spPr>
          <a:xfrm>
            <a:off x="838200" y="365125"/>
            <a:ext cx="10515600" cy="1325563"/>
          </a:xfrm>
        </p:spPr>
        <p:txBody>
          <a:bodyPr>
            <a:normAutofit/>
          </a:bodyPr>
          <a:lstStyle/>
          <a:p>
            <a:pPr algn="ctr"/>
            <a:r>
              <a:rPr lang="en-US" sz="2400"/>
              <a:t>…and </a:t>
            </a:r>
            <a:r>
              <a:rPr lang="en-US" sz="2400" dirty="0"/>
              <a:t>some come from inside our own living rooms</a:t>
            </a:r>
          </a:p>
        </p:txBody>
      </p:sp>
      <p:pic>
        <p:nvPicPr>
          <p:cNvPr id="4" name="Content Placeholder 3">
            <a:extLst>
              <a:ext uri="{FF2B5EF4-FFF2-40B4-BE49-F238E27FC236}">
                <a16:creationId xmlns:a16="http://schemas.microsoft.com/office/drawing/2014/main" id="{5834CBF7-7C6C-024C-BECC-5D685D2355A7}"/>
              </a:ext>
            </a:extLst>
          </p:cNvPr>
          <p:cNvPicPr>
            <a:picLocks noGrp="1" noChangeAspect="1"/>
          </p:cNvPicPr>
          <p:nvPr>
            <p:ph idx="1"/>
          </p:nvPr>
        </p:nvPicPr>
        <p:blipFill>
          <a:blip r:embed="rId2"/>
          <a:stretch>
            <a:fillRect/>
          </a:stretch>
        </p:blipFill>
        <p:spPr>
          <a:xfrm>
            <a:off x="1258668" y="2048522"/>
            <a:ext cx="2387600" cy="3314700"/>
          </a:xfrm>
        </p:spPr>
      </p:pic>
      <p:pic>
        <p:nvPicPr>
          <p:cNvPr id="6" name="Picture 5">
            <a:extLst>
              <a:ext uri="{FF2B5EF4-FFF2-40B4-BE49-F238E27FC236}">
                <a16:creationId xmlns:a16="http://schemas.microsoft.com/office/drawing/2014/main" id="{6AD1044D-40D0-6F49-84DD-F544F2EEA1D5}"/>
              </a:ext>
            </a:extLst>
          </p:cNvPr>
          <p:cNvPicPr>
            <a:picLocks noChangeAspect="1"/>
          </p:cNvPicPr>
          <p:nvPr/>
        </p:nvPicPr>
        <p:blipFill>
          <a:blip r:embed="rId3"/>
          <a:stretch>
            <a:fillRect/>
          </a:stretch>
        </p:blipFill>
        <p:spPr>
          <a:xfrm>
            <a:off x="4172340" y="2594622"/>
            <a:ext cx="1638300" cy="2222500"/>
          </a:xfrm>
          <a:prstGeom prst="rect">
            <a:avLst/>
          </a:prstGeom>
        </p:spPr>
      </p:pic>
      <p:pic>
        <p:nvPicPr>
          <p:cNvPr id="7" name="Picture 6">
            <a:extLst>
              <a:ext uri="{FF2B5EF4-FFF2-40B4-BE49-F238E27FC236}">
                <a16:creationId xmlns:a16="http://schemas.microsoft.com/office/drawing/2014/main" id="{BA6AE9EF-608F-F44C-B0AF-BBCD61FBC9A2}"/>
              </a:ext>
            </a:extLst>
          </p:cNvPr>
          <p:cNvPicPr>
            <a:picLocks noChangeAspect="1"/>
          </p:cNvPicPr>
          <p:nvPr/>
        </p:nvPicPr>
        <p:blipFill>
          <a:blip r:embed="rId4"/>
          <a:stretch>
            <a:fillRect/>
          </a:stretch>
        </p:blipFill>
        <p:spPr>
          <a:xfrm>
            <a:off x="6196036" y="2288552"/>
            <a:ext cx="5039360" cy="2834640"/>
          </a:xfrm>
          <a:prstGeom prst="rect">
            <a:avLst/>
          </a:prstGeom>
        </p:spPr>
      </p:pic>
    </p:spTree>
    <p:extLst>
      <p:ext uri="{BB962C8B-B14F-4D97-AF65-F5344CB8AC3E}">
        <p14:creationId xmlns:p14="http://schemas.microsoft.com/office/powerpoint/2010/main" val="4036569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AC48-8C0E-6749-B639-EAE541C9E6B1}"/>
              </a:ext>
            </a:extLst>
          </p:cNvPr>
          <p:cNvSpPr>
            <a:spLocks noGrp="1"/>
          </p:cNvSpPr>
          <p:nvPr>
            <p:ph type="title"/>
          </p:nvPr>
        </p:nvSpPr>
        <p:spPr/>
        <p:txBody>
          <a:bodyPr>
            <a:noAutofit/>
          </a:bodyPr>
          <a:lstStyle/>
          <a:p>
            <a:pPr algn="ctr"/>
            <a:r>
              <a:rPr lang="en-US" sz="1600" dirty="0"/>
              <a:t>Coasting on a military reputation.</a:t>
            </a:r>
            <a:br>
              <a:rPr lang="en-US" sz="1600" dirty="0"/>
            </a:br>
            <a:r>
              <a:rPr lang="en-US" sz="1600" dirty="0"/>
              <a:t>French military successes such as the invasion of Spain (1823), intervention in Belgium (1830-32), and participation in the Crimean War (1854-55) and the Second War of Italian Independence (1859) were followed by the failed Second Military Intervention in Mexico (1861-67) and the utterly disastrous Franco-Prussian War (1870-71). The images below show the siege of Sebastopol (1854-55), the Battle of </a:t>
            </a:r>
            <a:r>
              <a:rPr lang="en-US" sz="1600" dirty="0" err="1"/>
              <a:t>Solferino</a:t>
            </a:r>
            <a:r>
              <a:rPr lang="en-US" sz="1600" dirty="0"/>
              <a:t> (1859), and the surrender of Napoleon III at Sedan (1870) </a:t>
            </a:r>
          </a:p>
        </p:txBody>
      </p:sp>
      <p:pic>
        <p:nvPicPr>
          <p:cNvPr id="4" name="Content Placeholder 3">
            <a:extLst>
              <a:ext uri="{FF2B5EF4-FFF2-40B4-BE49-F238E27FC236}">
                <a16:creationId xmlns:a16="http://schemas.microsoft.com/office/drawing/2014/main" id="{F0F435BF-02BB-764A-A1CD-49A37DBE5EF4}"/>
              </a:ext>
            </a:extLst>
          </p:cNvPr>
          <p:cNvPicPr>
            <a:picLocks noGrp="1" noChangeAspect="1"/>
          </p:cNvPicPr>
          <p:nvPr>
            <p:ph idx="1"/>
          </p:nvPr>
        </p:nvPicPr>
        <p:blipFill>
          <a:blip r:embed="rId2"/>
          <a:stretch>
            <a:fillRect/>
          </a:stretch>
        </p:blipFill>
        <p:spPr>
          <a:xfrm>
            <a:off x="4600136" y="3198172"/>
            <a:ext cx="2870982" cy="1875110"/>
          </a:xfrm>
        </p:spPr>
      </p:pic>
      <p:pic>
        <p:nvPicPr>
          <p:cNvPr id="6" name="Picture 5">
            <a:extLst>
              <a:ext uri="{FF2B5EF4-FFF2-40B4-BE49-F238E27FC236}">
                <a16:creationId xmlns:a16="http://schemas.microsoft.com/office/drawing/2014/main" id="{506BE7E1-326D-1344-853C-2FAF94F69B59}"/>
              </a:ext>
            </a:extLst>
          </p:cNvPr>
          <p:cNvPicPr>
            <a:picLocks noChangeAspect="1"/>
          </p:cNvPicPr>
          <p:nvPr/>
        </p:nvPicPr>
        <p:blipFill>
          <a:blip r:embed="rId3"/>
          <a:stretch>
            <a:fillRect/>
          </a:stretch>
        </p:blipFill>
        <p:spPr>
          <a:xfrm>
            <a:off x="1237957" y="2140215"/>
            <a:ext cx="2829950" cy="1872484"/>
          </a:xfrm>
          <a:prstGeom prst="rect">
            <a:avLst/>
          </a:prstGeom>
        </p:spPr>
      </p:pic>
      <p:pic>
        <p:nvPicPr>
          <p:cNvPr id="8" name="Picture 7">
            <a:extLst>
              <a:ext uri="{FF2B5EF4-FFF2-40B4-BE49-F238E27FC236}">
                <a16:creationId xmlns:a16="http://schemas.microsoft.com/office/drawing/2014/main" id="{78CA678E-CAB7-4046-A21F-F91679129CFB}"/>
              </a:ext>
            </a:extLst>
          </p:cNvPr>
          <p:cNvPicPr>
            <a:picLocks noChangeAspect="1"/>
          </p:cNvPicPr>
          <p:nvPr/>
        </p:nvPicPr>
        <p:blipFill>
          <a:blip r:embed="rId4"/>
          <a:stretch>
            <a:fillRect/>
          </a:stretch>
        </p:blipFill>
        <p:spPr>
          <a:xfrm>
            <a:off x="7937698" y="2325468"/>
            <a:ext cx="3175000" cy="2235200"/>
          </a:xfrm>
          <a:prstGeom prst="rect">
            <a:avLst/>
          </a:prstGeom>
        </p:spPr>
      </p:pic>
    </p:spTree>
    <p:extLst>
      <p:ext uri="{BB962C8B-B14F-4D97-AF65-F5344CB8AC3E}">
        <p14:creationId xmlns:p14="http://schemas.microsoft.com/office/powerpoint/2010/main" val="339500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DE0E-6FAE-0449-A4A9-4A8280E8C4A8}"/>
              </a:ext>
            </a:extLst>
          </p:cNvPr>
          <p:cNvSpPr>
            <a:spLocks noGrp="1"/>
          </p:cNvSpPr>
          <p:nvPr>
            <p:ph type="title"/>
          </p:nvPr>
        </p:nvSpPr>
        <p:spPr/>
        <p:txBody>
          <a:bodyPr>
            <a:normAutofit/>
          </a:bodyPr>
          <a:lstStyle/>
          <a:p>
            <a:pPr algn="ctr"/>
            <a:r>
              <a:rPr lang="en-US" sz="2400" dirty="0"/>
              <a:t>The battle of the </a:t>
            </a:r>
            <a:r>
              <a:rPr lang="en-US" sz="2400" i="1" dirty="0"/>
              <a:t>if</a:t>
            </a:r>
            <a:r>
              <a:rPr lang="en-US" sz="2400" dirty="0"/>
              <a:t>s in a (barely) diplomatic dialogue</a:t>
            </a:r>
          </a:p>
        </p:txBody>
      </p:sp>
      <p:sp>
        <p:nvSpPr>
          <p:cNvPr id="3" name="Content Placeholder 2">
            <a:extLst>
              <a:ext uri="{FF2B5EF4-FFF2-40B4-BE49-F238E27FC236}">
                <a16:creationId xmlns:a16="http://schemas.microsoft.com/office/drawing/2014/main" id="{30C2E1E4-4EC5-684D-B334-2997ACB8835D}"/>
              </a:ext>
            </a:extLst>
          </p:cNvPr>
          <p:cNvSpPr>
            <a:spLocks noGrp="1"/>
          </p:cNvSpPr>
          <p:nvPr>
            <p:ph idx="1"/>
          </p:nvPr>
        </p:nvSpPr>
        <p:spPr/>
        <p:txBody>
          <a:bodyPr/>
          <a:lstStyle/>
          <a:p>
            <a:pPr marL="0" indent="0">
              <a:buNone/>
            </a:pPr>
            <a:r>
              <a:rPr lang="en-US" dirty="0"/>
              <a:t>“If the territorial integrity of our country is threatened, we will certainly use all the means at our disposal to protect Russia and our people. This is not a bluff.”</a:t>
            </a:r>
          </a:p>
          <a:p>
            <a:pPr marL="0" indent="0">
              <a:buNone/>
            </a:pPr>
            <a:r>
              <a:rPr lang="en-US" dirty="0"/>
              <a:t>President Vladimir Putin, September 21, 2002</a:t>
            </a:r>
          </a:p>
          <a:p>
            <a:pPr marL="0" indent="0">
              <a:buNone/>
            </a:pPr>
            <a:endParaRPr lang="en-US" dirty="0"/>
          </a:p>
          <a:p>
            <a:pPr marL="0" indent="0">
              <a:buNone/>
            </a:pPr>
            <a:r>
              <a:rPr lang="en-US" dirty="0"/>
              <a:t>“If Russia crosses this line, there will be catastrophic consequences for Russia. The United States will respond decisively.”</a:t>
            </a:r>
          </a:p>
          <a:p>
            <a:pPr marL="0" indent="0">
              <a:buNone/>
            </a:pPr>
            <a:r>
              <a:rPr lang="en-US" dirty="0"/>
              <a:t>National Security Advisor Jake Sullivan, September 25, 2002</a:t>
            </a:r>
          </a:p>
          <a:p>
            <a:pPr marL="0" indent="0">
              <a:buNone/>
            </a:pPr>
            <a:endParaRPr lang="en-US" dirty="0"/>
          </a:p>
        </p:txBody>
      </p:sp>
      <p:pic>
        <p:nvPicPr>
          <p:cNvPr id="4" name="Picture 3">
            <a:extLst>
              <a:ext uri="{FF2B5EF4-FFF2-40B4-BE49-F238E27FC236}">
                <a16:creationId xmlns:a16="http://schemas.microsoft.com/office/drawing/2014/main" id="{8B60466C-F4E7-774D-8E68-0CAF78E01141}"/>
              </a:ext>
            </a:extLst>
          </p:cNvPr>
          <p:cNvPicPr>
            <a:picLocks noChangeAspect="1"/>
          </p:cNvPicPr>
          <p:nvPr/>
        </p:nvPicPr>
        <p:blipFill>
          <a:blip r:embed="rId2"/>
          <a:stretch>
            <a:fillRect/>
          </a:stretch>
        </p:blipFill>
        <p:spPr>
          <a:xfrm>
            <a:off x="9897598" y="5275189"/>
            <a:ext cx="584200" cy="584200"/>
          </a:xfrm>
          <a:prstGeom prst="rect">
            <a:avLst/>
          </a:prstGeom>
        </p:spPr>
      </p:pic>
      <p:pic>
        <p:nvPicPr>
          <p:cNvPr id="5" name="Picture 4">
            <a:extLst>
              <a:ext uri="{FF2B5EF4-FFF2-40B4-BE49-F238E27FC236}">
                <a16:creationId xmlns:a16="http://schemas.microsoft.com/office/drawing/2014/main" id="{57CA2EC8-7C3D-2D4B-B133-6D6C638F0049}"/>
              </a:ext>
            </a:extLst>
          </p:cNvPr>
          <p:cNvPicPr>
            <a:picLocks noChangeAspect="1"/>
          </p:cNvPicPr>
          <p:nvPr/>
        </p:nvPicPr>
        <p:blipFill>
          <a:blip r:embed="rId3"/>
          <a:stretch>
            <a:fillRect/>
          </a:stretch>
        </p:blipFill>
        <p:spPr>
          <a:xfrm>
            <a:off x="8518965" y="3052494"/>
            <a:ext cx="584200" cy="584200"/>
          </a:xfrm>
          <a:prstGeom prst="rect">
            <a:avLst/>
          </a:prstGeom>
        </p:spPr>
      </p:pic>
    </p:spTree>
    <p:extLst>
      <p:ext uri="{BB962C8B-B14F-4D97-AF65-F5344CB8AC3E}">
        <p14:creationId xmlns:p14="http://schemas.microsoft.com/office/powerpoint/2010/main" val="244245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7317-0933-C74B-A3ED-BA35C9A22675}"/>
              </a:ext>
            </a:extLst>
          </p:cNvPr>
          <p:cNvSpPr>
            <a:spLocks noGrp="1"/>
          </p:cNvSpPr>
          <p:nvPr>
            <p:ph type="title"/>
          </p:nvPr>
        </p:nvSpPr>
        <p:spPr/>
        <p:txBody>
          <a:bodyPr>
            <a:normAutofit/>
          </a:bodyPr>
          <a:lstStyle/>
          <a:p>
            <a:pPr algn="ctr"/>
            <a:r>
              <a:rPr lang="en-US" sz="2800" dirty="0"/>
              <a:t>Demonstrations in Dagestan,</a:t>
            </a:r>
            <a:r>
              <a:rPr lang="ru-RU" sz="2800" dirty="0"/>
              <a:t> </a:t>
            </a:r>
            <a:r>
              <a:rPr lang="en-US" sz="2800" dirty="0"/>
              <a:t>enlistment officer shot in Irkutsk, line of Russian-registered cars at the border with Georgia </a:t>
            </a:r>
          </a:p>
        </p:txBody>
      </p:sp>
      <p:pic>
        <p:nvPicPr>
          <p:cNvPr id="7" name="Content Placeholder 6">
            <a:extLst>
              <a:ext uri="{FF2B5EF4-FFF2-40B4-BE49-F238E27FC236}">
                <a16:creationId xmlns:a16="http://schemas.microsoft.com/office/drawing/2014/main" id="{F85BAC1A-AE8C-C847-93CC-9329AFCC732C}"/>
              </a:ext>
            </a:extLst>
          </p:cNvPr>
          <p:cNvPicPr>
            <a:picLocks noGrp="1" noChangeAspect="1"/>
          </p:cNvPicPr>
          <p:nvPr>
            <p:ph idx="1"/>
          </p:nvPr>
        </p:nvPicPr>
        <p:blipFill>
          <a:blip r:embed="rId2"/>
          <a:stretch>
            <a:fillRect/>
          </a:stretch>
        </p:blipFill>
        <p:spPr>
          <a:xfrm>
            <a:off x="1297189" y="1997612"/>
            <a:ext cx="2904967" cy="2125468"/>
          </a:xfrm>
        </p:spPr>
      </p:pic>
      <p:pic>
        <p:nvPicPr>
          <p:cNvPr id="8" name="Picture 7">
            <a:extLst>
              <a:ext uri="{FF2B5EF4-FFF2-40B4-BE49-F238E27FC236}">
                <a16:creationId xmlns:a16="http://schemas.microsoft.com/office/drawing/2014/main" id="{64D222AD-E6B0-F942-A97C-1046497A68C8}"/>
              </a:ext>
            </a:extLst>
          </p:cNvPr>
          <p:cNvPicPr>
            <a:picLocks noChangeAspect="1"/>
          </p:cNvPicPr>
          <p:nvPr/>
        </p:nvPicPr>
        <p:blipFill>
          <a:blip r:embed="rId3"/>
          <a:stretch>
            <a:fillRect/>
          </a:stretch>
        </p:blipFill>
        <p:spPr>
          <a:xfrm>
            <a:off x="4473526" y="3255387"/>
            <a:ext cx="4120856" cy="2692512"/>
          </a:xfrm>
          <a:prstGeom prst="rect">
            <a:avLst/>
          </a:prstGeom>
        </p:spPr>
      </p:pic>
      <p:pic>
        <p:nvPicPr>
          <p:cNvPr id="9" name="Picture 8">
            <a:extLst>
              <a:ext uri="{FF2B5EF4-FFF2-40B4-BE49-F238E27FC236}">
                <a16:creationId xmlns:a16="http://schemas.microsoft.com/office/drawing/2014/main" id="{035AC86D-B58B-2F4F-BF1A-FFF6BE8FC516}"/>
              </a:ext>
            </a:extLst>
          </p:cNvPr>
          <p:cNvPicPr>
            <a:picLocks noChangeAspect="1"/>
          </p:cNvPicPr>
          <p:nvPr/>
        </p:nvPicPr>
        <p:blipFill>
          <a:blip r:embed="rId4"/>
          <a:stretch>
            <a:fillRect/>
          </a:stretch>
        </p:blipFill>
        <p:spPr>
          <a:xfrm>
            <a:off x="8865752" y="2219644"/>
            <a:ext cx="2855154" cy="1903436"/>
          </a:xfrm>
          <a:prstGeom prst="rect">
            <a:avLst/>
          </a:prstGeom>
        </p:spPr>
      </p:pic>
    </p:spTree>
    <p:extLst>
      <p:ext uri="{BB962C8B-B14F-4D97-AF65-F5344CB8AC3E}">
        <p14:creationId xmlns:p14="http://schemas.microsoft.com/office/powerpoint/2010/main" val="392710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164-4D93-8B42-AD27-7A2E05A3340D}"/>
              </a:ext>
            </a:extLst>
          </p:cNvPr>
          <p:cNvSpPr>
            <a:spLocks noGrp="1"/>
          </p:cNvSpPr>
          <p:nvPr>
            <p:ph type="title"/>
          </p:nvPr>
        </p:nvSpPr>
        <p:spPr/>
        <p:txBody>
          <a:bodyPr>
            <a:normAutofit/>
          </a:bodyPr>
          <a:lstStyle/>
          <a:p>
            <a:pPr algn="ctr"/>
            <a:r>
              <a:rPr lang="en-US" sz="2400" dirty="0"/>
              <a:t>The Second Chechen War (1999-09), the Russia-Georgia war (2008), and Russia’s intervention in Syria (2015-)</a:t>
            </a:r>
          </a:p>
        </p:txBody>
      </p:sp>
      <p:pic>
        <p:nvPicPr>
          <p:cNvPr id="7" name="Content Placeholder 6">
            <a:extLst>
              <a:ext uri="{FF2B5EF4-FFF2-40B4-BE49-F238E27FC236}">
                <a16:creationId xmlns:a16="http://schemas.microsoft.com/office/drawing/2014/main" id="{ED5D9D7E-91D9-8C41-B204-C237A609BB8F}"/>
              </a:ext>
            </a:extLst>
          </p:cNvPr>
          <p:cNvPicPr>
            <a:picLocks noGrp="1" noChangeAspect="1"/>
          </p:cNvPicPr>
          <p:nvPr>
            <p:ph idx="1"/>
          </p:nvPr>
        </p:nvPicPr>
        <p:blipFill>
          <a:blip r:embed="rId2"/>
          <a:stretch>
            <a:fillRect/>
          </a:stretch>
        </p:blipFill>
        <p:spPr>
          <a:xfrm>
            <a:off x="1223888" y="1942726"/>
            <a:ext cx="4143387" cy="2328515"/>
          </a:xfrm>
        </p:spPr>
      </p:pic>
      <p:pic>
        <p:nvPicPr>
          <p:cNvPr id="8" name="Picture 7">
            <a:extLst>
              <a:ext uri="{FF2B5EF4-FFF2-40B4-BE49-F238E27FC236}">
                <a16:creationId xmlns:a16="http://schemas.microsoft.com/office/drawing/2014/main" id="{041441EB-5635-A144-B84A-100B8A65A91F}"/>
              </a:ext>
            </a:extLst>
          </p:cNvPr>
          <p:cNvPicPr>
            <a:picLocks noChangeAspect="1"/>
          </p:cNvPicPr>
          <p:nvPr/>
        </p:nvPicPr>
        <p:blipFill>
          <a:blip r:embed="rId3"/>
          <a:stretch>
            <a:fillRect/>
          </a:stretch>
        </p:blipFill>
        <p:spPr>
          <a:xfrm>
            <a:off x="6096000" y="1866083"/>
            <a:ext cx="4073768" cy="2290363"/>
          </a:xfrm>
          <a:prstGeom prst="rect">
            <a:avLst/>
          </a:prstGeom>
        </p:spPr>
      </p:pic>
      <p:pic>
        <p:nvPicPr>
          <p:cNvPr id="9" name="Picture 8">
            <a:extLst>
              <a:ext uri="{FF2B5EF4-FFF2-40B4-BE49-F238E27FC236}">
                <a16:creationId xmlns:a16="http://schemas.microsoft.com/office/drawing/2014/main" id="{6116BC55-6357-3849-8D0A-DCFFD8BDC4C3}"/>
              </a:ext>
            </a:extLst>
          </p:cNvPr>
          <p:cNvPicPr>
            <a:picLocks noChangeAspect="1"/>
          </p:cNvPicPr>
          <p:nvPr/>
        </p:nvPicPr>
        <p:blipFill>
          <a:blip r:embed="rId4"/>
          <a:stretch>
            <a:fillRect/>
          </a:stretch>
        </p:blipFill>
        <p:spPr>
          <a:xfrm>
            <a:off x="4325020" y="4446636"/>
            <a:ext cx="3813934" cy="2137996"/>
          </a:xfrm>
          <a:prstGeom prst="rect">
            <a:avLst/>
          </a:prstGeom>
        </p:spPr>
      </p:pic>
    </p:spTree>
    <p:extLst>
      <p:ext uri="{BB962C8B-B14F-4D97-AF65-F5344CB8AC3E}">
        <p14:creationId xmlns:p14="http://schemas.microsoft.com/office/powerpoint/2010/main" val="356222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8224-1E96-8E44-93A9-58D24FCE05AF}"/>
              </a:ext>
            </a:extLst>
          </p:cNvPr>
          <p:cNvSpPr>
            <a:spLocks noGrp="1"/>
          </p:cNvSpPr>
          <p:nvPr>
            <p:ph type="title"/>
          </p:nvPr>
        </p:nvSpPr>
        <p:spPr/>
        <p:txBody>
          <a:bodyPr>
            <a:normAutofit/>
          </a:bodyPr>
          <a:lstStyle/>
          <a:p>
            <a:pPr algn="ctr"/>
            <a:r>
              <a:rPr lang="en-US" sz="2400" dirty="0"/>
              <a:t>Verdun and Stalingrad: two iconic battles that singed the nation’s sense of self</a:t>
            </a:r>
          </a:p>
        </p:txBody>
      </p:sp>
      <p:pic>
        <p:nvPicPr>
          <p:cNvPr id="4" name="Content Placeholder 3">
            <a:extLst>
              <a:ext uri="{FF2B5EF4-FFF2-40B4-BE49-F238E27FC236}">
                <a16:creationId xmlns:a16="http://schemas.microsoft.com/office/drawing/2014/main" id="{DF2182F2-33A9-514C-999D-C611F2C0D68B}"/>
              </a:ext>
            </a:extLst>
          </p:cNvPr>
          <p:cNvPicPr>
            <a:picLocks noGrp="1" noChangeAspect="1"/>
          </p:cNvPicPr>
          <p:nvPr>
            <p:ph idx="1"/>
          </p:nvPr>
        </p:nvPicPr>
        <p:blipFill>
          <a:blip r:embed="rId2"/>
          <a:stretch>
            <a:fillRect/>
          </a:stretch>
        </p:blipFill>
        <p:spPr>
          <a:xfrm>
            <a:off x="1125416" y="2166899"/>
            <a:ext cx="4742168" cy="2659566"/>
          </a:xfrm>
        </p:spPr>
      </p:pic>
      <p:pic>
        <p:nvPicPr>
          <p:cNvPr id="5" name="Picture 4">
            <a:extLst>
              <a:ext uri="{FF2B5EF4-FFF2-40B4-BE49-F238E27FC236}">
                <a16:creationId xmlns:a16="http://schemas.microsoft.com/office/drawing/2014/main" id="{D415AF86-BC0C-1644-AD1B-262E7A5AB55B}"/>
              </a:ext>
            </a:extLst>
          </p:cNvPr>
          <p:cNvPicPr>
            <a:picLocks noChangeAspect="1"/>
          </p:cNvPicPr>
          <p:nvPr/>
        </p:nvPicPr>
        <p:blipFill>
          <a:blip r:embed="rId3"/>
          <a:stretch>
            <a:fillRect/>
          </a:stretch>
        </p:blipFill>
        <p:spPr>
          <a:xfrm>
            <a:off x="6603511" y="2278184"/>
            <a:ext cx="3679971" cy="2764648"/>
          </a:xfrm>
          <a:prstGeom prst="rect">
            <a:avLst/>
          </a:prstGeom>
        </p:spPr>
      </p:pic>
    </p:spTree>
    <p:extLst>
      <p:ext uri="{BB962C8B-B14F-4D97-AF65-F5344CB8AC3E}">
        <p14:creationId xmlns:p14="http://schemas.microsoft.com/office/powerpoint/2010/main" val="3365107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4774-EAAE-8141-8E32-E6549AB723CA}"/>
              </a:ext>
            </a:extLst>
          </p:cNvPr>
          <p:cNvSpPr>
            <a:spLocks noGrp="1"/>
          </p:cNvSpPr>
          <p:nvPr>
            <p:ph type="title"/>
          </p:nvPr>
        </p:nvSpPr>
        <p:spPr/>
        <p:txBody>
          <a:bodyPr>
            <a:normAutofit/>
          </a:bodyPr>
          <a:lstStyle/>
          <a:p>
            <a:pPr algn="ctr"/>
            <a:r>
              <a:rPr lang="en-US" sz="2400" dirty="0"/>
              <a:t>French and Russian commemorations of war in stone and bronze </a:t>
            </a:r>
          </a:p>
        </p:txBody>
      </p:sp>
      <p:pic>
        <p:nvPicPr>
          <p:cNvPr id="4" name="Content Placeholder 3">
            <a:extLst>
              <a:ext uri="{FF2B5EF4-FFF2-40B4-BE49-F238E27FC236}">
                <a16:creationId xmlns:a16="http://schemas.microsoft.com/office/drawing/2014/main" id="{005E5838-4F95-3F4B-B1CD-E3C7D9850D65}"/>
              </a:ext>
            </a:extLst>
          </p:cNvPr>
          <p:cNvPicPr>
            <a:picLocks noGrp="1" noChangeAspect="1"/>
          </p:cNvPicPr>
          <p:nvPr>
            <p:ph idx="1"/>
          </p:nvPr>
        </p:nvPicPr>
        <p:blipFill>
          <a:blip r:embed="rId2"/>
          <a:stretch>
            <a:fillRect/>
          </a:stretch>
        </p:blipFill>
        <p:spPr>
          <a:xfrm>
            <a:off x="1296846" y="3230391"/>
            <a:ext cx="2912012" cy="1941341"/>
          </a:xfrm>
        </p:spPr>
      </p:pic>
      <p:pic>
        <p:nvPicPr>
          <p:cNvPr id="5" name="Picture 4">
            <a:extLst>
              <a:ext uri="{FF2B5EF4-FFF2-40B4-BE49-F238E27FC236}">
                <a16:creationId xmlns:a16="http://schemas.microsoft.com/office/drawing/2014/main" id="{9DE2DEFD-CBEB-7A40-BD36-65DF806A7AA1}"/>
              </a:ext>
            </a:extLst>
          </p:cNvPr>
          <p:cNvPicPr>
            <a:picLocks noChangeAspect="1"/>
          </p:cNvPicPr>
          <p:nvPr/>
        </p:nvPicPr>
        <p:blipFill>
          <a:blip r:embed="rId3"/>
          <a:stretch>
            <a:fillRect/>
          </a:stretch>
        </p:blipFill>
        <p:spPr>
          <a:xfrm>
            <a:off x="4726745" y="2400414"/>
            <a:ext cx="3477162" cy="1955392"/>
          </a:xfrm>
          <a:prstGeom prst="rect">
            <a:avLst/>
          </a:prstGeom>
        </p:spPr>
      </p:pic>
      <p:pic>
        <p:nvPicPr>
          <p:cNvPr id="6" name="Picture 5">
            <a:extLst>
              <a:ext uri="{FF2B5EF4-FFF2-40B4-BE49-F238E27FC236}">
                <a16:creationId xmlns:a16="http://schemas.microsoft.com/office/drawing/2014/main" id="{71CC0506-2F8D-C448-9BAF-11A75CE1E784}"/>
              </a:ext>
            </a:extLst>
          </p:cNvPr>
          <p:cNvPicPr>
            <a:picLocks noChangeAspect="1"/>
          </p:cNvPicPr>
          <p:nvPr/>
        </p:nvPicPr>
        <p:blipFill>
          <a:blip r:embed="rId4"/>
          <a:stretch>
            <a:fillRect/>
          </a:stretch>
        </p:blipFill>
        <p:spPr>
          <a:xfrm>
            <a:off x="8498181" y="2808377"/>
            <a:ext cx="2739560" cy="3652747"/>
          </a:xfrm>
          <a:prstGeom prst="rect">
            <a:avLst/>
          </a:prstGeom>
        </p:spPr>
      </p:pic>
    </p:spTree>
    <p:extLst>
      <p:ext uri="{BB962C8B-B14F-4D97-AF65-F5344CB8AC3E}">
        <p14:creationId xmlns:p14="http://schemas.microsoft.com/office/powerpoint/2010/main" val="3607825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1B67-65B6-FB4F-9585-272BEDE032EA}"/>
              </a:ext>
            </a:extLst>
          </p:cNvPr>
          <p:cNvSpPr>
            <a:spLocks noGrp="1"/>
          </p:cNvSpPr>
          <p:nvPr>
            <p:ph type="title"/>
          </p:nvPr>
        </p:nvSpPr>
        <p:spPr/>
        <p:txBody>
          <a:bodyPr>
            <a:normAutofit/>
          </a:bodyPr>
          <a:lstStyle/>
          <a:p>
            <a:pPr algn="ctr"/>
            <a:r>
              <a:rPr lang="en-US" sz="2400" dirty="0"/>
              <a:t>Charles De Gaulle, who reinvented France. Twice</a:t>
            </a:r>
          </a:p>
        </p:txBody>
      </p:sp>
      <p:pic>
        <p:nvPicPr>
          <p:cNvPr id="7" name="Content Placeholder 6">
            <a:extLst>
              <a:ext uri="{FF2B5EF4-FFF2-40B4-BE49-F238E27FC236}">
                <a16:creationId xmlns:a16="http://schemas.microsoft.com/office/drawing/2014/main" id="{817F8744-CA35-CB4C-81F9-A3338C328F5B}"/>
              </a:ext>
            </a:extLst>
          </p:cNvPr>
          <p:cNvPicPr>
            <a:picLocks noGrp="1" noChangeAspect="1"/>
          </p:cNvPicPr>
          <p:nvPr>
            <p:ph idx="1"/>
          </p:nvPr>
        </p:nvPicPr>
        <p:blipFill>
          <a:blip r:embed="rId2"/>
          <a:stretch>
            <a:fillRect/>
          </a:stretch>
        </p:blipFill>
        <p:spPr>
          <a:xfrm>
            <a:off x="2827389" y="1825625"/>
            <a:ext cx="6537221" cy="4351338"/>
          </a:xfrm>
        </p:spPr>
      </p:pic>
    </p:spTree>
    <p:extLst>
      <p:ext uri="{BB962C8B-B14F-4D97-AF65-F5344CB8AC3E}">
        <p14:creationId xmlns:p14="http://schemas.microsoft.com/office/powerpoint/2010/main" val="311909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B6C1-F289-2149-A10D-5D320604BFEE}"/>
              </a:ext>
            </a:extLst>
          </p:cNvPr>
          <p:cNvSpPr>
            <a:spLocks noGrp="1"/>
          </p:cNvSpPr>
          <p:nvPr>
            <p:ph type="title"/>
          </p:nvPr>
        </p:nvSpPr>
        <p:spPr/>
        <p:txBody>
          <a:bodyPr>
            <a:normAutofit/>
          </a:bodyPr>
          <a:lstStyle/>
          <a:p>
            <a:pPr algn="ctr"/>
            <a:r>
              <a:rPr lang="en-US" sz="2400" dirty="0"/>
              <a:t>The Russia-Ukraine War: </a:t>
            </a:r>
            <a:r>
              <a:rPr lang="en-US" sz="2400"/>
              <a:t>an update</a:t>
            </a:r>
            <a:endParaRPr lang="en-US" sz="2400" dirty="0"/>
          </a:p>
        </p:txBody>
      </p:sp>
      <p:pic>
        <p:nvPicPr>
          <p:cNvPr id="7" name="Content Placeholder 6">
            <a:extLst>
              <a:ext uri="{FF2B5EF4-FFF2-40B4-BE49-F238E27FC236}">
                <a16:creationId xmlns:a16="http://schemas.microsoft.com/office/drawing/2014/main" id="{CCE0E318-367A-3E4A-AEAB-8692B29397ED}"/>
              </a:ext>
            </a:extLst>
          </p:cNvPr>
          <p:cNvPicPr>
            <a:picLocks noGrp="1" noChangeAspect="1"/>
          </p:cNvPicPr>
          <p:nvPr>
            <p:ph idx="1"/>
          </p:nvPr>
        </p:nvPicPr>
        <p:blipFill>
          <a:blip r:embed="rId2"/>
          <a:stretch>
            <a:fillRect/>
          </a:stretch>
        </p:blipFill>
        <p:spPr>
          <a:xfrm>
            <a:off x="4554901" y="1825625"/>
            <a:ext cx="3082197" cy="4351338"/>
          </a:xfrm>
        </p:spPr>
      </p:pic>
    </p:spTree>
    <p:extLst>
      <p:ext uri="{BB962C8B-B14F-4D97-AF65-F5344CB8AC3E}">
        <p14:creationId xmlns:p14="http://schemas.microsoft.com/office/powerpoint/2010/main" val="23158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4069-DD27-D446-B1E1-00C6AACC0698}"/>
              </a:ext>
            </a:extLst>
          </p:cNvPr>
          <p:cNvSpPr>
            <a:spLocks noGrp="1"/>
          </p:cNvSpPr>
          <p:nvPr>
            <p:ph type="title"/>
          </p:nvPr>
        </p:nvSpPr>
        <p:spPr/>
        <p:txBody>
          <a:bodyPr>
            <a:normAutofit/>
          </a:bodyPr>
          <a:lstStyle/>
          <a:p>
            <a:pPr algn="ctr"/>
            <a:r>
              <a:rPr lang="en-US" sz="2400" dirty="0"/>
              <a:t>What can </a:t>
            </a:r>
            <a:r>
              <a:rPr lang="en-US" sz="2400" i="1" dirty="0"/>
              <a:t>Murder on the Orient Express </a:t>
            </a:r>
            <a:r>
              <a:rPr lang="en-US" sz="2400" dirty="0"/>
              <a:t>teach us about geopolitics in 2022?</a:t>
            </a:r>
          </a:p>
        </p:txBody>
      </p:sp>
      <p:pic>
        <p:nvPicPr>
          <p:cNvPr id="4" name="Content Placeholder 3">
            <a:extLst>
              <a:ext uri="{FF2B5EF4-FFF2-40B4-BE49-F238E27FC236}">
                <a16:creationId xmlns:a16="http://schemas.microsoft.com/office/drawing/2014/main" id="{21922EE7-18B5-5C42-A612-10CEBAFF90E6}"/>
              </a:ext>
            </a:extLst>
          </p:cNvPr>
          <p:cNvPicPr>
            <a:picLocks noGrp="1" noChangeAspect="1"/>
          </p:cNvPicPr>
          <p:nvPr>
            <p:ph idx="1"/>
          </p:nvPr>
        </p:nvPicPr>
        <p:blipFill>
          <a:blip r:embed="rId2"/>
          <a:stretch>
            <a:fillRect/>
          </a:stretch>
        </p:blipFill>
        <p:spPr>
          <a:xfrm>
            <a:off x="1553992" y="2614259"/>
            <a:ext cx="3822700" cy="2717800"/>
          </a:xfrm>
        </p:spPr>
      </p:pic>
      <p:pic>
        <p:nvPicPr>
          <p:cNvPr id="5" name="Picture 4">
            <a:extLst>
              <a:ext uri="{FF2B5EF4-FFF2-40B4-BE49-F238E27FC236}">
                <a16:creationId xmlns:a16="http://schemas.microsoft.com/office/drawing/2014/main" id="{68483C3D-E26C-C043-978F-4A65E483CE94}"/>
              </a:ext>
            </a:extLst>
          </p:cNvPr>
          <p:cNvPicPr>
            <a:picLocks noChangeAspect="1"/>
          </p:cNvPicPr>
          <p:nvPr/>
        </p:nvPicPr>
        <p:blipFill>
          <a:blip r:embed="rId3"/>
          <a:stretch>
            <a:fillRect/>
          </a:stretch>
        </p:blipFill>
        <p:spPr>
          <a:xfrm>
            <a:off x="6907238" y="4674395"/>
            <a:ext cx="3691987" cy="1845994"/>
          </a:xfrm>
          <a:prstGeom prst="rect">
            <a:avLst/>
          </a:prstGeom>
        </p:spPr>
      </p:pic>
      <p:pic>
        <p:nvPicPr>
          <p:cNvPr id="6" name="Picture 5">
            <a:extLst>
              <a:ext uri="{FF2B5EF4-FFF2-40B4-BE49-F238E27FC236}">
                <a16:creationId xmlns:a16="http://schemas.microsoft.com/office/drawing/2014/main" id="{25403B80-DE56-FA48-BFCC-719DE8FCB245}"/>
              </a:ext>
            </a:extLst>
          </p:cNvPr>
          <p:cNvPicPr>
            <a:picLocks noChangeAspect="1"/>
          </p:cNvPicPr>
          <p:nvPr/>
        </p:nvPicPr>
        <p:blipFill>
          <a:blip r:embed="rId4"/>
          <a:stretch>
            <a:fillRect/>
          </a:stretch>
        </p:blipFill>
        <p:spPr>
          <a:xfrm>
            <a:off x="6096000" y="1956021"/>
            <a:ext cx="3327769" cy="2453041"/>
          </a:xfrm>
          <a:prstGeom prst="rect">
            <a:avLst/>
          </a:prstGeom>
        </p:spPr>
      </p:pic>
    </p:spTree>
    <p:extLst>
      <p:ext uri="{BB962C8B-B14F-4D97-AF65-F5344CB8AC3E}">
        <p14:creationId xmlns:p14="http://schemas.microsoft.com/office/powerpoint/2010/main" val="408689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BE32-0069-F740-A28A-96FD001E2578}"/>
              </a:ext>
            </a:extLst>
          </p:cNvPr>
          <p:cNvSpPr>
            <a:spLocks noGrp="1"/>
          </p:cNvSpPr>
          <p:nvPr>
            <p:ph type="title"/>
          </p:nvPr>
        </p:nvSpPr>
        <p:spPr/>
        <p:txBody>
          <a:bodyPr/>
          <a:lstStyle/>
          <a:p>
            <a:pPr algn="ctr"/>
            <a:r>
              <a:rPr lang="en-US" dirty="0"/>
              <a:t>The </a:t>
            </a:r>
            <a:r>
              <a:rPr lang="en-US" i="1" dirty="0"/>
              <a:t>parallels</a:t>
            </a:r>
            <a:r>
              <a:rPr lang="en-US" dirty="0"/>
              <a:t> are prominent! </a:t>
            </a:r>
          </a:p>
        </p:txBody>
      </p:sp>
      <p:pic>
        <p:nvPicPr>
          <p:cNvPr id="4" name="Content Placeholder 3">
            <a:extLst>
              <a:ext uri="{FF2B5EF4-FFF2-40B4-BE49-F238E27FC236}">
                <a16:creationId xmlns:a16="http://schemas.microsoft.com/office/drawing/2014/main" id="{D4BA0E60-81B7-E04A-A69E-19ED660E1003}"/>
              </a:ext>
            </a:extLst>
          </p:cNvPr>
          <p:cNvPicPr>
            <a:picLocks noGrp="1" noChangeAspect="1"/>
          </p:cNvPicPr>
          <p:nvPr>
            <p:ph idx="1"/>
          </p:nvPr>
        </p:nvPicPr>
        <p:blipFill>
          <a:blip r:embed="rId2"/>
          <a:stretch>
            <a:fillRect/>
          </a:stretch>
        </p:blipFill>
        <p:spPr>
          <a:xfrm>
            <a:off x="2539048" y="1825625"/>
            <a:ext cx="7113904" cy="4351338"/>
          </a:xfrm>
        </p:spPr>
      </p:pic>
    </p:spTree>
    <p:extLst>
      <p:ext uri="{BB962C8B-B14F-4D97-AF65-F5344CB8AC3E}">
        <p14:creationId xmlns:p14="http://schemas.microsoft.com/office/powerpoint/2010/main" val="387062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869</Words>
  <Application>Microsoft Macintosh PowerPoint</Application>
  <PresentationFormat>Widescreen</PresentationFormat>
  <Paragraphs>47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OLLI FALL 2022  Wisdom in Statecraft, Or, Why History Always, Yet Never, Repeats Itself</vt:lpstr>
      <vt:lpstr>Coasting on a military reputation. French military successes such as the invasion of Spain (1823), intervention in Belgium (1830-32), and participation in the Crimean War (1854-55) and the Second War of Italian Independence (1859) were followed by the failed Second Military Intervention in Mexico (1861-67) and the utterly disastrous Franco-Prussian War (1870-71). The images below show the siege of Sebastopol (1854-55), the Battle of Solferino (1859), and the surrender of Napoleon III at Sedan (1870) </vt:lpstr>
      <vt:lpstr>The Second Chechen War (1999-09), the Russia-Georgia war (2008), and Russia’s intervention in Syria (2015-)</vt:lpstr>
      <vt:lpstr>Verdun and Stalingrad: two iconic battles that singed the nation’s sense of self</vt:lpstr>
      <vt:lpstr>French and Russian commemorations of war in stone and bronze </vt:lpstr>
      <vt:lpstr>Charles De Gaulle, who reinvented France. Twice</vt:lpstr>
      <vt:lpstr>The Russia-Ukraine War: an update</vt:lpstr>
      <vt:lpstr>What can Murder on the Orient Express teach us about geopolitics in 2022?</vt:lpstr>
      <vt:lpstr>The parallels are prominent! </vt:lpstr>
      <vt:lpstr>Putin’s geostrategic calculus hinges on a recognition of Russia’s relative and absolute decline vis-à-vis China</vt:lpstr>
      <vt:lpstr>Below: the defining traits of China’s rise to global (pre)eminence. There are certain parallels here (as well as obvious differences) with Germany’s early twentieth-century quest for Weltmacht</vt:lpstr>
      <vt:lpstr>The populist temptation is still running strong around the world. Matteo Salvini, Silvio Berlusconi, and Giorgia Miloni: victors in the Italian general election</vt:lpstr>
      <vt:lpstr>Established vs. revisionist powers: The German Empire ca. 1914</vt:lpstr>
      <vt:lpstr>Four important interpretations</vt:lpstr>
      <vt:lpstr>A reminder of the centrality of political and military actors in the historical process — or, at least, in our interpretations thereof</vt:lpstr>
      <vt:lpstr>Charisma is…</vt:lpstr>
      <vt:lpstr>“A courtyard like a well”</vt:lpstr>
      <vt:lpstr>Some charismatics emerge out of “nowhere”…</vt:lpstr>
      <vt:lpstr>…and some come from inside our own living rooms</vt:lpstr>
      <vt:lpstr>The battle of the ifs in a (barely) diplomatic dialogue</vt:lpstr>
      <vt:lpstr>Demonstrations in Dagestan, enlistment officer shot in Irkutsk, line of Russian-registered cars at the border with Georgia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FALL 2022  Wisdom in Statecraft, Or, Why History Always, Yet Never, Repeats Itself</dc:title>
  <dc:creator>Microsoft Office User</dc:creator>
  <cp:lastModifiedBy>Microsoft Office User</cp:lastModifiedBy>
  <cp:revision>26</cp:revision>
  <dcterms:created xsi:type="dcterms:W3CDTF">2022-09-27T13:01:21Z</dcterms:created>
  <dcterms:modified xsi:type="dcterms:W3CDTF">2022-09-30T22:26:26Z</dcterms:modified>
</cp:coreProperties>
</file>