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4" r:id="rId6"/>
    <p:sldId id="265" r:id="rId7"/>
    <p:sldId id="260" r:id="rId8"/>
    <p:sldId id="261" r:id="rId9"/>
    <p:sldId id="276" r:id="rId10"/>
    <p:sldId id="289" r:id="rId11"/>
    <p:sldId id="266" r:id="rId12"/>
    <p:sldId id="267" r:id="rId13"/>
    <p:sldId id="268" r:id="rId14"/>
    <p:sldId id="282" r:id="rId15"/>
    <p:sldId id="281" r:id="rId16"/>
    <p:sldId id="269" r:id="rId17"/>
    <p:sldId id="283" r:id="rId18"/>
    <p:sldId id="284" r:id="rId19"/>
    <p:sldId id="285" r:id="rId20"/>
    <p:sldId id="287" r:id="rId21"/>
    <p:sldId id="270" r:id="rId22"/>
    <p:sldId id="274" r:id="rId23"/>
    <p:sldId id="275" r:id="rId24"/>
    <p:sldId id="272" r:id="rId25"/>
    <p:sldId id="273" r:id="rId26"/>
    <p:sldId id="271" r:id="rId27"/>
    <p:sldId id="286" r:id="rId28"/>
    <p:sldId id="291" r:id="rId29"/>
    <p:sldId id="278" r:id="rId30"/>
    <p:sldId id="290" r:id="rId31"/>
    <p:sldId id="277" r:id="rId32"/>
    <p:sldId id="279" r:id="rId33"/>
    <p:sldId id="280" r:id="rId34"/>
    <p:sldId id="288" r:id="rId35"/>
    <p:sldId id="262" r:id="rId36"/>
    <p:sldId id="26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2"/>
    <p:restoredTop sz="95187"/>
  </p:normalViewPr>
  <p:slideViewPr>
    <p:cSldViewPr snapToGrid="0" snapToObjects="1">
      <p:cViewPr varScale="1">
        <p:scale>
          <a:sx n="77" d="100"/>
          <a:sy n="77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882E5-193F-764C-99E0-0494C1567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94A73-AC78-AD4E-BA8F-F21230A1B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8FB71-A7A9-BF44-936E-63DAA9235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9A52-2930-CE48-9B19-4C88CD9817C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01AEC-6848-4C44-B54E-7DB42314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1E2B1-1679-454B-8C8A-BA393BC3F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E1F3-16A7-1E4F-8116-040F8822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6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DA51A-A5D7-3B4D-9432-6B357749F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359F3-0E56-DB4E-886D-205AB17F4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84C51-882F-C94D-89DB-34299FDD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9A52-2930-CE48-9B19-4C88CD9817C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1C4E8-D474-F744-B551-6DCECB5B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249B1-9421-6449-9963-7A2AEECD3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E1F3-16A7-1E4F-8116-040F8822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2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5D0E8-B791-4646-8588-09FDB3D22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25B1B-251A-8141-9035-7CB637DBA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F81-1930-DC47-AED5-94CF5E4C6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9A52-2930-CE48-9B19-4C88CD9817C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F43FC-0BC0-3940-ADF3-3120A305F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BB90B-DADD-8E46-A463-909641C8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E1F3-16A7-1E4F-8116-040F8822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1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9334E-D254-2A4D-807C-E7CAFB22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0703C-21EB-B84B-AD9E-A00946975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BC2F0-ECAE-8742-B8AA-3E7DEABCC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9A52-2930-CE48-9B19-4C88CD9817C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02F6C-D504-D841-A91C-C15ABD14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E0B0F-3A69-F54F-BA59-2294EEEE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E1F3-16A7-1E4F-8116-040F8822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08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390A5-F539-7747-83DB-17B4711A4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7BA39-BC27-BE41-A817-8C6A3DE5F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602FB-8BBF-254C-8960-CE9B14B9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9A52-2930-CE48-9B19-4C88CD9817C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4BBDE-6DE3-8A41-9EC1-D21387EC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0D5C4-4E9A-C44B-9280-6CD6E132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E1F3-16A7-1E4F-8116-040F8822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5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7974F-CF15-D04D-83E4-ABE27F97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91852-EB48-1341-A1CC-0B2171EF9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AF0C-A532-D347-8913-9F19F884C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DCD38-FB71-6B48-A324-1871738DB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9A52-2930-CE48-9B19-4C88CD9817C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55C05-B636-374D-94C5-57C2FCDB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3ED8A-9753-F346-8EE9-8C13674E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E1F3-16A7-1E4F-8116-040F8822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4586E-5BFF-0F45-BB20-9D5D5B5B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55EF1-6D07-D64E-B21D-FA05DDE87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2E35F-3889-E049-88A1-0BC6019C3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B8C0DF-441B-CE44-A090-4FB75CC5B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DEEF24-0FC4-C74B-9D1B-16FFEE32B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D97E9-7A69-0040-8BBD-D0E9FEE0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9A52-2930-CE48-9B19-4C88CD9817C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04DC17-4050-5D48-B743-27C95AB8D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B3051-548E-EA43-8E33-B73E05C07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E1F3-16A7-1E4F-8116-040F8822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1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C946-8DC7-8840-8CF0-2BE04C51B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3279A-C8BD-7840-B80B-A4962BB2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9A52-2930-CE48-9B19-4C88CD9817C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392591-6ED4-5B46-A669-69926EFA2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6AC6B-5518-4A49-987D-9D2E98726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E1F3-16A7-1E4F-8116-040F8822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5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E8B9D-6834-0646-8BFF-BDDA8224A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9A52-2930-CE48-9B19-4C88CD9817C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0EEA0D-FF22-1545-957C-A8AC83CE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451AA-8C84-654F-97C1-0C42EE626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E1F3-16A7-1E4F-8116-040F8822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23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BBFD-AD86-0D4E-AAC5-248582C8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6A60B-4ED4-F645-9D89-E3F3D1A93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8D151-E8DC-3D4C-8483-FDAE79F83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66397-255C-D444-B835-BE141F84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9A52-2930-CE48-9B19-4C88CD9817C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3ACC6-20EC-6747-9A28-11009597E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47D61-1CD7-2542-92EA-2C8BE426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E1F3-16A7-1E4F-8116-040F8822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58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07631-8B24-DD42-983B-45E0FDFF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2C126B-F783-7040-84C8-813D179131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6486B-A1E4-6242-B67B-4E9F15928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D8B2E-5B0D-AC47-B217-492CADE2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9A52-2930-CE48-9B19-4C88CD9817C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D6F52-DD0C-B74F-8F9F-0F557554E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29308-0111-3641-9A0D-3C6E57CA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E1F3-16A7-1E4F-8116-040F8822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8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551201-8E37-404E-878B-E47176DB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9A314-4E49-E940-9253-CBF2E2B5C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6856E-E8B1-F748-82D6-AC07063B71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79A52-2930-CE48-9B19-4C88CD9817CC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84EBC-E07C-9E45-B85C-9D9F3B73D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D9659-D30B-FF46-8C45-4F31AB443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5E1F3-16A7-1E4F-8116-040F88223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2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hyperlink" Target="https://www.neom.com/en-u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21080-CA85-504F-8232-A9DC37495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OLLI FALL 2022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Wisdom in Statecraft,</a:t>
            </a:r>
            <a:br>
              <a:rPr lang="en-US" sz="3600" b="1" dirty="0"/>
            </a:br>
            <a:r>
              <a:rPr lang="en-US" sz="3600" b="1" dirty="0"/>
              <a:t>Or,</a:t>
            </a:r>
            <a:br>
              <a:rPr lang="en-US" sz="3600" b="1" dirty="0"/>
            </a:br>
            <a:r>
              <a:rPr lang="en-US" sz="3600" b="1" dirty="0"/>
              <a:t>Why History Always, Yet Never, Repeats Itself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6E5AF-1CC1-B945-A094-6E7FD2C067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Tuesday, September 20</a:t>
            </a:r>
          </a:p>
          <a:p>
            <a:r>
              <a:rPr lang="en-US" dirty="0"/>
              <a:t>Lecture Two</a:t>
            </a:r>
          </a:p>
          <a:p>
            <a:r>
              <a:rPr lang="en-US" dirty="0"/>
              <a:t>History Reform School</a:t>
            </a:r>
          </a:p>
        </p:txBody>
      </p:sp>
    </p:spTree>
    <p:extLst>
      <p:ext uri="{BB962C8B-B14F-4D97-AF65-F5344CB8AC3E}">
        <p14:creationId xmlns:p14="http://schemas.microsoft.com/office/powerpoint/2010/main" val="448458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AEFA0-A9D6-A44F-845C-7754AE5F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Check out the biographical feature on MBS in </a:t>
            </a:r>
            <a:r>
              <a:rPr lang="en-US" sz="2400" i="1" dirty="0"/>
              <a:t>The Economist</a:t>
            </a:r>
            <a:r>
              <a:rPr lang="en-US" sz="2400" dirty="0"/>
              <a:t>, July 30-August 12, 2022 issue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12E793-CE16-BF41-8C74-75494A431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0" y="2731294"/>
            <a:ext cx="3810000" cy="2540000"/>
          </a:xfrm>
        </p:spPr>
      </p:pic>
    </p:spTree>
    <p:extLst>
      <p:ext uri="{BB962C8B-B14F-4D97-AF65-F5344CB8AC3E}">
        <p14:creationId xmlns:p14="http://schemas.microsoft.com/office/powerpoint/2010/main" val="1431871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DB54-8406-BA4D-B2A9-48C3178F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400" dirty="0"/>
              <a:t>Louise </a:t>
            </a:r>
            <a:r>
              <a:rPr lang="en-US" sz="2400" dirty="0" err="1"/>
              <a:t>Hersent-Maudit</a:t>
            </a:r>
            <a:r>
              <a:rPr lang="en-US" sz="2400" dirty="0"/>
              <a:t>, </a:t>
            </a:r>
            <a:r>
              <a:rPr lang="en-US" sz="2400" i="1" dirty="0"/>
              <a:t>Louis XV visiting Peter the Great, May 10, 1717</a:t>
            </a:r>
            <a:r>
              <a:rPr lang="en-US" sz="2400" dirty="0"/>
              <a:t> (c. 1840). The founder of the Russian Empire and the greatest Westernizing reformer in the country’s history, Peter (1672-1725; reigned 1682-1725; ruled 1696-1725) put it on the map geopolitically and, in due time, culturally</a:t>
            </a:r>
            <a:endParaRPr lang="en-US" sz="2400" i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F448764-DFE9-444A-9190-76476FADC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7703" y="1825625"/>
            <a:ext cx="5096594" cy="4351338"/>
          </a:xfrm>
        </p:spPr>
      </p:pic>
    </p:spTree>
    <p:extLst>
      <p:ext uri="{BB962C8B-B14F-4D97-AF65-F5344CB8AC3E}">
        <p14:creationId xmlns:p14="http://schemas.microsoft.com/office/powerpoint/2010/main" val="285371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B2584-A71A-EC47-AB0A-99B90782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The regent Princess Sophia with Tsars Ivan V (her brother) and Peter I (half-brother) when they were children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1931A9-5EC2-4740-AE86-80CE5E668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9648" y="1825625"/>
            <a:ext cx="6292704" cy="4351338"/>
          </a:xfrm>
        </p:spPr>
      </p:pic>
    </p:spTree>
    <p:extLst>
      <p:ext uri="{BB962C8B-B14F-4D97-AF65-F5344CB8AC3E}">
        <p14:creationId xmlns:p14="http://schemas.microsoft.com/office/powerpoint/2010/main" val="4061796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3B166-C915-E842-86E2-12D168696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Carving “a window to Europe”</a:t>
            </a:r>
            <a:r>
              <a:rPr lang="ru-RU" sz="2400" dirty="0"/>
              <a:t>:</a:t>
            </a:r>
            <a:r>
              <a:rPr lang="en-US" sz="2400" dirty="0"/>
              <a:t> the founding of St. Petersburg in 1703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2A3B71-B624-3741-9EC7-A1471480F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2147094"/>
            <a:ext cx="6096000" cy="3708400"/>
          </a:xfrm>
        </p:spPr>
      </p:pic>
    </p:spTree>
    <p:extLst>
      <p:ext uri="{BB962C8B-B14F-4D97-AF65-F5344CB8AC3E}">
        <p14:creationId xmlns:p14="http://schemas.microsoft.com/office/powerpoint/2010/main" val="3176941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19F72-CC74-3B47-882B-8BF7A0A9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/>
              <a:t>In seeking to reform Russia, Peter sought state-based efficiency, but his extreme </a:t>
            </a:r>
            <a:r>
              <a:rPr lang="en-US" sz="2000" dirty="0" err="1"/>
              <a:t>Westernism</a:t>
            </a:r>
            <a:r>
              <a:rPr lang="en-US" sz="2000" dirty="0"/>
              <a:t> had psychological roots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CFCB63-2C3D-734F-98BF-433C7BC31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420" y="1929826"/>
            <a:ext cx="2894784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90E5EA-4895-D24B-826C-1C02AA9FA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017" y="2104367"/>
            <a:ext cx="2645703" cy="400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75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A63B-2E80-194E-BB10-039A89DA6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Peter’s anti-beard campaign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5A5687-08C5-FB47-BE2F-1E75BBB22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6650" y="2372676"/>
            <a:ext cx="4353822" cy="24490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EB2AA-CCB8-6F4C-9795-ED7E1CDF7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875" y="4123201"/>
            <a:ext cx="1397000" cy="139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DA924-9C62-A04C-9EE8-06AAE076F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255" y="1876711"/>
            <a:ext cx="3737694" cy="47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93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15102-52B6-7943-91BE-BF94B19D2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Peter’s victory over Charles XII of Sweden at Poltava (1709) was a world-historical event that marked Russia’s elevation to the rank of a great power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E362AA-B71B-534F-8832-33E3BC318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2797" y="2153639"/>
            <a:ext cx="4419600" cy="26543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A6B8AF-DEA2-A04F-90D1-B8DCB6B3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243" y="2648438"/>
            <a:ext cx="27940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65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44E53-5E22-5A40-A204-EC8B599B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Nikolai Ge, </a:t>
            </a:r>
            <a:r>
              <a:rPr lang="en-US" sz="2400" i="1" dirty="0"/>
              <a:t>Peter I Interrogating Tsarevich </a:t>
            </a:r>
            <a:r>
              <a:rPr lang="en-US" sz="2400" i="1" dirty="0" err="1"/>
              <a:t>Aleksei</a:t>
            </a:r>
            <a:r>
              <a:rPr lang="en-US" sz="2400" i="1" dirty="0"/>
              <a:t> </a:t>
            </a:r>
            <a:r>
              <a:rPr lang="en-US" sz="2400" i="1" dirty="0" err="1"/>
              <a:t>Petrovich</a:t>
            </a:r>
            <a:r>
              <a:rPr lang="en-US" sz="2400" i="1" dirty="0"/>
              <a:t> at </a:t>
            </a:r>
            <a:r>
              <a:rPr lang="en-US" sz="2400" i="1" dirty="0" err="1"/>
              <a:t>Peterhof</a:t>
            </a:r>
            <a:r>
              <a:rPr lang="en-US" sz="2400" dirty="0"/>
              <a:t> (1871)</a:t>
            </a:r>
            <a:endParaRPr lang="en-US" sz="2400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50FC2C-5CF6-0B4C-8386-D34BD8506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0" y="2578894"/>
            <a:ext cx="3810000" cy="2844800"/>
          </a:xfrm>
        </p:spPr>
      </p:pic>
    </p:spTree>
    <p:extLst>
      <p:ext uri="{BB962C8B-B14F-4D97-AF65-F5344CB8AC3E}">
        <p14:creationId xmlns:p14="http://schemas.microsoft.com/office/powerpoint/2010/main" val="1033429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E274-DE8D-F340-881F-8AE7FBBD0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Petr </a:t>
            </a:r>
            <a:r>
              <a:rPr lang="en-US" sz="2400" dirty="0" err="1"/>
              <a:t>Shamshin</a:t>
            </a:r>
            <a:r>
              <a:rPr lang="en-US" sz="2400" dirty="0"/>
              <a:t>, </a:t>
            </a:r>
            <a:r>
              <a:rPr lang="en-US" sz="2400" i="1" dirty="0"/>
              <a:t>Peter the Great Rescuing the Drowning on </a:t>
            </a:r>
            <a:r>
              <a:rPr lang="en-US" sz="2400" i="1" dirty="0" err="1"/>
              <a:t>Lakhta</a:t>
            </a:r>
            <a:r>
              <a:rPr lang="en-US" sz="2400" i="1" dirty="0"/>
              <a:t> Bay</a:t>
            </a:r>
            <a:r>
              <a:rPr lang="en-US" sz="2400" dirty="0"/>
              <a:t> (1844)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992907-A0A8-8143-A595-A43E6164E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4530" y="1825625"/>
            <a:ext cx="6002940" cy="4351338"/>
          </a:xfrm>
        </p:spPr>
      </p:pic>
    </p:spTree>
    <p:extLst>
      <p:ext uri="{BB962C8B-B14F-4D97-AF65-F5344CB8AC3E}">
        <p14:creationId xmlns:p14="http://schemas.microsoft.com/office/powerpoint/2010/main" val="2944535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B0B1B-F8F0-F042-AC45-6F0B99B2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err="1"/>
              <a:t>Lakhta</a:t>
            </a:r>
            <a:r>
              <a:rPr lang="en-US" sz="2400" dirty="0"/>
              <a:t> Bay is now the site of a 87-story skyscraper.</a:t>
            </a:r>
            <a:br>
              <a:rPr lang="en-US" sz="2400" dirty="0"/>
            </a:br>
            <a:r>
              <a:rPr lang="en-US" sz="2400" dirty="0"/>
              <a:t>Peter would have approved!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89A175-5393-FC41-9F99-6BE0190C2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8550" y="2153444"/>
            <a:ext cx="4914900" cy="3695700"/>
          </a:xfrm>
        </p:spPr>
      </p:pic>
    </p:spTree>
    <p:extLst>
      <p:ext uri="{BB962C8B-B14F-4D97-AF65-F5344CB8AC3E}">
        <p14:creationId xmlns:p14="http://schemas.microsoft.com/office/powerpoint/2010/main" val="250437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F0AB-5D43-0F45-ADBE-6250CB02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Gorbachev’s entropic legacy:</a:t>
            </a:r>
            <a:br>
              <a:rPr lang="en-US" sz="2400" dirty="0"/>
            </a:br>
            <a:r>
              <a:rPr lang="en-US" sz="2400" dirty="0"/>
              <a:t>states-in-being + states-not-yet-ready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C02693-FFA7-F044-B925-5554F3AF6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9603" y="1867828"/>
            <a:ext cx="6527007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278B65-89FD-714C-B004-D2DF19BB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227" y="3037352"/>
            <a:ext cx="11557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64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4AA4-D46F-674E-862F-F9F3A7F7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Three monuments to Peter the Great, by Étienne de Falconet (1782), Mikhail </a:t>
            </a:r>
            <a:r>
              <a:rPr lang="en-US" sz="2400" dirty="0" err="1"/>
              <a:t>Shemyakin</a:t>
            </a:r>
            <a:r>
              <a:rPr lang="en-US" sz="2400" dirty="0"/>
              <a:t> (1991), and </a:t>
            </a:r>
            <a:r>
              <a:rPr lang="en-US" sz="2400" dirty="0" err="1"/>
              <a:t>Zurab</a:t>
            </a:r>
            <a:r>
              <a:rPr lang="en-US" sz="2400" dirty="0"/>
              <a:t> </a:t>
            </a:r>
            <a:r>
              <a:rPr lang="en-US" sz="2400" dirty="0" err="1"/>
              <a:t>Tsereteli</a:t>
            </a:r>
            <a:r>
              <a:rPr lang="en-US" sz="2400" dirty="0"/>
              <a:t> (1997). Together, they tell a story about Peter, three hundred years of Russian history, and good and bad art.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CEC171-1942-6547-91F3-77C28711E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4092" y="1690688"/>
            <a:ext cx="2883521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4A539-06D2-C34D-8B69-28DED4ECB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75914"/>
            <a:ext cx="3793944" cy="2845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E8385C-A03B-0540-BAF2-271FB3661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562" y="2475914"/>
            <a:ext cx="3379764" cy="225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90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A5EDB-C814-3D48-9F3B-CD998EFED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Kemal Atatürk (1881-1938)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7483E7-845A-D94B-9526-36CCD2CB9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0931" y="1825625"/>
            <a:ext cx="2830138" cy="4351338"/>
          </a:xfrm>
        </p:spPr>
      </p:pic>
    </p:spTree>
    <p:extLst>
      <p:ext uri="{BB962C8B-B14F-4D97-AF65-F5344CB8AC3E}">
        <p14:creationId xmlns:p14="http://schemas.microsoft.com/office/powerpoint/2010/main" val="3368605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C300-CEB3-5546-916D-EFD402351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The Gallipoli campaign (1915-16) and the Greco-Turkish War (1919-23)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BF1D58-8278-E94B-B712-E1E12C5C9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711" y="1881176"/>
            <a:ext cx="5080000" cy="37338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2706EA-373F-8949-8D43-7EECCD03D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525" y="2228765"/>
            <a:ext cx="4265758" cy="30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95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7B6F3-9553-4740-AAA4-B2A832EDF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The Treaty of </a:t>
            </a:r>
            <a:r>
              <a:rPr lang="en-US" sz="2400" dirty="0" err="1"/>
              <a:t>Sèvres</a:t>
            </a:r>
            <a:r>
              <a:rPr lang="en-US" sz="2400" dirty="0"/>
              <a:t> (1920) was superseded by the Treaty of Lausanne (1923)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F6DB96-E875-E642-B315-B6383B484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487" y="2166423"/>
            <a:ext cx="4164646" cy="250529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B40A2C-38B6-0D40-A9ED-D1F37F0B5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983" y="3116892"/>
            <a:ext cx="5324817" cy="27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1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BF988-D337-9642-8B83-D227DD4C0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Atatürk’s reforms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41C583-61F8-D34C-B784-6FFF7965E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8950" y="3086894"/>
            <a:ext cx="3594100" cy="1828800"/>
          </a:xfrm>
        </p:spPr>
      </p:pic>
    </p:spTree>
    <p:extLst>
      <p:ext uri="{BB962C8B-B14F-4D97-AF65-F5344CB8AC3E}">
        <p14:creationId xmlns:p14="http://schemas.microsoft.com/office/powerpoint/2010/main" val="134560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5A3E-ED36-F542-A80B-7F033F84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Ankara:</a:t>
            </a:r>
            <a:br>
              <a:rPr lang="en-US" sz="2400" dirty="0"/>
            </a:br>
            <a:r>
              <a:rPr lang="en-US" sz="2400" dirty="0"/>
              <a:t>Atatürk’s new capital but an ancient city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F0D8A9-5C49-8542-A167-1272090DA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500" y="2413794"/>
            <a:ext cx="4445000" cy="3175000"/>
          </a:xfrm>
        </p:spPr>
      </p:pic>
    </p:spTree>
    <p:extLst>
      <p:ext uri="{BB962C8B-B14F-4D97-AF65-F5344CB8AC3E}">
        <p14:creationId xmlns:p14="http://schemas.microsoft.com/office/powerpoint/2010/main" val="228790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A37E2-7DBA-4646-8801-3D11865E4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The Atatürk Mausoleum in Ankara</a:t>
            </a:r>
            <a:br>
              <a:rPr lang="en-US" sz="2400" dirty="0"/>
            </a:br>
            <a:r>
              <a:rPr lang="en-US" sz="2400" dirty="0"/>
              <a:t>The proof of a state reformer’s success comes only after his death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96FC1F-0844-204D-B75F-473EF273B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429" y="1825625"/>
            <a:ext cx="6525142" cy="4351338"/>
          </a:xfrm>
        </p:spPr>
      </p:pic>
    </p:spTree>
    <p:extLst>
      <p:ext uri="{BB962C8B-B14F-4D97-AF65-F5344CB8AC3E}">
        <p14:creationId xmlns:p14="http://schemas.microsoft.com/office/powerpoint/2010/main" val="1247447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1680C-46F9-254F-87EE-91858E41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Two deaths, two mysteries:</a:t>
            </a:r>
            <a:br>
              <a:rPr lang="en-US" sz="2400" dirty="0"/>
            </a:br>
            <a:r>
              <a:rPr lang="en-US" sz="2400" dirty="0"/>
              <a:t>June 11, 323 BCE and February 8, 1725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B9D499-A822-7B47-BB17-1DDF6DAB4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426872"/>
            <a:ext cx="4953000" cy="3073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5F48F8-8A44-0144-9ED6-769F3F195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586" y="2693572"/>
            <a:ext cx="3937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21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4E41-7ABB-6049-A041-77A38123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Recep Erdogan: Nationalist or Islamist, Populist or Strongman?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00B8FA-FC87-FD4E-AEAF-60BFDA965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0598" y="2391507"/>
            <a:ext cx="6074485" cy="3404382"/>
          </a:xfrm>
        </p:spPr>
      </p:pic>
    </p:spTree>
    <p:extLst>
      <p:ext uri="{BB962C8B-B14F-4D97-AF65-F5344CB8AC3E}">
        <p14:creationId xmlns:p14="http://schemas.microsoft.com/office/powerpoint/2010/main" val="2424323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7A11B-E9FC-F044-A871-2E361791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MBS’s secularizing reforms are popular with his subjects. “Subjects” being the operative word. No Kuwaiti-style experiments with democracy here!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87A783-5BD0-044B-A3B2-45C57A863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1108" y="2496557"/>
            <a:ext cx="4513727" cy="301173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6C3565-BDFA-0647-A845-C9C24BFE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763" y="3050890"/>
            <a:ext cx="2747409" cy="154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3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B317F-77D1-0E4E-A8C6-F17726338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Armenian and Azerbaijani officials to fly to New York for US-sponsored peace talks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5A3C5F-4A03-DF46-91DE-9A97A8BE7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1200" y="2286794"/>
            <a:ext cx="5689600" cy="3429000"/>
          </a:xfrm>
        </p:spPr>
      </p:pic>
    </p:spTree>
    <p:extLst>
      <p:ext uri="{BB962C8B-B14F-4D97-AF65-F5344CB8AC3E}">
        <p14:creationId xmlns:p14="http://schemas.microsoft.com/office/powerpoint/2010/main" val="1962062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2323-5F3B-3940-B2FA-3C143678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November 2017. Bringing the elites to heel at the Riyadh Ritz-Carlton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B971BC-A686-6249-B90A-BBBF66640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755" y="2053038"/>
            <a:ext cx="5359302" cy="351465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668BA-35B2-B24C-92C7-C44056B78054}"/>
              </a:ext>
            </a:extLst>
          </p:cNvPr>
          <p:cNvSpPr txBox="1"/>
          <p:nvPr/>
        </p:nvSpPr>
        <p:spPr>
          <a:xfrm>
            <a:off x="8525022" y="3826412"/>
            <a:ext cx="36828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“There is a cultural readiness in Saudi</a:t>
            </a:r>
          </a:p>
          <a:p>
            <a:r>
              <a:rPr lang="en-US" dirty="0"/>
              <a:t>Arabia to treat everyone equally. If </a:t>
            </a:r>
          </a:p>
          <a:p>
            <a:r>
              <a:rPr lang="en-US" dirty="0"/>
              <a:t>these princes are found guilty then</a:t>
            </a:r>
          </a:p>
          <a:p>
            <a:r>
              <a:rPr lang="en-US" dirty="0"/>
              <a:t>their place will be in jail and rightly</a:t>
            </a:r>
          </a:p>
          <a:p>
            <a:r>
              <a:rPr lang="en-US" dirty="0"/>
              <a:t>so.” Political science professor</a:t>
            </a:r>
          </a:p>
          <a:p>
            <a:r>
              <a:rPr lang="en-US" dirty="0" err="1"/>
              <a:t>Abdulkhaleq</a:t>
            </a:r>
            <a:r>
              <a:rPr lang="en-US" dirty="0"/>
              <a:t> Abdulla of the UAE</a:t>
            </a:r>
          </a:p>
        </p:txBody>
      </p:sp>
    </p:spTree>
    <p:extLst>
      <p:ext uri="{BB962C8B-B14F-4D97-AF65-F5344CB8AC3E}">
        <p14:creationId xmlns:p14="http://schemas.microsoft.com/office/powerpoint/2010/main" val="1661468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0A0B4-9DD9-B844-B279-D1B9AE25C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The war in Yemen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2F1D0A-0CFC-C443-9D32-9DDD6B4B8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800" y="1835944"/>
            <a:ext cx="6502400" cy="4330700"/>
          </a:xfrm>
        </p:spPr>
      </p:pic>
    </p:spTree>
    <p:extLst>
      <p:ext uri="{BB962C8B-B14F-4D97-AF65-F5344CB8AC3E}">
        <p14:creationId xmlns:p14="http://schemas.microsoft.com/office/powerpoint/2010/main" val="1797360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908D-0764-7544-B0F4-6CDFED0D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Imam Adel Al-</a:t>
            </a:r>
            <a:r>
              <a:rPr lang="en-US" sz="2400" dirty="0" err="1"/>
              <a:t>Kabani</a:t>
            </a:r>
            <a:r>
              <a:rPr lang="en-US" sz="2400" dirty="0"/>
              <a:t> acts as card dealer on live TV (April 2, 2018)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D191DB-B042-D54F-B27F-D38333074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4317" y="1825625"/>
            <a:ext cx="6543365" cy="4351338"/>
          </a:xfrm>
        </p:spPr>
      </p:pic>
    </p:spTree>
    <p:extLst>
      <p:ext uri="{BB962C8B-B14F-4D97-AF65-F5344CB8AC3E}">
        <p14:creationId xmlns:p14="http://schemas.microsoft.com/office/powerpoint/2010/main" val="622278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D196-9641-124C-8BB9-6BC7EAF55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Peter’s All-Joking, All-Drunken Synod of Fools and Jesters was founded in 1692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AD88C1-CFA9-A94F-A03C-F2E956BF3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818" y="1825625"/>
            <a:ext cx="4344364" cy="4351338"/>
          </a:xfrm>
        </p:spPr>
      </p:pic>
    </p:spTree>
    <p:extLst>
      <p:ext uri="{BB962C8B-B14F-4D97-AF65-F5344CB8AC3E}">
        <p14:creationId xmlns:p14="http://schemas.microsoft.com/office/powerpoint/2010/main" val="998391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7200-A341-0C4C-B160-B3D9B77BC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The murder of </a:t>
            </a:r>
            <a:r>
              <a:rPr lang="en-US" sz="2800" i="1" dirty="0"/>
              <a:t>Washington Post</a:t>
            </a:r>
            <a:r>
              <a:rPr lang="en-US" sz="2800" dirty="0"/>
              <a:t> journalist Jamal </a:t>
            </a:r>
            <a:r>
              <a:rPr lang="en-US" sz="2800" dirty="0" err="1"/>
              <a:t>Khashoggi</a:t>
            </a:r>
            <a:br>
              <a:rPr lang="en-US" sz="2800" dirty="0"/>
            </a:br>
            <a:r>
              <a:rPr lang="en-US" sz="2800" dirty="0"/>
              <a:t>on October 2, 2018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4B605C-E400-684D-8092-A57B42A8A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2629694"/>
            <a:ext cx="4876800" cy="2743200"/>
          </a:xfrm>
        </p:spPr>
      </p:pic>
    </p:spTree>
    <p:extLst>
      <p:ext uri="{BB962C8B-B14F-4D97-AF65-F5344CB8AC3E}">
        <p14:creationId xmlns:p14="http://schemas.microsoft.com/office/powerpoint/2010/main" val="784757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136E-DF36-6C48-946F-7480944B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Alexandria, Constantinople, St. Petersburg…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43043-4FF9-3540-B4C3-8851D4FBD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6075"/>
            <a:ext cx="3712316" cy="2087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A1D65-FC36-2A4D-8553-A26E26A8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397" y="4206240"/>
            <a:ext cx="3061119" cy="1705218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8C9D978-0369-774B-9B11-0081701A9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62357" y="2211850"/>
            <a:ext cx="4572000" cy="3403600"/>
          </a:xfrm>
        </p:spPr>
      </p:pic>
    </p:spTree>
    <p:extLst>
      <p:ext uri="{BB962C8B-B14F-4D97-AF65-F5344CB8AC3E}">
        <p14:creationId xmlns:p14="http://schemas.microsoft.com/office/powerpoint/2010/main" val="186656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04CC9-FE53-2046-A969-B556DE5C9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/>
              <a:t>…and Neom = </a:t>
            </a:r>
            <a:r>
              <a:rPr lang="en-US" sz="2000" dirty="0" err="1"/>
              <a:t>neos</a:t>
            </a:r>
            <a:r>
              <a:rPr lang="en-US" sz="2000" dirty="0"/>
              <a:t> + </a:t>
            </a:r>
            <a:r>
              <a:rPr lang="en-US" sz="2000" dirty="0" err="1"/>
              <a:t>mustaqbal</a:t>
            </a:r>
            <a:r>
              <a:rPr lang="en-US" sz="2000" dirty="0"/>
              <a:t>: a (half-)foreign name, just like St. Petersburg, Russia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check out  </a:t>
            </a:r>
            <a:r>
              <a:rPr lang="en-US" sz="2000" dirty="0">
                <a:hlinkClick r:id="rId2"/>
              </a:rPr>
              <a:t>https://www.neom.com/en-us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ED71BC-1037-AD49-ACB3-E903E521F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3500" y="2515394"/>
            <a:ext cx="4445000" cy="2971800"/>
          </a:xfrm>
        </p:spPr>
      </p:pic>
    </p:spTree>
    <p:extLst>
      <p:ext uri="{BB962C8B-B14F-4D97-AF65-F5344CB8AC3E}">
        <p14:creationId xmlns:p14="http://schemas.microsoft.com/office/powerpoint/2010/main" val="2868629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C9EE-CC73-0B45-8393-F64ECAD4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The Tajikistan-Kyrgyzstan conflict: another sign of Russia’s waning influence across the former Soviet space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CC71AD-333A-B94E-A00B-87CAE96F0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0" y="2921794"/>
            <a:ext cx="3810000" cy="2159000"/>
          </a:xfrm>
        </p:spPr>
      </p:pic>
    </p:spTree>
    <p:extLst>
      <p:ext uri="{BB962C8B-B14F-4D97-AF65-F5344CB8AC3E}">
        <p14:creationId xmlns:p14="http://schemas.microsoft.com/office/powerpoint/2010/main" val="2711161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4B3EC-2DBC-3643-A654-67D6614C1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The second most famous fist bump in history?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AEC327-DC88-2F48-B18D-18F6D0CBF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861344"/>
            <a:ext cx="7620000" cy="4279900"/>
          </a:xfrm>
        </p:spPr>
      </p:pic>
    </p:spTree>
    <p:extLst>
      <p:ext uri="{BB962C8B-B14F-4D97-AF65-F5344CB8AC3E}">
        <p14:creationId xmlns:p14="http://schemas.microsoft.com/office/powerpoint/2010/main" val="376560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35AA7-EF29-DA4B-A860-0C39ED19E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(The most famous one was featured on the cover of </a:t>
            </a:r>
            <a:r>
              <a:rPr lang="en-US" sz="2400" i="1" dirty="0"/>
              <a:t>The</a:t>
            </a:r>
            <a:r>
              <a:rPr lang="en-US" sz="2400" dirty="0"/>
              <a:t> </a:t>
            </a:r>
            <a:r>
              <a:rPr lang="en-US" sz="2400" i="1" dirty="0"/>
              <a:t>New Yorker</a:t>
            </a:r>
            <a:r>
              <a:rPr lang="en-US" sz="2400" dirty="0"/>
              <a:t> during the 2008 presidential campaign)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61E11C-FEF5-0149-9421-A6C71A26A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2800" y="1829594"/>
            <a:ext cx="2946400" cy="4343400"/>
          </a:xfrm>
        </p:spPr>
      </p:pic>
    </p:spTree>
    <p:extLst>
      <p:ext uri="{BB962C8B-B14F-4D97-AF65-F5344CB8AC3E}">
        <p14:creationId xmlns:p14="http://schemas.microsoft.com/office/powerpoint/2010/main" val="587956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F05A8-5145-F84A-AEE6-96542364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The Ottoman Empire in 1918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99D2B8-84CE-424C-A02C-7C07151FB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7456" y="1825625"/>
            <a:ext cx="3837088" cy="4351338"/>
          </a:xfrm>
        </p:spPr>
      </p:pic>
    </p:spTree>
    <p:extLst>
      <p:ext uri="{BB962C8B-B14F-4D97-AF65-F5344CB8AC3E}">
        <p14:creationId xmlns:p14="http://schemas.microsoft.com/office/powerpoint/2010/main" val="613935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F071-9E3C-9145-AD37-0B95DF7F6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Lawrence of Arabia:</a:t>
            </a:r>
            <a:br>
              <a:rPr lang="en-US" sz="2400" dirty="0"/>
            </a:br>
            <a:r>
              <a:rPr lang="en-US" sz="2400" dirty="0"/>
              <a:t>The man (1888-1935) and the movie (1962)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EBA91E-6F02-3B4A-9096-74232AE1F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378" y="2483858"/>
            <a:ext cx="3909256" cy="312740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5580E8-67E7-4442-823A-4FC2BDEE8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66424"/>
            <a:ext cx="3026874" cy="1434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ABAAD-579F-5E4C-840E-B3BF5BD95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439" y="4212154"/>
            <a:ext cx="3734191" cy="18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92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6F0BE-B2EE-9340-B5C0-E5D1A8C93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Who is MBS, AKA Crown Prince Mohammed bin Salman (b. August 31, 1985) of Saudi Arabia?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0DC4C1-F1CF-6B44-8BBD-A3EC49FC9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7500" y="2820194"/>
            <a:ext cx="3937000" cy="2362200"/>
          </a:xfrm>
        </p:spPr>
      </p:pic>
    </p:spTree>
    <p:extLst>
      <p:ext uri="{BB962C8B-B14F-4D97-AF65-F5344CB8AC3E}">
        <p14:creationId xmlns:p14="http://schemas.microsoft.com/office/powerpoint/2010/main" val="336482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654</Words>
  <Application>Microsoft Office PowerPoint</Application>
  <PresentationFormat>Widescreen</PresentationFormat>
  <Paragraphs>45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OLLI FALL 2022  Wisdom in Statecraft, Or, Why History Always, Yet Never, Repeats Itself</vt:lpstr>
      <vt:lpstr>Gorbachev’s entropic legacy: states-in-being + states-not-yet-ready</vt:lpstr>
      <vt:lpstr>Armenian and Azerbaijani officials to fly to New York for US-sponsored peace talks</vt:lpstr>
      <vt:lpstr>The Tajikistan-Kyrgyzstan conflict: another sign of Russia’s waning influence across the former Soviet space</vt:lpstr>
      <vt:lpstr>The second most famous fist bump in history?</vt:lpstr>
      <vt:lpstr>(The most famous one was featured on the cover of The New Yorker during the 2008 presidential campaign)</vt:lpstr>
      <vt:lpstr>The Ottoman Empire in 1918</vt:lpstr>
      <vt:lpstr>Lawrence of Arabia: The man (1888-1935) and the movie (1962)</vt:lpstr>
      <vt:lpstr>Who is MBS, AKA Crown Prince Mohammed bin Salman (b. August 31, 1985) of Saudi Arabia?</vt:lpstr>
      <vt:lpstr>Check out the biographical feature on MBS in The Economist, July 30-August 12, 2022 issue</vt:lpstr>
      <vt:lpstr>Louise Hersent-Maudit, Louis XV visiting Peter the Great, May 10, 1717 (c. 1840). The founder of the Russian Empire and the greatest Westernizing reformer in the country’s history, Peter (1672-1725; reigned 1682-1725; ruled 1696-1725) put it on the map geopolitically and, in due time, culturally</vt:lpstr>
      <vt:lpstr>The regent Princess Sophia with Tsars Ivan V (her brother) and Peter I (half-brother) when they were children</vt:lpstr>
      <vt:lpstr>Carving “a window to Europe”: the founding of St. Petersburg in 1703</vt:lpstr>
      <vt:lpstr>In seeking to reform Russia, Peter sought state-based efficiency, but his extreme Westernism had psychological roots</vt:lpstr>
      <vt:lpstr>Peter’s anti-beard campaign</vt:lpstr>
      <vt:lpstr>Peter’s victory over Charles XII of Sweden at Poltava (1709) was a world-historical event that marked Russia’s elevation to the rank of a great power</vt:lpstr>
      <vt:lpstr>Nikolai Ge, Peter I Interrogating Tsarevich Aleksei Petrovich at Peterhof (1871)</vt:lpstr>
      <vt:lpstr>Petr Shamshin, Peter the Great Rescuing the Drowning on Lakhta Bay (1844)</vt:lpstr>
      <vt:lpstr>Lakhta Bay is now the site of a 87-story skyscraper. Peter would have approved!</vt:lpstr>
      <vt:lpstr>Three monuments to Peter the Great, by Étienne de Falconet (1782), Mikhail Shemyakin (1991), and Zurab Tsereteli (1997). Together, they tell a story about Peter, three hundred years of Russian history, and good and bad art.</vt:lpstr>
      <vt:lpstr>Kemal Atatürk (1881-1938)</vt:lpstr>
      <vt:lpstr>The Gallipoli campaign (1915-16) and the Greco-Turkish War (1919-23)</vt:lpstr>
      <vt:lpstr>The Treaty of Sèvres (1920) was superseded by the Treaty of Lausanne (1923)</vt:lpstr>
      <vt:lpstr>Atatürk’s reforms</vt:lpstr>
      <vt:lpstr>Ankara: Atatürk’s new capital but an ancient city</vt:lpstr>
      <vt:lpstr>The Atatürk Mausoleum in Ankara The proof of a state reformer’s success comes only after his death</vt:lpstr>
      <vt:lpstr>Two deaths, two mysteries: June 11, 323 BCE and February 8, 1725</vt:lpstr>
      <vt:lpstr>  Recep Erdogan: Nationalist or Islamist, Populist or Strongman?</vt:lpstr>
      <vt:lpstr>MBS’s secularizing reforms are popular with his subjects. “Subjects” being the operative word. No Kuwaiti-style experiments with democracy here!</vt:lpstr>
      <vt:lpstr>November 2017. Bringing the elites to heel at the Riyadh Ritz-Carlton </vt:lpstr>
      <vt:lpstr>The war in Yemen</vt:lpstr>
      <vt:lpstr>Imam Adel Al-Kabani acts as card dealer on live TV (April 2, 2018)</vt:lpstr>
      <vt:lpstr>Peter’s All-Joking, All-Drunken Synod of Fools and Jesters was founded in 1692</vt:lpstr>
      <vt:lpstr>The murder of Washington Post journalist Jamal Khashoggi on October 2, 2018</vt:lpstr>
      <vt:lpstr>Alexandria, Constantinople, St. Petersburg…</vt:lpstr>
      <vt:lpstr>…and Neom = neos + mustaqbal: a (half-)foreign name, just like St. Petersburg, Russia  check out  https://www.neom.com/en-us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Summers, Janet</cp:lastModifiedBy>
  <cp:revision>23</cp:revision>
  <dcterms:created xsi:type="dcterms:W3CDTF">2022-09-19T20:50:48Z</dcterms:created>
  <dcterms:modified xsi:type="dcterms:W3CDTF">2022-09-21T15:25:03Z</dcterms:modified>
</cp:coreProperties>
</file>