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57" r:id="rId3"/>
    <p:sldId id="258" r:id="rId4"/>
    <p:sldId id="268" r:id="rId5"/>
    <p:sldId id="260" r:id="rId6"/>
    <p:sldId id="261" r:id="rId7"/>
    <p:sldId id="262" r:id="rId8"/>
    <p:sldId id="263" r:id="rId9"/>
    <p:sldId id="264" r:id="rId10"/>
    <p:sldId id="265" r:id="rId11"/>
    <p:sldId id="266" r:id="rId12"/>
    <p:sldId id="269" r:id="rId13"/>
    <p:sldId id="270" r:id="rId14"/>
    <p:sldId id="267" r:id="rId15"/>
    <p:sldId id="271" r:id="rId16"/>
    <p:sldId id="259" r:id="rId17"/>
    <p:sldId id="272" r:id="rId18"/>
    <p:sldId id="274" r:id="rId19"/>
    <p:sldId id="280" r:id="rId20"/>
    <p:sldId id="276" r:id="rId21"/>
    <p:sldId id="277" r:id="rId22"/>
    <p:sldId id="275" r:id="rId23"/>
    <p:sldId id="281" r:id="rId24"/>
    <p:sldId id="282" r:id="rId25"/>
    <p:sldId id="289" r:id="rId26"/>
    <p:sldId id="290" r:id="rId27"/>
    <p:sldId id="283" r:id="rId28"/>
    <p:sldId id="286" r:id="rId29"/>
    <p:sldId id="287" r:id="rId30"/>
    <p:sldId id="285" r:id="rId31"/>
    <p:sldId id="284" r:id="rId32"/>
    <p:sldId id="292" r:id="rId33"/>
    <p:sldId id="291" r:id="rId34"/>
    <p:sldId id="293" r:id="rId35"/>
    <p:sldId id="256" r:id="rId36"/>
    <p:sldId id="294" r:id="rId37"/>
    <p:sldId id="297" r:id="rId38"/>
    <p:sldId id="298" r:id="rId39"/>
    <p:sldId id="305" r:id="rId40"/>
    <p:sldId id="273" r:id="rId41"/>
    <p:sldId id="303" r:id="rId42"/>
    <p:sldId id="310" r:id="rId43"/>
    <p:sldId id="311" r:id="rId44"/>
    <p:sldId id="312" r:id="rId45"/>
    <p:sldId id="304" r:id="rId46"/>
    <p:sldId id="306" r:id="rId47"/>
    <p:sldId id="307" r:id="rId48"/>
    <p:sldId id="308" r:id="rId49"/>
    <p:sldId id="309" r:id="rId50"/>
    <p:sldId id="295" r:id="rId51"/>
    <p:sldId id="296" r:id="rId52"/>
    <p:sldId id="301" r:id="rId53"/>
    <p:sldId id="313" r:id="rId54"/>
    <p:sldId id="30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38" autoAdjust="0"/>
    <p:restoredTop sz="94660"/>
  </p:normalViewPr>
  <p:slideViewPr>
    <p:cSldViewPr snapToGrid="0">
      <p:cViewPr varScale="1">
        <p:scale>
          <a:sx n="88" d="100"/>
          <a:sy n="88" d="100"/>
        </p:scale>
        <p:origin x="88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4917-2AC4-EF64-FC8E-D4BAC84724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B355BF-5FDA-C864-7283-47BE292008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955C3E-F128-DD5A-152A-E0CE0463EC65}"/>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5" name="Footer Placeholder 4">
            <a:extLst>
              <a:ext uri="{FF2B5EF4-FFF2-40B4-BE49-F238E27FC236}">
                <a16:creationId xmlns:a16="http://schemas.microsoft.com/office/drawing/2014/main" id="{3FEDA6C7-0444-0BA2-1282-19D3DBA9F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F9862-ED0D-EB55-F52B-4BEDEC441EE1}"/>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078829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EBA5D-47C8-02B1-2BAB-5E3482B93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D84E73-7C50-53DA-3BA7-64B4ADEF83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E5338-C17C-23B1-78E8-2714A408A510}"/>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5" name="Footer Placeholder 4">
            <a:extLst>
              <a:ext uri="{FF2B5EF4-FFF2-40B4-BE49-F238E27FC236}">
                <a16:creationId xmlns:a16="http://schemas.microsoft.com/office/drawing/2014/main" id="{019CA60C-C678-D6CC-63A8-D24DAF34A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264F6-FCB4-F5E5-ABE3-9710DA408303}"/>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693601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743E20-49EB-93D3-72EA-C31C2C090C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D482F1-50C3-453E-6477-EA8AD1160F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F010D-846A-F0CC-873C-5B8C23B522F3}"/>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5" name="Footer Placeholder 4">
            <a:extLst>
              <a:ext uri="{FF2B5EF4-FFF2-40B4-BE49-F238E27FC236}">
                <a16:creationId xmlns:a16="http://schemas.microsoft.com/office/drawing/2014/main" id="{A074650B-7070-6B97-8432-0A446EC9E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B6E66-B20F-AE90-39C7-36DD1075A201}"/>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4236225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60AF-C16A-68D6-8BF9-17BBED237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7E803D-5F97-C85A-27C1-2947A49BA7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176A4-7D9C-EEB1-C7A7-7ABF2337694E}"/>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5" name="Footer Placeholder 4">
            <a:extLst>
              <a:ext uri="{FF2B5EF4-FFF2-40B4-BE49-F238E27FC236}">
                <a16:creationId xmlns:a16="http://schemas.microsoft.com/office/drawing/2014/main" id="{7B858CD5-6115-17F8-77A0-37F2C17B1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CF8E9-D13A-617F-C1FE-9F380896A089}"/>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1095946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F7C0-A10F-6262-68E4-B868FF1370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CB1B0-9D87-E9A3-D826-F5A0855A9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70FAD-90E4-3BE4-5B5E-48E137278BD2}"/>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5" name="Footer Placeholder 4">
            <a:extLst>
              <a:ext uri="{FF2B5EF4-FFF2-40B4-BE49-F238E27FC236}">
                <a16:creationId xmlns:a16="http://schemas.microsoft.com/office/drawing/2014/main" id="{23C7FEF6-487A-AD41-B37D-5D6FD245B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03071-504F-1025-365F-2DFC96F2354B}"/>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241541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1539-02D7-DDB6-D9A7-22664F21D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E25E60-C62E-EA78-1DC7-9A09338A6C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6D871-3575-B62D-E35F-922CA3E20A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AB87-768A-9797-6822-A7E94A3B7157}"/>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6" name="Footer Placeholder 5">
            <a:extLst>
              <a:ext uri="{FF2B5EF4-FFF2-40B4-BE49-F238E27FC236}">
                <a16:creationId xmlns:a16="http://schemas.microsoft.com/office/drawing/2014/main" id="{702B8250-3A56-E686-6795-123117223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C348B-08BC-4A6A-6063-6E4281C1C366}"/>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86656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6B9EC-4DCA-6DE6-D443-C02F0299B2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E84DE-9537-46A2-E4FE-C9E5CEE2E9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7F667B-FEF3-8CAB-41F8-64CA41F9A9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814BA4-069B-9C3E-F8FD-9821722768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52CF3-EBC3-B17B-8673-B5A5F8251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F068B1-1A2B-246A-F7AE-4D408826E7D3}"/>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8" name="Footer Placeholder 7">
            <a:extLst>
              <a:ext uri="{FF2B5EF4-FFF2-40B4-BE49-F238E27FC236}">
                <a16:creationId xmlns:a16="http://schemas.microsoft.com/office/drawing/2014/main" id="{F5B95895-02E9-6BB7-B189-AF73C25E12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9F5E5E-18A6-0CDF-5F36-FC6D5BD2556B}"/>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05957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4BDC-B1D0-38E3-BDAB-EADF68F5B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E31458-2797-4AC5-D19C-B5A6F738C668}"/>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4" name="Footer Placeholder 3">
            <a:extLst>
              <a:ext uri="{FF2B5EF4-FFF2-40B4-BE49-F238E27FC236}">
                <a16:creationId xmlns:a16="http://schemas.microsoft.com/office/drawing/2014/main" id="{52CC99E9-AE0D-95C6-08E6-8E2CA687C8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DBCDC2-A1D8-2759-1115-9932E47490A5}"/>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63468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099EE-3774-49ED-4A56-56FD8AC68EE8}"/>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3" name="Footer Placeholder 2">
            <a:extLst>
              <a:ext uri="{FF2B5EF4-FFF2-40B4-BE49-F238E27FC236}">
                <a16:creationId xmlns:a16="http://schemas.microsoft.com/office/drawing/2014/main" id="{2E9E9818-5CB2-87C8-10AE-DA6EBD0CB3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835C6C-EEC8-5C13-4DEF-FDDC0979ACA8}"/>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127212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F696-938F-DD1C-88F4-7E819E80A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51689-FE8D-7100-8624-26F774B0D1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90AF3-E387-EDEB-837C-2998FA764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2417C-6955-120C-96C2-57B7A6B0B2EF}"/>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6" name="Footer Placeholder 5">
            <a:extLst>
              <a:ext uri="{FF2B5EF4-FFF2-40B4-BE49-F238E27FC236}">
                <a16:creationId xmlns:a16="http://schemas.microsoft.com/office/drawing/2014/main" id="{8355E93D-A500-5610-9C41-4BC986761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6A26F-5A47-1806-5790-4A76EC893A78}"/>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3415204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3098-2F73-E9AA-C71F-2774A1222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842BDE-DDB2-BBCF-FAFB-DB49F3BD01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5F576-436F-16AD-048F-146070335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70CDD-88EC-BBF0-05CE-CE5DF4533CE1}"/>
              </a:ext>
            </a:extLst>
          </p:cNvPr>
          <p:cNvSpPr>
            <a:spLocks noGrp="1"/>
          </p:cNvSpPr>
          <p:nvPr>
            <p:ph type="dt" sz="half" idx="10"/>
          </p:nvPr>
        </p:nvSpPr>
        <p:spPr/>
        <p:txBody>
          <a:bodyPr/>
          <a:lstStyle/>
          <a:p>
            <a:fld id="{4020AC8E-217C-4C31-8A8F-C5CD92094D7A}" type="datetimeFigureOut">
              <a:rPr lang="en-US" smtClean="0"/>
              <a:t>11/2/2022</a:t>
            </a:fld>
            <a:endParaRPr lang="en-US"/>
          </a:p>
        </p:txBody>
      </p:sp>
      <p:sp>
        <p:nvSpPr>
          <p:cNvPr id="6" name="Footer Placeholder 5">
            <a:extLst>
              <a:ext uri="{FF2B5EF4-FFF2-40B4-BE49-F238E27FC236}">
                <a16:creationId xmlns:a16="http://schemas.microsoft.com/office/drawing/2014/main" id="{A4221E0A-B06E-9C91-2111-B7F374113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19C42-935D-EAB1-3CE9-B41E4C021954}"/>
              </a:ext>
            </a:extLst>
          </p:cNvPr>
          <p:cNvSpPr>
            <a:spLocks noGrp="1"/>
          </p:cNvSpPr>
          <p:nvPr>
            <p:ph type="sldNum" sz="quarter" idx="12"/>
          </p:nvPr>
        </p:nvSpPr>
        <p:spPr/>
        <p:txBody>
          <a:bodyPr/>
          <a:lstStyle/>
          <a:p>
            <a:fld id="{DAABDD96-694D-4D0E-A10D-1EA507E1D3F9}" type="slidenum">
              <a:rPr lang="en-US" smtClean="0"/>
              <a:t>‹#›</a:t>
            </a:fld>
            <a:endParaRPr lang="en-US"/>
          </a:p>
        </p:txBody>
      </p:sp>
    </p:spTree>
    <p:extLst>
      <p:ext uri="{BB962C8B-B14F-4D97-AF65-F5344CB8AC3E}">
        <p14:creationId xmlns:p14="http://schemas.microsoft.com/office/powerpoint/2010/main" val="286669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01CE0-3F1E-4C3E-EA33-55FFA3D08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61EBC2-02C4-E9D3-46F2-A2313CABD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4D3B9-6B20-BA5A-F70D-221ADE9B26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0AC8E-217C-4C31-8A8F-C5CD92094D7A}" type="datetimeFigureOut">
              <a:rPr lang="en-US" smtClean="0"/>
              <a:t>11/2/2022</a:t>
            </a:fld>
            <a:endParaRPr lang="en-US"/>
          </a:p>
        </p:txBody>
      </p:sp>
      <p:sp>
        <p:nvSpPr>
          <p:cNvPr id="5" name="Footer Placeholder 4">
            <a:extLst>
              <a:ext uri="{FF2B5EF4-FFF2-40B4-BE49-F238E27FC236}">
                <a16:creationId xmlns:a16="http://schemas.microsoft.com/office/drawing/2014/main" id="{F74C6469-F017-FB49-2290-CBCC1356A1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89621B-D818-5675-9164-868DFC4E9C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BDD96-694D-4D0E-A10D-1EA507E1D3F9}" type="slidenum">
              <a:rPr lang="en-US" smtClean="0"/>
              <a:t>‹#›</a:t>
            </a:fld>
            <a:endParaRPr lang="en-US"/>
          </a:p>
        </p:txBody>
      </p:sp>
    </p:spTree>
    <p:extLst>
      <p:ext uri="{BB962C8B-B14F-4D97-AF65-F5344CB8AC3E}">
        <p14:creationId xmlns:p14="http://schemas.microsoft.com/office/powerpoint/2010/main" val="2785000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uBI4Smdjvps" TargetMode="External"/><Relationship Id="rId2" Type="http://schemas.openxmlformats.org/officeDocument/2006/relationships/hyperlink" Target="https://www.youtube.com/watch?v=bpSIhD7_zz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cowgerc@missouri.edu" TargetMode="External"/><Relationship Id="rId2" Type="http://schemas.openxmlformats.org/officeDocument/2006/relationships/hyperlink" Target="mailto:kvance0618@gmail.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poetryfoundation.org/poets/alfred-tennys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goodreads.com/author/show/2050898.Patrick_Overton"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amazon.com/Veinte-cancion-desesperada-sonetos-Debolsillo/dp/140000144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D4E4-EA27-C916-4086-7A39E9C805BF}"/>
              </a:ext>
            </a:extLst>
          </p:cNvPr>
          <p:cNvSpPr>
            <a:spLocks noGrp="1"/>
          </p:cNvSpPr>
          <p:nvPr>
            <p:ph type="title"/>
          </p:nvPr>
        </p:nvSpPr>
        <p:spPr>
          <a:xfrm>
            <a:off x="838200" y="365125"/>
            <a:ext cx="10515600" cy="960755"/>
          </a:xfrm>
        </p:spPr>
        <p:txBody>
          <a:bodyPr/>
          <a:lstStyle/>
          <a:p>
            <a:pPr algn="ctr"/>
            <a:r>
              <a:rPr lang="en-US" dirty="0"/>
              <a:t>Aging and Dying in the 21</a:t>
            </a:r>
            <a:r>
              <a:rPr lang="en-US" baseline="30000" dirty="0"/>
              <a:t>st</a:t>
            </a:r>
            <a:r>
              <a:rPr lang="en-US" dirty="0"/>
              <a:t> Century</a:t>
            </a:r>
          </a:p>
        </p:txBody>
      </p:sp>
      <p:sp>
        <p:nvSpPr>
          <p:cNvPr id="3" name="Content Placeholder 2">
            <a:extLst>
              <a:ext uri="{FF2B5EF4-FFF2-40B4-BE49-F238E27FC236}">
                <a16:creationId xmlns:a16="http://schemas.microsoft.com/office/drawing/2014/main" id="{E6DB70BB-1E98-DDF6-6917-208259A1E05A}"/>
              </a:ext>
            </a:extLst>
          </p:cNvPr>
          <p:cNvSpPr>
            <a:spLocks noGrp="1"/>
          </p:cNvSpPr>
          <p:nvPr>
            <p:ph idx="1"/>
          </p:nvPr>
        </p:nvSpPr>
        <p:spPr/>
        <p:txBody>
          <a:bodyPr/>
          <a:lstStyle/>
          <a:p>
            <a:pPr marL="0" indent="0">
              <a:buNone/>
            </a:pPr>
            <a:endParaRPr lang="en-US"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3FB8F3A-FA84-8C8B-75A7-C2821F29C54D}"/>
                  </a:ext>
                </a:extLst>
              </p:cNvPr>
              <p:cNvGraphicFramePr>
                <a:graphicFrameLocks noChangeAspect="1"/>
              </p:cNvGraphicFramePr>
              <p:nvPr>
                <p:extLst>
                  <p:ext uri="{D42A27DB-BD31-4B8C-83A1-F6EECF244321}">
                    <p14:modId xmlns:p14="http://schemas.microsoft.com/office/powerpoint/2010/main" val="3704693995"/>
                  </p:ext>
                </p:extLst>
              </p:nvPr>
            </p:nvGraphicFramePr>
            <p:xfrm>
              <a:off x="1722120" y="1325880"/>
              <a:ext cx="8747760" cy="5350828"/>
            </p:xfrm>
            <a:graphic>
              <a:graphicData uri="http://schemas.microsoft.com/office/powerpoint/2016/slidezoom">
                <pslz:sldZm>
                  <pslz:sldZmObj sldId="256" cId="1494428221">
                    <pslz:zmPr id="{FB0CCAA7-28B2-4B58-824E-B4F69585B00A}" returnToParent="0" transitionDur="1000">
                      <p166:blipFill xmlns:p166="http://schemas.microsoft.com/office/powerpoint/2016/6/main">
                        <a:blip r:embed="rId2"/>
                        <a:stretch>
                          <a:fillRect/>
                        </a:stretch>
                      </p166:blipFill>
                      <p166:spPr xmlns:p166="http://schemas.microsoft.com/office/powerpoint/2016/6/main">
                        <a:xfrm>
                          <a:off x="0" y="0"/>
                          <a:ext cx="8747760" cy="5350828"/>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63FB8F3A-FA84-8C8B-75A7-C2821F29C54D}"/>
                  </a:ext>
                </a:extLst>
              </p:cNvPr>
              <p:cNvPicPr>
                <a:picLocks noGrp="1" noRot="1" noChangeAspect="1" noMove="1" noResize="1" noEditPoints="1" noAdjustHandles="1" noChangeArrowheads="1" noChangeShapeType="1"/>
              </p:cNvPicPr>
              <p:nvPr/>
            </p:nvPicPr>
            <p:blipFill>
              <a:blip r:embed="rId4"/>
              <a:stretch>
                <a:fillRect/>
              </a:stretch>
            </p:blipFill>
            <p:spPr>
              <a:xfrm>
                <a:off x="1722120" y="1325880"/>
                <a:ext cx="8747760" cy="5350828"/>
              </a:xfrm>
              <a:prstGeom prst="rect">
                <a:avLst/>
              </a:prstGeom>
              <a:ln w="3175">
                <a:solidFill>
                  <a:prstClr val="ltGray"/>
                </a:solidFill>
              </a:ln>
            </p:spPr>
          </p:pic>
        </mc:Fallback>
      </mc:AlternateContent>
    </p:spTree>
    <p:extLst>
      <p:ext uri="{BB962C8B-B14F-4D97-AF65-F5344CB8AC3E}">
        <p14:creationId xmlns:p14="http://schemas.microsoft.com/office/powerpoint/2010/main" val="35869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B655D-9E01-4D8C-3D3E-C1BA7CB93132}"/>
              </a:ext>
            </a:extLst>
          </p:cNvPr>
          <p:cNvSpPr>
            <a:spLocks noGrp="1"/>
          </p:cNvSpPr>
          <p:nvPr>
            <p:ph type="title"/>
          </p:nvPr>
        </p:nvSpPr>
        <p:spPr/>
        <p:txBody>
          <a:bodyPr/>
          <a:lstStyle/>
          <a:p>
            <a:r>
              <a:rPr lang="en-US" dirty="0"/>
              <a:t>Why make a list</a:t>
            </a:r>
          </a:p>
        </p:txBody>
      </p:sp>
      <p:sp>
        <p:nvSpPr>
          <p:cNvPr id="3" name="Content Placeholder 2">
            <a:extLst>
              <a:ext uri="{FF2B5EF4-FFF2-40B4-BE49-F238E27FC236}">
                <a16:creationId xmlns:a16="http://schemas.microsoft.com/office/drawing/2014/main" id="{CAAC654B-355C-3F21-9EAD-74C2221C2305}"/>
              </a:ext>
            </a:extLst>
          </p:cNvPr>
          <p:cNvSpPr>
            <a:spLocks noGrp="1"/>
          </p:cNvSpPr>
          <p:nvPr>
            <p:ph idx="1"/>
          </p:nvPr>
        </p:nvSpPr>
        <p:spPr/>
        <p:txBody>
          <a:bodyPr>
            <a:normAutofit lnSpcReduction="10000"/>
          </a:bodyPr>
          <a:lstStyle/>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I write because I don’t know what I think until I read what I say.  						-Flannery O’Connor</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I don’t know what I think until I write it down.</a:t>
            </a:r>
          </a:p>
          <a:p>
            <a:pPr marL="0" marR="0" indent="0">
              <a:spcBef>
                <a:spcPts val="0"/>
              </a:spcBef>
              <a:spcAft>
                <a:spcPts val="0"/>
              </a:spcAft>
              <a:buNone/>
            </a:pPr>
            <a:r>
              <a:rPr lang="en-US" dirty="0">
                <a:latin typeface="Cambria" panose="02040503050406030204" pitchFamily="18" charset="0"/>
                <a:ea typeface="MS Mincho" panose="02020609040205080304" pitchFamily="49" charset="-128"/>
                <a:cs typeface="Times New Roman" panose="02020603050405020304" pitchFamily="18" charset="0"/>
              </a:rPr>
              <a:t>					-</a:t>
            </a:r>
            <a:r>
              <a:rPr lang="en-US" dirty="0">
                <a:effectLst/>
                <a:latin typeface="Cambria" panose="02040503050406030204" pitchFamily="18" charset="0"/>
                <a:ea typeface="MS Mincho" panose="02020609040205080304" pitchFamily="49" charset="-128"/>
                <a:cs typeface="Times New Roman" panose="02020603050405020304" pitchFamily="18" charset="0"/>
              </a:rPr>
              <a:t> Joan Didion</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I write entirely to find out what I’m thinking, what I’m looking at, what I see and what it means, what I want and what I fear. </a:t>
            </a:r>
          </a:p>
          <a:p>
            <a:pPr marL="0" marR="0" indent="0">
              <a:spcBef>
                <a:spcPts val="0"/>
              </a:spcBef>
              <a:spcAft>
                <a:spcPts val="0"/>
              </a:spcAft>
              <a:buNone/>
            </a:pPr>
            <a:r>
              <a:rPr lang="en-US" dirty="0">
                <a:latin typeface="Cambria" panose="02040503050406030204" pitchFamily="18" charset="0"/>
                <a:ea typeface="MS Mincho" panose="02020609040205080304" pitchFamily="49" charset="-128"/>
                <a:cs typeface="Times New Roman" panose="02020603050405020304" pitchFamily="18" charset="0"/>
              </a:rPr>
              <a:t>					-</a:t>
            </a:r>
            <a:r>
              <a:rPr lang="en-US" dirty="0">
                <a:effectLst/>
                <a:latin typeface="Cambria" panose="02040503050406030204" pitchFamily="18" charset="0"/>
                <a:ea typeface="MS Mincho" panose="02020609040205080304" pitchFamily="49" charset="-128"/>
                <a:cs typeface="Times New Roman" panose="02020603050405020304" pitchFamily="18" charset="0"/>
              </a:rPr>
              <a:t> Joan Didion</a:t>
            </a:r>
          </a:p>
          <a:p>
            <a:pPr marL="0" marR="0" indent="0">
              <a:spcBef>
                <a:spcPts val="0"/>
              </a:spcBef>
              <a:spcAft>
                <a:spcPts val="0"/>
              </a:spcAft>
              <a:buNone/>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en-US" dirty="0"/>
              <a:t>( Exercise:  Make a list but leave space between for what comes next)</a:t>
            </a:r>
          </a:p>
        </p:txBody>
      </p:sp>
    </p:spTree>
    <p:extLst>
      <p:ext uri="{BB962C8B-B14F-4D97-AF65-F5344CB8AC3E}">
        <p14:creationId xmlns:p14="http://schemas.microsoft.com/office/powerpoint/2010/main" val="3975580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BA73-9860-962F-F4B6-325D4858B153}"/>
              </a:ext>
            </a:extLst>
          </p:cNvPr>
          <p:cNvSpPr>
            <a:spLocks noGrp="1"/>
          </p:cNvSpPr>
          <p:nvPr>
            <p:ph type="title"/>
          </p:nvPr>
        </p:nvSpPr>
        <p:spPr/>
        <p:txBody>
          <a:bodyPr/>
          <a:lstStyle/>
          <a:p>
            <a:r>
              <a:rPr lang="en-US" dirty="0"/>
              <a:t>Yes/but</a:t>
            </a:r>
          </a:p>
        </p:txBody>
      </p:sp>
      <p:sp>
        <p:nvSpPr>
          <p:cNvPr id="3" name="Content Placeholder 2">
            <a:extLst>
              <a:ext uri="{FF2B5EF4-FFF2-40B4-BE49-F238E27FC236}">
                <a16:creationId xmlns:a16="http://schemas.microsoft.com/office/drawing/2014/main" id="{CADB3AAA-2F1A-F3D9-7DEF-5090B43C5035}"/>
              </a:ext>
            </a:extLst>
          </p:cNvPr>
          <p:cNvSpPr>
            <a:spLocks noGrp="1"/>
          </p:cNvSpPr>
          <p:nvPr>
            <p:ph idx="1"/>
          </p:nvPr>
        </p:nvSpPr>
        <p:spPr/>
        <p:txBody>
          <a:bodyPr/>
          <a:lstStyle/>
          <a:p>
            <a:r>
              <a:rPr lang="en-US" dirty="0"/>
              <a:t>The downside of a sandwich board is obsession with difficulty</a:t>
            </a:r>
          </a:p>
          <a:p>
            <a:r>
              <a:rPr lang="en-US" dirty="0"/>
              <a:t>It needs to be balanced by the good that can come after</a:t>
            </a:r>
          </a:p>
          <a:p>
            <a:r>
              <a:rPr lang="en-US" dirty="0"/>
              <a:t>I always look at what’s beyond </a:t>
            </a:r>
          </a:p>
          <a:p>
            <a:r>
              <a:rPr lang="en-US" dirty="0"/>
              <a:t>Gratitude lists are helpful but can lapse into denial</a:t>
            </a:r>
          </a:p>
          <a:p>
            <a:r>
              <a:rPr lang="en-US" dirty="0"/>
              <a:t>I like to think in terms of Yes---But . . . . .</a:t>
            </a:r>
          </a:p>
          <a:p>
            <a:pPr marL="0" indent="0">
              <a:buNone/>
            </a:pPr>
            <a:r>
              <a:rPr lang="en-US" dirty="0"/>
              <a:t>	- learning to look at the other side of the coin</a:t>
            </a:r>
          </a:p>
        </p:txBody>
      </p:sp>
    </p:spTree>
    <p:extLst>
      <p:ext uri="{BB962C8B-B14F-4D97-AF65-F5344CB8AC3E}">
        <p14:creationId xmlns:p14="http://schemas.microsoft.com/office/powerpoint/2010/main" val="2337248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F92F-B8C3-00B6-A281-204B3EB533AA}"/>
              </a:ext>
            </a:extLst>
          </p:cNvPr>
          <p:cNvSpPr>
            <a:spLocks noGrp="1"/>
          </p:cNvSpPr>
          <p:nvPr>
            <p:ph type="title"/>
          </p:nvPr>
        </p:nvSpPr>
        <p:spPr>
          <a:xfrm>
            <a:off x="838200" y="365125"/>
            <a:ext cx="10515600" cy="1019175"/>
          </a:xfrm>
        </p:spPr>
        <p:txBody>
          <a:bodyPr>
            <a:normAutofit/>
          </a:bodyPr>
          <a:lstStyle/>
          <a:p>
            <a:r>
              <a:rPr lang="en-US" sz="3600" dirty="0"/>
              <a:t>Yes, but / part 1</a:t>
            </a:r>
          </a:p>
        </p:txBody>
      </p:sp>
      <p:sp>
        <p:nvSpPr>
          <p:cNvPr id="3" name="Content Placeholder 2">
            <a:extLst>
              <a:ext uri="{FF2B5EF4-FFF2-40B4-BE49-F238E27FC236}">
                <a16:creationId xmlns:a16="http://schemas.microsoft.com/office/drawing/2014/main" id="{28A317A2-3F84-7955-013B-3B8042A9F13F}"/>
              </a:ext>
            </a:extLst>
          </p:cNvPr>
          <p:cNvSpPr>
            <a:spLocks noGrp="1"/>
          </p:cNvSpPr>
          <p:nvPr>
            <p:ph idx="1"/>
          </p:nvPr>
        </p:nvSpPr>
        <p:spPr>
          <a:xfrm>
            <a:off x="838200" y="1384300"/>
            <a:ext cx="10515600" cy="4792663"/>
          </a:xfrm>
        </p:spPr>
        <p:txBody>
          <a:bodyPr>
            <a:normAutofit lnSpcReduction="10000"/>
          </a:bodyPr>
          <a:lstStyle/>
          <a:p>
            <a:r>
              <a:rPr lang="en-US" sz="2400" dirty="0"/>
              <a:t>Trauma in childhood that resulted in lifelong PTSD</a:t>
            </a:r>
          </a:p>
          <a:p>
            <a:pPr marL="0" indent="0">
              <a:buNone/>
            </a:pPr>
            <a:r>
              <a:rPr lang="en-US" sz="2400" dirty="0"/>
              <a:t>     -  I found really great therapists and went on to become a trauma resolution specialist later in life.</a:t>
            </a:r>
          </a:p>
          <a:p>
            <a:r>
              <a:rPr lang="en-US" sz="2400" dirty="0"/>
              <a:t>Growing up gay in the  60s and 70s.</a:t>
            </a:r>
          </a:p>
          <a:p>
            <a:pPr marL="0" indent="0">
              <a:buNone/>
            </a:pPr>
            <a:r>
              <a:rPr lang="en-US" sz="2400" dirty="0"/>
              <a:t>     - I eventually found a fulfilling life as an out gay man and had interesting adventures</a:t>
            </a:r>
          </a:p>
          <a:p>
            <a:r>
              <a:rPr lang="en-US" sz="2400" dirty="0"/>
              <a:t>Failed marriage after 19 years / age 42</a:t>
            </a:r>
          </a:p>
          <a:p>
            <a:pPr marL="0" indent="0">
              <a:buNone/>
            </a:pPr>
            <a:r>
              <a:rPr lang="en-US" sz="2400" dirty="0"/>
              <a:t>     - After a 12 year hiatus I found true love and have had 20 year of happiness</a:t>
            </a:r>
          </a:p>
          <a:p>
            <a:r>
              <a:rPr lang="en-US" sz="2400" dirty="0"/>
              <a:t>Career dead-ended after 20 years / age 46</a:t>
            </a:r>
          </a:p>
          <a:p>
            <a:pPr marL="0" indent="0">
              <a:buNone/>
            </a:pPr>
            <a:r>
              <a:rPr lang="en-US" sz="2400" dirty="0"/>
              <a:t>     - I went back to school and then had a successful 25 year second career</a:t>
            </a:r>
          </a:p>
          <a:p>
            <a:r>
              <a:rPr lang="en-US" sz="2400" dirty="0"/>
              <a:t>Five year midlife crisis as a result / mid 40s</a:t>
            </a:r>
          </a:p>
          <a:p>
            <a:pPr marL="0" indent="0">
              <a:buNone/>
            </a:pPr>
            <a:r>
              <a:rPr lang="en-US" sz="2400" dirty="0"/>
              <a:t>    - I took what I learned from that experience to help others weather mid-life.</a:t>
            </a:r>
          </a:p>
          <a:p>
            <a:endParaRPr lang="en-US" dirty="0"/>
          </a:p>
        </p:txBody>
      </p:sp>
    </p:spTree>
    <p:extLst>
      <p:ext uri="{BB962C8B-B14F-4D97-AF65-F5344CB8AC3E}">
        <p14:creationId xmlns:p14="http://schemas.microsoft.com/office/powerpoint/2010/main" val="2374887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CD51-AA27-A0E7-C082-AEF313C6EAE3}"/>
              </a:ext>
            </a:extLst>
          </p:cNvPr>
          <p:cNvSpPr>
            <a:spLocks noGrp="1"/>
          </p:cNvSpPr>
          <p:nvPr>
            <p:ph type="title"/>
          </p:nvPr>
        </p:nvSpPr>
        <p:spPr>
          <a:xfrm>
            <a:off x="838200" y="365126"/>
            <a:ext cx="10515600" cy="781504"/>
          </a:xfrm>
        </p:spPr>
        <p:txBody>
          <a:bodyPr/>
          <a:lstStyle/>
          <a:p>
            <a:r>
              <a:rPr lang="en-US" dirty="0"/>
              <a:t>Yes, but / part 2</a:t>
            </a:r>
          </a:p>
        </p:txBody>
      </p:sp>
      <p:sp>
        <p:nvSpPr>
          <p:cNvPr id="3" name="Content Placeholder 2">
            <a:extLst>
              <a:ext uri="{FF2B5EF4-FFF2-40B4-BE49-F238E27FC236}">
                <a16:creationId xmlns:a16="http://schemas.microsoft.com/office/drawing/2014/main" id="{38B5694C-370C-E21A-CA2A-3D77FF9FC63B}"/>
              </a:ext>
            </a:extLst>
          </p:cNvPr>
          <p:cNvSpPr>
            <a:spLocks noGrp="1"/>
          </p:cNvSpPr>
          <p:nvPr>
            <p:ph idx="1"/>
          </p:nvPr>
        </p:nvSpPr>
        <p:spPr>
          <a:xfrm>
            <a:off x="838200" y="1306286"/>
            <a:ext cx="10515600" cy="4870677"/>
          </a:xfrm>
        </p:spPr>
        <p:txBody>
          <a:bodyPr>
            <a:normAutofit fontScale="70000" lnSpcReduction="20000"/>
          </a:bodyPr>
          <a:lstStyle/>
          <a:p>
            <a:r>
              <a:rPr lang="en-US" dirty="0"/>
              <a:t>First surgery and hospitalization for broken ankle / age 54</a:t>
            </a:r>
          </a:p>
          <a:p>
            <a:pPr marL="0" indent="0">
              <a:buNone/>
            </a:pPr>
            <a:r>
              <a:rPr lang="en-US" dirty="0"/>
              <a:t>   -  I recovered quickly and had many more years of biking, canoeing, hiking</a:t>
            </a:r>
          </a:p>
          <a:p>
            <a:r>
              <a:rPr lang="en-US" dirty="0"/>
              <a:t>Genetic predisposition to arthritis manifest in early 60s</a:t>
            </a:r>
          </a:p>
          <a:p>
            <a:pPr marL="0" indent="0">
              <a:buNone/>
            </a:pPr>
            <a:r>
              <a:rPr lang="en-US" dirty="0"/>
              <a:t>    - Learned that life can still be good even if you are not spry.</a:t>
            </a:r>
          </a:p>
          <a:p>
            <a:r>
              <a:rPr lang="en-US" dirty="0"/>
              <a:t>Two hip replacements / age 65 and 67 / Broke left femur twice in next two years thru unfortunate falls / left leg is shorter than right</a:t>
            </a:r>
          </a:p>
          <a:p>
            <a:pPr marL="0" indent="0">
              <a:buNone/>
            </a:pPr>
            <a:r>
              <a:rPr lang="en-US" dirty="0"/>
              <a:t>    - I could still bike 250 miles in a week / continued to garden</a:t>
            </a:r>
          </a:p>
          <a:p>
            <a:r>
              <a:rPr lang="en-US" dirty="0"/>
              <a:t>Left knee replaced at 74 / got infected and second surgery 7 months later. This triggered a two month medical psychosis.</a:t>
            </a:r>
          </a:p>
          <a:p>
            <a:pPr marL="0" indent="0">
              <a:buNone/>
            </a:pPr>
            <a:r>
              <a:rPr lang="en-US" dirty="0"/>
              <a:t>    - I’m coaching others who have had similar experiences / I shopping for a 3-wheeler</a:t>
            </a:r>
          </a:p>
          <a:p>
            <a:r>
              <a:rPr lang="en-US" dirty="0"/>
              <a:t>Right knee deteriorating / living on hyaluronic acid injections every 6 months / will eventually need replacement</a:t>
            </a:r>
          </a:p>
          <a:p>
            <a:pPr marL="0" indent="0">
              <a:buNone/>
            </a:pPr>
            <a:r>
              <a:rPr lang="en-US" dirty="0"/>
              <a:t>     -  I ‘m passionately involved with several projects despite disability but pacing myself.</a:t>
            </a:r>
          </a:p>
          <a:p>
            <a:r>
              <a:rPr lang="en-US" dirty="0"/>
              <a:t>Recent asthma and allergies</a:t>
            </a:r>
          </a:p>
          <a:p>
            <a:pPr marL="0" indent="0">
              <a:buNone/>
            </a:pPr>
            <a:r>
              <a:rPr lang="en-US" dirty="0"/>
              <a:t>      -  outcome not yet determined</a:t>
            </a:r>
          </a:p>
          <a:p>
            <a:pPr marL="0" indent="0">
              <a:buNone/>
            </a:pPr>
            <a:endParaRPr lang="en-US" dirty="0"/>
          </a:p>
          <a:p>
            <a:endParaRPr lang="en-US" dirty="0"/>
          </a:p>
        </p:txBody>
      </p:sp>
    </p:spTree>
    <p:extLst>
      <p:ext uri="{BB962C8B-B14F-4D97-AF65-F5344CB8AC3E}">
        <p14:creationId xmlns:p14="http://schemas.microsoft.com/office/powerpoint/2010/main" val="3368099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66C0-19B7-D584-9C60-8B049BE4680E}"/>
              </a:ext>
            </a:extLst>
          </p:cNvPr>
          <p:cNvSpPr>
            <a:spLocks noGrp="1"/>
          </p:cNvSpPr>
          <p:nvPr>
            <p:ph type="title"/>
          </p:nvPr>
        </p:nvSpPr>
        <p:spPr>
          <a:xfrm>
            <a:off x="838200" y="365125"/>
            <a:ext cx="10515600" cy="970189"/>
          </a:xfrm>
        </p:spPr>
        <p:txBody>
          <a:bodyPr/>
          <a:lstStyle/>
          <a:p>
            <a:r>
              <a:rPr lang="en-US" dirty="0"/>
              <a:t>Why I am doing this</a:t>
            </a:r>
          </a:p>
        </p:txBody>
      </p:sp>
      <p:sp>
        <p:nvSpPr>
          <p:cNvPr id="3" name="Content Placeholder 2">
            <a:extLst>
              <a:ext uri="{FF2B5EF4-FFF2-40B4-BE49-F238E27FC236}">
                <a16:creationId xmlns:a16="http://schemas.microsoft.com/office/drawing/2014/main" id="{FFE6DB38-0431-E580-CA67-5F94FFEE13E6}"/>
              </a:ext>
            </a:extLst>
          </p:cNvPr>
          <p:cNvSpPr>
            <a:spLocks noGrp="1"/>
          </p:cNvSpPr>
          <p:nvPr>
            <p:ph idx="1"/>
          </p:nvPr>
        </p:nvSpPr>
        <p:spPr>
          <a:xfrm>
            <a:off x="838200" y="1596571"/>
            <a:ext cx="10515600" cy="4896304"/>
          </a:xfrm>
        </p:spPr>
        <p:txBody>
          <a:bodyPr>
            <a:normAutofit fontScale="92500" lnSpcReduction="20000"/>
          </a:bodyPr>
          <a:lstStyle/>
          <a:p>
            <a:r>
              <a:rPr lang="en-US" dirty="0"/>
              <a:t>I witnessed grandparents aging, sometimes gracefully, sometimes not. Their deaths were instructive to me</a:t>
            </a:r>
          </a:p>
          <a:p>
            <a:r>
              <a:rPr lang="en-US" dirty="0"/>
              <a:t>Straight out of grad school, I worked for 3 years at a social service ministry focused on aging: Sage Advocate Programs.  We provided services and engaged in advocacy.</a:t>
            </a:r>
          </a:p>
          <a:p>
            <a:r>
              <a:rPr lang="en-US" dirty="0"/>
              <a:t>In 20 years as a parish priest, I talked with many people about their experience with growing older.  I conducted innumerable funerals and help parishioners deal with grief</a:t>
            </a:r>
          </a:p>
          <a:p>
            <a:r>
              <a:rPr lang="en-US" dirty="0"/>
              <a:t>During my time as a therapist, I help clients navigate the changes that come with age, both loss and gain.</a:t>
            </a:r>
          </a:p>
          <a:p>
            <a:r>
              <a:rPr lang="en-US" dirty="0"/>
              <a:t>I’m in the throes of aging and spend a lot of time thinking about what I want for the rest of my life and how I want to die</a:t>
            </a:r>
          </a:p>
          <a:p>
            <a:r>
              <a:rPr lang="en-US" dirty="0"/>
              <a:t>I am active in political advocacy for end of life options</a:t>
            </a:r>
          </a:p>
          <a:p>
            <a:r>
              <a:rPr lang="en-US" dirty="0"/>
              <a:t>I like teaching and sharing my experience with others</a:t>
            </a:r>
          </a:p>
          <a:p>
            <a:endParaRPr lang="en-US" dirty="0"/>
          </a:p>
        </p:txBody>
      </p:sp>
    </p:spTree>
    <p:extLst>
      <p:ext uri="{BB962C8B-B14F-4D97-AF65-F5344CB8AC3E}">
        <p14:creationId xmlns:p14="http://schemas.microsoft.com/office/powerpoint/2010/main" val="352911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C195-14B9-8C38-8E56-6C82857F284C}"/>
              </a:ext>
            </a:extLst>
          </p:cNvPr>
          <p:cNvSpPr>
            <a:spLocks noGrp="1"/>
          </p:cNvSpPr>
          <p:nvPr>
            <p:ph type="title"/>
          </p:nvPr>
        </p:nvSpPr>
        <p:spPr/>
        <p:txBody>
          <a:bodyPr/>
          <a:lstStyle/>
          <a:p>
            <a:r>
              <a:rPr lang="en-US" dirty="0"/>
              <a:t>Some words of wisdom for navigating</a:t>
            </a:r>
          </a:p>
        </p:txBody>
      </p:sp>
      <p:sp>
        <p:nvSpPr>
          <p:cNvPr id="3" name="Content Placeholder 2">
            <a:extLst>
              <a:ext uri="{FF2B5EF4-FFF2-40B4-BE49-F238E27FC236}">
                <a16:creationId xmlns:a16="http://schemas.microsoft.com/office/drawing/2014/main" id="{CFBF8DF2-8CD9-61A5-2037-0F59E82EDAEC}"/>
              </a:ext>
            </a:extLst>
          </p:cNvPr>
          <p:cNvSpPr>
            <a:spLocks noGrp="1"/>
          </p:cNvSpPr>
          <p:nvPr>
            <p:ph idx="1"/>
          </p:nvPr>
        </p:nvSpPr>
        <p:spPr/>
        <p:txBody>
          <a:bodyPr>
            <a:normAutofit lnSpcReduction="10000"/>
          </a:bodyPr>
          <a:lstStyle/>
          <a:p>
            <a:r>
              <a:rPr lang="en-US" dirty="0"/>
              <a:t>Learning to look for the wonder of life</a:t>
            </a:r>
          </a:p>
          <a:p>
            <a:pPr marL="0" indent="0">
              <a:buNone/>
            </a:pPr>
            <a:r>
              <a:rPr lang="en-US" dirty="0"/>
              <a:t>	Instructions for living:</a:t>
            </a:r>
          </a:p>
          <a:p>
            <a:pPr marL="0" indent="0">
              <a:buNone/>
            </a:pPr>
            <a:r>
              <a:rPr lang="en-US" dirty="0"/>
              <a:t>	- Pay attention</a:t>
            </a:r>
          </a:p>
          <a:p>
            <a:pPr marL="0" indent="0">
              <a:buNone/>
            </a:pPr>
            <a:r>
              <a:rPr lang="en-US" dirty="0"/>
              <a:t>	- Be astonished</a:t>
            </a:r>
          </a:p>
          <a:p>
            <a:pPr marL="0" indent="0">
              <a:buNone/>
            </a:pPr>
            <a:r>
              <a:rPr lang="en-US" dirty="0"/>
              <a:t>	- Tell about it.</a:t>
            </a:r>
          </a:p>
          <a:p>
            <a:pPr marL="0" indent="0">
              <a:buNone/>
            </a:pPr>
            <a:r>
              <a:rPr lang="en-US" dirty="0"/>
              <a:t>		-  Mary Oliver</a:t>
            </a:r>
          </a:p>
          <a:p>
            <a:r>
              <a:rPr lang="en-US" dirty="0"/>
              <a:t>Remembering that maybe it is, and maybe it isn’t</a:t>
            </a:r>
          </a:p>
          <a:p>
            <a:pPr marL="0" indent="0">
              <a:buNone/>
            </a:pPr>
            <a:r>
              <a:rPr lang="en-US" dirty="0"/>
              <a:t>	- there’s always another side to the coin</a:t>
            </a:r>
          </a:p>
          <a:p>
            <a:pPr marL="0" indent="0">
              <a:buNone/>
            </a:pPr>
            <a:r>
              <a:rPr lang="en-US" dirty="0"/>
              <a:t>	- the story of the farmer and his horse</a:t>
            </a:r>
          </a:p>
          <a:p>
            <a:endParaRPr lang="en-US" dirty="0"/>
          </a:p>
        </p:txBody>
      </p:sp>
    </p:spTree>
    <p:extLst>
      <p:ext uri="{BB962C8B-B14F-4D97-AF65-F5344CB8AC3E}">
        <p14:creationId xmlns:p14="http://schemas.microsoft.com/office/powerpoint/2010/main" val="170948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7E6F-DBF0-7EE1-40D6-68E5F736E39D}"/>
              </a:ext>
            </a:extLst>
          </p:cNvPr>
          <p:cNvSpPr>
            <a:spLocks noGrp="1"/>
          </p:cNvSpPr>
          <p:nvPr>
            <p:ph type="title"/>
          </p:nvPr>
        </p:nvSpPr>
        <p:spPr/>
        <p:txBody>
          <a:bodyPr/>
          <a:lstStyle/>
          <a:p>
            <a:r>
              <a:rPr lang="en-US" dirty="0"/>
              <a:t>Book of the Week</a:t>
            </a:r>
          </a:p>
        </p:txBody>
      </p:sp>
      <p:sp>
        <p:nvSpPr>
          <p:cNvPr id="3" name="Content Placeholder 2">
            <a:extLst>
              <a:ext uri="{FF2B5EF4-FFF2-40B4-BE49-F238E27FC236}">
                <a16:creationId xmlns:a16="http://schemas.microsoft.com/office/drawing/2014/main" id="{E75FE439-E152-AC23-04B8-5253DF5975F7}"/>
              </a:ext>
            </a:extLst>
          </p:cNvPr>
          <p:cNvSpPr>
            <a:spLocks noGrp="1"/>
          </p:cNvSpPr>
          <p:nvPr>
            <p:ph idx="1"/>
          </p:nvPr>
        </p:nvSpPr>
        <p:spPr/>
        <p:txBody>
          <a:bodyPr>
            <a:normAutofit lnSpcReduction="10000"/>
          </a:bodyPr>
          <a:lstStyle/>
          <a:p>
            <a:r>
              <a:rPr lang="en-US" b="0" i="0" dirty="0">
                <a:solidFill>
                  <a:srgbClr val="30465B"/>
                </a:solidFill>
                <a:effectLst/>
                <a:latin typeface="Roboto" panose="02000000000000000000" pitchFamily="2" charset="0"/>
              </a:rPr>
              <a:t>Frank Bruni / NYTimes Opinion Columnist / Prof at Duke</a:t>
            </a:r>
          </a:p>
          <a:p>
            <a:pPr marL="0" indent="0">
              <a:buNone/>
            </a:pPr>
            <a:r>
              <a:rPr lang="en-US" dirty="0">
                <a:solidFill>
                  <a:srgbClr val="30465B"/>
                </a:solidFill>
                <a:latin typeface="Roboto" panose="02000000000000000000" pitchFamily="2" charset="0"/>
              </a:rPr>
              <a:t>     </a:t>
            </a:r>
            <a:r>
              <a:rPr lang="en-US" u="sng" dirty="0">
                <a:solidFill>
                  <a:srgbClr val="30465B"/>
                </a:solidFill>
                <a:latin typeface="Roboto" panose="02000000000000000000" pitchFamily="2" charset="0"/>
              </a:rPr>
              <a:t>The Beauty of Dusk: On Vision Lost and Found</a:t>
            </a:r>
          </a:p>
          <a:p>
            <a:pPr marL="0" indent="0">
              <a:buNone/>
            </a:pPr>
            <a:r>
              <a:rPr lang="en-US" dirty="0">
                <a:solidFill>
                  <a:srgbClr val="30465B"/>
                </a:solidFill>
                <a:latin typeface="Roboto" panose="02000000000000000000" pitchFamily="2" charset="0"/>
              </a:rPr>
              <a:t>	A memoir about the experience of loosing sight in one eye as the result of a stroke.</a:t>
            </a:r>
          </a:p>
          <a:p>
            <a:pPr marL="457200" lvl="1" indent="0">
              <a:buNone/>
            </a:pPr>
            <a:r>
              <a:rPr lang="en-US" b="0" i="0" dirty="0">
                <a:solidFill>
                  <a:srgbClr val="30465B"/>
                </a:solidFill>
                <a:effectLst/>
                <a:latin typeface="Roboto" panose="02000000000000000000" pitchFamily="2" charset="0"/>
              </a:rPr>
              <a:t>(Available in hard cover, on Kindle, and the public library)</a:t>
            </a:r>
          </a:p>
          <a:p>
            <a:pPr lvl="1"/>
            <a:endParaRPr lang="en-US" b="0" i="0" dirty="0">
              <a:solidFill>
                <a:srgbClr val="30465B"/>
              </a:solidFill>
              <a:effectLst/>
              <a:latin typeface="Roboto" panose="02000000000000000000" pitchFamily="2" charset="0"/>
            </a:endParaRPr>
          </a:p>
          <a:p>
            <a:pPr marL="0" indent="0">
              <a:buNone/>
            </a:pPr>
            <a:r>
              <a:rPr lang="en-US" b="0" i="0" dirty="0">
                <a:solidFill>
                  <a:srgbClr val="30465B"/>
                </a:solidFill>
                <a:effectLst/>
                <a:latin typeface="Roboto" panose="02000000000000000000" pitchFamily="2" charset="0"/>
              </a:rPr>
              <a:t>Bruni's world blurred in one sense, as he experienced his first real inklings that the day isn't forever and that light inexorably fades, but sharpened in another. Confronting unexpected hardship, he felt more blessed than ever before. There was vision lost. There was also vision found"--Publisher's website.</a:t>
            </a:r>
            <a:endParaRPr lang="en-US" dirty="0"/>
          </a:p>
        </p:txBody>
      </p:sp>
    </p:spTree>
    <p:extLst>
      <p:ext uri="{BB962C8B-B14F-4D97-AF65-F5344CB8AC3E}">
        <p14:creationId xmlns:p14="http://schemas.microsoft.com/office/powerpoint/2010/main" val="3836998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740E-4818-B2DF-F582-8C9761CC03F2}"/>
              </a:ext>
            </a:extLst>
          </p:cNvPr>
          <p:cNvSpPr>
            <a:spLocks noGrp="1"/>
          </p:cNvSpPr>
          <p:nvPr>
            <p:ph type="title"/>
          </p:nvPr>
        </p:nvSpPr>
        <p:spPr>
          <a:xfrm>
            <a:off x="838200" y="365125"/>
            <a:ext cx="10515600" cy="1069975"/>
          </a:xfrm>
        </p:spPr>
        <p:txBody>
          <a:bodyPr>
            <a:normAutofit/>
          </a:bodyPr>
          <a:lstStyle/>
          <a:p>
            <a:r>
              <a:rPr lang="en-US" sz="3200" dirty="0"/>
              <a:t>Poem of the Week</a:t>
            </a:r>
          </a:p>
        </p:txBody>
      </p:sp>
      <p:sp>
        <p:nvSpPr>
          <p:cNvPr id="3" name="Content Placeholder 2">
            <a:extLst>
              <a:ext uri="{FF2B5EF4-FFF2-40B4-BE49-F238E27FC236}">
                <a16:creationId xmlns:a16="http://schemas.microsoft.com/office/drawing/2014/main" id="{2146D05D-EE49-2A6E-05C0-84658D9EA67F}"/>
              </a:ext>
            </a:extLst>
          </p:cNvPr>
          <p:cNvSpPr>
            <a:spLocks noGrp="1"/>
          </p:cNvSpPr>
          <p:nvPr>
            <p:ph idx="1"/>
          </p:nvPr>
        </p:nvSpPr>
        <p:spPr/>
        <p:txBody>
          <a:bodyPr numCol="2">
            <a:normAutofit/>
          </a:bodyPr>
          <a:lstStyle/>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the light of late afternoon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shine through chinks in the barn, moving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up the bales as the sun moves down.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the cricket take up chafing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as a woman takes up her needles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and her yarn. Let evening come.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dew collect on the hoe abandoned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in long grass. Let the stars appear</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and the moon disclose her silver horn.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the fox go back to its sandy den.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the wind die down. Let the shed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go black inside. Let evening come.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To the bottle in the ditch, to the scoop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in the oats, to air in the lung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evening come.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Let it come, as it will, and don’t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be afraid. God does not leave us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2000" dirty="0">
                <a:solidFill>
                  <a:srgbClr val="000000"/>
                </a:solidFill>
                <a:effectLst/>
                <a:latin typeface="inherit"/>
                <a:ea typeface="Times New Roman" panose="02020603050405020304" pitchFamily="18" charset="0"/>
                <a:cs typeface="Times New Roman" panose="02020603050405020304" pitchFamily="18" charset="0"/>
              </a:rPr>
              <a:t>comfortless, so let evening come.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0" indent="0">
              <a:buNone/>
            </a:pPr>
            <a:r>
              <a:rPr lang="en-US" dirty="0"/>
              <a:t>		- </a:t>
            </a:r>
            <a:r>
              <a:rPr lang="en-US" sz="2400" dirty="0"/>
              <a:t>Jane Kenyon</a:t>
            </a:r>
          </a:p>
        </p:txBody>
      </p:sp>
    </p:spTree>
    <p:extLst>
      <p:ext uri="{BB962C8B-B14F-4D97-AF65-F5344CB8AC3E}">
        <p14:creationId xmlns:p14="http://schemas.microsoft.com/office/powerpoint/2010/main" val="102224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DE6EB-A23B-F950-5CB2-97BC1B624AE3}"/>
              </a:ext>
            </a:extLst>
          </p:cNvPr>
          <p:cNvSpPr>
            <a:spLocks noGrp="1"/>
          </p:cNvSpPr>
          <p:nvPr>
            <p:ph type="title"/>
          </p:nvPr>
        </p:nvSpPr>
        <p:spPr/>
        <p:txBody>
          <a:bodyPr/>
          <a:lstStyle/>
          <a:p>
            <a:r>
              <a:rPr lang="en-US" dirty="0"/>
              <a:t>Session 2 / Sept 21, 2022</a:t>
            </a:r>
          </a:p>
        </p:txBody>
      </p:sp>
      <p:sp>
        <p:nvSpPr>
          <p:cNvPr id="3" name="Content Placeholder 2">
            <a:extLst>
              <a:ext uri="{FF2B5EF4-FFF2-40B4-BE49-F238E27FC236}">
                <a16:creationId xmlns:a16="http://schemas.microsoft.com/office/drawing/2014/main" id="{4783F6E1-F652-45EC-DB3C-B3621CCF810F}"/>
              </a:ext>
            </a:extLst>
          </p:cNvPr>
          <p:cNvSpPr>
            <a:spLocks noGrp="1"/>
          </p:cNvSpPr>
          <p:nvPr>
            <p:ph idx="1"/>
          </p:nvPr>
        </p:nvSpPr>
        <p:spPr/>
        <p:txBody>
          <a:bodyPr/>
          <a:lstStyle/>
          <a:p>
            <a:pPr marL="0" indent="0">
              <a:buNone/>
            </a:pPr>
            <a:r>
              <a:rPr lang="en-US" dirty="0"/>
              <a:t>A conversation with Don Pilcher </a:t>
            </a:r>
          </a:p>
          <a:p>
            <a:pPr lvl="1">
              <a:buFontTx/>
              <a:buChar char="-"/>
            </a:pPr>
            <a:r>
              <a:rPr lang="en-US" sz="2800" dirty="0"/>
              <a:t>On surviving health challenges and making hard decisions</a:t>
            </a:r>
          </a:p>
          <a:p>
            <a:pPr lvl="1">
              <a:buFontTx/>
              <a:buChar char="-"/>
            </a:pPr>
            <a:endParaRPr lang="en-US" dirty="0"/>
          </a:p>
          <a:p>
            <a:pPr marL="0" indent="0">
              <a:buNone/>
            </a:pPr>
            <a:r>
              <a:rPr lang="en-US" dirty="0"/>
              <a:t>A Presentation on Life Care Communities and related matters</a:t>
            </a:r>
          </a:p>
          <a:p>
            <a:pPr marL="0" indent="0">
              <a:buNone/>
            </a:pPr>
            <a:r>
              <a:rPr lang="en-US" dirty="0"/>
              <a:t>     -   Sara Harkins, Sales Manager, Clark Lindsey</a:t>
            </a:r>
          </a:p>
          <a:p>
            <a:pPr marL="0" indent="0">
              <a:buNone/>
            </a:pPr>
            <a:r>
              <a:rPr lang="en-US" dirty="0"/>
              <a:t>      -  Karen </a:t>
            </a:r>
            <a:r>
              <a:rPr lang="en-US" dirty="0" err="1"/>
              <a:t>Blatzer</a:t>
            </a:r>
            <a:r>
              <a:rPr lang="en-US" dirty="0"/>
              <a:t>, Director of Marketing, Clark Lindsey</a:t>
            </a:r>
          </a:p>
        </p:txBody>
      </p:sp>
    </p:spTree>
    <p:extLst>
      <p:ext uri="{BB962C8B-B14F-4D97-AF65-F5344CB8AC3E}">
        <p14:creationId xmlns:p14="http://schemas.microsoft.com/office/powerpoint/2010/main" val="3328375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8135-30BC-E06C-1062-EFDD3585CF54}"/>
              </a:ext>
            </a:extLst>
          </p:cNvPr>
          <p:cNvSpPr>
            <a:spLocks noGrp="1"/>
          </p:cNvSpPr>
          <p:nvPr>
            <p:ph type="title"/>
          </p:nvPr>
        </p:nvSpPr>
        <p:spPr/>
        <p:txBody>
          <a:bodyPr/>
          <a:lstStyle/>
          <a:p>
            <a:r>
              <a:rPr lang="en-US" dirty="0"/>
              <a:t>More sandwich board work</a:t>
            </a:r>
          </a:p>
        </p:txBody>
      </p:sp>
      <p:sp>
        <p:nvSpPr>
          <p:cNvPr id="3" name="Content Placeholder 2">
            <a:extLst>
              <a:ext uri="{FF2B5EF4-FFF2-40B4-BE49-F238E27FC236}">
                <a16:creationId xmlns:a16="http://schemas.microsoft.com/office/drawing/2014/main" id="{DC735EEE-C615-9DC0-34EE-DDF573F1B599}"/>
              </a:ext>
            </a:extLst>
          </p:cNvPr>
          <p:cNvSpPr>
            <a:spLocks noGrp="1"/>
          </p:cNvSpPr>
          <p:nvPr>
            <p:ph idx="1"/>
          </p:nvPr>
        </p:nvSpPr>
        <p:spPr/>
        <p:txBody>
          <a:bodyPr/>
          <a:lstStyle/>
          <a:p>
            <a:r>
              <a:rPr lang="en-US" dirty="0"/>
              <a:t>What difficult health care and life decisions have I had to make so far in my travels through life?</a:t>
            </a:r>
          </a:p>
          <a:p>
            <a:endParaRPr lang="en-US" dirty="0"/>
          </a:p>
          <a:p>
            <a:r>
              <a:rPr lang="en-US" dirty="0"/>
              <a:t>What decision do I think I will need to make in the future?</a:t>
            </a:r>
          </a:p>
          <a:p>
            <a:endParaRPr lang="en-US" dirty="0"/>
          </a:p>
          <a:p>
            <a:r>
              <a:rPr lang="en-US" dirty="0"/>
              <a:t>What are the emotional issues involved?</a:t>
            </a:r>
          </a:p>
        </p:txBody>
      </p:sp>
    </p:spTree>
    <p:extLst>
      <p:ext uri="{BB962C8B-B14F-4D97-AF65-F5344CB8AC3E}">
        <p14:creationId xmlns:p14="http://schemas.microsoft.com/office/powerpoint/2010/main" val="297473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DB67-29AF-CB05-9138-6FA8A00471B3}"/>
              </a:ext>
            </a:extLst>
          </p:cNvPr>
          <p:cNvSpPr>
            <a:spLocks noGrp="1"/>
          </p:cNvSpPr>
          <p:nvPr>
            <p:ph type="title"/>
          </p:nvPr>
        </p:nvSpPr>
        <p:spPr/>
        <p:txBody>
          <a:bodyPr/>
          <a:lstStyle/>
          <a:p>
            <a:r>
              <a:rPr lang="en-US" dirty="0"/>
              <a:t>Syllabus / part 1</a:t>
            </a:r>
          </a:p>
        </p:txBody>
      </p:sp>
      <p:sp>
        <p:nvSpPr>
          <p:cNvPr id="3" name="Content Placeholder 2">
            <a:extLst>
              <a:ext uri="{FF2B5EF4-FFF2-40B4-BE49-F238E27FC236}">
                <a16:creationId xmlns:a16="http://schemas.microsoft.com/office/drawing/2014/main" id="{B36EF18F-52A4-7DDE-3EAE-47F4E76554E3}"/>
              </a:ext>
            </a:extLst>
          </p:cNvPr>
          <p:cNvSpPr>
            <a:spLocks noGrp="1"/>
          </p:cNvSpPr>
          <p:nvPr>
            <p:ph idx="1"/>
          </p:nvPr>
        </p:nvSpPr>
        <p:spPr/>
        <p:txBody>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Sept 14 / Two requests:  </a:t>
            </a:r>
            <a:r>
              <a:rPr lang="en-US" sz="1800" b="1" dirty="0">
                <a:latin typeface="Calibri" panose="020F0502020204030204" pitchFamily="34" charset="0"/>
                <a:ea typeface="Calibri" panose="020F0502020204030204" pitchFamily="34" charset="0"/>
                <a:cs typeface="Times New Roman" panose="02020603050405020304" pitchFamily="18" charset="0"/>
              </a:rPr>
              <a:t>Emails</a:t>
            </a:r>
            <a:r>
              <a:rPr lang="en-US" sz="1800" dirty="0">
                <a:latin typeface="Calibri" panose="020F0502020204030204" pitchFamily="34" charset="0"/>
                <a:ea typeface="Calibri" panose="020F0502020204030204" pitchFamily="34" charset="0"/>
                <a:cs typeface="Times New Roman" panose="02020603050405020304" pitchFamily="18" charset="0"/>
              </a:rPr>
              <a:t> and Proposal for </a:t>
            </a:r>
            <a:r>
              <a:rPr lang="en-US" sz="1800" b="1" dirty="0">
                <a:latin typeface="Calibri" panose="020F0502020204030204" pitchFamily="34" charset="0"/>
                <a:ea typeface="Calibri" panose="020F0502020204030204" pitchFamily="34" charset="0"/>
                <a:cs typeface="Times New Roman" panose="02020603050405020304" pitchFamily="18" charset="0"/>
              </a:rPr>
              <a:t>talking with U of I students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latin typeface="Calibri" panose="020F0502020204030204" pitchFamily="34" charset="0"/>
                <a:ea typeface="Calibri" panose="020F0502020204030204" pitchFamily="34" charset="0"/>
                <a:cs typeface="Times New Roman" panose="02020603050405020304" pitchFamily="18" charset="0"/>
              </a:rPr>
              <a:t>Confronting Mortality</a:t>
            </a:r>
            <a:r>
              <a:rPr lang="en-US" sz="1800" dirty="0">
                <a:latin typeface="Calibri" panose="020F0502020204030204" pitchFamily="34" charset="0"/>
                <a:ea typeface="Calibri" panose="020F0502020204030204" pitchFamily="34" charset="0"/>
                <a:cs typeface="Times New Roman" panose="02020603050405020304" pitchFamily="18" charset="0"/>
              </a:rPr>
              <a:t> / making a sandwich board</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Sept 21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Medical and other decision making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Continuity of Care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living arrangements / Sara Hawkins and Karen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Blatzer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Sept 28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Legal Safeguards</a:t>
            </a:r>
            <a:r>
              <a:rPr lang="en-US" sz="1800" dirty="0">
                <a:effectLst/>
                <a:latin typeface="Calibri" panose="020F0502020204030204" pitchFamily="34" charset="0"/>
                <a:ea typeface="Calibri" panose="020F0502020204030204" pitchFamily="34" charset="0"/>
                <a:cs typeface="Times New Roman" panose="02020603050405020304" pitchFamily="18" charset="0"/>
              </a:rPr>
              <a:t> / Keith Emmons – Meyer-</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Kapel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Having hard conversations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 How to talk to family and friends about your desires,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your feelings and your plans</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Oct 5 / Atul Gawande BEING MORTAL / Frontline Documentary</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Aging and Dementia</a:t>
            </a:r>
            <a:r>
              <a:rPr lang="en-US" sz="1800" dirty="0">
                <a:effectLst/>
                <a:latin typeface="Calibri" panose="020F0502020204030204" pitchFamily="34" charset="0"/>
                <a:ea typeface="Calibri" panose="020F0502020204030204" pitchFamily="34" charset="0"/>
                <a:cs typeface="Times New Roman" panose="02020603050405020304" pitchFamily="18" charset="0"/>
              </a:rPr>
              <a:t> /  Kathy Vance and Chuck Cowger / convenors of support groups for 	</a:t>
            </a:r>
          </a:p>
          <a:p>
            <a:pPr marL="45720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partners of people with dementia</a:t>
            </a:r>
          </a:p>
          <a:p>
            <a:endParaRPr lang="en-US" dirty="0"/>
          </a:p>
        </p:txBody>
      </p:sp>
    </p:spTree>
    <p:extLst>
      <p:ext uri="{BB962C8B-B14F-4D97-AF65-F5344CB8AC3E}">
        <p14:creationId xmlns:p14="http://schemas.microsoft.com/office/powerpoint/2010/main" val="3885375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BF7F-58D4-E2E2-AC94-9A2BA130C790}"/>
              </a:ext>
            </a:extLst>
          </p:cNvPr>
          <p:cNvSpPr>
            <a:spLocks noGrp="1"/>
          </p:cNvSpPr>
          <p:nvPr>
            <p:ph type="title"/>
          </p:nvPr>
        </p:nvSpPr>
        <p:spPr/>
        <p:txBody>
          <a:bodyPr/>
          <a:lstStyle/>
          <a:p>
            <a:r>
              <a:rPr lang="en-US" dirty="0"/>
              <a:t>Book of the Week</a:t>
            </a:r>
          </a:p>
        </p:txBody>
      </p:sp>
      <p:sp>
        <p:nvSpPr>
          <p:cNvPr id="3" name="Content Placeholder 2">
            <a:extLst>
              <a:ext uri="{FF2B5EF4-FFF2-40B4-BE49-F238E27FC236}">
                <a16:creationId xmlns:a16="http://schemas.microsoft.com/office/drawing/2014/main" id="{C01C51B5-A10A-6984-9DA9-36D7B8251FF1}"/>
              </a:ext>
            </a:extLst>
          </p:cNvPr>
          <p:cNvSpPr>
            <a:spLocks noGrp="1"/>
          </p:cNvSpPr>
          <p:nvPr>
            <p:ph idx="1"/>
          </p:nvPr>
        </p:nvSpPr>
        <p:spPr/>
        <p:txBody>
          <a:bodyPr/>
          <a:lstStyle/>
          <a:p>
            <a:r>
              <a:rPr lang="en-US" dirty="0"/>
              <a:t>Atul Gawande, </a:t>
            </a:r>
            <a:r>
              <a:rPr lang="en-US" u="sng" dirty="0"/>
              <a:t>Being Mortal: Meditations on What Matters in the End</a:t>
            </a:r>
          </a:p>
          <a:p>
            <a:pPr marL="0" indent="0">
              <a:buNone/>
            </a:pPr>
            <a:endParaRPr lang="en-US" u="sng" dirty="0"/>
          </a:p>
          <a:p>
            <a:pPr marL="0" indent="0">
              <a:buNone/>
            </a:pPr>
            <a:r>
              <a:rPr lang="en-US" dirty="0"/>
              <a:t>Particularly good on understanding how we got to where we are now with systems of care for aging and dying people.</a:t>
            </a:r>
          </a:p>
          <a:p>
            <a:pPr marL="0" indent="0">
              <a:buNone/>
            </a:pPr>
            <a:endParaRPr lang="en-US" dirty="0"/>
          </a:p>
          <a:p>
            <a:pPr marL="0" indent="0">
              <a:buNone/>
            </a:pPr>
            <a:r>
              <a:rPr lang="en-US" dirty="0"/>
              <a:t>A classic</a:t>
            </a:r>
          </a:p>
          <a:p>
            <a:pPr marL="0" indent="0">
              <a:buNone/>
            </a:pPr>
            <a:endParaRPr lang="en-US" dirty="0"/>
          </a:p>
          <a:p>
            <a:pPr marL="0" indent="0">
              <a:buNone/>
            </a:pPr>
            <a:r>
              <a:rPr lang="en-US" dirty="0"/>
              <a:t>Available everywhere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20975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DEBE-C99D-AB6D-D57B-269D964E9A24}"/>
              </a:ext>
            </a:extLst>
          </p:cNvPr>
          <p:cNvSpPr>
            <a:spLocks noGrp="1"/>
          </p:cNvSpPr>
          <p:nvPr>
            <p:ph type="title"/>
          </p:nvPr>
        </p:nvSpPr>
        <p:spPr>
          <a:xfrm>
            <a:off x="838200" y="365126"/>
            <a:ext cx="10515600" cy="659634"/>
          </a:xfrm>
        </p:spPr>
        <p:txBody>
          <a:bodyPr>
            <a:normAutofit/>
          </a:bodyPr>
          <a:lstStyle/>
          <a:p>
            <a:r>
              <a:rPr lang="en-US" sz="3200" dirty="0"/>
              <a:t>Poem of the week / Wendell Berry</a:t>
            </a:r>
          </a:p>
        </p:txBody>
      </p:sp>
      <p:sp>
        <p:nvSpPr>
          <p:cNvPr id="3" name="Content Placeholder 2">
            <a:extLst>
              <a:ext uri="{FF2B5EF4-FFF2-40B4-BE49-F238E27FC236}">
                <a16:creationId xmlns:a16="http://schemas.microsoft.com/office/drawing/2014/main" id="{A5FE7806-6535-AC78-1BCC-FA11BBBA730F}"/>
              </a:ext>
            </a:extLst>
          </p:cNvPr>
          <p:cNvSpPr>
            <a:spLocks noGrp="1"/>
          </p:cNvSpPr>
          <p:nvPr>
            <p:ph idx="1"/>
          </p:nvPr>
        </p:nvSpPr>
        <p:spPr>
          <a:xfrm>
            <a:off x="838200" y="1024760"/>
            <a:ext cx="10515600" cy="6211612"/>
          </a:xfrm>
        </p:spPr>
        <p:txBody>
          <a:bodyPr>
            <a:noAutofit/>
          </a:bodyPr>
          <a:lstStyle/>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Sycamore (“Openings”- 1968) </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In the place that is my own place, whose earth</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 am shaped in and must bear, there is an old tree growing, a great sycamore that is a wondrous healer of itself. Fences have been tied to it, nails driven into it,</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hacks and whittles cut in it, the lightning has burned it. There is no year it has flourished in</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that has not harmed it. There is a hollow in it</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that is its death, though its living brims whitely</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at the lip of the darkness and flows outward.</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Over all its scars has come the seamless white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of the bark. It bears the gnarls of its history</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healed over. It has risen to a strange perfection</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in the warp and bending of its long growth.</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It has gathered all accidents into its purpose.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It has become the intention and radiance of its dark fate.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It is a fact, sublime, mystical and unassailable.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In all the country there is no other like it.</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I recognize in it a principle, an indwelling</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same as itself, and greater, that I would be ruled by.</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 see that it stands in its place and feeds upon it,</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and is fed upon, and is native, and maker. </a:t>
            </a:r>
          </a:p>
          <a:p>
            <a:pPr marL="0" marR="0" indent="0">
              <a:spcBef>
                <a:spcPts val="0"/>
              </a:spcBef>
              <a:spcAft>
                <a:spcPts val="0"/>
              </a:spcAft>
              <a:buNone/>
            </a:pP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 </a:t>
            </a:r>
          </a:p>
          <a:p>
            <a:pPr marL="1828800" lvl="4" indent="0">
              <a:buNone/>
            </a:pPr>
            <a:endParaRPr lang="en-US" sz="2000" dirty="0"/>
          </a:p>
        </p:txBody>
      </p:sp>
    </p:spTree>
    <p:extLst>
      <p:ext uri="{BB962C8B-B14F-4D97-AF65-F5344CB8AC3E}">
        <p14:creationId xmlns:p14="http://schemas.microsoft.com/office/powerpoint/2010/main" val="724244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E369-9EEB-6B72-D8A6-C6F6E62D43CA}"/>
              </a:ext>
            </a:extLst>
          </p:cNvPr>
          <p:cNvSpPr>
            <a:spLocks noGrp="1"/>
          </p:cNvSpPr>
          <p:nvPr>
            <p:ph type="title"/>
          </p:nvPr>
        </p:nvSpPr>
        <p:spPr/>
        <p:txBody>
          <a:bodyPr>
            <a:normAutofit/>
          </a:bodyPr>
          <a:lstStyle/>
          <a:p>
            <a:r>
              <a:rPr lang="en-US" sz="3600" dirty="0"/>
              <a:t>The spectrum of living arrangements and health care</a:t>
            </a:r>
            <a:br>
              <a:rPr lang="en-US" sz="3600" dirty="0"/>
            </a:br>
            <a:r>
              <a:rPr lang="en-US" sz="3600" dirty="0"/>
              <a:t>    </a:t>
            </a:r>
          </a:p>
        </p:txBody>
      </p:sp>
      <p:sp>
        <p:nvSpPr>
          <p:cNvPr id="3" name="Content Placeholder 2">
            <a:extLst>
              <a:ext uri="{FF2B5EF4-FFF2-40B4-BE49-F238E27FC236}">
                <a16:creationId xmlns:a16="http://schemas.microsoft.com/office/drawing/2014/main" id="{D4A219A5-845A-A198-F211-E76C52ACA398}"/>
              </a:ext>
            </a:extLst>
          </p:cNvPr>
          <p:cNvSpPr>
            <a:spLocks noGrp="1"/>
          </p:cNvSpPr>
          <p:nvPr>
            <p:ph idx="1"/>
          </p:nvPr>
        </p:nvSpPr>
        <p:spPr/>
        <p:txBody>
          <a:bodyPr>
            <a:normAutofit fontScale="77500" lnSpcReduction="20000"/>
          </a:bodyPr>
          <a:lstStyle/>
          <a:p>
            <a:pPr marL="514350" indent="-514350">
              <a:buAutoNum type="arabicPeriod"/>
            </a:pPr>
            <a:r>
              <a:rPr lang="en-US" dirty="0"/>
              <a:t>In your own home, apartment, etc.</a:t>
            </a:r>
          </a:p>
          <a:p>
            <a:pPr marL="514350" indent="-514350">
              <a:buAutoNum type="arabicPeriod"/>
            </a:pPr>
            <a:r>
              <a:rPr lang="en-US" dirty="0"/>
              <a:t>In your home with home health and housekeeping assistance</a:t>
            </a:r>
          </a:p>
          <a:p>
            <a:pPr marL="514350" indent="-514350">
              <a:buAutoNum type="arabicPeriod"/>
            </a:pPr>
            <a:r>
              <a:rPr lang="en-US" dirty="0"/>
              <a:t>Residential living, an apartment with meals and some services	CL	WS</a:t>
            </a:r>
          </a:p>
          <a:p>
            <a:pPr marL="0" indent="0">
              <a:buNone/>
            </a:pPr>
            <a:r>
              <a:rPr lang="en-US" dirty="0"/>
              <a:t>	- can be done in various kinds of communities</a:t>
            </a:r>
          </a:p>
          <a:p>
            <a:pPr marL="0" indent="0">
              <a:buNone/>
            </a:pPr>
            <a:r>
              <a:rPr lang="en-US" dirty="0"/>
              <a:t>	- some life care communities have entrance fees, others not</a:t>
            </a:r>
          </a:p>
          <a:p>
            <a:pPr marL="0" indent="0">
              <a:buNone/>
            </a:pPr>
            <a:r>
              <a:rPr lang="en-US" dirty="0"/>
              <a:t>4.     Assisted living, a room, meals, and many support services	           planned	WS</a:t>
            </a:r>
          </a:p>
          <a:p>
            <a:pPr marL="0" indent="0">
              <a:buNone/>
            </a:pPr>
            <a:r>
              <a:rPr lang="en-US" dirty="0"/>
              <a:t>5.     Skilled nursing facility / round the clock support			CL	nearby</a:t>
            </a:r>
          </a:p>
          <a:p>
            <a:pPr marL="514350" indent="-514350">
              <a:buAutoNum type="arabicPeriod" startAt="6"/>
            </a:pPr>
            <a:r>
              <a:rPr lang="en-US" dirty="0"/>
              <a:t> Memory care / a specialized hybrid of assisted living 		CL	WS</a:t>
            </a:r>
          </a:p>
          <a:p>
            <a:pPr marL="0" indent="0">
              <a:buNone/>
            </a:pPr>
            <a:r>
              <a:rPr lang="en-US" dirty="0"/>
              <a:t>	and skilled nursing</a:t>
            </a:r>
          </a:p>
          <a:p>
            <a:pPr marL="514350" indent="-514350">
              <a:buAutoNum type="arabicPeriod" startAt="7"/>
            </a:pPr>
            <a:r>
              <a:rPr lang="en-US" dirty="0"/>
              <a:t>Rehabilitation facility / can be hospital, skilled nursing		CL	?</a:t>
            </a:r>
          </a:p>
          <a:p>
            <a:pPr marL="0" indent="0">
              <a:buNone/>
            </a:pPr>
            <a:endParaRPr lang="en-US" dirty="0"/>
          </a:p>
          <a:p>
            <a:pPr marL="0" indent="0">
              <a:buNone/>
            </a:pPr>
            <a:r>
              <a:rPr lang="en-US" dirty="0"/>
              <a:t>Life care communities combine various combinations of these options and services</a:t>
            </a:r>
          </a:p>
        </p:txBody>
      </p:sp>
    </p:spTree>
    <p:extLst>
      <p:ext uri="{BB962C8B-B14F-4D97-AF65-F5344CB8AC3E}">
        <p14:creationId xmlns:p14="http://schemas.microsoft.com/office/powerpoint/2010/main" val="93043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9259-1117-DEE1-4A3F-1D67C6460A1D}"/>
              </a:ext>
            </a:extLst>
          </p:cNvPr>
          <p:cNvSpPr>
            <a:spLocks noGrp="1"/>
          </p:cNvSpPr>
          <p:nvPr>
            <p:ph type="title"/>
          </p:nvPr>
        </p:nvSpPr>
        <p:spPr/>
        <p:txBody>
          <a:bodyPr/>
          <a:lstStyle/>
          <a:p>
            <a:r>
              <a:rPr lang="en-US" dirty="0"/>
              <a:t>What is a life care community</a:t>
            </a:r>
          </a:p>
        </p:txBody>
      </p:sp>
      <p:sp>
        <p:nvSpPr>
          <p:cNvPr id="3" name="Content Placeholder 2">
            <a:extLst>
              <a:ext uri="{FF2B5EF4-FFF2-40B4-BE49-F238E27FC236}">
                <a16:creationId xmlns:a16="http://schemas.microsoft.com/office/drawing/2014/main" id="{4688C22D-7896-8016-C543-4667C6CA3C6D}"/>
              </a:ext>
            </a:extLst>
          </p:cNvPr>
          <p:cNvSpPr>
            <a:spLocks noGrp="1"/>
          </p:cNvSpPr>
          <p:nvPr>
            <p:ph idx="1"/>
          </p:nvPr>
        </p:nvSpPr>
        <p:spPr/>
        <p:txBody>
          <a:bodyPr/>
          <a:lstStyle/>
          <a:p>
            <a:pPr marL="0" indent="0">
              <a:buNone/>
            </a:pPr>
            <a:r>
              <a:rPr lang="en-US" dirty="0"/>
              <a:t>A Presentation on Life Care Communities and related matters</a:t>
            </a:r>
          </a:p>
          <a:p>
            <a:pPr marL="0" indent="0">
              <a:buNone/>
            </a:pPr>
            <a:r>
              <a:rPr lang="en-US" dirty="0"/>
              <a:t>     -   Sara Harkins, Sales Manager, Clark Lindsey</a:t>
            </a:r>
          </a:p>
          <a:p>
            <a:pPr marL="0" indent="0">
              <a:buNone/>
            </a:pPr>
            <a:r>
              <a:rPr lang="en-US" dirty="0"/>
              <a:t>      -  Karen </a:t>
            </a:r>
            <a:r>
              <a:rPr lang="en-US" dirty="0" err="1"/>
              <a:t>Blatzer</a:t>
            </a:r>
            <a:r>
              <a:rPr lang="en-US" dirty="0"/>
              <a:t>, Director of Marketing, Clark Lindsey</a:t>
            </a:r>
          </a:p>
          <a:p>
            <a:endParaRPr lang="en-US" dirty="0"/>
          </a:p>
        </p:txBody>
      </p:sp>
    </p:spTree>
    <p:extLst>
      <p:ext uri="{BB962C8B-B14F-4D97-AF65-F5344CB8AC3E}">
        <p14:creationId xmlns:p14="http://schemas.microsoft.com/office/powerpoint/2010/main" val="2550298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B4F1-C100-3631-E39B-137645CCFE06}"/>
              </a:ext>
            </a:extLst>
          </p:cNvPr>
          <p:cNvSpPr>
            <a:spLocks noGrp="1"/>
          </p:cNvSpPr>
          <p:nvPr>
            <p:ph type="title"/>
          </p:nvPr>
        </p:nvSpPr>
        <p:spPr/>
        <p:txBody>
          <a:bodyPr/>
          <a:lstStyle/>
          <a:p>
            <a:r>
              <a:rPr lang="en-US" dirty="0"/>
              <a:t>Agenda for today / Sept 28, 2022</a:t>
            </a:r>
          </a:p>
        </p:txBody>
      </p:sp>
      <p:sp>
        <p:nvSpPr>
          <p:cNvPr id="3" name="Content Placeholder 2">
            <a:extLst>
              <a:ext uri="{FF2B5EF4-FFF2-40B4-BE49-F238E27FC236}">
                <a16:creationId xmlns:a16="http://schemas.microsoft.com/office/drawing/2014/main" id="{23A0EEF6-E478-CC12-AC62-14053A7A305C}"/>
              </a:ext>
            </a:extLst>
          </p:cNvPr>
          <p:cNvSpPr>
            <a:spLocks noGrp="1"/>
          </p:cNvSpPr>
          <p:nvPr>
            <p:ph idx="1"/>
          </p:nvPr>
        </p:nvSpPr>
        <p:spPr/>
        <p:txBody>
          <a:bodyPr>
            <a:normAutofit lnSpcReduction="10000"/>
          </a:bodyPr>
          <a:lstStyle/>
          <a:p>
            <a:r>
              <a:rPr lang="en-US" dirty="0"/>
              <a:t>Aging, Death, and the Law</a:t>
            </a:r>
          </a:p>
          <a:p>
            <a:pPr marL="0" indent="0">
              <a:buNone/>
            </a:pPr>
            <a:r>
              <a:rPr lang="en-US" dirty="0"/>
              <a:t>	Keith Emmons, Attorney at Meyer Capel</a:t>
            </a:r>
          </a:p>
          <a:p>
            <a:pPr marL="0" indent="0">
              <a:buNone/>
            </a:pPr>
            <a:r>
              <a:rPr lang="en-US" dirty="0"/>
              <a:t>	Specializing in health law and litigation services</a:t>
            </a:r>
          </a:p>
          <a:p>
            <a:pPr marL="0" indent="0">
              <a:buNone/>
            </a:pPr>
            <a:r>
              <a:rPr lang="en-US" dirty="0"/>
              <a:t>	An Illinois Super Lawyer in the health care law field</a:t>
            </a:r>
          </a:p>
          <a:p>
            <a:pPr marL="0" indent="0">
              <a:buNone/>
            </a:pPr>
            <a:r>
              <a:rPr lang="en-US" dirty="0"/>
              <a:t>	(friend of George Perlstein)</a:t>
            </a:r>
          </a:p>
          <a:p>
            <a:pPr marL="0" indent="0">
              <a:buNone/>
            </a:pPr>
            <a:endParaRPr lang="en-US" dirty="0"/>
          </a:p>
          <a:p>
            <a:r>
              <a:rPr lang="en-US" dirty="0"/>
              <a:t>Having difficult conversations</a:t>
            </a:r>
          </a:p>
          <a:p>
            <a:pPr marL="0" indent="0">
              <a:buNone/>
            </a:pPr>
            <a:r>
              <a:rPr lang="en-US" dirty="0"/>
              <a:t>	How to talk to doctors, family, and friends about</a:t>
            </a:r>
          </a:p>
          <a:p>
            <a:pPr marL="0" indent="0">
              <a:buNone/>
            </a:pPr>
            <a:r>
              <a:rPr lang="en-US" dirty="0"/>
              <a:t>	your end of life stipulations and desired </a:t>
            </a:r>
          </a:p>
        </p:txBody>
      </p:sp>
    </p:spTree>
    <p:extLst>
      <p:ext uri="{BB962C8B-B14F-4D97-AF65-F5344CB8AC3E}">
        <p14:creationId xmlns:p14="http://schemas.microsoft.com/office/powerpoint/2010/main" val="3170193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61BAB-9D3A-C973-6705-26052C38BC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5391B0-8D7F-8E20-8C0B-55D234AAA8A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82574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35F9-E34F-D8D0-0ED2-6FFDBF8124A7}"/>
              </a:ext>
            </a:extLst>
          </p:cNvPr>
          <p:cNvSpPr>
            <a:spLocks noGrp="1"/>
          </p:cNvSpPr>
          <p:nvPr>
            <p:ph type="title"/>
          </p:nvPr>
        </p:nvSpPr>
        <p:spPr/>
        <p:txBody>
          <a:bodyPr/>
          <a:lstStyle/>
          <a:p>
            <a:endParaRPr lang="en-US"/>
          </a:p>
        </p:txBody>
      </p:sp>
      <p:pic>
        <p:nvPicPr>
          <p:cNvPr id="4" name="Addendum to HCPOA">
            <a:hlinkClick r:id="" action="ppaction://media"/>
            <a:extLst>
              <a:ext uri="{FF2B5EF4-FFF2-40B4-BE49-F238E27FC236}">
                <a16:creationId xmlns:a16="http://schemas.microsoft.com/office/drawing/2014/main" id="{48A951B4-2BC4-3ECF-6E38-DF1B2AB727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03725" y="1825625"/>
            <a:ext cx="3382963" cy="4351338"/>
          </a:xfrm>
        </p:spPr>
      </p:pic>
    </p:spTree>
    <p:extLst>
      <p:ext uri="{BB962C8B-B14F-4D97-AF65-F5344CB8AC3E}">
        <p14:creationId xmlns:p14="http://schemas.microsoft.com/office/powerpoint/2010/main" val="222355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B08A-4E0B-47F9-7CEE-25A03B8C9F97}"/>
              </a:ext>
            </a:extLst>
          </p:cNvPr>
          <p:cNvSpPr>
            <a:spLocks noGrp="1"/>
          </p:cNvSpPr>
          <p:nvPr>
            <p:ph type="title"/>
          </p:nvPr>
        </p:nvSpPr>
        <p:spPr/>
        <p:txBody>
          <a:bodyPr/>
          <a:lstStyle/>
          <a:p>
            <a:r>
              <a:rPr lang="en-US" dirty="0"/>
              <a:t>Having Hard Conversations</a:t>
            </a:r>
          </a:p>
        </p:txBody>
      </p:sp>
      <p:sp>
        <p:nvSpPr>
          <p:cNvPr id="3" name="Content Placeholder 2">
            <a:extLst>
              <a:ext uri="{FF2B5EF4-FFF2-40B4-BE49-F238E27FC236}">
                <a16:creationId xmlns:a16="http://schemas.microsoft.com/office/drawing/2014/main" id="{3EFB9A13-B113-E94D-496A-6E4C9A0AB42A}"/>
              </a:ext>
            </a:extLst>
          </p:cNvPr>
          <p:cNvSpPr>
            <a:spLocks noGrp="1"/>
          </p:cNvSpPr>
          <p:nvPr>
            <p:ph idx="1"/>
          </p:nvPr>
        </p:nvSpPr>
        <p:spPr/>
        <p:txBody>
          <a:bodyPr>
            <a:normAutofit fontScale="92500" lnSpcReduction="20000"/>
          </a:bodyPr>
          <a:lstStyle/>
          <a:p>
            <a:r>
              <a:rPr lang="en-US" b="0" i="0" dirty="0">
                <a:solidFill>
                  <a:srgbClr val="202124"/>
                </a:solidFill>
                <a:effectLst/>
                <a:latin typeface="Roboto" panose="02000000000000000000" pitchFamily="2" charset="0"/>
              </a:rPr>
              <a:t>A difficult conversation is a planned discussion about an uncomfortable topic or a negative experience where the goal is to share different perspectives, build mutual understanding, and develop respect (not to persuade or win")</a:t>
            </a:r>
          </a:p>
          <a:p>
            <a:endParaRPr lang="en-US" dirty="0">
              <a:solidFill>
                <a:srgbClr val="202124"/>
              </a:solidFill>
              <a:latin typeface="Roboto" panose="02000000000000000000" pitchFamily="2" charset="0"/>
            </a:endParaRPr>
          </a:p>
          <a:p>
            <a:pPr algn="l"/>
            <a:r>
              <a:rPr lang="en-US" b="1" i="0" dirty="0">
                <a:solidFill>
                  <a:srgbClr val="202124"/>
                </a:solidFill>
                <a:effectLst/>
                <a:latin typeface="Roboto" panose="02000000000000000000" pitchFamily="2" charset="0"/>
              </a:rPr>
              <a:t>How to have difficult conversations – and keep good relationships</a:t>
            </a:r>
            <a:endParaRPr lang="en-US" b="0" i="0" dirty="0">
              <a:solidFill>
                <a:srgbClr val="202124"/>
              </a:solidFill>
              <a:effectLst/>
              <a:latin typeface="Roboto" panose="02000000000000000000" pitchFamily="2" charset="0"/>
            </a:endParaRPr>
          </a:p>
          <a:p>
            <a:pPr algn="l">
              <a:buFont typeface="+mj-lt"/>
              <a:buAutoNum type="arabicPeriod"/>
            </a:pPr>
            <a:r>
              <a:rPr lang="en-US" b="0" i="0" dirty="0">
                <a:solidFill>
                  <a:srgbClr val="202124"/>
                </a:solidFill>
                <a:effectLst/>
                <a:latin typeface="Roboto" panose="02000000000000000000" pitchFamily="2" charset="0"/>
              </a:rPr>
              <a:t>Be clear on what you need to say. ...</a:t>
            </a:r>
          </a:p>
          <a:p>
            <a:pPr algn="l">
              <a:buFont typeface="+mj-lt"/>
              <a:buAutoNum type="arabicPeriod"/>
            </a:pPr>
            <a:r>
              <a:rPr lang="en-US" b="0" i="0" dirty="0">
                <a:solidFill>
                  <a:srgbClr val="202124"/>
                </a:solidFill>
                <a:effectLst/>
                <a:latin typeface="Roboto" panose="02000000000000000000" pitchFamily="2" charset="0"/>
              </a:rPr>
              <a:t>Schedule the talk. ...</a:t>
            </a:r>
          </a:p>
          <a:p>
            <a:pPr algn="l">
              <a:buFont typeface="+mj-lt"/>
              <a:buAutoNum type="arabicPeriod"/>
            </a:pPr>
            <a:r>
              <a:rPr lang="en-US" b="0" i="0" dirty="0">
                <a:solidFill>
                  <a:srgbClr val="202124"/>
                </a:solidFill>
                <a:effectLst/>
                <a:latin typeface="Roboto" panose="02000000000000000000" pitchFamily="2" charset="0"/>
              </a:rPr>
              <a:t>Focus on the relationship. ...</a:t>
            </a:r>
          </a:p>
          <a:p>
            <a:pPr algn="l">
              <a:buFont typeface="+mj-lt"/>
              <a:buAutoNum type="arabicPeriod"/>
            </a:pPr>
            <a:r>
              <a:rPr lang="en-US" b="0" i="0" dirty="0">
                <a:solidFill>
                  <a:srgbClr val="202124"/>
                </a:solidFill>
                <a:effectLst/>
                <a:latin typeface="Roboto" panose="02000000000000000000" pitchFamily="2" charset="0"/>
              </a:rPr>
              <a:t>Collaborate, don't dictate. ...</a:t>
            </a:r>
          </a:p>
          <a:p>
            <a:pPr algn="l">
              <a:buFont typeface="+mj-lt"/>
              <a:buAutoNum type="arabicPeriod"/>
            </a:pPr>
            <a:r>
              <a:rPr lang="en-US" b="0" i="0" dirty="0">
                <a:solidFill>
                  <a:srgbClr val="202124"/>
                </a:solidFill>
                <a:effectLst/>
                <a:latin typeface="Roboto" panose="02000000000000000000" pitchFamily="2" charset="0"/>
              </a:rPr>
              <a:t>Give time and attention.</a:t>
            </a:r>
          </a:p>
          <a:p>
            <a:endParaRPr lang="en-US" dirty="0"/>
          </a:p>
        </p:txBody>
      </p:sp>
    </p:spTree>
    <p:extLst>
      <p:ext uri="{BB962C8B-B14F-4D97-AF65-F5344CB8AC3E}">
        <p14:creationId xmlns:p14="http://schemas.microsoft.com/office/powerpoint/2010/main" val="3152620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508C-4EF2-1903-2332-5DD03056BF59}"/>
              </a:ext>
            </a:extLst>
          </p:cNvPr>
          <p:cNvSpPr>
            <a:spLocks noGrp="1"/>
          </p:cNvSpPr>
          <p:nvPr>
            <p:ph type="title"/>
          </p:nvPr>
        </p:nvSpPr>
        <p:spPr>
          <a:xfrm>
            <a:off x="838200" y="365125"/>
            <a:ext cx="10515600" cy="732155"/>
          </a:xfrm>
        </p:spPr>
        <p:txBody>
          <a:bodyPr>
            <a:normAutofit/>
          </a:bodyPr>
          <a:lstStyle/>
          <a:p>
            <a:r>
              <a:rPr lang="en-US" sz="3200" dirty="0"/>
              <a:t>Journaling / sandwich board work</a:t>
            </a:r>
          </a:p>
        </p:txBody>
      </p:sp>
      <p:sp>
        <p:nvSpPr>
          <p:cNvPr id="3" name="Content Placeholder 2">
            <a:extLst>
              <a:ext uri="{FF2B5EF4-FFF2-40B4-BE49-F238E27FC236}">
                <a16:creationId xmlns:a16="http://schemas.microsoft.com/office/drawing/2014/main" id="{7373924F-5412-3079-A614-5FAACC466353}"/>
              </a:ext>
            </a:extLst>
          </p:cNvPr>
          <p:cNvSpPr>
            <a:spLocks noGrp="1"/>
          </p:cNvSpPr>
          <p:nvPr>
            <p:ph idx="1"/>
          </p:nvPr>
        </p:nvSpPr>
        <p:spPr>
          <a:xfrm>
            <a:off x="838200" y="1097280"/>
            <a:ext cx="10515600" cy="5079683"/>
          </a:xfrm>
        </p:spPr>
        <p:txBody>
          <a:bodyPr/>
          <a:lstStyle/>
          <a:p>
            <a:r>
              <a:rPr lang="en-US" dirty="0"/>
              <a:t>With whom do I need to have difficult conversation about aging and dying</a:t>
            </a:r>
          </a:p>
          <a:p>
            <a:pPr marL="0" indent="0">
              <a:buNone/>
            </a:pPr>
            <a:r>
              <a:rPr lang="en-US" dirty="0"/>
              <a:t>    -  Medical providers, family, friends?</a:t>
            </a:r>
          </a:p>
          <a:p>
            <a:pPr marL="0" indent="0">
              <a:buNone/>
            </a:pPr>
            <a:endParaRPr lang="en-US" dirty="0"/>
          </a:p>
          <a:p>
            <a:pPr marL="0" indent="0">
              <a:buNone/>
            </a:pPr>
            <a:r>
              <a:rPr lang="en-US" dirty="0"/>
              <a:t>What topics do I want to talk about?</a:t>
            </a:r>
          </a:p>
          <a:p>
            <a:pPr marL="0" indent="0">
              <a:buNone/>
            </a:pPr>
            <a:r>
              <a:rPr lang="en-US" dirty="0"/>
              <a:t>    -  Legal documents, health issues, desires for end of life</a:t>
            </a:r>
          </a:p>
          <a:p>
            <a:pPr marL="0" indent="0">
              <a:buNone/>
            </a:pPr>
            <a:endParaRPr lang="en-US" dirty="0"/>
          </a:p>
          <a:p>
            <a:pPr marL="0" indent="0">
              <a:buNone/>
            </a:pPr>
            <a:r>
              <a:rPr lang="en-US" dirty="0"/>
              <a:t>How might I arrange the conversation</a:t>
            </a:r>
          </a:p>
          <a:p>
            <a:pPr marL="0" indent="0">
              <a:buNone/>
            </a:pPr>
            <a:r>
              <a:rPr lang="en-US" dirty="0"/>
              <a:t>    -  Schedule a meeting, have coffee, convene your family</a:t>
            </a:r>
          </a:p>
          <a:p>
            <a:pPr marL="0" indent="0">
              <a:buNone/>
            </a:pPr>
            <a:endParaRPr lang="en-US" dirty="0"/>
          </a:p>
        </p:txBody>
      </p:sp>
    </p:spTree>
    <p:extLst>
      <p:ext uri="{BB962C8B-B14F-4D97-AF65-F5344CB8AC3E}">
        <p14:creationId xmlns:p14="http://schemas.microsoft.com/office/powerpoint/2010/main" val="1621541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287C-7B20-CD8C-3408-509A0807AA25}"/>
              </a:ext>
            </a:extLst>
          </p:cNvPr>
          <p:cNvSpPr>
            <a:spLocks noGrp="1"/>
          </p:cNvSpPr>
          <p:nvPr>
            <p:ph type="title"/>
          </p:nvPr>
        </p:nvSpPr>
        <p:spPr>
          <a:xfrm>
            <a:off x="838200" y="365125"/>
            <a:ext cx="10515600" cy="714375"/>
          </a:xfrm>
        </p:spPr>
        <p:txBody>
          <a:bodyPr/>
          <a:lstStyle/>
          <a:p>
            <a:r>
              <a:rPr lang="en-US" dirty="0"/>
              <a:t>Book of the week</a:t>
            </a:r>
          </a:p>
        </p:txBody>
      </p:sp>
      <p:sp>
        <p:nvSpPr>
          <p:cNvPr id="3" name="Content Placeholder 2">
            <a:extLst>
              <a:ext uri="{FF2B5EF4-FFF2-40B4-BE49-F238E27FC236}">
                <a16:creationId xmlns:a16="http://schemas.microsoft.com/office/drawing/2014/main" id="{62D2B59E-412F-5A80-BE85-AF28BAE4BC5D}"/>
              </a:ext>
            </a:extLst>
          </p:cNvPr>
          <p:cNvSpPr>
            <a:spLocks noGrp="1"/>
          </p:cNvSpPr>
          <p:nvPr>
            <p:ph idx="1"/>
          </p:nvPr>
        </p:nvSpPr>
        <p:spPr>
          <a:xfrm>
            <a:off x="838200" y="1536700"/>
            <a:ext cx="10515600" cy="4640263"/>
          </a:xfrm>
        </p:spPr>
        <p:txBody>
          <a:bodyPr>
            <a:normAutofit fontScale="92500" lnSpcReduction="20000"/>
          </a:bodyPr>
          <a:lstStyle/>
          <a:p>
            <a:r>
              <a:rPr lang="en-US" dirty="0"/>
              <a:t>Eve Joseph,  </a:t>
            </a:r>
            <a:r>
              <a:rPr lang="en-US" u="sng" dirty="0"/>
              <a:t>In the Slender Margin / The Intimate Strangeness of Death and Dying</a:t>
            </a:r>
            <a:endParaRPr lang="en-US" dirty="0"/>
          </a:p>
          <a:p>
            <a:pPr marL="0" indent="0">
              <a:buNone/>
            </a:pPr>
            <a:r>
              <a:rPr lang="en-US" dirty="0"/>
              <a:t>	Written by a counselor at a hospice facility in Victoria, British Columbia, who is also a published poet who likes to play with words, this book is a quirky journey through vignettes about how death happens.  It is not a consecutive narrative. You can jump in anywhere that sounds interesting. Chapters include:</a:t>
            </a:r>
          </a:p>
          <a:p>
            <a:pPr>
              <a:buFontTx/>
              <a:buChar char="-"/>
            </a:pPr>
            <a:r>
              <a:rPr lang="en-US" dirty="0"/>
              <a:t>Friendliness of Ghosts</a:t>
            </a:r>
          </a:p>
          <a:p>
            <a:pPr>
              <a:buFontTx/>
              <a:buChar char="-"/>
            </a:pPr>
            <a:r>
              <a:rPr lang="en-US" dirty="0"/>
              <a:t>Taming Death</a:t>
            </a:r>
          </a:p>
          <a:p>
            <a:pPr>
              <a:buFontTx/>
              <a:buChar char="-"/>
            </a:pPr>
            <a:r>
              <a:rPr lang="en-US" dirty="0"/>
              <a:t>Species Song</a:t>
            </a:r>
          </a:p>
          <a:p>
            <a:pPr>
              <a:buFontTx/>
              <a:buChar char="-"/>
            </a:pPr>
            <a:r>
              <a:rPr lang="en-US" dirty="0"/>
              <a:t>The Dying Never Take Planes</a:t>
            </a:r>
          </a:p>
          <a:p>
            <a:pPr>
              <a:buFontTx/>
              <a:buChar char="-"/>
            </a:pPr>
            <a:r>
              <a:rPr lang="en-US" dirty="0"/>
              <a:t>Architects of Loss</a:t>
            </a:r>
          </a:p>
        </p:txBody>
      </p:sp>
    </p:spTree>
    <p:extLst>
      <p:ext uri="{BB962C8B-B14F-4D97-AF65-F5344CB8AC3E}">
        <p14:creationId xmlns:p14="http://schemas.microsoft.com/office/powerpoint/2010/main" val="1432757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E3FF-2368-5A5D-32DC-0299E7BA621F}"/>
              </a:ext>
            </a:extLst>
          </p:cNvPr>
          <p:cNvSpPr>
            <a:spLocks noGrp="1"/>
          </p:cNvSpPr>
          <p:nvPr>
            <p:ph type="title"/>
          </p:nvPr>
        </p:nvSpPr>
        <p:spPr/>
        <p:txBody>
          <a:bodyPr/>
          <a:lstStyle/>
          <a:p>
            <a:r>
              <a:rPr lang="en-US" dirty="0"/>
              <a:t>Syllabus / part 2</a:t>
            </a:r>
          </a:p>
        </p:txBody>
      </p:sp>
      <p:sp>
        <p:nvSpPr>
          <p:cNvPr id="3" name="Content Placeholder 2">
            <a:extLst>
              <a:ext uri="{FF2B5EF4-FFF2-40B4-BE49-F238E27FC236}">
                <a16:creationId xmlns:a16="http://schemas.microsoft.com/office/drawing/2014/main" id="{C229A9F4-351B-2A5E-77EA-07B8EC6DC905}"/>
              </a:ext>
            </a:extLst>
          </p:cNvPr>
          <p:cNvSpPr>
            <a:spLocks noGrp="1"/>
          </p:cNvSpPr>
          <p:nvPr>
            <p:ph idx="1"/>
          </p:nvPr>
        </p:nvSpPr>
        <p:spPr/>
        <p:txBody>
          <a:bodyPr>
            <a:normAutofit fontScale="92500" lnSpcReduction="10000"/>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Oct 12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Getting help if you need it</a:t>
            </a:r>
            <a:r>
              <a:rPr lang="en-US" sz="1800" dirty="0">
                <a:effectLst/>
                <a:latin typeface="Calibri" panose="020F0502020204030204" pitchFamily="34" charset="0"/>
                <a:ea typeface="Calibri" panose="020F0502020204030204" pitchFamily="34" charset="0"/>
                <a:cs typeface="Times New Roman" panose="02020603050405020304" pitchFamily="18" charset="0"/>
              </a:rPr>
              <a:t> / Mary Emmons / End of Life Care Coordinator</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Melanie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Sheckles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RN</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Oct 19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As the end approaches</a:t>
            </a:r>
            <a:r>
              <a:rPr lang="en-US" sz="1800" dirty="0">
                <a:effectLst/>
                <a:latin typeface="Calibri" panose="020F0502020204030204" pitchFamily="34" charset="0"/>
                <a:ea typeface="Calibri" panose="020F0502020204030204" pitchFamily="34" charset="0"/>
                <a:cs typeface="Times New Roman" panose="02020603050405020304" pitchFamily="18" charset="0"/>
              </a:rPr>
              <a:t> / Kathy Bond / Palliative Care Nurse</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What it’s like to be dying / Meg Miller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Oct 26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Resources for Aging and Dying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Funeral Consumers Alliance as source of information</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Compassion and Choices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Karen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Retzer</a:t>
            </a:r>
            <a:r>
              <a:rPr lang="en-US" sz="1800" dirty="0">
                <a:effectLst/>
                <a:latin typeface="Calibri" panose="020F0502020204030204" pitchFamily="34" charset="0"/>
                <a:ea typeface="Calibri" panose="020F0502020204030204" pitchFamily="34" charset="0"/>
                <a:cs typeface="Times New Roman" panose="02020603050405020304" pitchFamily="18" charset="0"/>
              </a:rPr>
              <a:t> / Regional Coordinator</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Jim Hannum / Convenor for local action Team</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Nov 2 /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Grief and Dying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 Sharing stories about our experience</a:t>
            </a:r>
          </a:p>
          <a:p>
            <a:pPr marL="0" marR="0" indent="0">
              <a:lnSpc>
                <a:spcPct val="107000"/>
              </a:lnSpc>
              <a:spcBef>
                <a:spcPts val="0"/>
              </a:spcBef>
              <a:spcAft>
                <a:spcPts val="800"/>
              </a:spcAft>
              <a:buNone/>
            </a:pPr>
            <a:r>
              <a:rPr lang="en-US" sz="1800" u="sng"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How do I want to die? /</a:t>
            </a:r>
            <a:r>
              <a:rPr lang="en-US" sz="1800" dirty="0">
                <a:effectLst/>
                <a:latin typeface="Calibri" panose="020F0502020204030204" pitchFamily="34" charset="0"/>
                <a:ea typeface="Calibri" panose="020F0502020204030204" pitchFamily="34" charset="0"/>
                <a:cs typeface="Times New Roman" panose="02020603050405020304" pitchFamily="18" charset="0"/>
              </a:rPr>
              <a:t>  Talking about your hopes, your plans, what you want your obituary to say </a:t>
            </a:r>
          </a:p>
          <a:p>
            <a:pPr marL="0" marR="0" indent="0">
              <a:lnSpc>
                <a:spcPct val="107000"/>
              </a:lnSpc>
              <a:spcBef>
                <a:spcPts val="0"/>
              </a:spcBef>
              <a:spcAft>
                <a:spcPts val="80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anything else related to this course.</a:t>
            </a:r>
          </a:p>
          <a:p>
            <a:pPr marL="0" indent="0">
              <a:buNone/>
            </a:pPr>
            <a:endParaRPr lang="en-US" dirty="0"/>
          </a:p>
        </p:txBody>
      </p:sp>
    </p:spTree>
    <p:extLst>
      <p:ext uri="{BB962C8B-B14F-4D97-AF65-F5344CB8AC3E}">
        <p14:creationId xmlns:p14="http://schemas.microsoft.com/office/powerpoint/2010/main" val="1660460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7CBB-497B-6369-8284-B7A1C78EECFD}"/>
              </a:ext>
            </a:extLst>
          </p:cNvPr>
          <p:cNvSpPr>
            <a:spLocks noGrp="1"/>
          </p:cNvSpPr>
          <p:nvPr>
            <p:ph type="title"/>
          </p:nvPr>
        </p:nvSpPr>
        <p:spPr>
          <a:xfrm>
            <a:off x="838200" y="365125"/>
            <a:ext cx="10515600" cy="777875"/>
          </a:xfrm>
        </p:spPr>
        <p:txBody>
          <a:bodyPr>
            <a:normAutofit/>
          </a:bodyPr>
          <a:lstStyle/>
          <a:p>
            <a:r>
              <a:rPr lang="en-US" sz="3600" dirty="0"/>
              <a:t>Stephen Fry, Oscar Wilde, and the Empire State Building</a:t>
            </a:r>
          </a:p>
        </p:txBody>
      </p:sp>
      <p:sp>
        <p:nvSpPr>
          <p:cNvPr id="3" name="Content Placeholder 2">
            <a:extLst>
              <a:ext uri="{FF2B5EF4-FFF2-40B4-BE49-F238E27FC236}">
                <a16:creationId xmlns:a16="http://schemas.microsoft.com/office/drawing/2014/main" id="{BBB8CAD1-2BB2-3B62-1846-C680C49BADDF}"/>
              </a:ext>
            </a:extLst>
          </p:cNvPr>
          <p:cNvSpPr>
            <a:spLocks noGrp="1"/>
          </p:cNvSpPr>
          <p:nvPr>
            <p:ph idx="1"/>
          </p:nvPr>
        </p:nvSpPr>
        <p:spPr/>
        <p:txBody>
          <a:bodyPr>
            <a:normAutofit/>
          </a:bodyPr>
          <a:lstStyle/>
          <a:p>
            <a:r>
              <a:rPr lang="en-US" dirty="0"/>
              <a:t>Stephen Fry (British actor, comedian, wit) speaking to the Cambridge Union about life, love, struggles, and looking back. I especially like his take on Oscar Wilde.</a:t>
            </a:r>
          </a:p>
          <a:p>
            <a:pPr marL="0" indent="0">
              <a:buNone/>
            </a:pPr>
            <a:r>
              <a:rPr lang="en-US" dirty="0">
                <a:hlinkClick r:id="rId2"/>
              </a:rPr>
              <a:t>https://www.youtube.com/watch?v=bpSIhD7_zz0</a:t>
            </a:r>
            <a:endParaRPr lang="en-US" dirty="0"/>
          </a:p>
          <a:p>
            <a:pPr marL="0" indent="0">
              <a:buNone/>
            </a:pPr>
            <a:endParaRPr lang="en-US" dirty="0"/>
          </a:p>
          <a:p>
            <a:pPr marL="0" indent="0">
              <a:buNone/>
            </a:pPr>
            <a:r>
              <a:rPr lang="en-US" dirty="0"/>
              <a:t>And if you liked that, here he is on language, very erudite and drool humor</a:t>
            </a:r>
          </a:p>
          <a:p>
            <a:pPr marL="0" indent="0">
              <a:buNone/>
            </a:pPr>
            <a:r>
              <a:rPr lang="en-US" dirty="0">
                <a:hlinkClick r:id="rId3"/>
              </a:rPr>
              <a:t>https://www.youtube.com/watch?v=uBI4Smdjvps</a:t>
            </a:r>
            <a:endParaRPr lang="en-US" dirty="0"/>
          </a:p>
          <a:p>
            <a:pPr marL="0" indent="0">
              <a:buNone/>
            </a:pPr>
            <a:endParaRPr lang="en-US" dirty="0"/>
          </a:p>
        </p:txBody>
      </p:sp>
    </p:spTree>
    <p:extLst>
      <p:ext uri="{BB962C8B-B14F-4D97-AF65-F5344CB8AC3E}">
        <p14:creationId xmlns:p14="http://schemas.microsoft.com/office/powerpoint/2010/main" val="3576320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22EF-31BC-5B01-6B74-E1B2ED28D97A}"/>
              </a:ext>
            </a:extLst>
          </p:cNvPr>
          <p:cNvSpPr>
            <a:spLocks noGrp="1"/>
          </p:cNvSpPr>
          <p:nvPr>
            <p:ph type="title"/>
          </p:nvPr>
        </p:nvSpPr>
        <p:spPr>
          <a:xfrm>
            <a:off x="838200" y="365125"/>
            <a:ext cx="10515600" cy="899795"/>
          </a:xfrm>
        </p:spPr>
        <p:txBody>
          <a:bodyPr>
            <a:normAutofit/>
          </a:bodyPr>
          <a:lstStyle/>
          <a:p>
            <a:r>
              <a:rPr lang="en-US" sz="3200" dirty="0"/>
              <a:t>Poem of the week / On doing what you love while you can</a:t>
            </a:r>
          </a:p>
        </p:txBody>
      </p:sp>
      <p:sp>
        <p:nvSpPr>
          <p:cNvPr id="3" name="Content Placeholder 2">
            <a:extLst>
              <a:ext uri="{FF2B5EF4-FFF2-40B4-BE49-F238E27FC236}">
                <a16:creationId xmlns:a16="http://schemas.microsoft.com/office/drawing/2014/main" id="{D496374D-218A-5917-E648-BB5D33AE74AC}"/>
              </a:ext>
            </a:extLst>
          </p:cNvPr>
          <p:cNvSpPr>
            <a:spLocks noGrp="1"/>
          </p:cNvSpPr>
          <p:nvPr>
            <p:ph idx="1"/>
          </p:nvPr>
        </p:nvSpPr>
        <p:spPr>
          <a:xfrm>
            <a:off x="838200" y="1264920"/>
            <a:ext cx="10515600" cy="5227955"/>
          </a:xfrm>
        </p:spPr>
        <p:txBody>
          <a:bodyPr>
            <a:normAutofit fontScale="92500" lnSpcReduction="10000"/>
          </a:bodyPr>
          <a:lstStyle/>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I have loved hours at sea, gray cities,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The fragile secret of a flower,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Music, the making of a poem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That gave me heaven for an hour; </a:t>
            </a:r>
            <a:br>
              <a:rPr lang="en-US" dirty="0">
                <a:effectLst/>
                <a:latin typeface="Cambria" panose="02040503050406030204" pitchFamily="18" charset="0"/>
                <a:ea typeface="MS Mincho" panose="02020609040205080304" pitchFamily="49" charset="-128"/>
                <a:cs typeface="Times New Roman" panose="02020603050405020304" pitchFamily="18" charset="0"/>
              </a:rPr>
            </a:b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First stars above a snowy hill,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Voices of people kindly and wise,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And the great look of love, long hidden,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Found at last in meeting eyes. </a:t>
            </a:r>
            <a:br>
              <a:rPr lang="en-US" dirty="0">
                <a:effectLst/>
                <a:latin typeface="Cambria" panose="02040503050406030204" pitchFamily="18" charset="0"/>
                <a:ea typeface="MS Mincho" panose="02020609040205080304" pitchFamily="49" charset="-128"/>
                <a:cs typeface="Times New Roman" panose="02020603050405020304" pitchFamily="18" charset="0"/>
              </a:rPr>
            </a:b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I have loved much and been loved deeply --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Oh when my spirit's fire burns low,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Leave me the darkness and the stillness, </a:t>
            </a:r>
            <a:br>
              <a:rPr lang="en-US" dirty="0">
                <a:effectLst/>
                <a:latin typeface="Cambria" panose="02040503050406030204" pitchFamily="18" charset="0"/>
                <a:ea typeface="MS Mincho" panose="02020609040205080304" pitchFamily="49" charset="-128"/>
                <a:cs typeface="Times New Roman" panose="02020603050405020304" pitchFamily="18" charset="0"/>
              </a:rPr>
            </a:br>
            <a:r>
              <a:rPr lang="en-US" dirty="0">
                <a:effectLst/>
                <a:latin typeface="Cambria" panose="02040503050406030204" pitchFamily="18" charset="0"/>
                <a:ea typeface="MS Mincho" panose="02020609040205080304" pitchFamily="49" charset="-128"/>
                <a:cs typeface="Times New Roman" panose="02020603050405020304" pitchFamily="18" charset="0"/>
              </a:rPr>
              <a:t>I shall be tired and glad to go.</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dirty="0">
                <a:effectLst/>
                <a:latin typeface="Cambria" panose="02040503050406030204" pitchFamily="18" charset="0"/>
                <a:ea typeface="MS Mincho" panose="02020609040205080304" pitchFamily="49" charset="-128"/>
                <a:cs typeface="Times New Roman" panose="02020603050405020304" pitchFamily="18" charset="0"/>
              </a:rPr>
              <a:t>		Sara Teasdale</a:t>
            </a:r>
          </a:p>
          <a:p>
            <a:endParaRPr lang="en-US" dirty="0"/>
          </a:p>
        </p:txBody>
      </p:sp>
    </p:spTree>
    <p:extLst>
      <p:ext uri="{BB962C8B-B14F-4D97-AF65-F5344CB8AC3E}">
        <p14:creationId xmlns:p14="http://schemas.microsoft.com/office/powerpoint/2010/main" val="1092946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F21F-F4DA-C095-5D1C-0724ED211AAF}"/>
              </a:ext>
            </a:extLst>
          </p:cNvPr>
          <p:cNvSpPr>
            <a:spLocks noGrp="1"/>
          </p:cNvSpPr>
          <p:nvPr>
            <p:ph type="title"/>
          </p:nvPr>
        </p:nvSpPr>
        <p:spPr>
          <a:xfrm>
            <a:off x="838200" y="365125"/>
            <a:ext cx="10515600" cy="1006475"/>
          </a:xfrm>
        </p:spPr>
        <p:txBody>
          <a:bodyPr>
            <a:normAutofit/>
          </a:bodyPr>
          <a:lstStyle/>
          <a:p>
            <a:r>
              <a:rPr lang="en-US" sz="3200" dirty="0"/>
              <a:t>Session 4 / Facing mortality / understanding </a:t>
            </a:r>
            <a:r>
              <a:rPr lang="en-US" sz="3200" dirty="0" err="1"/>
              <a:t>demenia</a:t>
            </a:r>
            <a:endParaRPr lang="en-US" sz="3200" dirty="0"/>
          </a:p>
        </p:txBody>
      </p:sp>
      <p:sp>
        <p:nvSpPr>
          <p:cNvPr id="3" name="Content Placeholder 2">
            <a:extLst>
              <a:ext uri="{FF2B5EF4-FFF2-40B4-BE49-F238E27FC236}">
                <a16:creationId xmlns:a16="http://schemas.microsoft.com/office/drawing/2014/main" id="{42B34404-6374-DA14-F60F-AB5009F0D961}"/>
              </a:ext>
            </a:extLst>
          </p:cNvPr>
          <p:cNvSpPr>
            <a:spLocks noGrp="1"/>
          </p:cNvSpPr>
          <p:nvPr>
            <p:ph idx="1"/>
          </p:nvPr>
        </p:nvSpPr>
        <p:spPr/>
        <p:txBody>
          <a:bodyPr>
            <a:normAutofit fontScale="92500" lnSpcReduction="20000"/>
          </a:bodyPr>
          <a:lstStyle/>
          <a:p>
            <a:r>
              <a:rPr lang="en-US" dirty="0"/>
              <a:t>Frontline Documentary:  Being Mortal</a:t>
            </a:r>
          </a:p>
          <a:p>
            <a:pPr marL="0" indent="0">
              <a:buNone/>
            </a:pPr>
            <a:r>
              <a:rPr lang="en-US" dirty="0"/>
              <a:t>	We will watch Atul Gawande as he interacts with people who are dying, each in their own way.  His perspectives inform the encounters and help us think about our own mortality.</a:t>
            </a:r>
          </a:p>
          <a:p>
            <a:pPr marL="0" indent="0">
              <a:buNone/>
            </a:pPr>
            <a:endParaRPr lang="en-US" dirty="0"/>
          </a:p>
          <a:p>
            <a:r>
              <a:rPr lang="en-US" dirty="0"/>
              <a:t>Aging and Dementia</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Kathy Vance  </a:t>
            </a:r>
            <a:r>
              <a:rPr lang="en-US" sz="2800" dirty="0">
                <a:effectLst/>
                <a:latin typeface="Calibri" panose="020F0502020204030204" pitchFamily="34" charset="0"/>
                <a:ea typeface="Calibri" panose="020F0502020204030204" pitchFamily="34" charset="0"/>
                <a:cs typeface="Times New Roman" panose="02020603050405020304" pitchFamily="18" charset="0"/>
                <a:hlinkClick r:id="rId2"/>
              </a:rPr>
              <a:t>kvance0618@gmail.com</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and Chuck Cowger / </a:t>
            </a:r>
            <a:r>
              <a:rPr lang="en-US" sz="2800" dirty="0">
                <a:effectLst/>
                <a:latin typeface="Calibri" panose="020F0502020204030204" pitchFamily="34" charset="0"/>
                <a:ea typeface="Calibri" panose="020F0502020204030204" pitchFamily="34" charset="0"/>
                <a:cs typeface="Times New Roman" panose="02020603050405020304" pitchFamily="18" charset="0"/>
                <a:hlinkClick r:id="rId3"/>
              </a:rPr>
              <a:t>cowgerc@missouri.edu</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convenors of support groups for partners of people with dementia</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2941470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46EFA-FF33-09BF-CAA7-4F66F5C1E163}"/>
              </a:ext>
            </a:extLst>
          </p:cNvPr>
          <p:cNvSpPr>
            <a:spLocks noGrp="1"/>
          </p:cNvSpPr>
          <p:nvPr>
            <p:ph type="title"/>
          </p:nvPr>
        </p:nvSpPr>
        <p:spPr/>
        <p:txBody>
          <a:bodyPr/>
          <a:lstStyle/>
          <a:p>
            <a:r>
              <a:rPr lang="en-US" dirty="0"/>
              <a:t>Book of the Week</a:t>
            </a:r>
          </a:p>
        </p:txBody>
      </p:sp>
      <p:sp>
        <p:nvSpPr>
          <p:cNvPr id="3" name="Content Placeholder 2">
            <a:extLst>
              <a:ext uri="{FF2B5EF4-FFF2-40B4-BE49-F238E27FC236}">
                <a16:creationId xmlns:a16="http://schemas.microsoft.com/office/drawing/2014/main" id="{4A0FDD5D-EEA1-E0E5-5618-A31E0DF75685}"/>
              </a:ext>
            </a:extLst>
          </p:cNvPr>
          <p:cNvSpPr>
            <a:spLocks noGrp="1"/>
          </p:cNvSpPr>
          <p:nvPr>
            <p:ph idx="1"/>
          </p:nvPr>
        </p:nvSpPr>
        <p:spPr/>
        <p:txBody>
          <a:bodyPr>
            <a:normAutofit fontScale="92500" lnSpcReduction="20000"/>
          </a:bodyPr>
          <a:lstStyle/>
          <a:p>
            <a:pPr marL="0" indent="0" algn="l">
              <a:buNone/>
            </a:pPr>
            <a:r>
              <a:rPr lang="en-US" b="0" i="0" dirty="0">
                <a:solidFill>
                  <a:srgbClr val="202124"/>
                </a:solidFill>
                <a:effectLst/>
                <a:latin typeface="Google Sans"/>
              </a:rPr>
              <a:t>The Good Death: An Exploration of Dying in America</a:t>
            </a:r>
            <a:endParaRPr lang="en-US" b="0" i="0" dirty="0">
              <a:solidFill>
                <a:srgbClr val="202124"/>
              </a:solidFill>
              <a:effectLst/>
              <a:latin typeface="Roboto" panose="02000000000000000000" pitchFamily="2" charset="0"/>
            </a:endParaRPr>
          </a:p>
          <a:p>
            <a:pPr marL="0" indent="0" algn="l" fontAlgn="ctr">
              <a:buNone/>
            </a:pPr>
            <a:r>
              <a:rPr lang="en-US" b="0" i="0" dirty="0">
                <a:solidFill>
                  <a:srgbClr val="5F6368"/>
                </a:solidFill>
                <a:effectLst/>
                <a:latin typeface="Roboto" panose="02000000000000000000" pitchFamily="2" charset="0"/>
              </a:rPr>
              <a:t>	Ann Neumann / 2016</a:t>
            </a:r>
          </a:p>
          <a:p>
            <a:pPr marL="0" indent="0" algn="l" fontAlgn="ctr">
              <a:buNone/>
            </a:pPr>
            <a:r>
              <a:rPr lang="en-US" dirty="0">
                <a:solidFill>
                  <a:srgbClr val="5F6368"/>
                </a:solidFill>
                <a:latin typeface="Roboto" panose="02000000000000000000" pitchFamily="2" charset="0"/>
              </a:rPr>
              <a:t>Chapters:</a:t>
            </a:r>
          </a:p>
          <a:p>
            <a:pPr marL="0" indent="0" algn="l" fontAlgn="ctr">
              <a:buNone/>
            </a:pPr>
            <a:r>
              <a:rPr lang="en-US" dirty="0">
                <a:solidFill>
                  <a:srgbClr val="5F6368"/>
                </a:solidFill>
                <a:latin typeface="Roboto" panose="02000000000000000000" pitchFamily="2" charset="0"/>
              </a:rPr>
              <a:t>Terminal Restlessness</a:t>
            </a:r>
          </a:p>
          <a:p>
            <a:pPr marL="0" indent="0" algn="l" fontAlgn="ctr">
              <a:buNone/>
            </a:pPr>
            <a:r>
              <a:rPr lang="en-US" b="0" i="0" dirty="0">
                <a:solidFill>
                  <a:srgbClr val="5F6368"/>
                </a:solidFill>
                <a:effectLst/>
                <a:latin typeface="Roboto" panose="02000000000000000000" pitchFamily="2" charset="0"/>
              </a:rPr>
              <a:t>Mortality Parade</a:t>
            </a:r>
          </a:p>
          <a:p>
            <a:pPr marL="0" indent="0" algn="l" fontAlgn="ctr">
              <a:buNone/>
            </a:pPr>
            <a:r>
              <a:rPr lang="en-US" dirty="0">
                <a:solidFill>
                  <a:srgbClr val="5F6368"/>
                </a:solidFill>
                <a:latin typeface="Roboto" panose="02000000000000000000" pitchFamily="2" charset="0"/>
              </a:rPr>
              <a:t>Priceless Days</a:t>
            </a:r>
          </a:p>
          <a:p>
            <a:pPr marL="0" indent="0" algn="l" fontAlgn="ctr">
              <a:buNone/>
            </a:pPr>
            <a:r>
              <a:rPr lang="en-US" b="0" i="0" dirty="0">
                <a:solidFill>
                  <a:srgbClr val="5F6368"/>
                </a:solidFill>
                <a:effectLst/>
                <a:latin typeface="Roboto" panose="02000000000000000000" pitchFamily="2" charset="0"/>
              </a:rPr>
              <a:t>Double Effect</a:t>
            </a:r>
          </a:p>
          <a:p>
            <a:pPr marL="0" indent="0">
              <a:buNone/>
            </a:pPr>
            <a:r>
              <a:rPr lang="en-US" b="0" i="0" u="none" strike="noStrike" dirty="0">
                <a:solidFill>
                  <a:srgbClr val="D60024"/>
                </a:solidFill>
                <a:effectLst/>
                <a:latin typeface="Roboto" panose="02000000000000000000" pitchFamily="2" charset="0"/>
              </a:rPr>
              <a:t>Hunger and Thirst</a:t>
            </a:r>
          </a:p>
          <a:p>
            <a:pPr marL="0" indent="0">
              <a:buNone/>
            </a:pPr>
            <a:r>
              <a:rPr lang="en-US" dirty="0">
                <a:solidFill>
                  <a:srgbClr val="D60024"/>
                </a:solidFill>
                <a:latin typeface="Roboto" panose="02000000000000000000" pitchFamily="2" charset="0"/>
              </a:rPr>
              <a:t>Dying Inside</a:t>
            </a:r>
          </a:p>
          <a:p>
            <a:pPr marL="0" indent="0">
              <a:buNone/>
            </a:pPr>
            <a:r>
              <a:rPr lang="en-US" b="0" i="0" u="none" strike="noStrike" dirty="0">
                <a:solidFill>
                  <a:srgbClr val="D60024"/>
                </a:solidFill>
                <a:effectLst/>
                <a:latin typeface="Roboto" panose="02000000000000000000" pitchFamily="2" charset="0"/>
              </a:rPr>
              <a:t>A Good Death</a:t>
            </a:r>
            <a:br>
              <a:rPr lang="en-US" b="0" i="0" u="none" strike="noStrike" dirty="0">
                <a:solidFill>
                  <a:srgbClr val="D60024"/>
                </a:solidFill>
                <a:effectLst/>
                <a:latin typeface="Roboto" panose="02000000000000000000" pitchFamily="2" charset="0"/>
              </a:rPr>
            </a:br>
            <a:endParaRPr lang="en-US" dirty="0"/>
          </a:p>
        </p:txBody>
      </p:sp>
    </p:spTree>
    <p:extLst>
      <p:ext uri="{BB962C8B-B14F-4D97-AF65-F5344CB8AC3E}">
        <p14:creationId xmlns:p14="http://schemas.microsoft.com/office/powerpoint/2010/main" val="3505142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1BF6-E7DB-C191-9B6D-22EB283F1613}"/>
              </a:ext>
            </a:extLst>
          </p:cNvPr>
          <p:cNvSpPr>
            <a:spLocks noGrp="1"/>
          </p:cNvSpPr>
          <p:nvPr>
            <p:ph type="title"/>
          </p:nvPr>
        </p:nvSpPr>
        <p:spPr>
          <a:xfrm>
            <a:off x="838200" y="365125"/>
            <a:ext cx="10515600" cy="930275"/>
          </a:xfrm>
        </p:spPr>
        <p:txBody>
          <a:bodyPr/>
          <a:lstStyle/>
          <a:p>
            <a:r>
              <a:rPr lang="en-US" dirty="0"/>
              <a:t>Poem of the Week</a:t>
            </a:r>
          </a:p>
        </p:txBody>
      </p:sp>
      <p:sp>
        <p:nvSpPr>
          <p:cNvPr id="3" name="Content Placeholder 2">
            <a:extLst>
              <a:ext uri="{FF2B5EF4-FFF2-40B4-BE49-F238E27FC236}">
                <a16:creationId xmlns:a16="http://schemas.microsoft.com/office/drawing/2014/main" id="{53629E1A-9954-4E0A-25C9-E52BE1FE74B3}"/>
              </a:ext>
            </a:extLst>
          </p:cNvPr>
          <p:cNvSpPr>
            <a:spLocks noGrp="1"/>
          </p:cNvSpPr>
          <p:nvPr>
            <p:ph idx="1"/>
          </p:nvPr>
        </p:nvSpPr>
        <p:spPr/>
        <p:txBody>
          <a:bodyPr/>
          <a:lstStyle/>
          <a:p>
            <a:pPr marL="0" indent="0">
              <a:buNone/>
            </a:pP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The cloud-</a:t>
            </a:r>
            <a:r>
              <a:rPr lang="en-US" sz="3200" i="1"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capp'd</a:t>
            </a: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towers, the gorgeous palaces,</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The solemn temples, the great globe itself,</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Yea, all which it inherit, shall dissolve,</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And, like this insubstantial pageant faded,</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Leave not a rack behind: We are such stuff</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As dreams are made on, and our little life</a:t>
            </a:r>
            <a:b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i="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Is rounded with a sleep.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t>			William Shakespeare,  The Tempest</a:t>
            </a:r>
          </a:p>
        </p:txBody>
      </p:sp>
    </p:spTree>
    <p:extLst>
      <p:ext uri="{BB962C8B-B14F-4D97-AF65-F5344CB8AC3E}">
        <p14:creationId xmlns:p14="http://schemas.microsoft.com/office/powerpoint/2010/main" val="92615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84F5-E872-ECB4-0288-06A77A054798}"/>
              </a:ext>
            </a:extLst>
          </p:cNvPr>
          <p:cNvSpPr>
            <a:spLocks noGrp="1"/>
          </p:cNvSpPr>
          <p:nvPr>
            <p:ph type="ctrTitle"/>
          </p:nvPr>
        </p:nvSpPr>
        <p:spPr/>
        <p:txBody>
          <a:bodyPr/>
          <a:lstStyle/>
          <a:p>
            <a:r>
              <a:rPr lang="en-US" dirty="0"/>
              <a:t>WS</a:t>
            </a:r>
          </a:p>
        </p:txBody>
      </p:sp>
      <p:sp>
        <p:nvSpPr>
          <p:cNvPr id="3" name="Subtitle 2">
            <a:extLst>
              <a:ext uri="{FF2B5EF4-FFF2-40B4-BE49-F238E27FC236}">
                <a16:creationId xmlns:a16="http://schemas.microsoft.com/office/drawing/2014/main" id="{D3CA9B09-0F73-22BB-5B23-F19E854F21CA}"/>
              </a:ext>
            </a:extLst>
          </p:cNvPr>
          <p:cNvSpPr>
            <a:spLocks noGrp="1"/>
          </p:cNvSpPr>
          <p:nvPr>
            <p:ph type="subTitle" idx="1"/>
          </p:nvPr>
        </p:nvSpPr>
        <p:spPr>
          <a:xfrm>
            <a:off x="1524000" y="1264920"/>
            <a:ext cx="9144000" cy="3992880"/>
          </a:xfrm>
        </p:spPr>
        <p:txBody>
          <a:bodyPr/>
          <a:lstStyle/>
          <a:p>
            <a:endParaRPr lang="en-US" dirty="0"/>
          </a:p>
        </p:txBody>
      </p:sp>
      <p:pic>
        <p:nvPicPr>
          <p:cNvPr id="5" name="Picture 4">
            <a:extLst>
              <a:ext uri="{FF2B5EF4-FFF2-40B4-BE49-F238E27FC236}">
                <a16:creationId xmlns:a16="http://schemas.microsoft.com/office/drawing/2014/main" id="{EA3B3485-5D5B-EC54-64E7-6277E7BB1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10" y="298580"/>
            <a:ext cx="11028784" cy="6559420"/>
          </a:xfrm>
          <a:prstGeom prst="rect">
            <a:avLst/>
          </a:prstGeom>
        </p:spPr>
      </p:pic>
    </p:spTree>
    <p:extLst>
      <p:ext uri="{BB962C8B-B14F-4D97-AF65-F5344CB8AC3E}">
        <p14:creationId xmlns:p14="http://schemas.microsoft.com/office/powerpoint/2010/main" val="1494428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7D00-D448-65DF-EB33-9A01794B4A14}"/>
              </a:ext>
            </a:extLst>
          </p:cNvPr>
          <p:cNvSpPr>
            <a:spLocks noGrp="1"/>
          </p:cNvSpPr>
          <p:nvPr>
            <p:ph type="title"/>
          </p:nvPr>
        </p:nvSpPr>
        <p:spPr/>
        <p:txBody>
          <a:bodyPr/>
          <a:lstStyle/>
          <a:p>
            <a:r>
              <a:rPr lang="en-US" dirty="0"/>
              <a:t>Syllabus / Part 2</a:t>
            </a:r>
          </a:p>
        </p:txBody>
      </p:sp>
      <p:sp>
        <p:nvSpPr>
          <p:cNvPr id="3" name="Content Placeholder 2">
            <a:extLst>
              <a:ext uri="{FF2B5EF4-FFF2-40B4-BE49-F238E27FC236}">
                <a16:creationId xmlns:a16="http://schemas.microsoft.com/office/drawing/2014/main" id="{BFF30DDC-DADC-0737-7895-55A8CD1C4EA0}"/>
              </a:ext>
            </a:extLst>
          </p:cNvPr>
          <p:cNvSpPr>
            <a:spLocks noGrp="1"/>
          </p:cNvSpPr>
          <p:nvPr>
            <p:ph idx="1"/>
          </p:nvPr>
        </p:nvSpPr>
        <p:spPr/>
        <p:txBody>
          <a:bodyPr>
            <a:normAutofit fontScale="62500" lnSpcReduction="20000"/>
          </a:bodyPr>
          <a:lstStyle/>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Oct 12 /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Getting help if you need it</a:t>
            </a:r>
            <a:r>
              <a:rPr lang="en-US" sz="2800" dirty="0">
                <a:effectLst/>
                <a:latin typeface="Calibri" panose="020F0502020204030204" pitchFamily="34" charset="0"/>
                <a:ea typeface="Calibri" panose="020F0502020204030204" pitchFamily="34" charset="0"/>
                <a:cs typeface="Times New Roman" panose="02020603050405020304" pitchFamily="18" charset="0"/>
              </a:rPr>
              <a:t> / Mary Emmons / End of Life Care Coordinator</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Melanie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Sheckles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0" i="0" dirty="0">
                <a:solidFill>
                  <a:srgbClr val="000000"/>
                </a:solidFill>
                <a:effectLst/>
                <a:latin typeface="Calibri" panose="020F0502020204030204" pitchFamily="34" charset="0"/>
              </a:rPr>
              <a:t>A</a:t>
            </a:r>
            <a:r>
              <a:rPr lang="en-US" sz="2800" b="0" i="0" dirty="0">
                <a:solidFill>
                  <a:srgbClr val="222222"/>
                </a:solidFill>
                <a:effectLst/>
                <a:latin typeface="Arial" panose="020B0604020202020204" pitchFamily="34" charset="0"/>
              </a:rPr>
              <a:t> death &amp; grief educator, facilitator, and doula.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Oct 19 /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As the end approaches</a:t>
            </a:r>
            <a:r>
              <a:rPr lang="en-US" sz="2800" dirty="0">
                <a:effectLst/>
                <a:latin typeface="Calibri" panose="020F0502020204030204" pitchFamily="34" charset="0"/>
                <a:ea typeface="Calibri" panose="020F0502020204030204" pitchFamily="34" charset="0"/>
                <a:cs typeface="Times New Roman" panose="02020603050405020304" pitchFamily="18" charset="0"/>
              </a:rPr>
              <a:t> / Kathy Bond / Palliative Care Nurse</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What it’s like to be dying / Meg Miller </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Oct 26 /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Resources for </a:t>
            </a:r>
            <a:r>
              <a:rPr lang="en-US" sz="2800" u="sng" dirty="0">
                <a:latin typeface="Calibri" panose="020F0502020204030204" pitchFamily="34" charset="0"/>
                <a:ea typeface="Calibri" panose="020F0502020204030204" pitchFamily="34" charset="0"/>
                <a:cs typeface="Times New Roman" panose="02020603050405020304" pitchFamily="18" charset="0"/>
              </a:rPr>
              <a:t>End of Life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Funeral Consumers Alliance as source of information</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Compassion and Choices  </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Karen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Retzer</a:t>
            </a:r>
            <a:r>
              <a:rPr lang="en-US" sz="2800" dirty="0">
                <a:effectLst/>
                <a:latin typeface="Calibri" panose="020F0502020204030204" pitchFamily="34" charset="0"/>
                <a:ea typeface="Calibri" panose="020F0502020204030204" pitchFamily="34" charset="0"/>
                <a:cs typeface="Times New Roman" panose="02020603050405020304" pitchFamily="18" charset="0"/>
              </a:rPr>
              <a:t> / Regional Coordinator</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Jim Hannum / Convenor for local action Team</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Nov 2 /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Grief and Dying  </a:t>
            </a:r>
            <a:r>
              <a:rPr lang="en-US" sz="2800" dirty="0">
                <a:effectLst/>
                <a:latin typeface="Calibri" panose="020F0502020204030204" pitchFamily="34" charset="0"/>
                <a:ea typeface="Calibri" panose="020F0502020204030204" pitchFamily="34" charset="0"/>
                <a:cs typeface="Times New Roman" panose="02020603050405020304" pitchFamily="18" charset="0"/>
              </a:rPr>
              <a:t>/ Sharing stories about our experience</a:t>
            </a:r>
          </a:p>
          <a:p>
            <a:pPr marL="0" marR="0" indent="0">
              <a:lnSpc>
                <a:spcPct val="107000"/>
              </a:lnSpc>
              <a:spcBef>
                <a:spcPts val="0"/>
              </a:spcBef>
              <a:spcAft>
                <a:spcPts val="800"/>
              </a:spcAft>
              <a:buNone/>
            </a:pPr>
            <a:r>
              <a:rPr lang="en-US" sz="2800" u="sng" dirty="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u="sng" dirty="0">
                <a:effectLst/>
                <a:latin typeface="Calibri" panose="020F0502020204030204" pitchFamily="34" charset="0"/>
                <a:ea typeface="Calibri" panose="020F0502020204030204" pitchFamily="34" charset="0"/>
                <a:cs typeface="Times New Roman" panose="02020603050405020304" pitchFamily="18" charset="0"/>
              </a:rPr>
              <a:t>How do I want to die? /</a:t>
            </a:r>
            <a:r>
              <a:rPr lang="en-US" sz="2800" dirty="0">
                <a:effectLst/>
                <a:latin typeface="Calibri" panose="020F0502020204030204" pitchFamily="34" charset="0"/>
                <a:ea typeface="Calibri" panose="020F0502020204030204" pitchFamily="34" charset="0"/>
                <a:cs typeface="Times New Roman" panose="02020603050405020304" pitchFamily="18" charset="0"/>
              </a:rPr>
              <a:t>  Talking about your hopes, your plans, what you want your obituary to say </a:t>
            </a:r>
          </a:p>
          <a:p>
            <a:pPr marL="0" marR="0" indent="0">
              <a:lnSpc>
                <a:spcPct val="107000"/>
              </a:lnSpc>
              <a:spcBef>
                <a:spcPts val="0"/>
              </a:spcBef>
              <a:spcAft>
                <a:spcPts val="800"/>
              </a:spcAft>
              <a:buNone/>
            </a:pP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and anything else related to this course.</a:t>
            </a:r>
          </a:p>
          <a:p>
            <a:endParaRPr lang="en-US" dirty="0"/>
          </a:p>
        </p:txBody>
      </p:sp>
    </p:spTree>
    <p:extLst>
      <p:ext uri="{BB962C8B-B14F-4D97-AF65-F5344CB8AC3E}">
        <p14:creationId xmlns:p14="http://schemas.microsoft.com/office/powerpoint/2010/main" val="2230387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C1F0-A03E-762B-EA56-674F911224E6}"/>
              </a:ext>
            </a:extLst>
          </p:cNvPr>
          <p:cNvSpPr>
            <a:spLocks noGrp="1"/>
          </p:cNvSpPr>
          <p:nvPr>
            <p:ph type="title"/>
          </p:nvPr>
        </p:nvSpPr>
        <p:spPr>
          <a:xfrm>
            <a:off x="838200" y="365126"/>
            <a:ext cx="10515600" cy="997144"/>
          </a:xfrm>
        </p:spPr>
        <p:txBody>
          <a:bodyPr/>
          <a:lstStyle/>
          <a:p>
            <a:r>
              <a:rPr lang="en-US" dirty="0"/>
              <a:t>Session 5 / 12 Oct   2022</a:t>
            </a:r>
          </a:p>
        </p:txBody>
      </p:sp>
      <p:sp>
        <p:nvSpPr>
          <p:cNvPr id="3" name="Content Placeholder 2">
            <a:extLst>
              <a:ext uri="{FF2B5EF4-FFF2-40B4-BE49-F238E27FC236}">
                <a16:creationId xmlns:a16="http://schemas.microsoft.com/office/drawing/2014/main" id="{838CDA1C-FEDF-1A35-8A0C-F20590B15B73}"/>
              </a:ext>
            </a:extLst>
          </p:cNvPr>
          <p:cNvSpPr>
            <a:spLocks noGrp="1"/>
          </p:cNvSpPr>
          <p:nvPr>
            <p:ph idx="1"/>
          </p:nvPr>
        </p:nvSpPr>
        <p:spPr>
          <a:xfrm>
            <a:off x="838200" y="1362270"/>
            <a:ext cx="10515600" cy="4814693"/>
          </a:xfrm>
        </p:spPr>
        <p:txBody>
          <a:bodyPr>
            <a:normAutofit lnSpcReduction="10000"/>
          </a:bodyPr>
          <a:lstStyle/>
          <a:p>
            <a:pPr marL="0" indent="0">
              <a:buNone/>
            </a:pPr>
            <a:r>
              <a:rPr lang="en-US" dirty="0"/>
              <a:t>A review of course so far</a:t>
            </a:r>
          </a:p>
          <a:p>
            <a:pPr marL="0" indent="0">
              <a:buNone/>
            </a:pPr>
            <a:r>
              <a:rPr lang="en-US" dirty="0"/>
              <a:t>	</a:t>
            </a:r>
            <a:r>
              <a:rPr lang="en-US" b="1" i="0" dirty="0">
                <a:solidFill>
                  <a:srgbClr val="202124"/>
                </a:solidFill>
                <a:effectLst/>
                <a:latin typeface="Roboto" panose="02000000000000000000" pitchFamily="2" charset="0"/>
              </a:rPr>
              <a:t> </a:t>
            </a:r>
            <a:r>
              <a:rPr lang="en-US" i="0" dirty="0">
                <a:solidFill>
                  <a:srgbClr val="202124"/>
                </a:solidFill>
                <a:effectLst/>
                <a:latin typeface="Roboto" panose="02000000000000000000" pitchFamily="2" charset="0"/>
              </a:rPr>
              <a:t>Media vita in </a:t>
            </a:r>
            <a:r>
              <a:rPr lang="en-US" i="0" dirty="0" err="1">
                <a:solidFill>
                  <a:srgbClr val="202124"/>
                </a:solidFill>
                <a:effectLst/>
                <a:latin typeface="Roboto" panose="02000000000000000000" pitchFamily="2" charset="0"/>
              </a:rPr>
              <a:t>morte</a:t>
            </a:r>
            <a:r>
              <a:rPr lang="en-US" i="0" dirty="0">
                <a:solidFill>
                  <a:srgbClr val="202124"/>
                </a:solidFill>
                <a:effectLst/>
                <a:latin typeface="Roboto" panose="02000000000000000000" pitchFamily="2" charset="0"/>
              </a:rPr>
              <a:t> </a:t>
            </a:r>
            <a:r>
              <a:rPr lang="en-US" i="0" dirty="0" err="1">
                <a:solidFill>
                  <a:srgbClr val="202124"/>
                </a:solidFill>
                <a:effectLst/>
                <a:latin typeface="Roboto" panose="02000000000000000000" pitchFamily="2" charset="0"/>
              </a:rPr>
              <a:t>sumus</a:t>
            </a:r>
            <a:r>
              <a:rPr lang="en-US" i="0" dirty="0">
                <a:solidFill>
                  <a:srgbClr val="202124"/>
                </a:solidFill>
                <a:effectLst/>
                <a:latin typeface="Roboto" panose="02000000000000000000" pitchFamily="2" charset="0"/>
              </a:rPr>
              <a:t> </a:t>
            </a:r>
            <a:r>
              <a:rPr lang="en-US" b="0" i="0" dirty="0">
                <a:solidFill>
                  <a:srgbClr val="202124"/>
                </a:solidFill>
                <a:effectLst/>
                <a:latin typeface="Roboto" panose="02000000000000000000" pitchFamily="2" charset="0"/>
              </a:rPr>
              <a:t>(Latin) </a:t>
            </a:r>
          </a:p>
          <a:p>
            <a:pPr marL="0" indent="0">
              <a:buNone/>
            </a:pPr>
            <a:r>
              <a:rPr lang="en-US" dirty="0">
                <a:solidFill>
                  <a:srgbClr val="202124"/>
                </a:solidFill>
                <a:latin typeface="Roboto" panose="02000000000000000000" pitchFamily="2" charset="0"/>
              </a:rPr>
              <a:t>		</a:t>
            </a:r>
            <a:r>
              <a:rPr lang="en-US" b="0" i="0" dirty="0">
                <a:solidFill>
                  <a:srgbClr val="202124"/>
                </a:solidFill>
                <a:effectLst/>
                <a:latin typeface="Roboto" panose="02000000000000000000" pitchFamily="2" charset="0"/>
              </a:rPr>
              <a:t>"In the midst of life we are in death"</a:t>
            </a:r>
            <a:endParaRPr lang="en-US" dirty="0"/>
          </a:p>
          <a:p>
            <a:pPr marL="0" indent="0">
              <a:buNone/>
            </a:pPr>
            <a:r>
              <a:rPr lang="en-US" dirty="0"/>
              <a:t>Getting the Help you Need</a:t>
            </a:r>
          </a:p>
          <a:p>
            <a:pPr marL="457200" lvl="1" indent="0">
              <a:spcBef>
                <a:spcPts val="0"/>
              </a:spcBef>
              <a:spcAft>
                <a:spcPts val="800"/>
              </a:spcAft>
            </a:pPr>
            <a:r>
              <a:rPr lang="en-US" sz="2800" b="0" i="0" u="sng" dirty="0">
                <a:solidFill>
                  <a:srgbClr val="000000"/>
                </a:solidFill>
                <a:effectLst/>
                <a:latin typeface="Calibri" panose="020F0502020204030204" pitchFamily="34" charset="0"/>
              </a:rPr>
              <a:t> Mary Emmons,</a:t>
            </a:r>
            <a:r>
              <a:rPr lang="en-US" sz="2800" b="0" i="0" dirty="0">
                <a:solidFill>
                  <a:srgbClr val="000000"/>
                </a:solidFill>
                <a:effectLst/>
                <a:latin typeface="Calibri" panose="020F0502020204030204" pitchFamily="34" charset="0"/>
              </a:rPr>
              <a:t> an End of Life Care Coordinator, and</a:t>
            </a:r>
            <a:endParaRPr lang="en-US" sz="2800" b="0" i="0" dirty="0">
              <a:solidFill>
                <a:srgbClr val="222222"/>
              </a:solidFill>
              <a:effectLst/>
              <a:latin typeface="Arial" panose="020B0604020202020204" pitchFamily="34" charset="0"/>
            </a:endParaRPr>
          </a:p>
          <a:p>
            <a:pPr marL="457200" lvl="1" indent="0">
              <a:spcBef>
                <a:spcPts val="0"/>
              </a:spcBef>
              <a:spcAft>
                <a:spcPts val="800"/>
              </a:spcAft>
            </a:pPr>
            <a:r>
              <a:rPr lang="en-US" sz="2800" b="0" i="0" u="sng" dirty="0">
                <a:solidFill>
                  <a:srgbClr val="000000"/>
                </a:solidFill>
                <a:effectLst/>
                <a:latin typeface="Calibri" panose="020F0502020204030204" pitchFamily="34" charset="0"/>
              </a:rPr>
              <a:t> Melanie </a:t>
            </a:r>
            <a:r>
              <a:rPr lang="en-US" sz="2800" b="0" i="0" u="sng" dirty="0" err="1">
                <a:solidFill>
                  <a:srgbClr val="000000"/>
                </a:solidFill>
                <a:effectLst/>
                <a:latin typeface="Calibri" panose="020F0502020204030204" pitchFamily="34" charset="0"/>
              </a:rPr>
              <a:t>Sheckles</a:t>
            </a:r>
            <a:r>
              <a:rPr lang="en-US" sz="2800" b="0" i="0" dirty="0">
                <a:solidFill>
                  <a:srgbClr val="000000"/>
                </a:solidFill>
                <a:effectLst/>
                <a:latin typeface="Calibri" panose="020F0502020204030204" pitchFamily="34" charset="0"/>
              </a:rPr>
              <a:t>, A</a:t>
            </a:r>
            <a:r>
              <a:rPr lang="en-US" sz="2800" b="0" i="0" dirty="0">
                <a:solidFill>
                  <a:srgbClr val="222222"/>
                </a:solidFill>
                <a:effectLst/>
                <a:latin typeface="Arial" panose="020B0604020202020204" pitchFamily="34" charset="0"/>
              </a:rPr>
              <a:t> death &amp; grief educator, facilitator, and doula. “I am a nurse and have worked in critical care as well as hospice, but I'm not speaking with your group as a representative of the healthcare system. In fact, a core value I hold as a companion for dying people is that death is not a medical event, rather a sacred and normal part of life, a rite of passage.”</a:t>
            </a:r>
          </a:p>
          <a:p>
            <a:pPr marL="0" indent="0">
              <a:buNone/>
            </a:pPr>
            <a:endParaRPr lang="en-US" dirty="0"/>
          </a:p>
        </p:txBody>
      </p:sp>
    </p:spTree>
    <p:extLst>
      <p:ext uri="{BB962C8B-B14F-4D97-AF65-F5344CB8AC3E}">
        <p14:creationId xmlns:p14="http://schemas.microsoft.com/office/powerpoint/2010/main" val="1023552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1910-F243-2BF4-7E43-A7A3F67BE7CA}"/>
              </a:ext>
            </a:extLst>
          </p:cNvPr>
          <p:cNvSpPr>
            <a:spLocks noGrp="1"/>
          </p:cNvSpPr>
          <p:nvPr>
            <p:ph type="title"/>
          </p:nvPr>
        </p:nvSpPr>
        <p:spPr>
          <a:xfrm>
            <a:off x="838200" y="365125"/>
            <a:ext cx="10515600" cy="549275"/>
          </a:xfrm>
        </p:spPr>
        <p:txBody>
          <a:bodyPr>
            <a:normAutofit/>
          </a:bodyPr>
          <a:lstStyle/>
          <a:p>
            <a:r>
              <a:rPr lang="en-US" sz="2800" dirty="0"/>
              <a:t>Book Group</a:t>
            </a:r>
          </a:p>
        </p:txBody>
      </p:sp>
      <p:sp>
        <p:nvSpPr>
          <p:cNvPr id="3" name="Content Placeholder 2">
            <a:extLst>
              <a:ext uri="{FF2B5EF4-FFF2-40B4-BE49-F238E27FC236}">
                <a16:creationId xmlns:a16="http://schemas.microsoft.com/office/drawing/2014/main" id="{A8F1AF8A-83C2-68FE-A7C8-AF5618B7F0FF}"/>
              </a:ext>
            </a:extLst>
          </p:cNvPr>
          <p:cNvSpPr>
            <a:spLocks noGrp="1"/>
          </p:cNvSpPr>
          <p:nvPr>
            <p:ph idx="1"/>
          </p:nvPr>
        </p:nvSpPr>
        <p:spPr>
          <a:xfrm>
            <a:off x="838200" y="1343608"/>
            <a:ext cx="10515600" cy="4833355"/>
          </a:xfrm>
        </p:spPr>
        <p:txBody>
          <a:bodyPr>
            <a:normAutofit fontScale="85000" lnSpcReduction="20000"/>
          </a:bodyPr>
          <a:lstStyle/>
          <a:p>
            <a:pPr marL="0" indent="0">
              <a:buNone/>
            </a:pPr>
            <a:r>
              <a:rPr lang="en-US" u="sng" dirty="0"/>
              <a:t>Finish Strong: Putting Your Priorities First at the End of Life </a:t>
            </a:r>
            <a:r>
              <a:rPr lang="en-US" dirty="0"/>
              <a:t>by Barbara Coombs Lee</a:t>
            </a:r>
          </a:p>
          <a:p>
            <a:pPr marL="0" indent="0">
              <a:buNone/>
            </a:pPr>
            <a:r>
              <a:rPr lang="en-US" dirty="0"/>
              <a:t>	Online book discussion group led Sandy Hannum &amp;amp; Colleen </a:t>
            </a:r>
            <a:r>
              <a:rPr lang="en-US" dirty="0" err="1"/>
              <a:t>Vojak</a:t>
            </a:r>
            <a:endParaRPr lang="en-US" dirty="0"/>
          </a:p>
          <a:p>
            <a:pPr marL="0" indent="0">
              <a:buNone/>
            </a:pPr>
            <a:r>
              <a:rPr lang="en-US" dirty="0"/>
              <a:t>Please join us for a 3-part discussion group of the book </a:t>
            </a:r>
            <a:r>
              <a:rPr lang="en-US" u="sng" dirty="0"/>
              <a:t>Finish Strong </a:t>
            </a:r>
            <a:r>
              <a:rPr lang="en-US" dirty="0"/>
              <a:t>by Barbara Coombs Lee.</a:t>
            </a:r>
          </a:p>
          <a:p>
            <a:pPr marL="0" indent="0">
              <a:buNone/>
            </a:pPr>
            <a:r>
              <a:rPr lang="en-US" dirty="0"/>
              <a:t>	Ms. Lee has worked for more than five decades in healthcare as a clinician, policymaker and advocate, serving most recently as President Emerita/Senior Advisor of Compassion &amp; Choices, the nation’s oldest and largest organization working to empower everyone to chart their end-of-life journey.</a:t>
            </a:r>
          </a:p>
          <a:p>
            <a:pPr marL="0" indent="0">
              <a:buNone/>
            </a:pPr>
            <a:r>
              <a:rPr lang="en-US" dirty="0"/>
              <a:t>Discussion group dates/times:</a:t>
            </a:r>
          </a:p>
          <a:p>
            <a:pPr marL="0" indent="0">
              <a:buNone/>
            </a:pPr>
            <a:r>
              <a:rPr lang="en-US" dirty="0"/>
              <a:t>	Tuesday, November 1, 7-8PM</a:t>
            </a:r>
          </a:p>
          <a:p>
            <a:pPr marL="0" indent="0">
              <a:buNone/>
            </a:pPr>
            <a:r>
              <a:rPr lang="en-US" dirty="0"/>
              <a:t>	Tuesday, November 15, 7-8PM</a:t>
            </a:r>
          </a:p>
          <a:p>
            <a:pPr marL="0" indent="0">
              <a:buNone/>
            </a:pPr>
            <a:r>
              <a:rPr lang="en-US" dirty="0"/>
              <a:t>	Tuesday, November 29, 7-8PM</a:t>
            </a:r>
          </a:p>
          <a:p>
            <a:pPr marL="0" indent="0">
              <a:buNone/>
            </a:pPr>
            <a:r>
              <a:rPr lang="en-US" dirty="0"/>
              <a:t>To reserve a space in the discussion group, please email Sandy Hannum at 	smhannum@gmail.com (maximum 15 participants)</a:t>
            </a:r>
          </a:p>
        </p:txBody>
      </p:sp>
    </p:spTree>
    <p:extLst>
      <p:ext uri="{BB962C8B-B14F-4D97-AF65-F5344CB8AC3E}">
        <p14:creationId xmlns:p14="http://schemas.microsoft.com/office/powerpoint/2010/main" val="4046584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A4AF-3555-2064-F269-90902060C4F9}"/>
              </a:ext>
            </a:extLst>
          </p:cNvPr>
          <p:cNvSpPr>
            <a:spLocks noGrp="1"/>
          </p:cNvSpPr>
          <p:nvPr>
            <p:ph type="title"/>
          </p:nvPr>
        </p:nvSpPr>
        <p:spPr>
          <a:xfrm>
            <a:off x="838200" y="365125"/>
            <a:ext cx="10515600" cy="661241"/>
          </a:xfrm>
        </p:spPr>
        <p:txBody>
          <a:bodyPr>
            <a:normAutofit fontScale="90000"/>
          </a:bodyPr>
          <a:lstStyle/>
          <a:p>
            <a:r>
              <a:rPr lang="en-US" dirty="0"/>
              <a:t>Poem of the week / Session 5</a:t>
            </a:r>
          </a:p>
        </p:txBody>
      </p:sp>
      <p:sp>
        <p:nvSpPr>
          <p:cNvPr id="3" name="Content Placeholder 2">
            <a:extLst>
              <a:ext uri="{FF2B5EF4-FFF2-40B4-BE49-F238E27FC236}">
                <a16:creationId xmlns:a16="http://schemas.microsoft.com/office/drawing/2014/main" id="{FCA1105C-6A41-795C-49E3-A5A6660C5C30}"/>
              </a:ext>
            </a:extLst>
          </p:cNvPr>
          <p:cNvSpPr>
            <a:spLocks noGrp="1"/>
          </p:cNvSpPr>
          <p:nvPr>
            <p:ph idx="1"/>
          </p:nvPr>
        </p:nvSpPr>
        <p:spPr>
          <a:xfrm>
            <a:off x="838200" y="1212980"/>
            <a:ext cx="10515600" cy="5279895"/>
          </a:xfrm>
        </p:spPr>
        <p:txBody>
          <a:bodyPr>
            <a:normAutofit fontScale="92500" lnSpcReduction="10000"/>
          </a:bodyPr>
          <a:lstStyle/>
          <a:p>
            <a:pPr marL="0" marR="0" indent="0" fontAlgn="base">
              <a:spcBef>
                <a:spcPts val="0"/>
              </a:spcBef>
              <a:spcAft>
                <a:spcPts val="0"/>
              </a:spcAft>
              <a:buNone/>
            </a:pPr>
            <a:r>
              <a:rPr lang="en-US" sz="1800" b="1" dirty="0">
                <a:solidFill>
                  <a:srgbClr val="000000"/>
                </a:solidFill>
                <a:effectLst/>
                <a:latin typeface="canada-type-gibson"/>
                <a:cs typeface="Times New Roman" panose="02020603050405020304" pitchFamily="18" charset="0"/>
              </a:rPr>
              <a:t>Crossing the Bar </a:t>
            </a:r>
            <a:endParaRPr lang="en-US" sz="1800" b="1" dirty="0">
              <a:effectLst/>
              <a:latin typeface="Times" panose="02020603050405020304" pitchFamily="18" charset="0"/>
              <a:cs typeface="Times New Roman" panose="02020603050405020304" pitchFamily="18" charset="0"/>
            </a:endParaRPr>
          </a:p>
          <a:p>
            <a:pPr marL="0" marR="0" indent="0" fontAlgn="base">
              <a:spcBef>
                <a:spcPts val="0"/>
              </a:spcBef>
              <a:spcAft>
                <a:spcPts val="0"/>
              </a:spcAft>
              <a:buNone/>
            </a:pPr>
            <a:r>
              <a:rPr lang="en-US" sz="1800" cap="all" spc="105" dirty="0">
                <a:solidFill>
                  <a:srgbClr val="494949"/>
                </a:solidFill>
                <a:effectLst/>
                <a:latin typeface="canada-type-gibson"/>
                <a:ea typeface="MS Mincho" panose="02020609040205080304" pitchFamily="49" charset="-128"/>
                <a:cs typeface="Times New Roman" panose="02020603050405020304" pitchFamily="18" charset="0"/>
              </a:rPr>
              <a:t>	BY </a:t>
            </a:r>
            <a:r>
              <a:rPr lang="en-US" sz="1800" u="sng" cap="all" spc="105" dirty="0">
                <a:solidFill>
                  <a:srgbClr val="000000"/>
                </a:solidFill>
                <a:effectLst/>
                <a:latin typeface="inherit"/>
                <a:ea typeface="MS Mincho" panose="02020609040205080304" pitchFamily="49" charset="-128"/>
                <a:cs typeface="Times New Roman" panose="02020603050405020304" pitchFamily="18" charset="0"/>
                <a:hlinkClick r:id="rId2"/>
              </a:rPr>
              <a:t>ALFRED, LORD TENNYSON</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Sunset and evening star,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And one clear call for me!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And may there be no moaning of the bar,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When I put out to sea,</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But such a tide as moving seems asleep,</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Too full for sound and foam,</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When that which drew from out the boundless deep</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Turns again home.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Twilight and evening bell,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And after that the dark!</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And may there be no sadness of farewell,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When I embark;</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For </a:t>
            </a:r>
            <a:r>
              <a:rPr lang="en-US" sz="1800" dirty="0" err="1">
                <a:solidFill>
                  <a:srgbClr val="000000"/>
                </a:solidFill>
                <a:effectLst/>
                <a:latin typeface="inherit"/>
                <a:ea typeface="MS Mincho" panose="02020609040205080304" pitchFamily="49" charset="-128"/>
                <a:cs typeface="Times New Roman" panose="02020603050405020304" pitchFamily="18" charset="0"/>
              </a:rPr>
              <a:t>tho</a:t>
            </a:r>
            <a:r>
              <a:rPr lang="en-US" sz="1800" dirty="0">
                <a:solidFill>
                  <a:srgbClr val="000000"/>
                </a:solidFill>
                <a:effectLst/>
                <a:latin typeface="inherit"/>
                <a:ea typeface="MS Mincho" panose="02020609040205080304" pitchFamily="49" charset="-128"/>
                <a:cs typeface="Times New Roman" panose="02020603050405020304" pitchFamily="18" charset="0"/>
              </a:rPr>
              <a:t>' from out our </a:t>
            </a:r>
            <a:r>
              <a:rPr lang="en-US" sz="1800" dirty="0" err="1">
                <a:solidFill>
                  <a:srgbClr val="000000"/>
                </a:solidFill>
                <a:effectLst/>
                <a:latin typeface="inherit"/>
                <a:ea typeface="MS Mincho" panose="02020609040205080304" pitchFamily="49" charset="-128"/>
                <a:cs typeface="Times New Roman" panose="02020603050405020304" pitchFamily="18" charset="0"/>
              </a:rPr>
              <a:t>bourne</a:t>
            </a:r>
            <a:r>
              <a:rPr lang="en-US" sz="1800" dirty="0">
                <a:solidFill>
                  <a:srgbClr val="000000"/>
                </a:solidFill>
                <a:effectLst/>
                <a:latin typeface="inherit"/>
                <a:ea typeface="MS Mincho" panose="02020609040205080304" pitchFamily="49" charset="-128"/>
                <a:cs typeface="Times New Roman" panose="02020603050405020304" pitchFamily="18" charset="0"/>
              </a:rPr>
              <a:t> of Time and Place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The flood may bear me far,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I hope to see my Pilot face to face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fontAlgn="base">
              <a:spcBef>
                <a:spcPts val="0"/>
              </a:spcBef>
              <a:spcAft>
                <a:spcPts val="0"/>
              </a:spcAft>
              <a:buNone/>
            </a:pPr>
            <a:r>
              <a:rPr lang="en-US" sz="1800" dirty="0">
                <a:solidFill>
                  <a:srgbClr val="000000"/>
                </a:solidFill>
                <a:effectLst/>
                <a:latin typeface="inherit"/>
                <a:ea typeface="MS Mincho" panose="02020609040205080304" pitchFamily="49" charset="-128"/>
                <a:cs typeface="Times New Roman" panose="02020603050405020304" pitchFamily="18" charset="0"/>
              </a:rPr>
              <a:t>      When I have </a:t>
            </a:r>
            <a:r>
              <a:rPr lang="en-US" sz="1800" dirty="0" err="1">
                <a:solidFill>
                  <a:srgbClr val="000000"/>
                </a:solidFill>
                <a:effectLst/>
                <a:latin typeface="inherit"/>
                <a:ea typeface="MS Mincho" panose="02020609040205080304" pitchFamily="49" charset="-128"/>
                <a:cs typeface="Times New Roman" panose="02020603050405020304" pitchFamily="18" charset="0"/>
              </a:rPr>
              <a:t>crost</a:t>
            </a:r>
            <a:r>
              <a:rPr lang="en-US" sz="1800" dirty="0">
                <a:solidFill>
                  <a:srgbClr val="000000"/>
                </a:solidFill>
                <a:effectLst/>
                <a:latin typeface="inherit"/>
                <a:ea typeface="MS Mincho" panose="02020609040205080304" pitchFamily="49" charset="-128"/>
                <a:cs typeface="Times New Roman" panose="02020603050405020304" pitchFamily="18" charset="0"/>
              </a:rPr>
              <a:t> the bar.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br>
              <a:rPr lang="en-US" sz="1800" dirty="0">
                <a:solidFill>
                  <a:srgbClr val="000000"/>
                </a:solidFill>
                <a:effectLst/>
                <a:latin typeface="inherit"/>
                <a:ea typeface="MS Mincho" panose="02020609040205080304" pitchFamily="49" charset="-128"/>
                <a:cs typeface="Times New Roman" panose="02020603050405020304" pitchFamily="18" charset="0"/>
              </a:rPr>
            </a:br>
            <a:r>
              <a:rPr lang="en-US" sz="1800" dirty="0">
                <a:solidFill>
                  <a:srgbClr val="000000"/>
                </a:solidFill>
                <a:effectLst/>
                <a:latin typeface="inherit"/>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313977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B4BF-17A1-DC53-D8FD-0FD49DD11CAD}"/>
              </a:ext>
            </a:extLst>
          </p:cNvPr>
          <p:cNvSpPr>
            <a:spLocks noGrp="1"/>
          </p:cNvSpPr>
          <p:nvPr>
            <p:ph type="title"/>
          </p:nvPr>
        </p:nvSpPr>
        <p:spPr/>
        <p:txBody>
          <a:bodyPr/>
          <a:lstStyle/>
          <a:p>
            <a:r>
              <a:rPr lang="en-US" dirty="0"/>
              <a:t>Course Objectives</a:t>
            </a:r>
          </a:p>
        </p:txBody>
      </p:sp>
      <p:sp>
        <p:nvSpPr>
          <p:cNvPr id="3" name="Content Placeholder 2">
            <a:extLst>
              <a:ext uri="{FF2B5EF4-FFF2-40B4-BE49-F238E27FC236}">
                <a16:creationId xmlns:a16="http://schemas.microsoft.com/office/drawing/2014/main" id="{BD0D2F3C-7B0E-DD18-EDDE-20E7875E0F62}"/>
              </a:ext>
            </a:extLst>
          </p:cNvPr>
          <p:cNvSpPr>
            <a:spLocks noGrp="1"/>
          </p:cNvSpPr>
          <p:nvPr>
            <p:ph idx="1"/>
          </p:nvPr>
        </p:nvSpPr>
        <p:spPr/>
        <p:txBody>
          <a:bodyPr/>
          <a:lstStyle/>
          <a:p>
            <a:pPr>
              <a:buFontTx/>
              <a:buChar char="-"/>
            </a:pPr>
            <a:r>
              <a:rPr lang="en-US" dirty="0"/>
              <a:t>Provide information about aging and dying with </a:t>
            </a:r>
            <a:r>
              <a:rPr lang="en-US" dirty="0" err="1"/>
              <a:t>knowledgable</a:t>
            </a:r>
            <a:r>
              <a:rPr lang="en-US" dirty="0"/>
              <a:t>  presenters.</a:t>
            </a:r>
          </a:p>
          <a:p>
            <a:pPr>
              <a:buFontTx/>
              <a:buChar char="-"/>
            </a:pPr>
            <a:endParaRPr lang="en-US" dirty="0"/>
          </a:p>
          <a:p>
            <a:pPr>
              <a:buFontTx/>
              <a:buChar char="-"/>
            </a:pPr>
            <a:r>
              <a:rPr lang="en-US" dirty="0"/>
              <a:t>Engage participants about the issues with writing suggestions and conversation.  This is a conversation as much as a lecture</a:t>
            </a:r>
          </a:p>
          <a:p>
            <a:pPr>
              <a:buFontTx/>
              <a:buChar char="-"/>
            </a:pPr>
            <a:endParaRPr lang="en-US" dirty="0"/>
          </a:p>
          <a:p>
            <a:pPr>
              <a:buFontTx/>
              <a:buChar char="-"/>
            </a:pPr>
            <a:r>
              <a:rPr lang="en-US" dirty="0"/>
              <a:t>Make a difference in how class members navigate their experiences in aging and dying.</a:t>
            </a:r>
          </a:p>
        </p:txBody>
      </p:sp>
    </p:spTree>
    <p:extLst>
      <p:ext uri="{BB962C8B-B14F-4D97-AF65-F5344CB8AC3E}">
        <p14:creationId xmlns:p14="http://schemas.microsoft.com/office/powerpoint/2010/main" val="1372920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EEBF-05BA-3CFF-E9A6-F8A5BD3E0872}"/>
              </a:ext>
            </a:extLst>
          </p:cNvPr>
          <p:cNvSpPr>
            <a:spLocks noGrp="1"/>
          </p:cNvSpPr>
          <p:nvPr>
            <p:ph type="title"/>
          </p:nvPr>
        </p:nvSpPr>
        <p:spPr>
          <a:xfrm rot="11020180" flipV="1">
            <a:off x="848399" y="1029"/>
            <a:ext cx="10515600" cy="364424"/>
          </a:xfrm>
        </p:spPr>
        <p:txBody>
          <a:bodyPr>
            <a:normAutofit fontScale="90000"/>
          </a:bodyPr>
          <a:lstStyle/>
          <a:p>
            <a:r>
              <a:rPr lang="en-US" dirty="0"/>
              <a:t>     </a:t>
            </a:r>
          </a:p>
        </p:txBody>
      </p:sp>
      <p:pic>
        <p:nvPicPr>
          <p:cNvPr id="5" name="Content Placeholder 4">
            <a:extLst>
              <a:ext uri="{FF2B5EF4-FFF2-40B4-BE49-F238E27FC236}">
                <a16:creationId xmlns:a16="http://schemas.microsoft.com/office/drawing/2014/main" id="{10EB1194-9FDC-DB9E-3CD3-554C5459D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200" y="215900"/>
            <a:ext cx="9461500" cy="5199063"/>
          </a:xfrm>
        </p:spPr>
      </p:pic>
    </p:spTree>
    <p:extLst>
      <p:ext uri="{BB962C8B-B14F-4D97-AF65-F5344CB8AC3E}">
        <p14:creationId xmlns:p14="http://schemas.microsoft.com/office/powerpoint/2010/main" val="1652239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F6256-A116-9842-02FF-D5B08FC3631D}"/>
              </a:ext>
            </a:extLst>
          </p:cNvPr>
          <p:cNvSpPr>
            <a:spLocks noGrp="1"/>
          </p:cNvSpPr>
          <p:nvPr>
            <p:ph type="title"/>
          </p:nvPr>
        </p:nvSpPr>
        <p:spPr>
          <a:xfrm>
            <a:off x="838200" y="365126"/>
            <a:ext cx="10515600" cy="679904"/>
          </a:xfrm>
        </p:spPr>
        <p:txBody>
          <a:bodyPr>
            <a:normAutofit fontScale="90000"/>
          </a:bodyPr>
          <a:lstStyle/>
          <a:p>
            <a:r>
              <a:rPr lang="en-US" dirty="0"/>
              <a:t>Poem of the Week  / Session 6</a:t>
            </a:r>
          </a:p>
        </p:txBody>
      </p:sp>
      <p:sp>
        <p:nvSpPr>
          <p:cNvPr id="3" name="Content Placeholder 2">
            <a:extLst>
              <a:ext uri="{FF2B5EF4-FFF2-40B4-BE49-F238E27FC236}">
                <a16:creationId xmlns:a16="http://schemas.microsoft.com/office/drawing/2014/main" id="{3367B13A-3AF6-3D92-6A15-C3584A1BE358}"/>
              </a:ext>
            </a:extLst>
          </p:cNvPr>
          <p:cNvSpPr>
            <a:spLocks noGrp="1"/>
          </p:cNvSpPr>
          <p:nvPr>
            <p:ph idx="1"/>
          </p:nvPr>
        </p:nvSpPr>
        <p:spPr/>
        <p:txBody>
          <a:bodyPr/>
          <a:lstStyle/>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“When you walk to the edge of all the light you have and take that first step into the darkness of the unknown, you must believe that one of two things will happen. There will be something solid for you to stand upon or you will be taught to fly.”</a:t>
            </a:r>
          </a:p>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2"/>
              </a:rPr>
              <a:t>Patrick Overton</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The leaning tree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3570165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4707-02AA-B42F-4AE9-9005E6E63DAC}"/>
              </a:ext>
            </a:extLst>
          </p:cNvPr>
          <p:cNvSpPr>
            <a:spLocks noGrp="1"/>
          </p:cNvSpPr>
          <p:nvPr>
            <p:ph type="title"/>
          </p:nvPr>
        </p:nvSpPr>
        <p:spPr/>
        <p:txBody>
          <a:bodyPr/>
          <a:lstStyle/>
          <a:p>
            <a:r>
              <a:rPr lang="en-US" dirty="0"/>
              <a:t>Session 7  Decisions about how to die and 				what to do with your body</a:t>
            </a:r>
          </a:p>
        </p:txBody>
      </p:sp>
      <p:sp>
        <p:nvSpPr>
          <p:cNvPr id="3" name="Content Placeholder 2">
            <a:extLst>
              <a:ext uri="{FF2B5EF4-FFF2-40B4-BE49-F238E27FC236}">
                <a16:creationId xmlns:a16="http://schemas.microsoft.com/office/drawing/2014/main" id="{479E8B75-9B43-AF11-7381-206B9C59AA9B}"/>
              </a:ext>
            </a:extLst>
          </p:cNvPr>
          <p:cNvSpPr>
            <a:spLocks noGrp="1"/>
          </p:cNvSpPr>
          <p:nvPr>
            <p:ph idx="1"/>
          </p:nvPr>
        </p:nvSpPr>
        <p:spPr/>
        <p:txBody>
          <a:bodyPr>
            <a:normAutofit/>
          </a:bodyPr>
          <a:lstStyle/>
          <a:p>
            <a:r>
              <a:rPr lang="en-US" dirty="0"/>
              <a:t>Funeral Consumers Alliance of C-U</a:t>
            </a:r>
          </a:p>
          <a:p>
            <a:pPr marL="0" indent="0">
              <a:buNone/>
            </a:pPr>
            <a:r>
              <a:rPr lang="en-US" dirty="0"/>
              <a:t>	Phyllis </a:t>
            </a:r>
            <a:r>
              <a:rPr lang="en-US" dirty="0" err="1"/>
              <a:t>Croisant</a:t>
            </a:r>
            <a:endParaRPr lang="en-US" dirty="0"/>
          </a:p>
          <a:p>
            <a:pPr marL="0" indent="0">
              <a:buNone/>
            </a:pPr>
            <a:r>
              <a:rPr lang="en-US" dirty="0"/>
              <a:t>	Sandy Volk</a:t>
            </a:r>
          </a:p>
          <a:p>
            <a:pPr marL="0" indent="0">
              <a:buNone/>
            </a:pPr>
            <a:r>
              <a:rPr lang="en-US" dirty="0"/>
              <a:t>		https://funeralschampaigncounty.org/</a:t>
            </a:r>
          </a:p>
          <a:p>
            <a:r>
              <a:rPr lang="en-US" dirty="0"/>
              <a:t>Compassion and Choices</a:t>
            </a:r>
          </a:p>
          <a:p>
            <a:pPr marL="0" indent="0">
              <a:buNone/>
            </a:pPr>
            <a:r>
              <a:rPr lang="en-US" dirty="0"/>
              <a:t>	Karen </a:t>
            </a:r>
            <a:r>
              <a:rPr lang="en-US" dirty="0" err="1"/>
              <a:t>Retzer</a:t>
            </a:r>
            <a:r>
              <a:rPr lang="en-US" dirty="0"/>
              <a:t> / Regional organizer for the Midwest</a:t>
            </a:r>
          </a:p>
          <a:p>
            <a:pPr marL="0" indent="0">
              <a:buNone/>
            </a:pPr>
            <a:r>
              <a:rPr lang="en-US" dirty="0"/>
              <a:t>	Jim Hannum / </a:t>
            </a:r>
            <a:r>
              <a:rPr lang="en-US" dirty="0" err="1"/>
              <a:t>Convernor</a:t>
            </a:r>
            <a:r>
              <a:rPr lang="en-US" dirty="0"/>
              <a:t> of CU Action Team</a:t>
            </a:r>
          </a:p>
          <a:p>
            <a:pPr marL="0" indent="0">
              <a:buNone/>
            </a:pPr>
            <a:r>
              <a:rPr lang="en-US" dirty="0"/>
              <a:t>		https://www.compassionandchoices.org/</a:t>
            </a:r>
          </a:p>
        </p:txBody>
      </p:sp>
    </p:spTree>
    <p:extLst>
      <p:ext uri="{BB962C8B-B14F-4D97-AF65-F5344CB8AC3E}">
        <p14:creationId xmlns:p14="http://schemas.microsoft.com/office/powerpoint/2010/main" val="3895331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5E81-B635-4F4D-759F-2AEA698AB0AA}"/>
              </a:ext>
            </a:extLst>
          </p:cNvPr>
          <p:cNvSpPr>
            <a:spLocks noGrp="1"/>
          </p:cNvSpPr>
          <p:nvPr>
            <p:ph type="title"/>
          </p:nvPr>
        </p:nvSpPr>
        <p:spPr/>
        <p:txBody>
          <a:bodyPr/>
          <a:lstStyle/>
          <a:p>
            <a:r>
              <a:rPr lang="en-US" dirty="0"/>
              <a:t>Issues for today		</a:t>
            </a:r>
          </a:p>
        </p:txBody>
      </p:sp>
      <p:sp>
        <p:nvSpPr>
          <p:cNvPr id="3" name="Content Placeholder 2">
            <a:extLst>
              <a:ext uri="{FF2B5EF4-FFF2-40B4-BE49-F238E27FC236}">
                <a16:creationId xmlns:a16="http://schemas.microsoft.com/office/drawing/2014/main" id="{D65081DA-E82B-16DE-A49C-35EC8695AEC9}"/>
              </a:ext>
            </a:extLst>
          </p:cNvPr>
          <p:cNvSpPr>
            <a:spLocks noGrp="1"/>
          </p:cNvSpPr>
          <p:nvPr>
            <p:ph idx="1"/>
          </p:nvPr>
        </p:nvSpPr>
        <p:spPr/>
        <p:txBody>
          <a:bodyPr/>
          <a:lstStyle/>
          <a:p>
            <a:r>
              <a:rPr lang="en-US" dirty="0"/>
              <a:t>Disposition of the body, including cremation / full body donation</a:t>
            </a:r>
          </a:p>
          <a:p>
            <a:r>
              <a:rPr lang="en-US" dirty="0"/>
              <a:t>Funeral arrangements / how to pick a provider</a:t>
            </a:r>
          </a:p>
          <a:p>
            <a:r>
              <a:rPr lang="en-US" dirty="0"/>
              <a:t>Type of burial, including green burial</a:t>
            </a:r>
          </a:p>
          <a:p>
            <a:endParaRPr lang="en-US" dirty="0"/>
          </a:p>
          <a:p>
            <a:r>
              <a:rPr lang="en-US" dirty="0"/>
              <a:t>Resources of doing everything possible to have the death you want</a:t>
            </a:r>
          </a:p>
          <a:p>
            <a:r>
              <a:rPr lang="en-US" dirty="0"/>
              <a:t>Dealing with dementia</a:t>
            </a:r>
          </a:p>
          <a:p>
            <a:r>
              <a:rPr lang="en-US" dirty="0"/>
              <a:t>Choosing death / including voluntary cessation of eating and drinking</a:t>
            </a:r>
          </a:p>
          <a:p>
            <a:r>
              <a:rPr lang="en-US" dirty="0"/>
              <a:t>Emerging option / Medical Aid in Dying</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78758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623C-EC7E-3CC1-57C1-7E8279F2CA57}"/>
              </a:ext>
            </a:extLst>
          </p:cNvPr>
          <p:cNvSpPr>
            <a:spLocks noGrp="1"/>
          </p:cNvSpPr>
          <p:nvPr>
            <p:ph type="title"/>
          </p:nvPr>
        </p:nvSpPr>
        <p:spPr>
          <a:xfrm>
            <a:off x="838200" y="365125"/>
            <a:ext cx="10515600" cy="9207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BF9F96E-64EB-473F-2847-9C15F8D148EB}"/>
              </a:ext>
            </a:extLst>
          </p:cNvPr>
          <p:cNvSpPr>
            <a:spLocks noGrp="1"/>
          </p:cNvSpPr>
          <p:nvPr>
            <p:ph idx="1"/>
          </p:nvPr>
        </p:nvSpPr>
        <p:spPr>
          <a:xfrm>
            <a:off x="838200" y="457200"/>
            <a:ext cx="10515600" cy="5738426"/>
          </a:xfrm>
        </p:spPr>
        <p:txBody>
          <a:bodyPr numCol="2">
            <a:normAutofit fontScale="85000" lnSpcReduction="20000"/>
          </a:bodyPr>
          <a:lstStyle/>
          <a:p>
            <a:pPr marL="0" marR="0" indent="0">
              <a:spcBef>
                <a:spcPts val="0"/>
              </a:spcBef>
              <a:spcAft>
                <a:spcPts val="0"/>
              </a:spcAft>
              <a:buNone/>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1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1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100" dirty="0">
                <a:effectLst/>
                <a:latin typeface="Cambria" panose="02040503050406030204" pitchFamily="18" charset="0"/>
                <a:ea typeface="MS Mincho" panose="02020609040205080304" pitchFamily="49" charset="-128"/>
                <a:cs typeface="Times New Roman" panose="02020603050405020304" pitchFamily="18" charset="0"/>
              </a:rPr>
              <a:t>In the Beautiful Rain / Tony Hoagland  </a:t>
            </a:r>
          </a:p>
          <a:p>
            <a:pPr marL="0" marR="0" indent="0">
              <a:spcBef>
                <a:spcPts val="0"/>
              </a:spcBef>
              <a:spcAft>
                <a:spcPts val="0"/>
              </a:spcAft>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Hearing that old phrase ‘a good death,’</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which I still don’t exactly understand,</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I’ve decided I’ve already</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had so many, I don’t need another.</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Though before I go</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I wish to offer some revisions</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To the existing vocabulary.</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Let us decline the pretense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of the hyper-factual: the</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myocardial infarction;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the arterial embolism;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the postoperative complication.</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Let us forgo the euphemistic:</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the ‘passed away’</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and ‘shuffled off this mortal coil,’</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as worn out and passive as an old dildo.</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Now, if poetry can help, it is time to say,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“She fell from her trapeze at 2 AM</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In the midst of a triple backflip</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In front of her favorite witnesses.”</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Let us say, “In broad daylight,</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Ms. Abigail Miller</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conducted her daring escape</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before life, that Crook,</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had completely picked her pocket.”</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It is not too late for some hero</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to appear and volunteer</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in the name of setting an example:</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Let us say, “He flew with abandon,</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and a joyous expression on his face,</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like a gust of wind</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or a man in a necktie</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from the last dinner party he would ever have to attend.</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To say, “He was the egg</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that elected to break</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for the greater good of the omelet:</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the good piece of wood</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that leapt into the fire.”</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“Though grudging at first,</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he fell like the rain,</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with his eyes wide open, </a:t>
            </a:r>
          </a:p>
          <a:p>
            <a:pPr marL="0" marR="0" indent="0">
              <a:spcBef>
                <a:spcPts val="0"/>
              </a:spcBef>
              <a:spcAft>
                <a:spcPts val="0"/>
              </a:spcAft>
              <a:buNone/>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willing to change.”</a:t>
            </a:r>
          </a:p>
          <a:p>
            <a:endParaRPr lang="en-US" dirty="0"/>
          </a:p>
        </p:txBody>
      </p:sp>
    </p:spTree>
    <p:extLst>
      <p:ext uri="{BB962C8B-B14F-4D97-AF65-F5344CB8AC3E}">
        <p14:creationId xmlns:p14="http://schemas.microsoft.com/office/powerpoint/2010/main" val="418185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D7B5-0FB5-A38A-F0C7-B3E878901703}"/>
              </a:ext>
            </a:extLst>
          </p:cNvPr>
          <p:cNvSpPr>
            <a:spLocks noGrp="1"/>
          </p:cNvSpPr>
          <p:nvPr>
            <p:ph type="title"/>
          </p:nvPr>
        </p:nvSpPr>
        <p:spPr>
          <a:xfrm>
            <a:off x="838200" y="365125"/>
            <a:ext cx="10515600" cy="511953"/>
          </a:xfrm>
        </p:spPr>
        <p:txBody>
          <a:bodyPr>
            <a:normAutofit fontScale="90000"/>
          </a:bodyPr>
          <a:lstStyle/>
          <a:p>
            <a:r>
              <a:rPr lang="en-US" dirty="0"/>
              <a:t>Poem of the Week  /  Session 7</a:t>
            </a:r>
          </a:p>
        </p:txBody>
      </p:sp>
      <p:sp>
        <p:nvSpPr>
          <p:cNvPr id="3" name="Content Placeholder 2">
            <a:extLst>
              <a:ext uri="{FF2B5EF4-FFF2-40B4-BE49-F238E27FC236}">
                <a16:creationId xmlns:a16="http://schemas.microsoft.com/office/drawing/2014/main" id="{E36A4F76-13FA-5D05-7309-2290E7AE8E22}"/>
              </a:ext>
            </a:extLst>
          </p:cNvPr>
          <p:cNvSpPr>
            <a:spLocks noGrp="1"/>
          </p:cNvSpPr>
          <p:nvPr>
            <p:ph idx="1"/>
          </p:nvPr>
        </p:nvSpPr>
        <p:spPr>
          <a:xfrm>
            <a:off x="838200" y="1194318"/>
            <a:ext cx="10515600" cy="5298557"/>
          </a:xfrm>
        </p:spPr>
        <p:txBody>
          <a:bodyPr/>
          <a:lstStyle/>
          <a:p>
            <a:pPr marL="0" marR="0" indent="0">
              <a:spcBef>
                <a:spcPts val="0"/>
              </a:spcBef>
              <a:spcAft>
                <a:spcPts val="0"/>
              </a:spcAft>
              <a:buNone/>
            </a:pPr>
            <a:r>
              <a:rPr lang="en-US" sz="2000" b="1" dirty="0">
                <a:effectLst/>
                <a:latin typeface="Cambria" panose="02040503050406030204" pitchFamily="18" charset="0"/>
                <a:ea typeface="MS Mincho" panose="02020609040205080304" pitchFamily="49" charset="-128"/>
                <a:cs typeface="Times New Roman" panose="02020603050405020304" pitchFamily="18" charset="0"/>
              </a:rPr>
              <a:t>Wendell Berry</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000" b="1" dirty="0">
                <a:effectLst/>
                <a:latin typeface="Cambria" panose="02040503050406030204" pitchFamily="18" charset="0"/>
                <a:ea typeface="MS Mincho" panose="02020609040205080304" pitchFamily="49" charset="-128"/>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000" b="1" dirty="0">
                <a:effectLst/>
                <a:latin typeface="Cambria" panose="02040503050406030204" pitchFamily="18" charset="0"/>
                <a:ea typeface="MS Mincho" panose="02020609040205080304" pitchFamily="49" charset="-128"/>
                <a:cs typeface="Times New Roman" panose="02020603050405020304" pitchFamily="18" charset="0"/>
              </a:rPr>
              <a:t>The Wish to Be Generous (“Farming: A Hand Book” – 1970)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indent="0">
              <a:spcBef>
                <a:spcPts val="0"/>
              </a:spcBef>
              <a:spcAft>
                <a:spcPts val="0"/>
              </a:spcAft>
              <a:buNone/>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All that I serve will die, all my delights,</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flesh kindled from my flesh, garden and field, the silent lilies standing in the woods,</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woods, the hill, the whole earth, all</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will burn in man's evil, or dwindle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in its own age. Let the world bring on me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the sleep of darkness without stars, so I may know my little light taken from me into the seed</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of the beginning and the end, so I may bow</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to mystery, and take my stand on the earth</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like a tree in a field, passing without haste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or regret toward what will be, my life</a:t>
            </a:r>
            <a:br>
              <a:rPr lang="en-US" sz="2000" dirty="0">
                <a:effectLst/>
                <a:latin typeface="Cambria" panose="02040503050406030204" pitchFamily="18" charset="0"/>
                <a:ea typeface="MS Mincho" panose="02020609040205080304" pitchFamily="49" charset="-128"/>
                <a:cs typeface="Times New Roman" panose="02020603050405020304" pitchFamily="18" charset="0"/>
              </a:rPr>
            </a:br>
            <a:r>
              <a:rPr lang="en-US" sz="2000" dirty="0">
                <a:effectLst/>
                <a:latin typeface="Cambria" panose="02040503050406030204" pitchFamily="18" charset="0"/>
                <a:ea typeface="MS Mincho" panose="02020609040205080304" pitchFamily="49" charset="-128"/>
                <a:cs typeface="Times New Roman" panose="02020603050405020304" pitchFamily="18" charset="0"/>
              </a:rPr>
              <a:t>a patient willing descent into the grass. </a:t>
            </a:r>
          </a:p>
          <a:p>
            <a:pPr marL="0" marR="0" indent="0">
              <a:spcBef>
                <a:spcPts val="0"/>
              </a:spcBef>
              <a:spcAft>
                <a:spcPts val="0"/>
              </a:spcAft>
              <a:buNone/>
            </a:pPr>
            <a:r>
              <a:rPr lang="en-US" sz="2000" b="1" dirty="0">
                <a:effectLst/>
                <a:latin typeface="Cambria" panose="02040503050406030204" pitchFamily="18" charset="0"/>
                <a:ea typeface="MS Mincho" panose="02020609040205080304" pitchFamily="49" charset="-128"/>
                <a:cs typeface="Times New Roman" panose="02020603050405020304" pitchFamily="18" charset="0"/>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2557523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BC35-56DB-EA60-69A5-A67327E80BDA}"/>
              </a:ext>
            </a:extLst>
          </p:cNvPr>
          <p:cNvSpPr>
            <a:spLocks noGrp="1"/>
          </p:cNvSpPr>
          <p:nvPr>
            <p:ph type="title"/>
          </p:nvPr>
        </p:nvSpPr>
        <p:spPr/>
        <p:txBody>
          <a:bodyPr/>
          <a:lstStyle/>
          <a:p>
            <a:r>
              <a:rPr lang="en-US" dirty="0"/>
              <a:t>Session 8 / 2 Nov 2022</a:t>
            </a:r>
          </a:p>
        </p:txBody>
      </p:sp>
      <p:sp>
        <p:nvSpPr>
          <p:cNvPr id="3" name="Content Placeholder 2">
            <a:extLst>
              <a:ext uri="{FF2B5EF4-FFF2-40B4-BE49-F238E27FC236}">
                <a16:creationId xmlns:a16="http://schemas.microsoft.com/office/drawing/2014/main" id="{CE2CA322-0841-0560-DA07-E28328F0F01B}"/>
              </a:ext>
            </a:extLst>
          </p:cNvPr>
          <p:cNvSpPr>
            <a:spLocks noGrp="1"/>
          </p:cNvSpPr>
          <p:nvPr>
            <p:ph idx="1"/>
          </p:nvPr>
        </p:nvSpPr>
        <p:spPr/>
        <p:txBody>
          <a:bodyPr>
            <a:normAutofit fontScale="92500" lnSpcReduction="10000"/>
          </a:bodyPr>
          <a:lstStyle/>
          <a:p>
            <a:pPr marL="0" indent="0">
              <a:buNone/>
            </a:pPr>
            <a:r>
              <a:rPr lang="en-US" dirty="0"/>
              <a:t>Full Body Donation</a:t>
            </a:r>
          </a:p>
          <a:p>
            <a:pPr marL="0" indent="0">
              <a:buNone/>
            </a:pPr>
            <a:endParaRPr lang="en-US" dirty="0"/>
          </a:p>
          <a:p>
            <a:pPr marL="0" indent="0">
              <a:buNone/>
            </a:pPr>
            <a:r>
              <a:rPr lang="en-US" dirty="0"/>
              <a:t>Rules for good aging</a:t>
            </a:r>
          </a:p>
          <a:p>
            <a:pPr lvl="1"/>
            <a:r>
              <a:rPr lang="en-US" dirty="0"/>
              <a:t>Including self-care</a:t>
            </a:r>
          </a:p>
          <a:p>
            <a:pPr lvl="1"/>
            <a:endParaRPr lang="en-US" dirty="0"/>
          </a:p>
          <a:p>
            <a:r>
              <a:rPr lang="en-US" dirty="0"/>
              <a:t>Grief</a:t>
            </a:r>
          </a:p>
          <a:p>
            <a:endParaRPr lang="en-US" dirty="0"/>
          </a:p>
          <a:p>
            <a:r>
              <a:rPr lang="en-US" dirty="0"/>
              <a:t>How do I want to die?  How, where, when and with whom</a:t>
            </a:r>
          </a:p>
          <a:p>
            <a:endParaRPr lang="en-US" dirty="0"/>
          </a:p>
          <a:p>
            <a:r>
              <a:rPr lang="en-US" dirty="0"/>
              <a:t>What do I want my obituary to say? / Epitaphs</a:t>
            </a:r>
          </a:p>
        </p:txBody>
      </p:sp>
    </p:spTree>
    <p:extLst>
      <p:ext uri="{BB962C8B-B14F-4D97-AF65-F5344CB8AC3E}">
        <p14:creationId xmlns:p14="http://schemas.microsoft.com/office/powerpoint/2010/main" val="1225231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58A25-65AB-72D2-2E50-E6E75FD100A9}"/>
              </a:ext>
            </a:extLst>
          </p:cNvPr>
          <p:cNvSpPr>
            <a:spLocks noGrp="1"/>
          </p:cNvSpPr>
          <p:nvPr>
            <p:ph type="title"/>
          </p:nvPr>
        </p:nvSpPr>
        <p:spPr/>
        <p:txBody>
          <a:bodyPr/>
          <a:lstStyle/>
          <a:p>
            <a:r>
              <a:rPr lang="en-US" dirty="0"/>
              <a:t>Rules for aging well</a:t>
            </a:r>
          </a:p>
        </p:txBody>
      </p:sp>
      <p:sp>
        <p:nvSpPr>
          <p:cNvPr id="3" name="Content Placeholder 2">
            <a:extLst>
              <a:ext uri="{FF2B5EF4-FFF2-40B4-BE49-F238E27FC236}">
                <a16:creationId xmlns:a16="http://schemas.microsoft.com/office/drawing/2014/main" id="{6FC2EDB4-FB27-A8F9-FF7F-4B03CA9D6FA6}"/>
              </a:ext>
            </a:extLst>
          </p:cNvPr>
          <p:cNvSpPr>
            <a:spLocks noGrp="1"/>
          </p:cNvSpPr>
          <p:nvPr>
            <p:ph idx="1"/>
          </p:nvPr>
        </p:nvSpPr>
        <p:spPr/>
        <p:txBody>
          <a:bodyPr/>
          <a:lstStyle/>
          <a:p>
            <a:r>
              <a:rPr lang="en-US" dirty="0"/>
              <a:t>1.  Have things you are passionate about that give you reasons to get up on the morning</a:t>
            </a:r>
          </a:p>
          <a:p>
            <a:endParaRPr lang="en-US" dirty="0"/>
          </a:p>
          <a:p>
            <a:r>
              <a:rPr lang="en-US" dirty="0"/>
              <a:t>For instance, I’m passionate about:</a:t>
            </a:r>
          </a:p>
          <a:p>
            <a:pPr marL="0" indent="0">
              <a:buNone/>
            </a:pPr>
            <a:r>
              <a:rPr lang="en-US" dirty="0"/>
              <a:t>	- teaching at OLLI</a:t>
            </a:r>
          </a:p>
          <a:p>
            <a:pPr marL="0" indent="0">
              <a:buNone/>
            </a:pPr>
            <a:r>
              <a:rPr lang="en-US" dirty="0"/>
              <a:t>	- turning old rail corridors into trails</a:t>
            </a:r>
          </a:p>
          <a:p>
            <a:pPr marL="0" indent="0">
              <a:buNone/>
            </a:pPr>
            <a:r>
              <a:rPr lang="en-US" dirty="0"/>
              <a:t>	- being an activist around end of life issues</a:t>
            </a:r>
          </a:p>
          <a:p>
            <a:pPr marL="0" indent="0">
              <a:buNone/>
            </a:pPr>
            <a:r>
              <a:rPr lang="en-US" dirty="0"/>
              <a:t>	- being a grandparent</a:t>
            </a:r>
          </a:p>
          <a:p>
            <a:pPr marL="0" indent="0">
              <a:buNone/>
            </a:pPr>
            <a:endParaRPr lang="en-US" dirty="0"/>
          </a:p>
        </p:txBody>
      </p:sp>
    </p:spTree>
    <p:extLst>
      <p:ext uri="{BB962C8B-B14F-4D97-AF65-F5344CB8AC3E}">
        <p14:creationId xmlns:p14="http://schemas.microsoft.com/office/powerpoint/2010/main" val="1252139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4D49-7E72-82C3-E188-99B22C92ED13}"/>
              </a:ext>
            </a:extLst>
          </p:cNvPr>
          <p:cNvSpPr>
            <a:spLocks noGrp="1"/>
          </p:cNvSpPr>
          <p:nvPr>
            <p:ph type="title"/>
          </p:nvPr>
        </p:nvSpPr>
        <p:spPr/>
        <p:txBody>
          <a:bodyPr/>
          <a:lstStyle/>
          <a:p>
            <a:r>
              <a:rPr lang="en-US" dirty="0"/>
              <a:t>Rules for aging well</a:t>
            </a:r>
          </a:p>
        </p:txBody>
      </p:sp>
      <p:sp>
        <p:nvSpPr>
          <p:cNvPr id="3" name="Content Placeholder 2">
            <a:extLst>
              <a:ext uri="{FF2B5EF4-FFF2-40B4-BE49-F238E27FC236}">
                <a16:creationId xmlns:a16="http://schemas.microsoft.com/office/drawing/2014/main" id="{0459BFA2-4778-35D3-920E-64294740BF93}"/>
              </a:ext>
            </a:extLst>
          </p:cNvPr>
          <p:cNvSpPr>
            <a:spLocks noGrp="1"/>
          </p:cNvSpPr>
          <p:nvPr>
            <p:ph idx="1"/>
          </p:nvPr>
        </p:nvSpPr>
        <p:spPr/>
        <p:txBody>
          <a:bodyPr/>
          <a:lstStyle/>
          <a:p>
            <a:pPr marL="514350" indent="-514350">
              <a:buAutoNum type="arabicPeriod" startAt="2"/>
            </a:pPr>
            <a:r>
              <a:rPr lang="en-US" dirty="0"/>
              <a:t>Take care of your self</a:t>
            </a:r>
          </a:p>
          <a:p>
            <a:pPr marL="514350" indent="-514350">
              <a:buAutoNum type="arabicPeriod" startAt="2"/>
            </a:pPr>
            <a:endParaRPr lang="en-US" dirty="0"/>
          </a:p>
          <a:p>
            <a:pPr marL="0" indent="0">
              <a:buNone/>
            </a:pPr>
            <a:r>
              <a:rPr lang="en-US" dirty="0"/>
              <a:t>Everyday, I . . . . . </a:t>
            </a:r>
          </a:p>
          <a:p>
            <a:pPr marL="0" indent="0">
              <a:buNone/>
            </a:pPr>
            <a:endParaRPr lang="en-US" dirty="0"/>
          </a:p>
          <a:p>
            <a:pPr marL="0" indent="0">
              <a:buNone/>
            </a:pPr>
            <a:r>
              <a:rPr lang="en-US" dirty="0"/>
              <a:t>Every week, I . . . . .</a:t>
            </a:r>
          </a:p>
          <a:p>
            <a:pPr marL="0" indent="0">
              <a:buNone/>
            </a:pPr>
            <a:endParaRPr lang="en-US" dirty="0"/>
          </a:p>
          <a:p>
            <a:pPr marL="0" indent="0">
              <a:buNone/>
            </a:pPr>
            <a:r>
              <a:rPr lang="en-US" dirty="0"/>
              <a:t>Every year, I  . . . . . </a:t>
            </a:r>
          </a:p>
          <a:p>
            <a:pPr marL="0" indent="0">
              <a:buNone/>
            </a:pPr>
            <a:r>
              <a:rPr lang="en-US" dirty="0"/>
              <a:t>	(Suggestion:  Update my end of life documents)</a:t>
            </a:r>
          </a:p>
        </p:txBody>
      </p:sp>
    </p:spTree>
    <p:extLst>
      <p:ext uri="{BB962C8B-B14F-4D97-AF65-F5344CB8AC3E}">
        <p14:creationId xmlns:p14="http://schemas.microsoft.com/office/powerpoint/2010/main" val="3820869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D291-5D3D-F652-7D96-F784A0E63EFF}"/>
              </a:ext>
            </a:extLst>
          </p:cNvPr>
          <p:cNvSpPr>
            <a:spLocks noGrp="1"/>
          </p:cNvSpPr>
          <p:nvPr>
            <p:ph type="title"/>
          </p:nvPr>
        </p:nvSpPr>
        <p:spPr/>
        <p:txBody>
          <a:bodyPr/>
          <a:lstStyle/>
          <a:p>
            <a:r>
              <a:rPr lang="en-US" dirty="0"/>
              <a:t>Rules for Aging		</a:t>
            </a:r>
          </a:p>
        </p:txBody>
      </p:sp>
      <p:sp>
        <p:nvSpPr>
          <p:cNvPr id="3" name="Content Placeholder 2">
            <a:extLst>
              <a:ext uri="{FF2B5EF4-FFF2-40B4-BE49-F238E27FC236}">
                <a16:creationId xmlns:a16="http://schemas.microsoft.com/office/drawing/2014/main" id="{3EE0BF07-3A12-5670-B214-E678D8EE4B26}"/>
              </a:ext>
            </a:extLst>
          </p:cNvPr>
          <p:cNvSpPr>
            <a:spLocks noGrp="1"/>
          </p:cNvSpPr>
          <p:nvPr>
            <p:ph idx="1"/>
          </p:nvPr>
        </p:nvSpPr>
        <p:spPr/>
        <p:txBody>
          <a:bodyPr/>
          <a:lstStyle/>
          <a:p>
            <a:pPr marL="514350" indent="-514350">
              <a:buAutoNum type="arabicPeriod" startAt="3"/>
            </a:pPr>
            <a:r>
              <a:rPr lang="en-US" dirty="0"/>
              <a:t>Knowing when to stop and rest</a:t>
            </a:r>
          </a:p>
          <a:p>
            <a:pPr marL="0" indent="0">
              <a:buNone/>
            </a:pPr>
            <a:r>
              <a:rPr lang="en-US" dirty="0"/>
              <a:t>	- taking naps	</a:t>
            </a:r>
          </a:p>
          <a:p>
            <a:pPr marL="0" indent="0">
              <a:buNone/>
            </a:pPr>
            <a:r>
              <a:rPr lang="en-US" dirty="0"/>
              <a:t>	- having friends</a:t>
            </a:r>
          </a:p>
          <a:p>
            <a:pPr marL="0" indent="0">
              <a:buNone/>
            </a:pPr>
            <a:r>
              <a:rPr lang="en-US" dirty="0"/>
              <a:t>	- travel if you are able</a:t>
            </a:r>
          </a:p>
          <a:p>
            <a:pPr marL="0" indent="0">
              <a:buNone/>
            </a:pPr>
            <a:r>
              <a:rPr lang="en-US" dirty="0"/>
              <a:t>	- entertainment and culture that delights you</a:t>
            </a:r>
          </a:p>
        </p:txBody>
      </p:sp>
    </p:spTree>
    <p:extLst>
      <p:ext uri="{BB962C8B-B14F-4D97-AF65-F5344CB8AC3E}">
        <p14:creationId xmlns:p14="http://schemas.microsoft.com/office/powerpoint/2010/main" val="935192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93C7-37C8-3DFA-865B-CE96F0C56455}"/>
              </a:ext>
            </a:extLst>
          </p:cNvPr>
          <p:cNvSpPr>
            <a:spLocks noGrp="1"/>
          </p:cNvSpPr>
          <p:nvPr>
            <p:ph type="title"/>
          </p:nvPr>
        </p:nvSpPr>
        <p:spPr/>
        <p:txBody>
          <a:bodyPr/>
          <a:lstStyle/>
          <a:p>
            <a:r>
              <a:rPr lang="en-US" dirty="0"/>
              <a:t>Tasks for today</a:t>
            </a:r>
          </a:p>
        </p:txBody>
      </p:sp>
      <p:sp>
        <p:nvSpPr>
          <p:cNvPr id="3" name="Content Placeholder 2">
            <a:extLst>
              <a:ext uri="{FF2B5EF4-FFF2-40B4-BE49-F238E27FC236}">
                <a16:creationId xmlns:a16="http://schemas.microsoft.com/office/drawing/2014/main" id="{8FEE424E-AE0A-FF84-91C3-6641F447E186}"/>
              </a:ext>
            </a:extLst>
          </p:cNvPr>
          <p:cNvSpPr>
            <a:spLocks noGrp="1"/>
          </p:cNvSpPr>
          <p:nvPr>
            <p:ph idx="1"/>
          </p:nvPr>
        </p:nvSpPr>
        <p:spPr/>
        <p:txBody>
          <a:bodyPr>
            <a:normAutofit fontScale="55000" lnSpcReduction="20000"/>
          </a:bodyPr>
          <a:lstStyle/>
          <a:p>
            <a:pPr marL="0" indent="0">
              <a:buNone/>
            </a:pPr>
            <a:r>
              <a:rPr lang="en-US" dirty="0"/>
              <a:t>1.  Housekeeping</a:t>
            </a:r>
          </a:p>
          <a:p>
            <a:pPr marL="0" indent="0">
              <a:buNone/>
            </a:pPr>
            <a:r>
              <a:rPr lang="en-US" dirty="0"/>
              <a:t>     Talk about emails / updates from me about changes or additional information</a:t>
            </a:r>
          </a:p>
          <a:p>
            <a:pPr marL="0" indent="0">
              <a:buNone/>
            </a:pPr>
            <a:r>
              <a:rPr lang="en-US" dirty="0"/>
              <a:t>	Your contact information will be confidential / only used as BCC</a:t>
            </a:r>
          </a:p>
          <a:p>
            <a:pPr marL="0" indent="0">
              <a:buNone/>
            </a:pPr>
            <a:r>
              <a:rPr lang="en-US" dirty="0"/>
              <a:t>     Outline options for meeting with U OF I students.</a:t>
            </a:r>
          </a:p>
          <a:p>
            <a:pPr marL="0" indent="0">
              <a:buNone/>
            </a:pPr>
            <a:r>
              <a:rPr lang="en-US" dirty="0"/>
              <a:t>	Dates: Tuesdays and Thursdays in Nov / Either Nov 1 and 3  OR  Nov 15 and 17</a:t>
            </a:r>
          </a:p>
          <a:p>
            <a:pPr marL="0" indent="0">
              <a:buNone/>
            </a:pPr>
            <a:endParaRPr lang="en-US" dirty="0"/>
          </a:p>
          <a:p>
            <a:pPr marL="0" indent="0">
              <a:buNone/>
            </a:pPr>
            <a:r>
              <a:rPr lang="en-US" dirty="0"/>
              <a:t>2.  Suggestions for Navigating Aging and Dying</a:t>
            </a:r>
          </a:p>
          <a:p>
            <a:pPr marL="0" indent="0">
              <a:buNone/>
            </a:pPr>
            <a:r>
              <a:rPr lang="en-US" dirty="0"/>
              <a:t>     Say what’s happening</a:t>
            </a:r>
          </a:p>
          <a:p>
            <a:pPr marL="0" indent="0">
              <a:buNone/>
            </a:pPr>
            <a:r>
              <a:rPr lang="en-US" dirty="0"/>
              <a:t>     Confront denial</a:t>
            </a:r>
          </a:p>
          <a:p>
            <a:pPr marL="0" indent="0">
              <a:buNone/>
            </a:pPr>
            <a:r>
              <a:rPr lang="en-US" dirty="0"/>
              <a:t>     Talk about it / don’t hide it</a:t>
            </a:r>
          </a:p>
          <a:p>
            <a:pPr marL="0" indent="0">
              <a:buNone/>
            </a:pPr>
            <a:endParaRPr lang="en-US" dirty="0"/>
          </a:p>
          <a:p>
            <a:pPr marL="0" indent="0">
              <a:buNone/>
            </a:pPr>
            <a:r>
              <a:rPr lang="en-US" dirty="0"/>
              <a:t>3.  Why we are here</a:t>
            </a:r>
          </a:p>
          <a:p>
            <a:pPr marL="0" indent="0">
              <a:buNone/>
            </a:pPr>
            <a:r>
              <a:rPr lang="en-US" dirty="0"/>
              <a:t>     My experience with aging</a:t>
            </a:r>
          </a:p>
          <a:p>
            <a:pPr marL="0" indent="0">
              <a:buNone/>
            </a:pPr>
            <a:r>
              <a:rPr lang="en-US" dirty="0"/>
              <a:t>      I want to know why you are here</a:t>
            </a:r>
          </a:p>
        </p:txBody>
      </p:sp>
    </p:spTree>
    <p:extLst>
      <p:ext uri="{BB962C8B-B14F-4D97-AF65-F5344CB8AC3E}">
        <p14:creationId xmlns:p14="http://schemas.microsoft.com/office/powerpoint/2010/main" val="755254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1B6A-B810-E132-4FA7-31A4784C88C1}"/>
              </a:ext>
            </a:extLst>
          </p:cNvPr>
          <p:cNvSpPr>
            <a:spLocks noGrp="1"/>
          </p:cNvSpPr>
          <p:nvPr>
            <p:ph type="title"/>
          </p:nvPr>
        </p:nvSpPr>
        <p:spPr>
          <a:xfrm>
            <a:off x="838200" y="365125"/>
            <a:ext cx="10515600" cy="720725"/>
          </a:xfrm>
        </p:spPr>
        <p:txBody>
          <a:bodyPr/>
          <a:lstStyle/>
          <a:p>
            <a:r>
              <a:rPr lang="en-US" dirty="0"/>
              <a:t>Signs of Grief</a:t>
            </a:r>
          </a:p>
        </p:txBody>
      </p:sp>
      <p:sp>
        <p:nvSpPr>
          <p:cNvPr id="3" name="Content Placeholder 2">
            <a:extLst>
              <a:ext uri="{FF2B5EF4-FFF2-40B4-BE49-F238E27FC236}">
                <a16:creationId xmlns:a16="http://schemas.microsoft.com/office/drawing/2014/main" id="{6F3ED180-FABB-AB05-1E84-F43AEFCFE99B}"/>
              </a:ext>
            </a:extLst>
          </p:cNvPr>
          <p:cNvSpPr>
            <a:spLocks noGrp="1"/>
          </p:cNvSpPr>
          <p:nvPr>
            <p:ph idx="1"/>
          </p:nvPr>
        </p:nvSpPr>
        <p:spPr>
          <a:xfrm>
            <a:off x="838200" y="1371601"/>
            <a:ext cx="10515600" cy="4805362"/>
          </a:xfrm>
        </p:spPr>
        <p:txBody>
          <a:bodyPr>
            <a:normAutofit/>
          </a:bodyPr>
          <a:lstStyle/>
          <a:p>
            <a:pPr algn="l"/>
            <a:r>
              <a:rPr lang="en-US" b="1" i="0" dirty="0">
                <a:solidFill>
                  <a:srgbClr val="362F93"/>
                </a:solidFill>
                <a:effectLst/>
                <a:latin typeface="Chronicle Display A"/>
              </a:rPr>
              <a:t>Physical Symptoms</a:t>
            </a:r>
          </a:p>
          <a:p>
            <a:pPr algn="l">
              <a:buFont typeface="Arial" panose="020B0604020202020204" pitchFamily="34" charset="0"/>
              <a:buChar char="•"/>
            </a:pPr>
            <a:r>
              <a:rPr lang="en-US" b="0" i="0" dirty="0">
                <a:solidFill>
                  <a:srgbClr val="484847"/>
                </a:solidFill>
                <a:effectLst/>
                <a:latin typeface="Open Sans" panose="020B0606030504020204" pitchFamily="34" charset="0"/>
              </a:rPr>
              <a:t>Dizziness and shortness of breath; tightening in the throat or chest.</a:t>
            </a:r>
          </a:p>
          <a:p>
            <a:pPr algn="l">
              <a:buFont typeface="Arial" panose="020B0604020202020204" pitchFamily="34" charset="0"/>
              <a:buChar char="•"/>
            </a:pPr>
            <a:r>
              <a:rPr lang="en-US" b="0" i="0" dirty="0">
                <a:solidFill>
                  <a:srgbClr val="484847"/>
                </a:solidFill>
                <a:effectLst/>
                <a:latin typeface="Open Sans" panose="020B0606030504020204" pitchFamily="34" charset="0"/>
              </a:rPr>
              <a:t>A weakened immune system, making illness and infection more likely.</a:t>
            </a:r>
          </a:p>
          <a:p>
            <a:pPr algn="l">
              <a:buFont typeface="Arial" panose="020B0604020202020204" pitchFamily="34" charset="0"/>
              <a:buChar char="•"/>
            </a:pPr>
            <a:r>
              <a:rPr lang="en-US" b="0" i="0" dirty="0">
                <a:solidFill>
                  <a:srgbClr val="484847"/>
                </a:solidFill>
                <a:effectLst/>
                <a:latin typeface="Open Sans" panose="020B0606030504020204" pitchFamily="34" charset="0"/>
              </a:rPr>
              <a:t>Sleeping too much or too little.</a:t>
            </a:r>
          </a:p>
          <a:p>
            <a:pPr algn="l">
              <a:buFont typeface="Arial" panose="020B0604020202020204" pitchFamily="34" charset="0"/>
              <a:buChar char="•"/>
            </a:pPr>
            <a:r>
              <a:rPr lang="en-US" b="0" i="0" dirty="0">
                <a:solidFill>
                  <a:srgbClr val="484847"/>
                </a:solidFill>
                <a:effectLst/>
                <a:latin typeface="Open Sans" panose="020B0606030504020204" pitchFamily="34" charset="0"/>
              </a:rPr>
              <a:t>Eating too much or too little</a:t>
            </a:r>
          </a:p>
          <a:p>
            <a:pPr algn="l">
              <a:buFont typeface="Arial" panose="020B0604020202020204" pitchFamily="34" charset="0"/>
              <a:buChar char="•"/>
            </a:pPr>
            <a:r>
              <a:rPr lang="en-US" b="0" i="0" dirty="0">
                <a:solidFill>
                  <a:srgbClr val="484847"/>
                </a:solidFill>
                <a:effectLst/>
                <a:latin typeface="Open Sans" panose="020B0606030504020204" pitchFamily="34" charset="0"/>
              </a:rPr>
              <a:t>Extreme restlessness, moving from one activity to another, or the opposite—sitting and doing nothing for long periods.</a:t>
            </a:r>
          </a:p>
          <a:p>
            <a:endParaRPr lang="en-US" dirty="0"/>
          </a:p>
        </p:txBody>
      </p:sp>
    </p:spTree>
    <p:extLst>
      <p:ext uri="{BB962C8B-B14F-4D97-AF65-F5344CB8AC3E}">
        <p14:creationId xmlns:p14="http://schemas.microsoft.com/office/powerpoint/2010/main" val="2836007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149D-48CF-DB75-9957-666C37F4D78F}"/>
              </a:ext>
            </a:extLst>
          </p:cNvPr>
          <p:cNvSpPr>
            <a:spLocks noGrp="1"/>
          </p:cNvSpPr>
          <p:nvPr>
            <p:ph type="title"/>
          </p:nvPr>
        </p:nvSpPr>
        <p:spPr>
          <a:xfrm>
            <a:off x="838200" y="365125"/>
            <a:ext cx="10515600" cy="720725"/>
          </a:xfrm>
        </p:spPr>
        <p:txBody>
          <a:bodyPr/>
          <a:lstStyle/>
          <a:p>
            <a:r>
              <a:rPr lang="en-US" dirty="0"/>
              <a:t>More Signs</a:t>
            </a:r>
          </a:p>
        </p:txBody>
      </p:sp>
      <p:sp>
        <p:nvSpPr>
          <p:cNvPr id="3" name="Content Placeholder 2">
            <a:extLst>
              <a:ext uri="{FF2B5EF4-FFF2-40B4-BE49-F238E27FC236}">
                <a16:creationId xmlns:a16="http://schemas.microsoft.com/office/drawing/2014/main" id="{D2BFEE9D-E95A-50CB-5F38-64232BC48E1F}"/>
              </a:ext>
            </a:extLst>
          </p:cNvPr>
          <p:cNvSpPr>
            <a:spLocks noGrp="1"/>
          </p:cNvSpPr>
          <p:nvPr>
            <p:ph idx="1"/>
          </p:nvPr>
        </p:nvSpPr>
        <p:spPr>
          <a:xfrm>
            <a:off x="838200" y="1085850"/>
            <a:ext cx="10515600" cy="5091113"/>
          </a:xfrm>
        </p:spPr>
        <p:txBody>
          <a:bodyPr>
            <a:normAutofit fontScale="92500"/>
          </a:bodyPr>
          <a:lstStyle/>
          <a:p>
            <a:pPr algn="l">
              <a:buFont typeface="Arial" panose="020B0604020202020204" pitchFamily="34" charset="0"/>
              <a:buChar char="•"/>
            </a:pPr>
            <a:r>
              <a:rPr lang="en-US" b="0" i="0" dirty="0">
                <a:solidFill>
                  <a:srgbClr val="484847"/>
                </a:solidFill>
                <a:effectLst/>
                <a:latin typeface="Open Sans" panose="020B0606030504020204" pitchFamily="34" charset="0"/>
              </a:rPr>
              <a:t>Confusion, irritability, anxiety, and the inability to concentrate.</a:t>
            </a:r>
          </a:p>
          <a:p>
            <a:pPr algn="l">
              <a:buFont typeface="Arial" panose="020B0604020202020204" pitchFamily="34" charset="0"/>
              <a:buChar char="•"/>
            </a:pPr>
            <a:r>
              <a:rPr lang="en-US" b="0" i="0" dirty="0">
                <a:solidFill>
                  <a:srgbClr val="484847"/>
                </a:solidFill>
                <a:effectLst/>
                <a:latin typeface="Open Sans" panose="020B0606030504020204" pitchFamily="34" charset="0"/>
              </a:rPr>
              <a:t>Changes in metabolism leading to depression and even paranoia.</a:t>
            </a:r>
          </a:p>
          <a:p>
            <a:pPr algn="l">
              <a:buFont typeface="Arial" panose="020B0604020202020204" pitchFamily="34" charset="0"/>
              <a:buChar char="•"/>
            </a:pPr>
            <a:r>
              <a:rPr lang="en-US" b="0" i="0" dirty="0">
                <a:solidFill>
                  <a:srgbClr val="484847"/>
                </a:solidFill>
                <a:effectLst/>
                <a:latin typeface="Open Sans" panose="020B0606030504020204" pitchFamily="34" charset="0"/>
              </a:rPr>
              <a:t>Difficulty remembering or experiencing gaps in memory</a:t>
            </a:r>
          </a:p>
          <a:p>
            <a:pPr algn="l">
              <a:buFont typeface="Arial" panose="020B0604020202020204" pitchFamily="34" charset="0"/>
              <a:buChar char="•"/>
            </a:pPr>
            <a:r>
              <a:rPr lang="en-US" b="0" i="0" dirty="0">
                <a:solidFill>
                  <a:srgbClr val="484847"/>
                </a:solidFill>
                <a:effectLst/>
                <a:latin typeface="Open Sans" panose="020B0606030504020204" pitchFamily="34" charset="0"/>
              </a:rPr>
              <a:t>“Searching behavior”—looking for their loved one in an almost subconscious way, even though they know their loved one has died.</a:t>
            </a:r>
          </a:p>
          <a:p>
            <a:pPr algn="l">
              <a:buFont typeface="Arial" panose="020B0604020202020204" pitchFamily="34" charset="0"/>
              <a:buChar char="•"/>
            </a:pPr>
            <a:r>
              <a:rPr lang="en-US" b="0" i="0" dirty="0">
                <a:solidFill>
                  <a:srgbClr val="484847"/>
                </a:solidFill>
                <a:effectLst/>
                <a:latin typeface="Open Sans" panose="020B0606030504020204" pitchFamily="34" charset="0"/>
              </a:rPr>
              <a:t>Auditory and/or visual hallucinations of their deceased loved ones.</a:t>
            </a:r>
          </a:p>
          <a:p>
            <a:pPr algn="l">
              <a:buFont typeface="Arial" panose="020B0604020202020204" pitchFamily="34" charset="0"/>
              <a:buChar char="•"/>
            </a:pPr>
            <a:r>
              <a:rPr lang="en-US" b="0" i="0" dirty="0">
                <a:solidFill>
                  <a:srgbClr val="484847"/>
                </a:solidFill>
                <a:effectLst/>
                <a:latin typeface="Open Sans" panose="020B0606030504020204" pitchFamily="34" charset="0"/>
              </a:rPr>
              <a:t>Odd and frightening dreams, often involving their deceased loved one.</a:t>
            </a:r>
          </a:p>
          <a:p>
            <a:pPr algn="ctr"/>
            <a:r>
              <a:rPr lang="en-US" b="1" i="0" dirty="0">
                <a:solidFill>
                  <a:srgbClr val="FEFEFE"/>
                </a:solidFill>
                <a:effectLst/>
                <a:latin typeface="Chronicle Display A"/>
              </a:rPr>
              <a:t>We</a:t>
            </a:r>
          </a:p>
          <a:p>
            <a:pPr marL="0" indent="0">
              <a:buNone/>
            </a:pPr>
            <a:endParaRPr lang="en-US" dirty="0"/>
          </a:p>
        </p:txBody>
      </p:sp>
    </p:spTree>
    <p:extLst>
      <p:ext uri="{BB962C8B-B14F-4D97-AF65-F5344CB8AC3E}">
        <p14:creationId xmlns:p14="http://schemas.microsoft.com/office/powerpoint/2010/main" val="2044389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8746-CF26-BA09-8F2E-676F17C66114}"/>
              </a:ext>
            </a:extLst>
          </p:cNvPr>
          <p:cNvSpPr>
            <a:spLocks noGrp="1"/>
          </p:cNvSpPr>
          <p:nvPr>
            <p:ph type="title"/>
          </p:nvPr>
        </p:nvSpPr>
        <p:spPr/>
        <p:txBody>
          <a:bodyPr/>
          <a:lstStyle/>
          <a:p>
            <a:r>
              <a:rPr lang="en-US" dirty="0"/>
              <a:t>EPITAPHS</a:t>
            </a:r>
          </a:p>
        </p:txBody>
      </p:sp>
      <p:sp>
        <p:nvSpPr>
          <p:cNvPr id="3" name="Content Placeholder 2">
            <a:extLst>
              <a:ext uri="{FF2B5EF4-FFF2-40B4-BE49-F238E27FC236}">
                <a16:creationId xmlns:a16="http://schemas.microsoft.com/office/drawing/2014/main" id="{376F04EF-C633-F29F-DC59-98905B30D4A6}"/>
              </a:ext>
            </a:extLst>
          </p:cNvPr>
          <p:cNvSpPr>
            <a:spLocks noGrp="1"/>
          </p:cNvSpPr>
          <p:nvPr>
            <p:ph idx="1"/>
          </p:nvPr>
        </p:nvSpPr>
        <p:spPr/>
        <p:txBody>
          <a:bodyPr/>
          <a:lstStyle/>
          <a:p>
            <a:r>
              <a:rPr lang="en-US" dirty="0"/>
              <a:t>I knew it would come to this.    George Perlstein</a:t>
            </a:r>
          </a:p>
          <a:p>
            <a:endParaRPr lang="en-US" dirty="0"/>
          </a:p>
          <a:p>
            <a:r>
              <a:rPr lang="en-US" dirty="0"/>
              <a:t>I had a lovers quarrel  with the world.  Robert Frost</a:t>
            </a:r>
          </a:p>
          <a:p>
            <a:endParaRPr lang="en-US" dirty="0"/>
          </a:p>
          <a:p>
            <a:r>
              <a:rPr lang="en-US" dirty="0"/>
              <a:t>A Gay Vietnam Veteran / When I was in the military they gave me a medal for killing two men and a discharge for loving one.</a:t>
            </a:r>
          </a:p>
        </p:txBody>
      </p:sp>
    </p:spTree>
    <p:extLst>
      <p:ext uri="{BB962C8B-B14F-4D97-AF65-F5344CB8AC3E}">
        <p14:creationId xmlns:p14="http://schemas.microsoft.com/office/powerpoint/2010/main" val="1145204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670C-9612-55EA-76DC-634F1034FEAF}"/>
              </a:ext>
            </a:extLst>
          </p:cNvPr>
          <p:cNvSpPr>
            <a:spLocks noGrp="1"/>
          </p:cNvSpPr>
          <p:nvPr>
            <p:ph type="title"/>
          </p:nvPr>
        </p:nvSpPr>
        <p:spPr>
          <a:xfrm>
            <a:off x="838200" y="365125"/>
            <a:ext cx="10515600" cy="915035"/>
          </a:xfrm>
        </p:spPr>
        <p:txBody>
          <a:bodyPr>
            <a:normAutofit fontScale="90000"/>
          </a:bodyPr>
          <a:lstStyle/>
          <a:p>
            <a:pPr algn="ctr"/>
            <a:r>
              <a:rPr lang="en-US" sz="3200" dirty="0"/>
              <a:t>COMING ATTRACTION:</a:t>
            </a:r>
            <a:br>
              <a:rPr lang="en-US" sz="3200" dirty="0"/>
            </a:br>
            <a:r>
              <a:rPr lang="en-US" sz="3200" dirty="0"/>
              <a:t>OLLI  KAM Lecture (still in planning stage)</a:t>
            </a:r>
          </a:p>
        </p:txBody>
      </p:sp>
      <p:sp>
        <p:nvSpPr>
          <p:cNvPr id="3" name="Content Placeholder 2">
            <a:extLst>
              <a:ext uri="{FF2B5EF4-FFF2-40B4-BE49-F238E27FC236}">
                <a16:creationId xmlns:a16="http://schemas.microsoft.com/office/drawing/2014/main" id="{453CE5B5-0A05-04EC-E679-32CC6F8736A2}"/>
              </a:ext>
            </a:extLst>
          </p:cNvPr>
          <p:cNvSpPr>
            <a:spLocks noGrp="1"/>
          </p:cNvSpPr>
          <p:nvPr>
            <p:ph idx="1"/>
          </p:nvPr>
        </p:nvSpPr>
        <p:spPr>
          <a:xfrm>
            <a:off x="838200" y="1783081"/>
            <a:ext cx="10515600" cy="4393882"/>
          </a:xfrm>
        </p:spPr>
        <p:txBody>
          <a:bodyPr>
            <a:normAutofit fontScale="55000" lnSpcReduction="20000"/>
          </a:bodyPr>
          <a:lstStyle/>
          <a:p>
            <a:pPr marL="0" indent="0" algn="ctr">
              <a:buNone/>
            </a:pPr>
            <a:r>
              <a:rPr lang="en-US" sz="3600" dirty="0"/>
              <a:t>Why it Won’t Go Away Even If You Don’t Speak Its Name</a:t>
            </a:r>
          </a:p>
          <a:p>
            <a:pPr marL="0" indent="0" algn="ctr">
              <a:buNone/>
            </a:pPr>
            <a:r>
              <a:rPr lang="en-US" sz="3600" dirty="0"/>
              <a:t>OR You can cut down all the flowers but you can’t keep spring from coming</a:t>
            </a:r>
          </a:p>
          <a:p>
            <a:pPr marL="0" indent="0" algn="ctr">
              <a:buNone/>
            </a:pPr>
            <a:r>
              <a:rPr lang="en-US" sz="3600" dirty="0"/>
              <a:t> An Exploration of Queer </a:t>
            </a:r>
            <a:r>
              <a:rPr lang="en-US" sz="3600" dirty="0" err="1"/>
              <a:t>Indentity</a:t>
            </a:r>
            <a:r>
              <a:rPr lang="en-US" sz="3600" dirty="0"/>
              <a:t> and Culture</a:t>
            </a:r>
          </a:p>
          <a:p>
            <a:pPr marL="0" indent="0">
              <a:buNone/>
            </a:pPr>
            <a:endParaRPr lang="en-US" sz="3600" dirty="0"/>
          </a:p>
          <a:p>
            <a:pPr marL="0" indent="0">
              <a:buNone/>
            </a:pPr>
            <a:r>
              <a:rPr lang="en-US" dirty="0"/>
              <a:t>A Presentation by Dirk Mol and Friends</a:t>
            </a:r>
          </a:p>
          <a:p>
            <a:pPr marL="0" indent="0">
              <a:buNone/>
            </a:pPr>
            <a:endParaRPr lang="en-US" dirty="0"/>
          </a:p>
          <a:p>
            <a:pPr marL="0" indent="0">
              <a:buNone/>
            </a:pPr>
            <a:r>
              <a:rPr lang="en-US" dirty="0"/>
              <a:t>Featuring the </a:t>
            </a:r>
            <a:r>
              <a:rPr lang="en-US" dirty="0" err="1"/>
              <a:t>TedTalk</a:t>
            </a:r>
            <a:r>
              <a:rPr lang="en-US" dirty="0"/>
              <a:t>: Homosexuality; It’s about Survival, not Sex</a:t>
            </a:r>
          </a:p>
          <a:p>
            <a:pPr marL="0" indent="0">
              <a:buNone/>
            </a:pPr>
            <a:r>
              <a:rPr lang="en-US" dirty="0"/>
              <a:t>	by James O’Keefe, MD</a:t>
            </a:r>
          </a:p>
          <a:p>
            <a:pPr marL="0" indent="0">
              <a:buNone/>
            </a:pPr>
            <a:endParaRPr lang="en-US" dirty="0"/>
          </a:p>
          <a:p>
            <a:pPr marL="0" indent="0">
              <a:buNone/>
            </a:pPr>
            <a:r>
              <a:rPr lang="en-US" dirty="0"/>
              <a:t>Viewing of a portfolio of portraits by the photographer Jess Dugan</a:t>
            </a:r>
          </a:p>
          <a:p>
            <a:pPr marL="0" indent="0">
              <a:buNone/>
            </a:pPr>
            <a:r>
              <a:rPr lang="en-US" dirty="0"/>
              <a:t>	- Recently acquired by the Krannert Art Museum </a:t>
            </a:r>
          </a:p>
          <a:p>
            <a:pPr marL="0" indent="0">
              <a:buNone/>
            </a:pPr>
            <a:r>
              <a:rPr lang="en-US" dirty="0"/>
              <a:t>	- Photos of various members of the queer community of all stripes</a:t>
            </a:r>
          </a:p>
          <a:p>
            <a:pPr marL="0" indent="0">
              <a:buNone/>
            </a:pPr>
            <a:endParaRPr lang="en-US" dirty="0"/>
          </a:p>
          <a:p>
            <a:pPr marL="0" indent="0">
              <a:buNone/>
            </a:pPr>
            <a:r>
              <a:rPr lang="en-US" dirty="0"/>
              <a:t>Watch the OLLI website for time and place</a:t>
            </a:r>
          </a:p>
          <a:p>
            <a:pPr marL="0" indent="0">
              <a:buNone/>
            </a:pPr>
            <a:endParaRPr lang="en-US" dirty="0"/>
          </a:p>
          <a:p>
            <a:endParaRPr lang="en-US" sz="2800" dirty="0"/>
          </a:p>
          <a:p>
            <a:pPr marL="457200" lvl="1" indent="0">
              <a:buNone/>
            </a:pPr>
            <a:endParaRPr lang="en-US" sz="2800" dirty="0"/>
          </a:p>
        </p:txBody>
      </p:sp>
    </p:spTree>
    <p:extLst>
      <p:ext uri="{BB962C8B-B14F-4D97-AF65-F5344CB8AC3E}">
        <p14:creationId xmlns:p14="http://schemas.microsoft.com/office/powerpoint/2010/main" val="1397965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1268-91EF-1EDA-389D-CA0C97E83E3E}"/>
              </a:ext>
            </a:extLst>
          </p:cNvPr>
          <p:cNvSpPr>
            <a:spLocks noGrp="1"/>
          </p:cNvSpPr>
          <p:nvPr>
            <p:ph type="title"/>
          </p:nvPr>
        </p:nvSpPr>
        <p:spPr>
          <a:xfrm>
            <a:off x="838200" y="365125"/>
            <a:ext cx="10515600" cy="793115"/>
          </a:xfrm>
        </p:spPr>
        <p:txBody>
          <a:bodyPr>
            <a:normAutofit/>
          </a:bodyPr>
          <a:lstStyle/>
          <a:p>
            <a:r>
              <a:rPr lang="en-US" sz="3200" dirty="0"/>
              <a:t>Poem of the Week / Session 8</a:t>
            </a:r>
          </a:p>
        </p:txBody>
      </p:sp>
      <p:sp>
        <p:nvSpPr>
          <p:cNvPr id="3" name="Content Placeholder 2">
            <a:extLst>
              <a:ext uri="{FF2B5EF4-FFF2-40B4-BE49-F238E27FC236}">
                <a16:creationId xmlns:a16="http://schemas.microsoft.com/office/drawing/2014/main" id="{1955D8BD-E3B6-5F85-8466-7797799EF08F}"/>
              </a:ext>
            </a:extLst>
          </p:cNvPr>
          <p:cNvSpPr>
            <a:spLocks noGrp="1"/>
          </p:cNvSpPr>
          <p:nvPr>
            <p:ph idx="1"/>
          </p:nvPr>
        </p:nvSpPr>
        <p:spPr>
          <a:xfrm>
            <a:off x="838200" y="1325880"/>
            <a:ext cx="10515600" cy="4851083"/>
          </a:xfrm>
        </p:spPr>
        <p:txBody>
          <a:bodyPr>
            <a:normAutofit fontScale="92500" lnSpcReduction="20000"/>
          </a:bodyPr>
          <a:lstStyle/>
          <a:p>
            <a:pPr marL="0" marR="0" indent="0">
              <a:spcBef>
                <a:spcPts val="0"/>
              </a:spcBef>
              <a:spcAft>
                <a:spcPts val="0"/>
              </a:spcAft>
              <a:buNone/>
            </a:pP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PABLO NERUDA / When I Die (</a:t>
            </a:r>
            <a:r>
              <a:rPr lang="en-US" sz="1800" dirty="0" err="1">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Sonato</a:t>
            </a: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 de la </a:t>
            </a:r>
            <a:r>
              <a:rPr lang="en-US" sz="1800" dirty="0" err="1">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Noche</a:t>
            </a: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When I die I want your hands on my eyes:</a:t>
            </a:r>
            <a:b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b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I want the light and the wheat of your beloved hands</a:t>
            </a:r>
            <a:b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b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to pass their freshness over me one more time</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EB Garamond" panose="00000500000000000000" pitchFamily="2" charset="0"/>
                <a:ea typeface="Times New Roman" panose="02020603050405020304" pitchFamily="18" charset="0"/>
                <a:cs typeface="Times New Roman" panose="02020603050405020304" pitchFamily="18" charset="0"/>
              </a:rPr>
              <a:t>to feel the smoothness that changed my destiny.</a:t>
            </a:r>
          </a:p>
          <a:p>
            <a:pPr marL="0" marR="0" indent="0">
              <a:spcBef>
                <a:spcPts val="0"/>
              </a:spcBef>
              <a:spcAft>
                <a:spcPts val="0"/>
              </a:spcAft>
              <a:buNone/>
            </a:pPr>
            <a:endParaRPr lang="en-US" sz="1800" dirty="0">
              <a:effectLst/>
              <a:latin typeface="Times" panose="02020603050405020304" pitchFamily="18" charset="0"/>
              <a:ea typeface="MS Mincho" panose="02020609040205080304" pitchFamily="49" charset="-128"/>
              <a:cs typeface="Times New Roman" panose="02020603050405020304" pitchFamily="18" charset="0"/>
            </a:endParaRPr>
          </a:p>
          <a:p>
            <a:pPr marL="0" marR="0" indent="0">
              <a:spcBef>
                <a:spcPts val="0"/>
              </a:spcBef>
              <a:spcAft>
                <a:spcPts val="1500"/>
              </a:spcAft>
              <a:buNone/>
            </a:pP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I want you to live while I wait for you, asleep,</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I want for your ears to go on hearing the wind,</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for you to smell the sea that we loved together</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and for you to go on walking the sand where we walked.</a:t>
            </a:r>
            <a:endParaRPr lang="en-US" sz="1800" dirty="0">
              <a:effectLst/>
              <a:latin typeface="Times" panose="02020603050405020304" pitchFamily="18" charset="0"/>
              <a:ea typeface="MS Mincho" panose="02020609040205080304" pitchFamily="49" charset="-128"/>
              <a:cs typeface="Times New Roman" panose="02020603050405020304" pitchFamily="18" charset="0"/>
            </a:endParaRPr>
          </a:p>
          <a:p>
            <a:pPr marL="0" marR="0" indent="0">
              <a:spcBef>
                <a:spcPts val="0"/>
              </a:spcBef>
              <a:spcAft>
                <a:spcPts val="1500"/>
              </a:spcAft>
              <a:buNone/>
            </a:pP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I want for what I love to go on living</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and as for you I loved you and sang you above everything,</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for that, go on flowering, flowery one,</a:t>
            </a:r>
            <a:endParaRPr lang="en-US" sz="1800" dirty="0">
              <a:effectLst/>
              <a:latin typeface="Times" panose="02020603050405020304" pitchFamily="18" charset="0"/>
              <a:ea typeface="MS Mincho" panose="02020609040205080304" pitchFamily="49" charset="-128"/>
              <a:cs typeface="Times New Roman" panose="02020603050405020304" pitchFamily="18" charset="0"/>
            </a:endParaRPr>
          </a:p>
          <a:p>
            <a:pPr marL="0" marR="0" indent="0">
              <a:spcBef>
                <a:spcPts val="0"/>
              </a:spcBef>
              <a:spcAft>
                <a:spcPts val="1500"/>
              </a:spcAft>
              <a:buNone/>
            </a:pP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so that you reach all that my love orders for you,</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so that my shadow passes through your hair, </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t>so that they know by this the reason for my song.</a:t>
            </a:r>
            <a:br>
              <a:rPr lang="en-US" sz="1800" dirty="0">
                <a:solidFill>
                  <a:srgbClr val="000000"/>
                </a:solidFill>
                <a:effectLst/>
                <a:latin typeface="EB Garamond" panose="00000500000000000000" pitchFamily="2" charset="0"/>
                <a:ea typeface="MS Mincho" panose="02020609040205080304" pitchFamily="49" charset="-128"/>
                <a:cs typeface="Times New Roman" panose="02020603050405020304" pitchFamily="18" charset="0"/>
              </a:rPr>
            </a:br>
            <a:br>
              <a:rPr lang="en-US"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br>
            <a:r>
              <a:rPr lang="en-US"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--Pablo Neruda, </a:t>
            </a:r>
            <a:r>
              <a:rPr lang="en-US" sz="1800" u="sng" dirty="0" err="1">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Veinte</a:t>
            </a:r>
            <a:r>
              <a:rPr lang="en-US" sz="1800" u="sng" dirty="0">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 </a:t>
            </a:r>
            <a:r>
              <a:rPr lang="en-US" sz="1800" u="sng" dirty="0" err="1">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poemas</a:t>
            </a:r>
            <a:r>
              <a:rPr lang="en-US" sz="1800" u="sng" dirty="0">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 de amor y </a:t>
            </a:r>
            <a:r>
              <a:rPr lang="en-US" sz="1800" u="sng" dirty="0" err="1">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una</a:t>
            </a:r>
            <a:r>
              <a:rPr lang="en-US" sz="1800" u="sng" dirty="0">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 canción </a:t>
            </a:r>
            <a:r>
              <a:rPr lang="en-US" sz="1800" u="sng" dirty="0" err="1">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desesperada</a:t>
            </a:r>
            <a:r>
              <a:rPr lang="en-US" sz="1800" u="sng" dirty="0">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 </a:t>
            </a:r>
            <a:r>
              <a:rPr lang="en-US" sz="1800" u="sng" dirty="0" err="1">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Cien</a:t>
            </a:r>
            <a:r>
              <a:rPr lang="en-US" sz="1800" u="sng" dirty="0">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 </a:t>
            </a:r>
            <a:r>
              <a:rPr lang="en-US" sz="1800" u="sng" dirty="0" err="1">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Sonetos</a:t>
            </a:r>
            <a:r>
              <a:rPr lang="en-US" sz="1800" u="sng" dirty="0">
                <a:solidFill>
                  <a:srgbClr val="315E8A"/>
                </a:solidFill>
                <a:effectLst/>
                <a:latin typeface="Times New Roman" panose="02020603050405020304" pitchFamily="18" charset="0"/>
                <a:ea typeface="MS Mincho" panose="02020609040205080304" pitchFamily="49" charset="-128"/>
                <a:cs typeface="Times New Roman" panose="02020603050405020304" pitchFamily="18" charset="0"/>
                <a:hlinkClick r:id="rId2"/>
              </a:rPr>
              <a:t> de Amor</a:t>
            </a:r>
            <a:r>
              <a:rPr lang="en-US"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Plaza y </a:t>
            </a:r>
            <a:r>
              <a:rPr lang="en-US" sz="1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Janés</a:t>
            </a:r>
            <a:r>
              <a:rPr lang="en-US"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Ave </a:t>
            </a:r>
            <a:r>
              <a:rPr lang="en-US" sz="1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Fénix</a:t>
            </a:r>
            <a:r>
              <a:rPr lang="en-US"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205-2. </a:t>
            </a:r>
            <a:r>
              <a:rPr lang="en-US" sz="1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Sexta</a:t>
            </a:r>
            <a:r>
              <a:rPr lang="en-US"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edición</a:t>
            </a:r>
            <a:r>
              <a:rPr lang="en-US"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junio</a:t>
            </a:r>
            <a:r>
              <a:rPr lang="en-US" sz="1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1998</a:t>
            </a:r>
          </a:p>
          <a:p>
            <a:pPr marL="0" marR="0" indent="0">
              <a:spcBef>
                <a:spcPts val="0"/>
              </a:spcBef>
              <a:spcAft>
                <a:spcPts val="1500"/>
              </a:spcAft>
              <a:buNone/>
            </a:pPr>
            <a:r>
              <a:rPr lang="en-US" sz="1800" b="1" i="1" dirty="0">
                <a:solidFill>
                  <a:srgbClr val="000000"/>
                </a:solidFill>
                <a:latin typeface="EB Garamond" panose="00000500000000000000" pitchFamily="2" charset="0"/>
                <a:ea typeface="MS Mincho" panose="02020609040205080304" pitchFamily="49" charset="-128"/>
                <a:cs typeface="Times New Roman" panose="02020603050405020304" pitchFamily="18" charset="0"/>
              </a:rPr>
              <a:t>	</a:t>
            </a:r>
            <a:r>
              <a:rPr lang="en-US" sz="18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For the choral version, search on YouTube for Pablo Neruda / Salt lake City Singers</a:t>
            </a:r>
            <a:endParaRPr lang="en-US" sz="1800" b="1"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indent="0">
              <a:buNone/>
            </a:pPr>
            <a:endParaRPr lang="en-US" dirty="0"/>
          </a:p>
        </p:txBody>
      </p:sp>
      <p:sp>
        <p:nvSpPr>
          <p:cNvPr id="5" name="TextBox 4">
            <a:extLst>
              <a:ext uri="{FF2B5EF4-FFF2-40B4-BE49-F238E27FC236}">
                <a16:creationId xmlns:a16="http://schemas.microsoft.com/office/drawing/2014/main" id="{8ECEFFA5-CFFC-521C-5714-DD1B938E08B1}"/>
              </a:ext>
            </a:extLst>
          </p:cNvPr>
          <p:cNvSpPr txBox="1"/>
          <p:nvPr/>
        </p:nvSpPr>
        <p:spPr>
          <a:xfrm>
            <a:off x="3048000" y="3244334"/>
            <a:ext cx="6096000" cy="646331"/>
          </a:xfrm>
          <a:prstGeom prst="rect">
            <a:avLst/>
          </a:prstGeom>
          <a:noFill/>
        </p:spPr>
        <p:txBody>
          <a:bodyPr wrap="square">
            <a:spAutoFit/>
          </a:bodyPr>
          <a:lstStyle/>
          <a:p>
            <a:r>
              <a:rPr lang="en-US"/>
              <a:t>https://www.compassionandchoices.org/https://www.compassionandchoices.org/</a:t>
            </a:r>
          </a:p>
        </p:txBody>
      </p:sp>
    </p:spTree>
    <p:extLst>
      <p:ext uri="{BB962C8B-B14F-4D97-AF65-F5344CB8AC3E}">
        <p14:creationId xmlns:p14="http://schemas.microsoft.com/office/powerpoint/2010/main" val="846454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4CF5-A112-58EA-1FA5-1712697D0000}"/>
              </a:ext>
            </a:extLst>
          </p:cNvPr>
          <p:cNvSpPr>
            <a:spLocks noGrp="1"/>
          </p:cNvSpPr>
          <p:nvPr>
            <p:ph type="title"/>
          </p:nvPr>
        </p:nvSpPr>
        <p:spPr/>
        <p:txBody>
          <a:bodyPr/>
          <a:lstStyle/>
          <a:p>
            <a:r>
              <a:rPr lang="en-US" dirty="0"/>
              <a:t>Learning to say what’s happening</a:t>
            </a:r>
          </a:p>
        </p:txBody>
      </p:sp>
      <p:sp>
        <p:nvSpPr>
          <p:cNvPr id="3" name="Content Placeholder 2">
            <a:extLst>
              <a:ext uri="{FF2B5EF4-FFF2-40B4-BE49-F238E27FC236}">
                <a16:creationId xmlns:a16="http://schemas.microsoft.com/office/drawing/2014/main" id="{CBB41DBC-7DFA-5F1E-825F-61E9815DF489}"/>
              </a:ext>
            </a:extLst>
          </p:cNvPr>
          <p:cNvSpPr>
            <a:spLocks noGrp="1"/>
          </p:cNvSpPr>
          <p:nvPr>
            <p:ph idx="1"/>
          </p:nvPr>
        </p:nvSpPr>
        <p:spPr/>
        <p:txBody>
          <a:bodyPr/>
          <a:lstStyle/>
          <a:p>
            <a:pPr marL="0" indent="0">
              <a:buNone/>
            </a:pPr>
            <a:r>
              <a:rPr lang="en-US" dirty="0"/>
              <a:t>I have always disliked euphemisms for dying.  “Passed away,” ‘gone home,” “no longer with us,” “departed’: although language like this is well-intentioned, it has never brought me solace.  In the name of tact, it turns away from death’s shocking bluntness;  in the name of comfort, it chooses the safe and familiar over the beautiful or evocative.  To me, all this feels evasive, like a verbal averting of the eyes  But death is so impossible to avoid—that is the basic, bed-rock fact of it—that trying to talk around it seems misguided.  As the poet Robert Lowell wrote, “Why not say what happened?”	</a:t>
            </a:r>
          </a:p>
          <a:p>
            <a:pPr marL="0" indent="0">
              <a:buNone/>
            </a:pPr>
            <a:r>
              <a:rPr lang="en-US" dirty="0"/>
              <a:t>				-  Kathryn Schulz in </a:t>
            </a:r>
            <a:r>
              <a:rPr lang="en-US" u="sng" dirty="0"/>
              <a:t>Lost and Found</a:t>
            </a:r>
            <a:r>
              <a:rPr lang="en-US" dirty="0"/>
              <a:t>, page 1</a:t>
            </a:r>
          </a:p>
        </p:txBody>
      </p:sp>
    </p:spTree>
    <p:extLst>
      <p:ext uri="{BB962C8B-B14F-4D97-AF65-F5344CB8AC3E}">
        <p14:creationId xmlns:p14="http://schemas.microsoft.com/office/powerpoint/2010/main" val="222408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0909-8275-B626-E35B-13103E93824B}"/>
              </a:ext>
            </a:extLst>
          </p:cNvPr>
          <p:cNvSpPr>
            <a:spLocks noGrp="1"/>
          </p:cNvSpPr>
          <p:nvPr>
            <p:ph type="title"/>
          </p:nvPr>
        </p:nvSpPr>
        <p:spPr/>
        <p:txBody>
          <a:bodyPr/>
          <a:lstStyle/>
          <a:p>
            <a:r>
              <a:rPr lang="en-US" dirty="0"/>
              <a:t>Confronting Denial</a:t>
            </a:r>
          </a:p>
        </p:txBody>
      </p:sp>
      <p:sp>
        <p:nvSpPr>
          <p:cNvPr id="3" name="Content Placeholder 2">
            <a:extLst>
              <a:ext uri="{FF2B5EF4-FFF2-40B4-BE49-F238E27FC236}">
                <a16:creationId xmlns:a16="http://schemas.microsoft.com/office/drawing/2014/main" id="{B543B4B4-6696-F819-ADB4-6C19CBE78E6C}"/>
              </a:ext>
            </a:extLst>
          </p:cNvPr>
          <p:cNvSpPr>
            <a:spLocks noGrp="1"/>
          </p:cNvSpPr>
          <p:nvPr>
            <p:ph idx="1"/>
          </p:nvPr>
        </p:nvSpPr>
        <p:spPr/>
        <p:txBody>
          <a:bodyPr>
            <a:normAutofit fontScale="92500" lnSpcReduction="10000"/>
          </a:bodyPr>
          <a:lstStyle/>
          <a:p>
            <a:pPr marL="0" indent="0">
              <a:buNone/>
            </a:pPr>
            <a:r>
              <a:rPr lang="en-US" dirty="0">
                <a:solidFill>
                  <a:srgbClr val="363636"/>
                </a:solidFill>
                <a:latin typeface="nyt-imperial"/>
              </a:rPr>
              <a:t>Some quotes from the article </a:t>
            </a:r>
            <a:r>
              <a:rPr lang="en-US" u="sng" dirty="0">
                <a:solidFill>
                  <a:srgbClr val="363636"/>
                </a:solidFill>
                <a:latin typeface="nyt-imperial"/>
              </a:rPr>
              <a:t>Tom Stoppard finally looks into his Shadow</a:t>
            </a:r>
            <a:r>
              <a:rPr lang="en-US" dirty="0">
                <a:solidFill>
                  <a:srgbClr val="363636"/>
                </a:solidFill>
                <a:latin typeface="nyt-imperial"/>
              </a:rPr>
              <a:t>  </a:t>
            </a:r>
          </a:p>
          <a:p>
            <a:pPr marL="0" indent="0">
              <a:buNone/>
            </a:pPr>
            <a:r>
              <a:rPr lang="en-US" dirty="0">
                <a:solidFill>
                  <a:srgbClr val="363636"/>
                </a:solidFill>
                <a:latin typeface="nyt-imperial"/>
              </a:rPr>
              <a:t>   - an interview by Maureen Dowd in the New York Times on Sept 7, 2022</a:t>
            </a:r>
            <a:endParaRPr lang="en-US" b="0" i="0" dirty="0">
              <a:solidFill>
                <a:srgbClr val="363636"/>
              </a:solidFill>
              <a:effectLst/>
              <a:latin typeface="nyt-imperial"/>
            </a:endParaRPr>
          </a:p>
          <a:p>
            <a:r>
              <a:rPr lang="en-US" dirty="0">
                <a:solidFill>
                  <a:srgbClr val="363636"/>
                </a:solidFill>
                <a:latin typeface="nyt-imperial"/>
              </a:rPr>
              <a:t>I thi</a:t>
            </a:r>
            <a:r>
              <a:rPr lang="en-US" b="0" i="0" dirty="0">
                <a:solidFill>
                  <a:srgbClr val="363636"/>
                </a:solidFill>
                <a:effectLst/>
                <a:latin typeface="nyt-imperial"/>
              </a:rPr>
              <a:t>nk there’s a way of being consciously in denial, I guess, but also there’s a way of being </a:t>
            </a:r>
            <a:r>
              <a:rPr lang="en-US" b="1" i="0" dirty="0">
                <a:solidFill>
                  <a:srgbClr val="363636"/>
                </a:solidFill>
                <a:effectLst/>
                <a:latin typeface="nyt-imperial"/>
              </a:rPr>
              <a:t>unconsciously in denial</a:t>
            </a:r>
            <a:r>
              <a:rPr lang="en-US" b="0" i="0" dirty="0">
                <a:solidFill>
                  <a:srgbClr val="363636"/>
                </a:solidFill>
                <a:effectLst/>
                <a:latin typeface="nyt-imperial"/>
              </a:rPr>
              <a:t>,” Stoppard said. “You don’t know that you’re in denial, so you’re quite happy about being in denial. You think that’s your kind of resting place.</a:t>
            </a:r>
          </a:p>
          <a:p>
            <a:r>
              <a:rPr lang="en-US" b="0" i="0" dirty="0">
                <a:solidFill>
                  <a:srgbClr val="363636"/>
                </a:solidFill>
                <a:effectLst/>
                <a:latin typeface="nyt-imperial"/>
              </a:rPr>
              <a:t>I don’t take things very hard.  Death, for example. People die, and I sidestep the moment in some way. Or if you just say something embarrassingly dumb to someone or you think you’re talking to one person but he’s actually somebody else. I’m vaguely aware that I have a capacity not to dwell on this. I can see that there’s another way to live where you’re lying awake about it. I just think, ‘Move on and to hell with it.’</a:t>
            </a:r>
          </a:p>
          <a:p>
            <a:endParaRPr lang="en-US" dirty="0">
              <a:solidFill>
                <a:srgbClr val="363636"/>
              </a:solidFill>
              <a:latin typeface="nyt-imperial"/>
            </a:endParaRPr>
          </a:p>
        </p:txBody>
      </p:sp>
    </p:spTree>
    <p:extLst>
      <p:ext uri="{BB962C8B-B14F-4D97-AF65-F5344CB8AC3E}">
        <p14:creationId xmlns:p14="http://schemas.microsoft.com/office/powerpoint/2010/main" val="3720661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1200-6F2A-29CA-B9DD-37B2D025A5D5}"/>
              </a:ext>
            </a:extLst>
          </p:cNvPr>
          <p:cNvSpPr>
            <a:spLocks noGrp="1"/>
          </p:cNvSpPr>
          <p:nvPr>
            <p:ph type="title"/>
          </p:nvPr>
        </p:nvSpPr>
        <p:spPr/>
        <p:txBody>
          <a:bodyPr/>
          <a:lstStyle/>
          <a:p>
            <a:r>
              <a:rPr lang="en-US" dirty="0"/>
              <a:t>Talking about it / letting others see</a:t>
            </a:r>
          </a:p>
        </p:txBody>
      </p:sp>
      <p:sp>
        <p:nvSpPr>
          <p:cNvPr id="3" name="Content Placeholder 2">
            <a:extLst>
              <a:ext uri="{FF2B5EF4-FFF2-40B4-BE49-F238E27FC236}">
                <a16:creationId xmlns:a16="http://schemas.microsoft.com/office/drawing/2014/main" id="{847AA2AC-D04F-170B-89EF-99B50A795CEC}"/>
              </a:ext>
            </a:extLst>
          </p:cNvPr>
          <p:cNvSpPr>
            <a:spLocks noGrp="1"/>
          </p:cNvSpPr>
          <p:nvPr>
            <p:ph idx="1"/>
          </p:nvPr>
        </p:nvSpPr>
        <p:spPr/>
        <p:txBody>
          <a:bodyPr/>
          <a:lstStyle/>
          <a:p>
            <a:pPr marL="0" indent="0">
              <a:buNone/>
            </a:pPr>
            <a:r>
              <a:rPr lang="en-US" dirty="0"/>
              <a:t>     Frank Bruni (a NYTimes opinions columnist and professor at Duke) recently published a memoir </a:t>
            </a:r>
            <a:r>
              <a:rPr lang="en-US" u="sng" dirty="0"/>
              <a:t>The Beauty of Dusk,</a:t>
            </a:r>
            <a:r>
              <a:rPr lang="en-US" dirty="0"/>
              <a:t> about his experience of loosing most of the sight in one eye due to a stroke.  He suggests  that life would be easier if we all walked around wearing a sandwich board listing all the things we have to cope with in life.</a:t>
            </a:r>
          </a:p>
          <a:p>
            <a:pPr marL="0" indent="0">
              <a:buNone/>
            </a:pPr>
            <a:r>
              <a:rPr lang="en-US" dirty="0"/>
              <a:t>     If we did that, he says, we would quickly learn that we are not as alone as we sometime think we are.  We would see that lots of people we know have as many challenges in life as we do.</a:t>
            </a:r>
          </a:p>
        </p:txBody>
      </p:sp>
    </p:spTree>
    <p:extLst>
      <p:ext uri="{BB962C8B-B14F-4D97-AF65-F5344CB8AC3E}">
        <p14:creationId xmlns:p14="http://schemas.microsoft.com/office/powerpoint/2010/main" val="1240547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0299-4168-C650-8676-41F5F0EDB3A3}"/>
              </a:ext>
            </a:extLst>
          </p:cNvPr>
          <p:cNvSpPr>
            <a:spLocks noGrp="1"/>
          </p:cNvSpPr>
          <p:nvPr>
            <p:ph type="title"/>
          </p:nvPr>
        </p:nvSpPr>
        <p:spPr>
          <a:xfrm>
            <a:off x="838200" y="365125"/>
            <a:ext cx="10515600" cy="739775"/>
          </a:xfrm>
        </p:spPr>
        <p:txBody>
          <a:bodyPr/>
          <a:lstStyle/>
          <a:p>
            <a:r>
              <a:rPr lang="en-US" dirty="0"/>
              <a:t>Dirk’s sandwich board</a:t>
            </a:r>
          </a:p>
        </p:txBody>
      </p:sp>
      <p:sp>
        <p:nvSpPr>
          <p:cNvPr id="3" name="Content Placeholder 2">
            <a:extLst>
              <a:ext uri="{FF2B5EF4-FFF2-40B4-BE49-F238E27FC236}">
                <a16:creationId xmlns:a16="http://schemas.microsoft.com/office/drawing/2014/main" id="{8174911A-4D67-8753-A93F-10964D7B3A42}"/>
              </a:ext>
            </a:extLst>
          </p:cNvPr>
          <p:cNvSpPr>
            <a:spLocks noGrp="1"/>
          </p:cNvSpPr>
          <p:nvPr>
            <p:ph idx="1"/>
          </p:nvPr>
        </p:nvSpPr>
        <p:spPr>
          <a:xfrm>
            <a:off x="838200" y="1003300"/>
            <a:ext cx="10515600" cy="5173663"/>
          </a:xfrm>
        </p:spPr>
        <p:txBody>
          <a:bodyPr>
            <a:normAutofit fontScale="85000" lnSpcReduction="20000"/>
          </a:bodyPr>
          <a:lstStyle/>
          <a:p>
            <a:r>
              <a:rPr lang="en-US" dirty="0"/>
              <a:t>Trauma in childhood that resulted in lifelong PTSD</a:t>
            </a:r>
          </a:p>
          <a:p>
            <a:r>
              <a:rPr lang="en-US" dirty="0"/>
              <a:t>Growing up gay in the  60s and 70s.</a:t>
            </a:r>
          </a:p>
          <a:p>
            <a:r>
              <a:rPr lang="en-US" dirty="0"/>
              <a:t>Failed marriage after 19 years / age 42</a:t>
            </a:r>
          </a:p>
          <a:p>
            <a:r>
              <a:rPr lang="en-US" dirty="0"/>
              <a:t>Career dead-ended after 20 years / age 46</a:t>
            </a:r>
          </a:p>
          <a:p>
            <a:r>
              <a:rPr lang="en-US" dirty="0"/>
              <a:t>Five year midlife crisis as a result / mid 40s</a:t>
            </a:r>
          </a:p>
          <a:p>
            <a:r>
              <a:rPr lang="en-US" dirty="0"/>
              <a:t>First surgery and hospitalization for broken ankle / age 54</a:t>
            </a:r>
          </a:p>
          <a:p>
            <a:r>
              <a:rPr lang="en-US" dirty="0"/>
              <a:t>Genetic predisposition to arthritis manifest in early 60s</a:t>
            </a:r>
          </a:p>
          <a:p>
            <a:r>
              <a:rPr lang="en-US" dirty="0"/>
              <a:t>Two hip replacements / age 65 and 67</a:t>
            </a:r>
          </a:p>
          <a:p>
            <a:r>
              <a:rPr lang="en-US" dirty="0"/>
              <a:t>Broke left femur twice in next two years thru unfortunate falls</a:t>
            </a:r>
          </a:p>
          <a:p>
            <a:r>
              <a:rPr lang="en-US" dirty="0"/>
              <a:t>Left knee replaced at 74 / got infected and second surgery 7 months later. This triggered a two month medical psychosis.</a:t>
            </a:r>
          </a:p>
          <a:p>
            <a:r>
              <a:rPr lang="en-US" dirty="0"/>
              <a:t>Right knee deteriorating / living on hyaluronic acid injections every 6 months / will eventually need replacement</a:t>
            </a:r>
          </a:p>
          <a:p>
            <a:r>
              <a:rPr lang="en-US" dirty="0"/>
              <a:t>Recent asthma and allergies </a:t>
            </a:r>
          </a:p>
          <a:p>
            <a:pPr marL="0" indent="0">
              <a:buNone/>
            </a:pPr>
            <a:endParaRPr lang="en-US" dirty="0"/>
          </a:p>
          <a:p>
            <a:endParaRPr lang="en-US" dirty="0"/>
          </a:p>
        </p:txBody>
      </p:sp>
    </p:spTree>
    <p:extLst>
      <p:ext uri="{BB962C8B-B14F-4D97-AF65-F5344CB8AC3E}">
        <p14:creationId xmlns:p14="http://schemas.microsoft.com/office/powerpoint/2010/main" val="3832596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20408</TotalTime>
  <Words>5258</Words>
  <Application>Microsoft Office PowerPoint</Application>
  <PresentationFormat>Widescreen</PresentationFormat>
  <Paragraphs>512</Paragraphs>
  <Slides>54</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54</vt:i4>
      </vt:variant>
    </vt:vector>
  </HeadingPairs>
  <TitlesOfParts>
    <vt:vector size="69" baseType="lpstr">
      <vt:lpstr>Arial</vt:lpstr>
      <vt:lpstr>Calibri</vt:lpstr>
      <vt:lpstr>Calibri Light</vt:lpstr>
      <vt:lpstr>Cambria</vt:lpstr>
      <vt:lpstr>canada-type-gibson</vt:lpstr>
      <vt:lpstr>Chronicle Display A</vt:lpstr>
      <vt:lpstr>EB Garamond</vt:lpstr>
      <vt:lpstr>Google Sans</vt:lpstr>
      <vt:lpstr>inherit</vt:lpstr>
      <vt:lpstr>nyt-imperial</vt:lpstr>
      <vt:lpstr>Open Sans</vt:lpstr>
      <vt:lpstr>Roboto</vt:lpstr>
      <vt:lpstr>Times</vt:lpstr>
      <vt:lpstr>Times New Roman</vt:lpstr>
      <vt:lpstr>Office Theme</vt:lpstr>
      <vt:lpstr>Aging and Dying in the 21st Century</vt:lpstr>
      <vt:lpstr>Syllabus / part 1</vt:lpstr>
      <vt:lpstr>Syllabus / part 2</vt:lpstr>
      <vt:lpstr>Course Objectives</vt:lpstr>
      <vt:lpstr>Tasks for today</vt:lpstr>
      <vt:lpstr>Learning to say what’s happening</vt:lpstr>
      <vt:lpstr>Confronting Denial</vt:lpstr>
      <vt:lpstr>Talking about it / letting others see</vt:lpstr>
      <vt:lpstr>Dirk’s sandwich board</vt:lpstr>
      <vt:lpstr>Why make a list</vt:lpstr>
      <vt:lpstr>Yes/but</vt:lpstr>
      <vt:lpstr>Yes, but / part 1</vt:lpstr>
      <vt:lpstr>Yes, but / part 2</vt:lpstr>
      <vt:lpstr>Why I am doing this</vt:lpstr>
      <vt:lpstr>Some words of wisdom for navigating</vt:lpstr>
      <vt:lpstr>Book of the Week</vt:lpstr>
      <vt:lpstr>Poem of the Week</vt:lpstr>
      <vt:lpstr>Session 2 / Sept 21, 2022</vt:lpstr>
      <vt:lpstr>More sandwich board work</vt:lpstr>
      <vt:lpstr>Book of the Week</vt:lpstr>
      <vt:lpstr>Poem of the week / Wendell Berry</vt:lpstr>
      <vt:lpstr>The spectrum of living arrangements and health care     </vt:lpstr>
      <vt:lpstr>What is a life care community</vt:lpstr>
      <vt:lpstr>Agenda for today / Sept 28, 2022</vt:lpstr>
      <vt:lpstr>PowerPoint Presentation</vt:lpstr>
      <vt:lpstr>PowerPoint Presentation</vt:lpstr>
      <vt:lpstr>Having Hard Conversations</vt:lpstr>
      <vt:lpstr>Journaling / sandwich board work</vt:lpstr>
      <vt:lpstr>Book of the week</vt:lpstr>
      <vt:lpstr>Stephen Fry, Oscar Wilde, and the Empire State Building</vt:lpstr>
      <vt:lpstr>Poem of the week / On doing what you love while you can</vt:lpstr>
      <vt:lpstr>Session 4 / Facing mortality / understanding demenia</vt:lpstr>
      <vt:lpstr>Book of the Week</vt:lpstr>
      <vt:lpstr>Poem of the Week</vt:lpstr>
      <vt:lpstr>WS</vt:lpstr>
      <vt:lpstr>Syllabus / Part 2</vt:lpstr>
      <vt:lpstr>Session 5 / 12 Oct   2022</vt:lpstr>
      <vt:lpstr>Book Group</vt:lpstr>
      <vt:lpstr>Poem of the week / Session 5</vt:lpstr>
      <vt:lpstr>     </vt:lpstr>
      <vt:lpstr>Poem of the Week  / Session 6</vt:lpstr>
      <vt:lpstr>Session 7  Decisions about how to die and     what to do with your body</vt:lpstr>
      <vt:lpstr>Issues for today  </vt:lpstr>
      <vt:lpstr>PowerPoint Presentation</vt:lpstr>
      <vt:lpstr>Poem of the Week  /  Session 7</vt:lpstr>
      <vt:lpstr>Session 8 / 2 Nov 2022</vt:lpstr>
      <vt:lpstr>Rules for aging well</vt:lpstr>
      <vt:lpstr>Rules for aging well</vt:lpstr>
      <vt:lpstr>Rules for Aging  </vt:lpstr>
      <vt:lpstr>Signs of Grief</vt:lpstr>
      <vt:lpstr>More Signs</vt:lpstr>
      <vt:lpstr>EPITAPHS</vt:lpstr>
      <vt:lpstr>COMING ATTRACTION: OLLI  KAM Lecture (still in planning stage)</vt:lpstr>
      <vt:lpstr>Poem of the Week / Session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Marsh, Kelsey Jean</cp:lastModifiedBy>
  <cp:revision>38</cp:revision>
  <dcterms:created xsi:type="dcterms:W3CDTF">2022-09-09T13:13:37Z</dcterms:created>
  <dcterms:modified xsi:type="dcterms:W3CDTF">2022-11-02T14:06:33Z</dcterms:modified>
</cp:coreProperties>
</file>