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69" r:id="rId2"/>
    <p:sldId id="268" r:id="rId3"/>
    <p:sldId id="270" r:id="rId4"/>
    <p:sldId id="256" r:id="rId5"/>
    <p:sldId id="272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12291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2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2083 -32000"/>
                <a:gd name="T13" fmla="*/ T12 w 64000"/>
                <a:gd name="T14" fmla="+- 0 -29632 -32000"/>
                <a:gd name="T15" fmla="*/ -29632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2083 -32000"/>
                <a:gd name="T21" fmla="*/ T20 w 64000"/>
                <a:gd name="T22" fmla="+- 0 29631 -32000"/>
                <a:gd name="T23" fmla="*/ 29631 h 64000"/>
                <a:gd name="T24" fmla="+- 0 12083 -32000"/>
                <a:gd name="T25" fmla="*/ T24 w 64000"/>
                <a:gd name="T26" fmla="+- 0 29631 -32000"/>
                <a:gd name="T27" fmla="*/ 29631 h 64000"/>
                <a:gd name="T28" fmla="+- 0 12082 -32000"/>
                <a:gd name="T29" fmla="*/ T28 w 64000"/>
                <a:gd name="T30" fmla="+- 0 29631 -32000"/>
                <a:gd name="T31" fmla="*/ 29631 h 64000"/>
                <a:gd name="T32" fmla="+- 0 12083 -32000"/>
                <a:gd name="T33" fmla="*/ T32 w 64000"/>
                <a:gd name="T34" fmla="+- 0 29632 -32000"/>
                <a:gd name="T35" fmla="*/ 29632 h 64000"/>
                <a:gd name="T36" fmla="+- 0 12083 -32000"/>
                <a:gd name="T37" fmla="*/ T36 w 64000"/>
                <a:gd name="T38" fmla="+- 0 -29632 -32000"/>
                <a:gd name="T39" fmla="*/ -29632 h 64000"/>
                <a:gd name="T40" fmla="+- 0 12082 -32000"/>
                <a:gd name="T41" fmla="*/ T40 w 64000"/>
                <a:gd name="T42" fmla="+- 0 -29632 -32000"/>
                <a:gd name="T43" fmla="*/ -29632 h 64000"/>
                <a:gd name="T44" fmla="+- 0 12083 -32000"/>
                <a:gd name="T45" fmla="*/ T44 w 64000"/>
                <a:gd name="T46" fmla="+- 0 -29632 -32000"/>
                <a:gd name="T47" fmla="*/ -29632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2293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994 -32000"/>
                <a:gd name="T13" fmla="*/ T12 w 64000"/>
                <a:gd name="T14" fmla="+- 0 -25754 -32000"/>
                <a:gd name="T15" fmla="*/ -257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994 -32000"/>
                <a:gd name="T21" fmla="*/ T20 w 64000"/>
                <a:gd name="T22" fmla="+- 0 25753 -32000"/>
                <a:gd name="T23" fmla="*/ 25753 h 64000"/>
                <a:gd name="T24" fmla="+- 0 18994 -32000"/>
                <a:gd name="T25" fmla="*/ T24 w 64000"/>
                <a:gd name="T26" fmla="+- 0 25753 -32000"/>
                <a:gd name="T27" fmla="*/ 25753 h 64000"/>
                <a:gd name="T28" fmla="+- 0 18993 -32000"/>
                <a:gd name="T29" fmla="*/ T28 w 64000"/>
                <a:gd name="T30" fmla="+- 0 25753 -32000"/>
                <a:gd name="T31" fmla="*/ 25753 h 64000"/>
                <a:gd name="T32" fmla="+- 0 18994 -32000"/>
                <a:gd name="T33" fmla="*/ T32 w 64000"/>
                <a:gd name="T34" fmla="+- 0 25754 -32000"/>
                <a:gd name="T35" fmla="*/ 25754 h 64000"/>
                <a:gd name="T36" fmla="+- 0 18994 -32000"/>
                <a:gd name="T37" fmla="*/ T36 w 64000"/>
                <a:gd name="T38" fmla="+- 0 -25754 -32000"/>
                <a:gd name="T39" fmla="*/ -25754 h 64000"/>
                <a:gd name="T40" fmla="+- 0 18993 -32000"/>
                <a:gd name="T41" fmla="*/ T40 w 64000"/>
                <a:gd name="T42" fmla="+- 0 -25754 -32000"/>
                <a:gd name="T43" fmla="*/ -25754 h 64000"/>
                <a:gd name="T44" fmla="+- 0 18994 -32000"/>
                <a:gd name="T45" fmla="*/ T44 w 64000"/>
                <a:gd name="T46" fmla="+- 0 -25754 -32000"/>
                <a:gd name="T47" fmla="*/ -257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latin typeface="Arial" charset="0"/>
              </a:endParaRPr>
            </a:p>
          </p:txBody>
        </p:sp>
      </p:grpSp>
      <p:sp>
        <p:nvSpPr>
          <p:cNvPr id="122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417E979-1EAA-436E-80C7-C0FFC6D00A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3425E-B615-4255-B4DF-D7AC2EBDD7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354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5FCB4-A237-4997-9E3A-3B92409839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4305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3FC88-CC73-4525-9966-16906C55C0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6126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74283-8897-4CCF-938D-D8D35A1104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371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0537A-01D3-4DDF-A56E-95F56D92F8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631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DF932-639D-4442-8B8B-357D4CEEA6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31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BC2C0-8E94-4DB3-B3DB-8F4AF4AEAE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442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70351-82B5-4452-819F-C4E4034620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03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2937D-0008-4BFB-8704-52D78DC2A2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278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F3617-F9B3-476C-814E-623B0FE86A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421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1267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296 -32000"/>
                <a:gd name="T13" fmla="*/ T12 w 64000"/>
                <a:gd name="T14" fmla="+- 0 -26254 -32000"/>
                <a:gd name="T15" fmla="*/ -262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296 -32000"/>
                <a:gd name="T21" fmla="*/ T20 w 64000"/>
                <a:gd name="T22" fmla="+- 0 26253 -32000"/>
                <a:gd name="T23" fmla="*/ 26253 h 64000"/>
                <a:gd name="T24" fmla="+- 0 18296 -32000"/>
                <a:gd name="T25" fmla="*/ T24 w 64000"/>
                <a:gd name="T26" fmla="+- 0 26253 -32000"/>
                <a:gd name="T27" fmla="*/ 26253 h 64000"/>
                <a:gd name="T28" fmla="+- 0 18295 -32000"/>
                <a:gd name="T29" fmla="*/ T28 w 64000"/>
                <a:gd name="T30" fmla="+- 0 26253 -32000"/>
                <a:gd name="T31" fmla="*/ 26253 h 64000"/>
                <a:gd name="T32" fmla="+- 0 18296 -32000"/>
                <a:gd name="T33" fmla="*/ T32 w 64000"/>
                <a:gd name="T34" fmla="+- 0 26254 -32000"/>
                <a:gd name="T35" fmla="*/ 26254 h 64000"/>
                <a:gd name="T36" fmla="+- 0 18296 -32000"/>
                <a:gd name="T37" fmla="*/ T36 w 64000"/>
                <a:gd name="T38" fmla="+- 0 -26254 -32000"/>
                <a:gd name="T39" fmla="*/ -26254 h 64000"/>
                <a:gd name="T40" fmla="+- 0 18295 -32000"/>
                <a:gd name="T41" fmla="*/ T40 w 64000"/>
                <a:gd name="T42" fmla="+- 0 -26254 -32000"/>
                <a:gd name="T43" fmla="*/ -26254 h 64000"/>
                <a:gd name="T44" fmla="+- 0 18296 -32000"/>
                <a:gd name="T45" fmla="*/ T44 w 64000"/>
                <a:gd name="T46" fmla="+- 0 -26254 -32000"/>
                <a:gd name="T47" fmla="*/ -262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1268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077 -32000"/>
                <a:gd name="T13" fmla="*/ T12 w 64000"/>
                <a:gd name="T14" fmla="+- 0 -26405 -32000"/>
                <a:gd name="T15" fmla="*/ -26405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077 -32000"/>
                <a:gd name="T21" fmla="*/ T20 w 64000"/>
                <a:gd name="T22" fmla="+- 0 26404 -32000"/>
                <a:gd name="T23" fmla="*/ 26404 h 64000"/>
                <a:gd name="T24" fmla="+- 0 18077 -32000"/>
                <a:gd name="T25" fmla="*/ T24 w 64000"/>
                <a:gd name="T26" fmla="+- 0 26404 -32000"/>
                <a:gd name="T27" fmla="*/ 26404 h 64000"/>
                <a:gd name="T28" fmla="+- 0 18076 -32000"/>
                <a:gd name="T29" fmla="*/ T28 w 64000"/>
                <a:gd name="T30" fmla="+- 0 26404 -32000"/>
                <a:gd name="T31" fmla="*/ 26404 h 64000"/>
                <a:gd name="T32" fmla="+- 0 18077 -32000"/>
                <a:gd name="T33" fmla="*/ T32 w 64000"/>
                <a:gd name="T34" fmla="+- 0 26405 -32000"/>
                <a:gd name="T35" fmla="*/ 26405 h 64000"/>
                <a:gd name="T36" fmla="+- 0 18077 -32000"/>
                <a:gd name="T37" fmla="*/ T36 w 64000"/>
                <a:gd name="T38" fmla="+- 0 -26405 -32000"/>
                <a:gd name="T39" fmla="*/ -26405 h 64000"/>
                <a:gd name="T40" fmla="+- 0 18076 -32000"/>
                <a:gd name="T41" fmla="*/ T40 w 64000"/>
                <a:gd name="T42" fmla="+- 0 -26405 -32000"/>
                <a:gd name="T43" fmla="*/ -26405 h 64000"/>
                <a:gd name="T44" fmla="+- 0 18077 -32000"/>
                <a:gd name="T45" fmla="*/ T44 w 64000"/>
                <a:gd name="T46" fmla="+- 0 -26405 -32000"/>
                <a:gd name="T47" fmla="*/ -26405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latin typeface="Arial" charset="0"/>
              </a:endParaRPr>
            </a:p>
          </p:txBody>
        </p:sp>
        <p:sp>
          <p:nvSpPr>
            <p:cNvPr id="11269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42AB867-1B1C-424C-B298-5FFDA3D8856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61BD0-FFBB-674D-EF5D-A3AB8F67B1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Jus in Bello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4B29CE-C8A7-3471-CCF0-8A4C24F0C7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Session 3</a:t>
            </a:r>
          </a:p>
        </p:txBody>
      </p:sp>
    </p:spTree>
    <p:extLst>
      <p:ext uri="{BB962C8B-B14F-4D97-AF65-F5344CB8AC3E}">
        <p14:creationId xmlns:p14="http://schemas.microsoft.com/office/powerpoint/2010/main" val="316590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Weapons Convention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for Signature: September 3</a:t>
            </a:r>
            <a:r>
              <a:rPr lang="en-US" baseline="30000" dirty="0"/>
              <a:t>rd</a:t>
            </a:r>
            <a:r>
              <a:rPr lang="en-US" dirty="0"/>
              <a:t>, 1992</a:t>
            </a:r>
          </a:p>
          <a:p>
            <a:r>
              <a:rPr lang="en-US" dirty="0"/>
              <a:t>Entered into Force: April 29</a:t>
            </a:r>
            <a:r>
              <a:rPr lang="en-US" baseline="30000" dirty="0"/>
              <a:t>th</a:t>
            </a:r>
            <a:r>
              <a:rPr lang="en-US" dirty="0"/>
              <a:t>, 1997</a:t>
            </a:r>
          </a:p>
          <a:p>
            <a:r>
              <a:rPr lang="en-US" dirty="0"/>
              <a:t>State parties: 193</a:t>
            </a:r>
          </a:p>
          <a:p>
            <a:r>
              <a:rPr lang="en-US" dirty="0"/>
              <a:t>Major Ratifications: U.S. Russia, China</a:t>
            </a:r>
          </a:p>
          <a:p>
            <a:r>
              <a:rPr lang="en-US" dirty="0"/>
              <a:t>Non-ratifications: North Korea, Israel, Egypt, </a:t>
            </a:r>
          </a:p>
          <a:p>
            <a:pPr lvl="1"/>
            <a:r>
              <a:rPr lang="en-US" dirty="0"/>
              <a:t>South Sudan</a:t>
            </a:r>
          </a:p>
        </p:txBody>
      </p:sp>
    </p:spTree>
    <p:extLst>
      <p:ext uri="{BB962C8B-B14F-4D97-AF65-F5344CB8AC3E}">
        <p14:creationId xmlns:p14="http://schemas.microsoft.com/office/powerpoint/2010/main" val="3779978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Weapons Convention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dirty="0"/>
              <a:t>General Obligations: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>
                <a:ea typeface="Calibri" panose="020F0502020204030204" pitchFamily="34" charset="0"/>
                <a:cs typeface="Times New Roman" panose="02020603050405020304" pitchFamily="18" charset="0"/>
              </a:rPr>
              <a:t>Each State Party to this Convention undertakes </a:t>
            </a:r>
            <a:r>
              <a:rPr lang="en-US" sz="1650" b="1" i="1" u="sng" dirty="0">
                <a:ea typeface="Calibri" panose="020F0502020204030204" pitchFamily="34" charset="0"/>
                <a:cs typeface="Times New Roman" panose="02020603050405020304" pitchFamily="18" charset="0"/>
              </a:rPr>
              <a:t>never</a:t>
            </a:r>
            <a:r>
              <a:rPr lang="en-US" sz="1650" dirty="0">
                <a:ea typeface="Calibri" panose="020F0502020204030204" pitchFamily="34" charset="0"/>
                <a:cs typeface="Times New Roman" panose="02020603050405020304" pitchFamily="18" charset="0"/>
              </a:rPr>
              <a:t> under any circumstances:    </a:t>
            </a:r>
          </a:p>
          <a:p>
            <a:pPr marL="942975" lvl="2" indent="-257175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350" dirty="0">
                <a:ea typeface="Calibri" panose="020F0502020204030204" pitchFamily="34" charset="0"/>
                <a:cs typeface="Times New Roman" panose="02020603050405020304" pitchFamily="18" charset="0"/>
              </a:rPr>
              <a:t>To develop, produce, otherwise acquire, stockpile or retain chemical weapons, or transfer, directly or indirectly, chemical weapons to anyone;  </a:t>
            </a:r>
          </a:p>
          <a:p>
            <a:pPr marL="942975" lvl="2" indent="-257175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350" dirty="0">
                <a:ea typeface="Calibri" panose="020F0502020204030204" pitchFamily="34" charset="0"/>
                <a:cs typeface="Times New Roman" panose="02020603050405020304" pitchFamily="18" charset="0"/>
              </a:rPr>
              <a:t>To use chemical weapons;         </a:t>
            </a:r>
          </a:p>
          <a:p>
            <a:pPr marL="942975" lvl="2" indent="-257175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350" dirty="0">
                <a:ea typeface="Calibri" panose="020F0502020204030204" pitchFamily="34" charset="0"/>
                <a:cs typeface="Times New Roman" panose="02020603050405020304" pitchFamily="18" charset="0"/>
              </a:rPr>
              <a:t>To engage in any military preparations to use chemical weapons; </a:t>
            </a:r>
          </a:p>
          <a:p>
            <a:pPr marL="942975" lvl="2" indent="-257175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350" dirty="0">
                <a:ea typeface="Calibri" panose="020F0502020204030204" pitchFamily="34" charset="0"/>
                <a:cs typeface="Times New Roman" panose="02020603050405020304" pitchFamily="18" charset="0"/>
              </a:rPr>
              <a:t>To assist, encourage or induce, in any way, anyone to engage in any activity prohibited to a State Party under this Convention.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950" dirty="0">
                <a:ea typeface="Calibri" panose="020F0502020204030204" pitchFamily="34" charset="0"/>
                <a:cs typeface="Times New Roman" panose="02020603050405020304" pitchFamily="18" charset="0"/>
              </a:rPr>
              <a:t>What are considered chemical weapons?</a:t>
            </a:r>
          </a:p>
          <a:p>
            <a:pPr marL="34290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500" b="1" i="1" u="sng" dirty="0"/>
              <a:t>Munitions and devices specifically designed to cause death or other harm through the toxic properties of those toxic chemicals</a:t>
            </a:r>
            <a:endParaRPr lang="en-US" sz="1650" b="1" i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6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60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Weapons Convention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Monitoring: OPCW – Organization for the Prohibition of Chemical Weapons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436" y="2857666"/>
            <a:ext cx="4130698" cy="263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69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Treaty on the Non-Proliferation of Nuclear Weapons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Open for Signature: July 1</a:t>
            </a:r>
            <a:r>
              <a:rPr lang="en-US" baseline="30000" dirty="0"/>
              <a:t>st</a:t>
            </a:r>
            <a:r>
              <a:rPr lang="en-US" dirty="0"/>
              <a:t>, 1968</a:t>
            </a:r>
          </a:p>
          <a:p>
            <a:r>
              <a:rPr lang="en-US" dirty="0"/>
              <a:t>Entered into Force: March 5</a:t>
            </a:r>
            <a:r>
              <a:rPr lang="en-US" baseline="30000" dirty="0"/>
              <a:t>th</a:t>
            </a:r>
            <a:r>
              <a:rPr lang="en-US" dirty="0"/>
              <a:t>, 1970</a:t>
            </a:r>
          </a:p>
          <a:p>
            <a:r>
              <a:rPr lang="en-US" dirty="0"/>
              <a:t>State parties: 191</a:t>
            </a:r>
          </a:p>
          <a:p>
            <a:r>
              <a:rPr lang="en-US" dirty="0"/>
              <a:t>Major Ratifications: All Permanent Members of UN Security Council</a:t>
            </a:r>
          </a:p>
          <a:p>
            <a:r>
              <a:rPr lang="en-US" dirty="0"/>
              <a:t>Non-ratifications: India, Pakistan, Israel, North Korea</a:t>
            </a:r>
          </a:p>
          <a:p>
            <a:r>
              <a:rPr lang="en-US" dirty="0"/>
              <a:t>Countries in possession of nukes: China, France, Russia, United Kingdom, United States, India, Pakistan, Israel, North Korea</a:t>
            </a:r>
          </a:p>
          <a:p>
            <a:r>
              <a:rPr lang="en-US" dirty="0"/>
              <a:t>Countries that have possessed nukes before: South Africa, Ukraine, Belarus, Kazakhstan</a:t>
            </a:r>
          </a:p>
        </p:txBody>
      </p:sp>
    </p:spTree>
    <p:extLst>
      <p:ext uri="{BB962C8B-B14F-4D97-AF65-F5344CB8AC3E}">
        <p14:creationId xmlns:p14="http://schemas.microsoft.com/office/powerpoint/2010/main" val="3741223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Treaty on the Non-Proliferation of Nuclear Weapons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“Believing that the proliferation of nuclear weapons would seriously enhance the danger of nuclear war…”</a:t>
            </a:r>
          </a:p>
          <a:p>
            <a:endParaRPr lang="en-US" dirty="0"/>
          </a:p>
          <a:p>
            <a:r>
              <a:rPr lang="en-US" sz="1650" dirty="0"/>
              <a:t>Three pillars of NPT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650" dirty="0"/>
              <a:t>Nonproliferation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650" dirty="0"/>
              <a:t>The peaceful use of nuclear energy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650" dirty="0"/>
              <a:t>Disarmament</a:t>
            </a:r>
          </a:p>
          <a:p>
            <a:r>
              <a:rPr lang="en-US" sz="1650" dirty="0"/>
              <a:t>Monitoring: International Atomic</a:t>
            </a:r>
          </a:p>
          <a:p>
            <a:pPr marL="0" indent="0">
              <a:buNone/>
            </a:pPr>
            <a:r>
              <a:rPr lang="en-US" sz="1650" dirty="0"/>
              <a:t>Energy Agency (IAEA)</a:t>
            </a:r>
          </a:p>
        </p:txBody>
      </p:sp>
    </p:spTree>
    <p:extLst>
      <p:ext uri="{BB962C8B-B14F-4D97-AF65-F5344CB8AC3E}">
        <p14:creationId xmlns:p14="http://schemas.microsoft.com/office/powerpoint/2010/main" val="1547105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1D3FA-226D-2448-1966-D3B56593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Jus in Bello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73A91-191F-2C42-B4B9-01B55D8A2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Civilians v. Combatants</a:t>
            </a:r>
          </a:p>
          <a:p>
            <a:endParaRPr lang="en-US" dirty="0"/>
          </a:p>
          <a:p>
            <a:r>
              <a:rPr lang="en-US" dirty="0"/>
              <a:t>POWs vs. Enemy Combatants</a:t>
            </a:r>
          </a:p>
          <a:p>
            <a:endParaRPr lang="en-US" dirty="0"/>
          </a:p>
          <a:p>
            <a:r>
              <a:rPr lang="en-US" dirty="0"/>
              <a:t>Occupation</a:t>
            </a:r>
          </a:p>
          <a:p>
            <a:endParaRPr lang="en-US" dirty="0"/>
          </a:p>
          <a:p>
            <a:r>
              <a:rPr lang="en-US" dirty="0"/>
              <a:t>Limits on Weaponry</a:t>
            </a:r>
          </a:p>
        </p:txBody>
      </p:sp>
    </p:spTree>
    <p:extLst>
      <p:ext uri="{BB962C8B-B14F-4D97-AF65-F5344CB8AC3E}">
        <p14:creationId xmlns:p14="http://schemas.microsoft.com/office/powerpoint/2010/main" val="355211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39BD3-3461-BB46-397F-501178D2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Civilians vs. Combatants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D6F3D-9050-6530-40E1-1753F0557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Combatants – legitimate targets</a:t>
            </a:r>
          </a:p>
          <a:p>
            <a:endParaRPr lang="en-US" dirty="0"/>
          </a:p>
          <a:p>
            <a:r>
              <a:rPr lang="en-US" dirty="0"/>
              <a:t>Civilians – not legitimate targets, but collateral damage possible</a:t>
            </a:r>
          </a:p>
          <a:p>
            <a:endParaRPr lang="en-US" dirty="0"/>
          </a:p>
          <a:p>
            <a:r>
              <a:rPr lang="en-US" dirty="0"/>
              <a:t>Who is a combatant?</a:t>
            </a:r>
          </a:p>
        </p:txBody>
      </p:sp>
    </p:spTree>
    <p:extLst>
      <p:ext uri="{BB962C8B-B14F-4D97-AF65-F5344CB8AC3E}">
        <p14:creationId xmlns:p14="http://schemas.microsoft.com/office/powerpoint/2010/main" val="3238752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b="1" dirty="0"/>
              <a:t>POWs vs. “Enemy Combatants”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4649787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800" b="1"/>
              <a:t>Prisoners of War vs. “Enemy Combatants”</a:t>
            </a:r>
          </a:p>
          <a:p>
            <a:pPr>
              <a:lnSpc>
                <a:spcPct val="80000"/>
              </a:lnSpc>
            </a:pPr>
            <a:endParaRPr lang="en-US" altLang="en-US" sz="1800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b="1"/>
              <a:t>	POW: members of armed forces, militias, volunteers, and resistance groups: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b="1"/>
              <a:t>		a. under command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b="1"/>
              <a:t>		b. uniform or distinctive 		sign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b="1"/>
              <a:t>		c. carrying arms openly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b="1"/>
              <a:t>		d. conducting lawful 			operations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1800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b="1"/>
              <a:t>   If status is in doubt, competent tribunal decides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33600"/>
            <a:ext cx="2587625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1E8E6B9-2656-EB15-F943-BAAD8B36D4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b="1" dirty="0"/>
              <a:t>Law of Occupation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36F1923-A83A-54D7-0ACD-3982D825D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0013" y="2057399"/>
            <a:ext cx="7240587" cy="38846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500" b="1" dirty="0"/>
              <a:t>Conquest is Illegal</a:t>
            </a:r>
          </a:p>
          <a:p>
            <a:pPr>
              <a:lnSpc>
                <a:spcPct val="90000"/>
              </a:lnSpc>
            </a:pPr>
            <a:endParaRPr lang="en-US" altLang="en-US" sz="2500" b="1" dirty="0"/>
          </a:p>
          <a:p>
            <a:pPr>
              <a:lnSpc>
                <a:spcPct val="90000"/>
              </a:lnSpc>
            </a:pPr>
            <a:r>
              <a:rPr lang="en-US" altLang="en-US" sz="2500" b="1" dirty="0"/>
              <a:t>Treatment of Occupied Territories</a:t>
            </a:r>
          </a:p>
          <a:p>
            <a:pPr lvl="1">
              <a:lnSpc>
                <a:spcPct val="90000"/>
              </a:lnSpc>
            </a:pPr>
            <a:r>
              <a:rPr lang="en-US" altLang="en-US" sz="2100" b="1" dirty="0"/>
              <a:t>NO MASS DEPORTATIONS OR TRANSFERS</a:t>
            </a:r>
          </a:p>
          <a:p>
            <a:pPr lvl="1">
              <a:lnSpc>
                <a:spcPct val="90000"/>
              </a:lnSpc>
            </a:pPr>
            <a:r>
              <a:rPr lang="en-US" altLang="en-US" sz="2100" b="1" dirty="0"/>
              <a:t>MUST PROVIDE SECURITY AND ORDER</a:t>
            </a:r>
          </a:p>
          <a:p>
            <a:pPr lvl="1">
              <a:lnSpc>
                <a:spcPct val="90000"/>
              </a:lnSpc>
            </a:pPr>
            <a:r>
              <a:rPr lang="en-US" altLang="en-US" sz="2100" b="1" dirty="0"/>
              <a:t>CANNOT TRANSFER SOVEREIGNTY (CAN’T ANNEX TERRITORY TO YOUR OWN)</a:t>
            </a:r>
          </a:p>
          <a:p>
            <a:pPr lvl="1">
              <a:lnSpc>
                <a:spcPct val="90000"/>
              </a:lnSpc>
            </a:pPr>
            <a:endParaRPr lang="en-US" altLang="en-US" sz="21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99023"/>
            <a:ext cx="6858000" cy="684374"/>
          </a:xfrm>
        </p:spPr>
        <p:txBody>
          <a:bodyPr>
            <a:normAutofit fontScale="90000"/>
          </a:bodyPr>
          <a:lstStyle/>
          <a:p>
            <a:r>
              <a:rPr lang="en-US" dirty="0"/>
              <a:t>Arms Control Treaties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2855229"/>
            <a:ext cx="4211177" cy="28074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72" y="2855230"/>
            <a:ext cx="3940502" cy="280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85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Arms Control Treaties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Arms Trade Treaty</a:t>
            </a:r>
          </a:p>
          <a:p>
            <a:r>
              <a:rPr lang="en-US" sz="2100" dirty="0"/>
              <a:t>Chemical Weapons Treaty</a:t>
            </a:r>
          </a:p>
          <a:p>
            <a:r>
              <a:rPr lang="en-US" sz="2100" dirty="0"/>
              <a:t>Nuclear Nonproliferation Treaty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407546"/>
            <a:ext cx="3704324" cy="247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25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Arms Trade Treaty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Open for Signature: June 3</a:t>
            </a:r>
            <a:r>
              <a:rPr lang="en-US" sz="2400" baseline="30000" dirty="0"/>
              <a:t>rd</a:t>
            </a:r>
            <a:r>
              <a:rPr lang="en-US" sz="2400" dirty="0"/>
              <a:t>, 2013</a:t>
            </a:r>
          </a:p>
          <a:p>
            <a:r>
              <a:rPr lang="en-US" sz="2400" dirty="0"/>
              <a:t>Entered into Force: December 24</a:t>
            </a:r>
            <a:r>
              <a:rPr lang="en-US" sz="2400" baseline="30000" dirty="0"/>
              <a:t>th</a:t>
            </a:r>
            <a:r>
              <a:rPr lang="en-US" sz="2400" dirty="0"/>
              <a:t>, 2014</a:t>
            </a:r>
          </a:p>
          <a:p>
            <a:r>
              <a:rPr lang="en-US" sz="2400" dirty="0"/>
              <a:t>State parties (entry into force): 103</a:t>
            </a:r>
          </a:p>
          <a:p>
            <a:r>
              <a:rPr lang="en-US" sz="2400" dirty="0"/>
              <a:t>Signatories: 130</a:t>
            </a:r>
          </a:p>
          <a:p>
            <a:r>
              <a:rPr lang="en-US" sz="2400" dirty="0"/>
              <a:t>Major Non-ratifications: U.S., Russia, China. (Latter two unsigned)</a:t>
            </a:r>
          </a:p>
        </p:txBody>
      </p:sp>
    </p:spTree>
    <p:extLst>
      <p:ext uri="{BB962C8B-B14F-4D97-AF65-F5344CB8AC3E}">
        <p14:creationId xmlns:p14="http://schemas.microsoft.com/office/powerpoint/2010/main" val="3745147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Arms Trade Treaty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Aims to Restrict International Trade of:</a:t>
            </a:r>
          </a:p>
          <a:p>
            <a:pPr marL="1757363" lvl="4" indent="-385763">
              <a:buFont typeface="+mj-lt"/>
              <a:buAutoNum type="arabicPeriod"/>
            </a:pPr>
            <a:r>
              <a:rPr lang="en-US" sz="1500" dirty="0">
                <a:cs typeface="Times New Roman" panose="02020603050405020304" pitchFamily="18" charset="0"/>
              </a:rPr>
              <a:t>Battle Tanks</a:t>
            </a:r>
          </a:p>
          <a:p>
            <a:pPr marL="1757363" lvl="4" indent="-385763">
              <a:buFont typeface="+mj-lt"/>
              <a:buAutoNum type="arabicPeriod"/>
            </a:pPr>
            <a:r>
              <a:rPr lang="en-US" sz="1500" dirty="0">
                <a:cs typeface="Times New Roman" panose="02020603050405020304" pitchFamily="18" charset="0"/>
              </a:rPr>
              <a:t>Armored combat vehicles</a:t>
            </a:r>
          </a:p>
          <a:p>
            <a:pPr marL="1757363" lvl="4" indent="-385763">
              <a:buFont typeface="+mj-lt"/>
              <a:buAutoNum type="arabicPeriod"/>
            </a:pPr>
            <a:r>
              <a:rPr lang="en-US" sz="1500" dirty="0">
                <a:cs typeface="Times New Roman" panose="02020603050405020304" pitchFamily="18" charset="0"/>
              </a:rPr>
              <a:t>Large-caliber artillery systems</a:t>
            </a:r>
          </a:p>
          <a:p>
            <a:pPr marL="1757363" lvl="4" indent="-385763">
              <a:buFont typeface="+mj-lt"/>
              <a:buAutoNum type="arabicPeriod"/>
            </a:pPr>
            <a:r>
              <a:rPr lang="en-US" sz="1500" dirty="0">
                <a:cs typeface="Times New Roman" panose="02020603050405020304" pitchFamily="18" charset="0"/>
              </a:rPr>
              <a:t>Combat aircraft</a:t>
            </a:r>
          </a:p>
          <a:p>
            <a:pPr marL="1757363" lvl="4" indent="-385763">
              <a:buFont typeface="+mj-lt"/>
              <a:buAutoNum type="arabicPeriod"/>
            </a:pPr>
            <a:r>
              <a:rPr lang="en-US" sz="1500" dirty="0">
                <a:cs typeface="Times New Roman" panose="02020603050405020304" pitchFamily="18" charset="0"/>
              </a:rPr>
              <a:t>Attack helicopters</a:t>
            </a:r>
          </a:p>
          <a:p>
            <a:pPr marL="1757363" lvl="4" indent="-385763">
              <a:buFont typeface="+mj-lt"/>
              <a:buAutoNum type="arabicPeriod"/>
            </a:pPr>
            <a:r>
              <a:rPr lang="en-US" sz="1500" dirty="0">
                <a:cs typeface="Times New Roman" panose="02020603050405020304" pitchFamily="18" charset="0"/>
              </a:rPr>
              <a:t>Warships</a:t>
            </a:r>
          </a:p>
          <a:p>
            <a:r>
              <a:rPr lang="en-US" sz="1650" dirty="0"/>
              <a:t>Enforcement: </a:t>
            </a:r>
          </a:p>
          <a:p>
            <a:pPr lvl="1"/>
            <a:r>
              <a:rPr lang="en-US" sz="1650" dirty="0"/>
              <a:t>Article 14: “Each State Party shall take appropriate measures to enforce national laws and regulations that implement the provisions of this Treaty”</a:t>
            </a:r>
          </a:p>
          <a:p>
            <a:pPr marL="0" indent="0">
              <a:buNone/>
            </a:pPr>
            <a:endParaRPr lang="en-US" sz="225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240993"/>
      </p:ext>
    </p:extLst>
  </p:cSld>
  <p:clrMapOvr>
    <a:masterClrMapping/>
  </p:clrMapOvr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94</TotalTime>
  <Words>564</Words>
  <Application>Microsoft Office PowerPoint</Application>
  <PresentationFormat>On-screen Show (4:3)</PresentationFormat>
  <Paragraphs>88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Verdana</vt:lpstr>
      <vt:lpstr>Wingdings</vt:lpstr>
      <vt:lpstr>Eclipse</vt:lpstr>
      <vt:lpstr>Jus in Bello</vt:lpstr>
      <vt:lpstr>Jus in Bello Components</vt:lpstr>
      <vt:lpstr>Civilians vs. Combatants</vt:lpstr>
      <vt:lpstr>POWs vs. “Enemy Combatants”</vt:lpstr>
      <vt:lpstr>Law of Occupation</vt:lpstr>
      <vt:lpstr>Arms Control Treaties</vt:lpstr>
      <vt:lpstr>Arms Control Treaties</vt:lpstr>
      <vt:lpstr>Arms Trade Treaty</vt:lpstr>
      <vt:lpstr>Arms Trade Treaty</vt:lpstr>
      <vt:lpstr>Chemical Weapons Convention</vt:lpstr>
      <vt:lpstr>Chemical Weapons Convention</vt:lpstr>
      <vt:lpstr>Chemical Weapons Convention</vt:lpstr>
      <vt:lpstr>Treaty on the Non-Proliferation of Nuclear Weapons</vt:lpstr>
      <vt:lpstr>Treaty on the Non-Proliferation of Nuclear Weapons</vt:lpstr>
    </vt:vector>
  </TitlesOfParts>
  <Company>LAS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 IN BELLO: SOME KEY POINTS</dc:title>
  <dc:creator>paul diehl</dc:creator>
  <cp:lastModifiedBy>Paul Diehl</cp:lastModifiedBy>
  <cp:revision>12</cp:revision>
  <dcterms:created xsi:type="dcterms:W3CDTF">2006-04-09T15:33:17Z</dcterms:created>
  <dcterms:modified xsi:type="dcterms:W3CDTF">2022-09-02T14:25:18Z</dcterms:modified>
</cp:coreProperties>
</file>