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62" r:id="rId4"/>
    <p:sldId id="258" r:id="rId5"/>
    <p:sldId id="259" r:id="rId6"/>
    <p:sldId id="264" r:id="rId7"/>
    <p:sldId id="265" r:id="rId8"/>
    <p:sldId id="260" r:id="rId9"/>
    <p:sldId id="266" r:id="rId10"/>
    <p:sldId id="263" r:id="rId1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18" autoAdjust="0"/>
  </p:normalViewPr>
  <p:slideViewPr>
    <p:cSldViewPr>
      <p:cViewPr varScale="1">
        <p:scale>
          <a:sx n="123" d="100"/>
          <a:sy n="123" d="100"/>
        </p:scale>
        <p:origin x="12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pPr lvl="0"/>
            <a:r>
              <a:rPr lang="en-US" altLang="en-US" noProof="0"/>
              <a:t>Click to edit Master title style</a:t>
            </a:r>
          </a:p>
        </p:txBody>
      </p:sp>
      <p:sp>
        <p:nvSpPr>
          <p:cNvPr id="11267" name="Rectangle 3"/>
          <p:cNvSpPr>
            <a:spLocks noGrp="1" noChangeArrowheads="1"/>
          </p:cNvSpPr>
          <p:nvPr>
            <p:ph type="subTitle" sz="quarter" idx="1"/>
          </p:nvPr>
        </p:nvSpPr>
        <p:spPr>
          <a:xfrm>
            <a:off x="5181600" y="4038600"/>
            <a:ext cx="3960813" cy="17526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0" indent="0" algn="ctr">
              <a:buFont typeface="Wingdings" pitchFamily="2" charset="2"/>
              <a:buNone/>
              <a:defRPr>
                <a:solidFill>
                  <a:schemeClr val="bg2"/>
                </a:solidFill>
              </a:defRPr>
            </a:lvl1pPr>
          </a:lstStyle>
          <a:p>
            <a:pPr lvl="0"/>
            <a:r>
              <a:rPr lang="en-US" altLang="en-US" noProof="0"/>
              <a:t>Click to edit Master subtitle style</a:t>
            </a:r>
          </a:p>
        </p:txBody>
      </p:sp>
      <p:sp>
        <p:nvSpPr>
          <p:cNvPr id="11268" name="Rectangle 4"/>
          <p:cNvSpPr>
            <a:spLocks noGrp="1" noChangeArrowheads="1"/>
          </p:cNvSpPr>
          <p:nvPr>
            <p:ph type="dt" sz="quarter" idx="2"/>
          </p:nvPr>
        </p:nvSpPr>
        <p:spPr>
          <a:xfrm>
            <a:off x="685800" y="6248400"/>
            <a:ext cx="1905000" cy="457200"/>
          </a:xfrm>
        </p:spPr>
        <p:txBody>
          <a:bodyPr/>
          <a:lstStyle>
            <a:lvl1pPr>
              <a:defRPr>
                <a:solidFill>
                  <a:srgbClr val="EAEAEA"/>
                </a:solidFill>
              </a:defRPr>
            </a:lvl1pPr>
          </a:lstStyle>
          <a:p>
            <a:endParaRPr lang="en-US" altLang="en-US"/>
          </a:p>
        </p:txBody>
      </p:sp>
      <p:sp>
        <p:nvSpPr>
          <p:cNvPr id="11269" name="Rectangle 5"/>
          <p:cNvSpPr>
            <a:spLocks noGrp="1" noChangeArrowheads="1"/>
          </p:cNvSpPr>
          <p:nvPr>
            <p:ph type="ftr" sz="quarter" idx="3"/>
          </p:nvPr>
        </p:nvSpPr>
        <p:spPr>
          <a:xfrm>
            <a:off x="3124200" y="6248400"/>
            <a:ext cx="2895600" cy="457200"/>
          </a:xfrm>
        </p:spPr>
        <p:txBody>
          <a:bodyPr/>
          <a:lstStyle>
            <a:lvl1pPr>
              <a:defRPr>
                <a:solidFill>
                  <a:srgbClr val="EAEAEA"/>
                </a:solidFill>
              </a:defRPr>
            </a:lvl1pPr>
          </a:lstStyle>
          <a:p>
            <a:endParaRPr lang="en-US" altLang="en-US"/>
          </a:p>
        </p:txBody>
      </p:sp>
      <p:sp>
        <p:nvSpPr>
          <p:cNvPr id="11270" name="Rectangle 6"/>
          <p:cNvSpPr>
            <a:spLocks noGrp="1" noChangeArrowheads="1"/>
          </p:cNvSpPr>
          <p:nvPr>
            <p:ph type="sldNum" sz="quarter" idx="4"/>
          </p:nvPr>
        </p:nvSpPr>
        <p:spPr>
          <a:xfrm>
            <a:off x="6553200" y="6248400"/>
            <a:ext cx="1905000" cy="457200"/>
          </a:xfrm>
        </p:spPr>
        <p:txBody>
          <a:bodyPr/>
          <a:lstStyle>
            <a:lvl1pPr>
              <a:defRPr>
                <a:solidFill>
                  <a:srgbClr val="EAEAEA"/>
                </a:solidFill>
              </a:defRPr>
            </a:lvl1pPr>
          </a:lstStyle>
          <a:p>
            <a:fld id="{C00416CC-B199-4100-91BD-7A8793236E87}"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wipe(left)">
                                      <p:cBhvr>
                                        <p:cTn id="12"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tmplLst>
          <p:tmpl lvl="1">
            <p:tnLst>
              <p:par>
                <p:cTn presetID="22" presetClass="entr" presetSubtype="8" fill="hold" nodeType="clickEffect">
                  <p:stCondLst>
                    <p:cond delay="0"/>
                  </p:stCondLst>
                  <p:childTnLst>
                    <p:set>
                      <p:cBhvr>
                        <p:cTn dur="1" fill="hold">
                          <p:stCondLst>
                            <p:cond delay="0"/>
                          </p:stCondLst>
                        </p:cTn>
                        <p:tgtEl>
                          <p:spTgt spid="11267"/>
                        </p:tgtEl>
                        <p:attrNameLst>
                          <p:attrName>style.visibility</p:attrName>
                        </p:attrNameLst>
                      </p:cBhvr>
                      <p:to>
                        <p:strVal val="visible"/>
                      </p:to>
                    </p:set>
                    <p:animEffect transition="in" filter="wipe(left)">
                      <p:cBhvr>
                        <p:cTn dur="500"/>
                        <p:tgtEl>
                          <p:spTgt spid="11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C0D0A9C-38D1-4363-A47B-6F2F85D09CFC}" type="slidenum">
              <a:rPr lang="en-US" altLang="en-US"/>
              <a:pPr/>
              <a:t>‹#›</a:t>
            </a:fld>
            <a:endParaRPr lang="en-US" altLang="en-US"/>
          </a:p>
        </p:txBody>
      </p:sp>
    </p:spTree>
    <p:extLst>
      <p:ext uri="{BB962C8B-B14F-4D97-AF65-F5344CB8AC3E}">
        <p14:creationId xmlns:p14="http://schemas.microsoft.com/office/powerpoint/2010/main" val="2198675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53ABDA8-5BF3-48A6-9A74-A84CD6E81B80}" type="slidenum">
              <a:rPr lang="en-US" altLang="en-US"/>
              <a:pPr/>
              <a:t>‹#›</a:t>
            </a:fld>
            <a:endParaRPr lang="en-US" altLang="en-US"/>
          </a:p>
        </p:txBody>
      </p:sp>
    </p:spTree>
    <p:extLst>
      <p:ext uri="{BB962C8B-B14F-4D97-AF65-F5344CB8AC3E}">
        <p14:creationId xmlns:p14="http://schemas.microsoft.com/office/powerpoint/2010/main" val="327458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43899AC-59A9-40EC-84E9-D7753AEEFE95}" type="slidenum">
              <a:rPr lang="en-US" altLang="en-US"/>
              <a:pPr/>
              <a:t>‹#›</a:t>
            </a:fld>
            <a:endParaRPr lang="en-US" altLang="en-US"/>
          </a:p>
        </p:txBody>
      </p:sp>
    </p:spTree>
    <p:extLst>
      <p:ext uri="{BB962C8B-B14F-4D97-AF65-F5344CB8AC3E}">
        <p14:creationId xmlns:p14="http://schemas.microsoft.com/office/powerpoint/2010/main" val="119867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54B9861-F3FA-46EA-A2C7-CF6090CA1383}" type="slidenum">
              <a:rPr lang="en-US" altLang="en-US"/>
              <a:pPr/>
              <a:t>‹#›</a:t>
            </a:fld>
            <a:endParaRPr lang="en-US" altLang="en-US"/>
          </a:p>
        </p:txBody>
      </p:sp>
    </p:spTree>
    <p:extLst>
      <p:ext uri="{BB962C8B-B14F-4D97-AF65-F5344CB8AC3E}">
        <p14:creationId xmlns:p14="http://schemas.microsoft.com/office/powerpoint/2010/main" val="415438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1DFFCC3-0E34-44E3-8192-5E1FD2C65D26}" type="slidenum">
              <a:rPr lang="en-US" altLang="en-US"/>
              <a:pPr/>
              <a:t>‹#›</a:t>
            </a:fld>
            <a:endParaRPr lang="en-US" altLang="en-US"/>
          </a:p>
        </p:txBody>
      </p:sp>
    </p:spTree>
    <p:extLst>
      <p:ext uri="{BB962C8B-B14F-4D97-AF65-F5344CB8AC3E}">
        <p14:creationId xmlns:p14="http://schemas.microsoft.com/office/powerpoint/2010/main" val="302819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59442E0-CDCA-4D54-BFCB-8953ED87E43C}" type="slidenum">
              <a:rPr lang="en-US" altLang="en-US"/>
              <a:pPr/>
              <a:t>‹#›</a:t>
            </a:fld>
            <a:endParaRPr lang="en-US" altLang="en-US"/>
          </a:p>
        </p:txBody>
      </p:sp>
    </p:spTree>
    <p:extLst>
      <p:ext uri="{BB962C8B-B14F-4D97-AF65-F5344CB8AC3E}">
        <p14:creationId xmlns:p14="http://schemas.microsoft.com/office/powerpoint/2010/main" val="184402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B3A153A-3900-44A9-BCA8-2C9826A9DE67}" type="slidenum">
              <a:rPr lang="en-US" altLang="en-US"/>
              <a:pPr/>
              <a:t>‹#›</a:t>
            </a:fld>
            <a:endParaRPr lang="en-US" altLang="en-US"/>
          </a:p>
        </p:txBody>
      </p:sp>
    </p:spTree>
    <p:extLst>
      <p:ext uri="{BB962C8B-B14F-4D97-AF65-F5344CB8AC3E}">
        <p14:creationId xmlns:p14="http://schemas.microsoft.com/office/powerpoint/2010/main" val="367154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F73945E-E922-4C3D-A630-3CE906F62B0D}" type="slidenum">
              <a:rPr lang="en-US" altLang="en-US"/>
              <a:pPr/>
              <a:t>‹#›</a:t>
            </a:fld>
            <a:endParaRPr lang="en-US" altLang="en-US"/>
          </a:p>
        </p:txBody>
      </p:sp>
    </p:spTree>
    <p:extLst>
      <p:ext uri="{BB962C8B-B14F-4D97-AF65-F5344CB8AC3E}">
        <p14:creationId xmlns:p14="http://schemas.microsoft.com/office/powerpoint/2010/main" val="266001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7EEEC20-55FD-42D4-B753-AFC11D561087}" type="slidenum">
              <a:rPr lang="en-US" altLang="en-US"/>
              <a:pPr/>
              <a:t>‹#›</a:t>
            </a:fld>
            <a:endParaRPr lang="en-US" altLang="en-US"/>
          </a:p>
        </p:txBody>
      </p:sp>
    </p:spTree>
    <p:extLst>
      <p:ext uri="{BB962C8B-B14F-4D97-AF65-F5344CB8AC3E}">
        <p14:creationId xmlns:p14="http://schemas.microsoft.com/office/powerpoint/2010/main" val="53786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3A166B-D500-4ACB-A009-1DEF9F4003B8}" type="slidenum">
              <a:rPr lang="en-US" altLang="en-US"/>
              <a:pPr/>
              <a:t>‹#›</a:t>
            </a:fld>
            <a:endParaRPr lang="en-US" altLang="en-US"/>
          </a:p>
        </p:txBody>
      </p:sp>
    </p:spTree>
    <p:extLst>
      <p:ext uri="{BB962C8B-B14F-4D97-AF65-F5344CB8AC3E}">
        <p14:creationId xmlns:p14="http://schemas.microsoft.com/office/powerpoint/2010/main" val="147102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371600" y="533400"/>
            <a:ext cx="7543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43" name="Rectangle 3"/>
          <p:cNvSpPr>
            <a:spLocks noGrp="1" noChangeArrowheads="1"/>
          </p:cNvSpPr>
          <p:nvPr>
            <p:ph type="dt" sz="half" idx="2"/>
          </p:nvPr>
        </p:nvSpPr>
        <p:spPr bwMode="auto">
          <a:xfrm>
            <a:off x="13716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10244" name="Rectangle 4"/>
          <p:cNvSpPr>
            <a:spLocks noGrp="1" noChangeArrowheads="1"/>
          </p:cNvSpPr>
          <p:nvPr>
            <p:ph type="ftr" sz="quarter" idx="3"/>
          </p:nvPr>
        </p:nvSpPr>
        <p:spPr bwMode="auto">
          <a:xfrm>
            <a:off x="3429000" y="62484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10245" name="Rectangle 5"/>
          <p:cNvSpPr>
            <a:spLocks noGrp="1" noChangeArrowheads="1"/>
          </p:cNvSpPr>
          <p:nvPr>
            <p:ph type="sldNum" sz="quarter" idx="4"/>
          </p:nvPr>
        </p:nvSpPr>
        <p:spPr bwMode="auto">
          <a:xfrm>
            <a:off x="7239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E748724E-C213-4072-B4D5-3FD300C46971}" type="slidenum">
              <a:rPr lang="en-US" altLang="en-US"/>
              <a:pPr/>
              <a:t>‹#›</a:t>
            </a:fld>
            <a:endParaRPr lang="en-US" altLang="en-US"/>
          </a:p>
        </p:txBody>
      </p:sp>
      <p:pic>
        <p:nvPicPr>
          <p:cNvPr id="10246" name="Picture 6" descr="strtegic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7" name="Rectangle 7"/>
          <p:cNvSpPr>
            <a:spLocks noGrp="1" noChangeArrowheads="1"/>
          </p:cNvSpPr>
          <p:nvPr>
            <p:ph type="body" idx="1"/>
          </p:nvPr>
        </p:nvSpPr>
        <p:spPr bwMode="auto">
          <a:xfrm>
            <a:off x="1371600" y="19812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7">
                                            <p:txEl>
                                              <p:pRg st="0" end="0"/>
                                            </p:txEl>
                                          </p:spTgt>
                                        </p:tgtEl>
                                        <p:attrNameLst>
                                          <p:attrName>style.visibility</p:attrName>
                                        </p:attrNameLst>
                                      </p:cBhvr>
                                      <p:to>
                                        <p:strVal val="visible"/>
                                      </p:to>
                                    </p:set>
                                    <p:animEffect transition="in" filter="wipe(left)">
                                      <p:cBhvr>
                                        <p:cTn id="12" dur="500"/>
                                        <p:tgtEl>
                                          <p:spTgt spid="1024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47">
                                            <p:txEl>
                                              <p:pRg st="1" end="1"/>
                                            </p:txEl>
                                          </p:spTgt>
                                        </p:tgtEl>
                                        <p:attrNameLst>
                                          <p:attrName>style.visibility</p:attrName>
                                        </p:attrNameLst>
                                      </p:cBhvr>
                                      <p:to>
                                        <p:strVal val="visible"/>
                                      </p:to>
                                    </p:set>
                                    <p:animEffect transition="in" filter="wipe(left)">
                                      <p:cBhvr>
                                        <p:cTn id="15" dur="500"/>
                                        <p:tgtEl>
                                          <p:spTgt spid="1024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47">
                                            <p:txEl>
                                              <p:pRg st="2" end="2"/>
                                            </p:txEl>
                                          </p:spTgt>
                                        </p:tgtEl>
                                        <p:attrNameLst>
                                          <p:attrName>style.visibility</p:attrName>
                                        </p:attrNameLst>
                                      </p:cBhvr>
                                      <p:to>
                                        <p:strVal val="visible"/>
                                      </p:to>
                                    </p:set>
                                    <p:animEffect transition="in" filter="wipe(left)">
                                      <p:cBhvr>
                                        <p:cTn id="18" dur="500"/>
                                        <p:tgtEl>
                                          <p:spTgt spid="1024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47">
                                            <p:txEl>
                                              <p:pRg st="3" end="3"/>
                                            </p:txEl>
                                          </p:spTgt>
                                        </p:tgtEl>
                                        <p:attrNameLst>
                                          <p:attrName>style.visibility</p:attrName>
                                        </p:attrNameLst>
                                      </p:cBhvr>
                                      <p:to>
                                        <p:strVal val="visible"/>
                                      </p:to>
                                    </p:set>
                                    <p:animEffect transition="in" filter="wipe(left)">
                                      <p:cBhvr>
                                        <p:cTn id="21" dur="500"/>
                                        <p:tgtEl>
                                          <p:spTgt spid="1024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47">
                                            <p:txEl>
                                              <p:pRg st="4" end="4"/>
                                            </p:txEl>
                                          </p:spTgt>
                                        </p:tgtEl>
                                        <p:attrNameLst>
                                          <p:attrName>style.visibility</p:attrName>
                                        </p:attrNameLst>
                                      </p:cBhvr>
                                      <p:to>
                                        <p:strVal val="visible"/>
                                      </p:to>
                                    </p:set>
                                    <p:animEffect transition="in" filter="wipe(left)">
                                      <p:cBhvr>
                                        <p:cTn id="24" dur="500"/>
                                        <p:tgtEl>
                                          <p:spTgt spid="102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7" grpId="0" build="p">
        <p:tmplLst>
          <p:tmpl lvl="1">
            <p:tnLst>
              <p:par>
                <p:cTn presetID="22" presetClass="entr" presetSubtype="8" fill="hold" nodeType="clickEffect">
                  <p:stCondLst>
                    <p:cond delay="0"/>
                  </p:stCondLst>
                  <p:childTnLst>
                    <p:set>
                      <p:cBhvr>
                        <p:cTn dur="1" fill="hold">
                          <p:stCondLst>
                            <p:cond delay="0"/>
                          </p:stCondLst>
                        </p:cTn>
                        <p:tgtEl>
                          <p:spTgt spid="10247"/>
                        </p:tgtEl>
                        <p:attrNameLst>
                          <p:attrName>style.visibility</p:attrName>
                        </p:attrNameLst>
                      </p:cBhvr>
                      <p:to>
                        <p:strVal val="visible"/>
                      </p:to>
                    </p:set>
                    <p:animEffect transition="in" filter="wipe(left)">
                      <p:cBhvr>
                        <p:cTn dur="500"/>
                        <p:tgtEl>
                          <p:spTgt spid="1024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47"/>
                        </p:tgtEl>
                        <p:attrNameLst>
                          <p:attrName>style.visibility</p:attrName>
                        </p:attrNameLst>
                      </p:cBhvr>
                      <p:to>
                        <p:strVal val="visible"/>
                      </p:to>
                    </p:set>
                    <p:animEffect transition="in" filter="wipe(left)">
                      <p:cBhvr>
                        <p:cTn dur="500"/>
                        <p:tgtEl>
                          <p:spTgt spid="1024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47"/>
                        </p:tgtEl>
                        <p:attrNameLst>
                          <p:attrName>style.visibility</p:attrName>
                        </p:attrNameLst>
                      </p:cBhvr>
                      <p:to>
                        <p:strVal val="visible"/>
                      </p:to>
                    </p:set>
                    <p:animEffect transition="in" filter="wipe(left)">
                      <p:cBhvr>
                        <p:cTn dur="500"/>
                        <p:tgtEl>
                          <p:spTgt spid="1024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47"/>
                        </p:tgtEl>
                        <p:attrNameLst>
                          <p:attrName>style.visibility</p:attrName>
                        </p:attrNameLst>
                      </p:cBhvr>
                      <p:to>
                        <p:strVal val="visible"/>
                      </p:to>
                    </p:set>
                    <p:animEffect transition="in" filter="wipe(left)">
                      <p:cBhvr>
                        <p:cTn dur="500"/>
                        <p:tgtEl>
                          <p:spTgt spid="1024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47"/>
                        </p:tgtEl>
                        <p:attrNameLst>
                          <p:attrName>style.visibility</p:attrName>
                        </p:attrNameLst>
                      </p:cBhvr>
                      <p:to>
                        <p:strVal val="visible"/>
                      </p:to>
                    </p:set>
                    <p:animEffect transition="in" filter="wipe(left)">
                      <p:cBhvr>
                        <p:cTn dur="500"/>
                        <p:tgtEl>
                          <p:spTgt spid="10247"/>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sz="3200" b="1"/>
              <a:t>THE LAWS OF WAR</a:t>
            </a:r>
          </a:p>
        </p:txBody>
      </p:sp>
      <p:sp>
        <p:nvSpPr>
          <p:cNvPr id="2051" name="Rectangle 3"/>
          <p:cNvSpPr>
            <a:spLocks noGrp="1" noChangeArrowheads="1"/>
          </p:cNvSpPr>
          <p:nvPr>
            <p:ph type="body" idx="1"/>
          </p:nvPr>
        </p:nvSpPr>
        <p:spPr>
          <a:xfrm>
            <a:off x="1905000" y="2057400"/>
            <a:ext cx="3505200" cy="4114800"/>
          </a:xfrm>
        </p:spPr>
        <p:txBody>
          <a:bodyPr/>
          <a:lstStyle/>
          <a:p>
            <a:endParaRPr lang="en-US" altLang="en-US" sz="2400" b="1" dirty="0"/>
          </a:p>
          <a:p>
            <a:endParaRPr lang="en-US" altLang="en-US" sz="2400" b="1" dirty="0"/>
          </a:p>
          <a:p>
            <a:r>
              <a:rPr lang="en-US" altLang="en-US" sz="2400" b="1" dirty="0"/>
              <a:t>JUS AD BELLUM</a:t>
            </a:r>
          </a:p>
        </p:txBody>
      </p:sp>
      <p:pic>
        <p:nvPicPr>
          <p:cNvPr id="2054" name="Picture 6" descr="MC90014951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743200"/>
            <a:ext cx="3224213" cy="260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3200" b="1"/>
              <a:t>OTHER GROUNDS FOR MILITARY ACTION </a:t>
            </a:r>
            <a:br>
              <a:rPr lang="en-US" altLang="en-US" sz="3200" b="1"/>
            </a:br>
            <a:r>
              <a:rPr lang="en-US" altLang="en-US" sz="3200" b="1"/>
              <a:t>(not accepted under IL – yet?)</a:t>
            </a:r>
          </a:p>
        </p:txBody>
      </p:sp>
      <p:sp>
        <p:nvSpPr>
          <p:cNvPr id="15363" name="Rectangle 3"/>
          <p:cNvSpPr>
            <a:spLocks noGrp="1" noChangeArrowheads="1"/>
          </p:cNvSpPr>
          <p:nvPr>
            <p:ph type="body" idx="1"/>
          </p:nvPr>
        </p:nvSpPr>
        <p:spPr>
          <a:xfrm>
            <a:off x="1371600" y="3200400"/>
            <a:ext cx="4114800" cy="2819400"/>
          </a:xfrm>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ltLang="en-US" sz="2400" b="1" dirty="0"/>
              <a:t>1. Protection of own nationals</a:t>
            </a:r>
          </a:p>
          <a:p>
            <a:endParaRPr lang="en-US" altLang="en-US" sz="2400" b="1" dirty="0"/>
          </a:p>
          <a:p>
            <a:r>
              <a:rPr lang="en-US" altLang="en-US" sz="2400" b="1" dirty="0"/>
              <a:t>2. Support democracy</a:t>
            </a:r>
          </a:p>
          <a:p>
            <a:endParaRPr lang="en-US" altLang="en-US" sz="2400" b="1" dirty="0"/>
          </a:p>
          <a:p>
            <a:r>
              <a:rPr lang="en-US" altLang="en-US" sz="2400" b="1" dirty="0"/>
              <a:t>3. Reprisals</a:t>
            </a:r>
            <a:r>
              <a:rPr lang="en-US" altLang="en-US" sz="2400" b="1"/>
              <a:t>/Retaliation</a:t>
            </a:r>
            <a:endParaRPr lang="en-US" altLang="en-US" sz="2400" b="1" dirty="0"/>
          </a:p>
          <a:p>
            <a:endParaRPr lang="en-US" altLang="en-US" sz="2400" b="1" dirty="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971800"/>
            <a:ext cx="3238500" cy="21590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3200" b="1"/>
              <a:t>UN CHARTER PROVISIONS</a:t>
            </a:r>
          </a:p>
        </p:txBody>
      </p:sp>
      <p:sp>
        <p:nvSpPr>
          <p:cNvPr id="3077" name="Rectangle 5"/>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pPr>
              <a:lnSpc>
                <a:spcPct val="90000"/>
              </a:lnSpc>
            </a:pPr>
            <a:r>
              <a:rPr lang="en-US" altLang="en-US" sz="2400" b="1"/>
              <a:t>Article 2 (4): “All members shall refrain in their international relations from the threat or use of force against the territorial integrity or political independence of any state or in any other manner inconsistent with the purposes of the United Nations”</a:t>
            </a:r>
          </a:p>
        </p:txBody>
      </p:sp>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191000"/>
            <a:ext cx="3048000" cy="1884363"/>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3200" b="1"/>
              <a:t>UN CHARTER PROVISIONS</a:t>
            </a:r>
          </a:p>
        </p:txBody>
      </p:sp>
      <p:sp>
        <p:nvSpPr>
          <p:cNvPr id="1433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pPr>
              <a:lnSpc>
                <a:spcPct val="90000"/>
              </a:lnSpc>
            </a:pPr>
            <a:r>
              <a:rPr lang="en-US" altLang="en-US" sz="2400" b="1"/>
              <a:t>Article 51: “Nothing in the present Charter shall impair the inherent right of individual or collective self-defense if an armed attack occurs against a member of the United Nations, until the Security Council has taken the measures necessary to maintain international peace and security”</a:t>
            </a:r>
          </a:p>
        </p:txBody>
      </p:sp>
      <p:pic>
        <p:nvPicPr>
          <p:cNvPr id="14340" name="Picture 4" descr="MC9001979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4343400"/>
            <a:ext cx="2514600" cy="163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3200" b="1"/>
              <a:t>UN DEFINITION OF AGGRESSION</a:t>
            </a:r>
          </a:p>
        </p:txBody>
      </p:sp>
      <p:sp>
        <p:nvSpPr>
          <p:cNvPr id="4101" name="Rectangle 5"/>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pPr>
              <a:lnSpc>
                <a:spcPct val="80000"/>
              </a:lnSpc>
            </a:pPr>
            <a:r>
              <a:rPr lang="en-US" altLang="en-US" sz="2400" b="1"/>
              <a:t>FIRST USE = PRIMA FACIE EVIDENCE</a:t>
            </a:r>
          </a:p>
          <a:p>
            <a:pPr>
              <a:lnSpc>
                <a:spcPct val="80000"/>
              </a:lnSpc>
            </a:pPr>
            <a:endParaRPr lang="en-US" altLang="en-US" sz="2400" b="1"/>
          </a:p>
          <a:p>
            <a:pPr>
              <a:lnSpc>
                <a:spcPct val="80000"/>
              </a:lnSpc>
            </a:pPr>
            <a:r>
              <a:rPr lang="en-US" altLang="en-US" sz="2400" b="1"/>
              <a:t>EXAMPLES:</a:t>
            </a:r>
          </a:p>
          <a:p>
            <a:pPr lvl="1">
              <a:lnSpc>
                <a:spcPct val="80000"/>
              </a:lnSpc>
            </a:pPr>
            <a:r>
              <a:rPr lang="en-US" altLang="en-US" sz="2000" b="1"/>
              <a:t>invasion or military occupation</a:t>
            </a:r>
          </a:p>
          <a:p>
            <a:pPr lvl="1">
              <a:lnSpc>
                <a:spcPct val="80000"/>
              </a:lnSpc>
            </a:pPr>
            <a:r>
              <a:rPr lang="en-US" altLang="en-US" sz="2000" b="1"/>
              <a:t>bombardment</a:t>
            </a:r>
          </a:p>
          <a:p>
            <a:pPr lvl="1">
              <a:lnSpc>
                <a:spcPct val="80000"/>
              </a:lnSpc>
            </a:pPr>
            <a:r>
              <a:rPr lang="en-US" altLang="en-US" sz="2000" b="1"/>
              <a:t>blockade</a:t>
            </a:r>
          </a:p>
          <a:p>
            <a:pPr lvl="1">
              <a:lnSpc>
                <a:spcPct val="80000"/>
              </a:lnSpc>
            </a:pPr>
            <a:r>
              <a:rPr lang="en-US" altLang="en-US" sz="2000" b="1"/>
              <a:t>allowing territory to be used </a:t>
            </a:r>
            <a:br>
              <a:rPr lang="en-US" altLang="en-US" sz="2000" b="1"/>
            </a:br>
            <a:r>
              <a:rPr lang="en-US" altLang="en-US" sz="2000" b="1"/>
              <a:t>for aggression by another state</a:t>
            </a:r>
          </a:p>
          <a:p>
            <a:pPr lvl="1">
              <a:lnSpc>
                <a:spcPct val="80000"/>
              </a:lnSpc>
            </a:pPr>
            <a:r>
              <a:rPr lang="en-US" altLang="en-US" sz="2000" b="1"/>
              <a:t>sponsoring mercenaries, </a:t>
            </a:r>
            <a:br>
              <a:rPr lang="en-US" altLang="en-US" sz="2000" b="1"/>
            </a:br>
            <a:r>
              <a:rPr lang="en-US" altLang="en-US" sz="2000" b="1"/>
              <a:t>insurgents, etc.</a:t>
            </a:r>
          </a:p>
          <a:p>
            <a:pPr lvl="1">
              <a:lnSpc>
                <a:spcPct val="80000"/>
              </a:lnSpc>
            </a:pPr>
            <a:endParaRPr lang="en-US" altLang="en-US" sz="2000" b="1"/>
          </a:p>
          <a:p>
            <a:pPr>
              <a:lnSpc>
                <a:spcPct val="80000"/>
              </a:lnSpc>
            </a:pPr>
            <a:r>
              <a:rPr lang="en-US" altLang="en-US" sz="2400" b="1"/>
              <a:t>Right to use force in racial and colonial struggles, national liberation is retained</a:t>
            </a:r>
          </a:p>
          <a:p>
            <a:pPr>
              <a:lnSpc>
                <a:spcPct val="80000"/>
              </a:lnSpc>
            </a:pPr>
            <a:endParaRPr lang="en-US" altLang="en-US" sz="2400" b="1"/>
          </a:p>
          <a:p>
            <a:pPr lvl="1">
              <a:lnSpc>
                <a:spcPct val="80000"/>
              </a:lnSpc>
            </a:pPr>
            <a:endParaRPr lang="en-US" altLang="en-US" sz="2000" b="1"/>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124200"/>
            <a:ext cx="3124200" cy="1811338"/>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3200" b="1" i="1"/>
              <a:t>The Caroline</a:t>
            </a:r>
            <a:r>
              <a:rPr lang="en-US" altLang="en-US" sz="3200" b="1"/>
              <a:t> Criteria</a:t>
            </a:r>
            <a:br>
              <a:rPr lang="en-US" altLang="en-US" sz="3200" b="1"/>
            </a:br>
            <a:r>
              <a:rPr lang="en-US" altLang="en-US" sz="3200" b="1"/>
              <a:t>(preemption)</a:t>
            </a:r>
            <a:endParaRPr lang="en-US" altLang="en-US" sz="3200" b="1" i="1"/>
          </a:p>
        </p:txBody>
      </p:sp>
      <p:sp>
        <p:nvSpPr>
          <p:cNvPr id="5125" name="Rectangle 5"/>
          <p:cNvSpPr>
            <a:spLocks noGrp="1" noChangeArrowheads="1"/>
          </p:cNvSpPr>
          <p:nvPr>
            <p:ph type="body" idx="1"/>
          </p:nvPr>
        </p:nvSpPr>
        <p:spPr>
          <a:xfrm>
            <a:off x="4419600" y="2438400"/>
            <a:ext cx="4572000" cy="3657600"/>
          </a:xfrm>
          <a:noFill/>
          <a:ln/>
          <a:extLst>
            <a:ext uri="{91240B29-F687-4F45-9708-019B960494DF}">
              <a14:hiddenLine xmlns:a14="http://schemas.microsoft.com/office/drawing/2010/main" w="12700">
                <a:solidFill>
                  <a:schemeClr val="tx1"/>
                </a:solidFill>
                <a:miter lim="800000"/>
                <a:headEnd/>
                <a:tailEnd/>
              </a14:hiddenLine>
            </a:ext>
          </a:extLst>
        </p:spPr>
        <p:txBody>
          <a:bodyPr/>
          <a:lstStyle/>
          <a:p>
            <a:pPr lvl="1">
              <a:buFontTx/>
              <a:buNone/>
            </a:pPr>
            <a:r>
              <a:rPr lang="en-US" altLang="en-US" b="1"/>
              <a:t>Immediate Threat</a:t>
            </a:r>
          </a:p>
          <a:p>
            <a:pPr lvl="1"/>
            <a:r>
              <a:rPr lang="en-US" altLang="en-US" b="1"/>
              <a:t>necessity of self-defense</a:t>
            </a:r>
          </a:p>
          <a:p>
            <a:pPr lvl="1"/>
            <a:r>
              <a:rPr lang="en-US" altLang="en-US" b="1"/>
              <a:t> instant</a:t>
            </a:r>
          </a:p>
          <a:p>
            <a:pPr lvl="1"/>
            <a:r>
              <a:rPr lang="en-US" altLang="en-US" b="1"/>
              <a:t> overwhelming</a:t>
            </a:r>
          </a:p>
          <a:p>
            <a:pPr lvl="1"/>
            <a:r>
              <a:rPr lang="en-US" altLang="en-US" b="1"/>
              <a:t> leaving no choice of means</a:t>
            </a:r>
          </a:p>
          <a:p>
            <a:pPr lvl="1"/>
            <a:r>
              <a:rPr lang="en-US" altLang="en-US" b="1"/>
              <a:t>no moment of deliberation</a:t>
            </a:r>
            <a:r>
              <a:rPr lang="en-US" altLang="en-US"/>
              <a:t> </a:t>
            </a:r>
            <a:endParaRPr lang="en-US" altLang="en-US" sz="2000" b="1"/>
          </a:p>
          <a:p>
            <a:pPr lvl="1"/>
            <a:endParaRPr lang="en-US" altLang="en-US" sz="2000" b="1"/>
          </a:p>
          <a:p>
            <a:pPr lvl="1"/>
            <a:endParaRPr lang="en-US" altLang="en-US" sz="20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z="3200" b="1"/>
              <a:t>Bush Doctrine</a:t>
            </a:r>
            <a:br>
              <a:rPr lang="en-US" altLang="en-US" sz="3200" b="1"/>
            </a:br>
            <a:r>
              <a:rPr lang="en-US" altLang="en-US" sz="3200" b="1"/>
              <a:t>(Preventive Strikes)</a:t>
            </a:r>
          </a:p>
        </p:txBody>
      </p:sp>
      <p:sp>
        <p:nvSpPr>
          <p:cNvPr id="16387" name="Rectangle 3"/>
          <p:cNvSpPr>
            <a:spLocks noGrp="1" noChangeArrowheads="1"/>
          </p:cNvSpPr>
          <p:nvPr>
            <p:ph type="body" idx="1"/>
          </p:nvPr>
        </p:nvSpPr>
        <p:spPr/>
        <p:txBody>
          <a:bodyPr/>
          <a:lstStyle/>
          <a:p>
            <a:r>
              <a:rPr lang="en-US" altLang="en-US" b="1"/>
              <a:t>Longer-Term Threat</a:t>
            </a:r>
          </a:p>
          <a:p>
            <a:pPr lvl="1"/>
            <a:r>
              <a:rPr lang="en-US" altLang="en-US" b="1"/>
              <a:t>against terrorists</a:t>
            </a:r>
          </a:p>
          <a:p>
            <a:pPr lvl="1"/>
            <a:r>
              <a:rPr lang="en-US" altLang="en-US" b="1"/>
              <a:t>against weapons of mass destruction facilities</a:t>
            </a:r>
          </a:p>
          <a:p>
            <a:pPr lvl="1"/>
            <a:r>
              <a:rPr lang="en-US" altLang="en-US" b="1"/>
              <a:t>e.g., Israeli strike a/g Iraq and Syrian nuclear sites</a:t>
            </a:r>
          </a:p>
          <a:p>
            <a:pPr lvl="1"/>
            <a:endParaRPr lang="en-US" altLang="en-US" b="1"/>
          </a:p>
          <a:p>
            <a:pPr lvl="1"/>
            <a:endParaRPr lang="en-US" altLang="en-US" b="1"/>
          </a:p>
        </p:txBody>
      </p:sp>
      <p:pic>
        <p:nvPicPr>
          <p:cNvPr id="163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752600"/>
            <a:ext cx="3067050" cy="14859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84F7-5E03-FAA3-E246-E5363B5E1113}"/>
              </a:ext>
            </a:extLst>
          </p:cNvPr>
          <p:cNvSpPr>
            <a:spLocks noGrp="1"/>
          </p:cNvSpPr>
          <p:nvPr>
            <p:ph type="title"/>
          </p:nvPr>
        </p:nvSpPr>
        <p:spPr/>
        <p:txBody>
          <a:bodyPr/>
          <a:lstStyle/>
          <a:p>
            <a:r>
              <a:rPr lang="en-US" dirty="0"/>
              <a:t>Group Exercise and Discussion</a:t>
            </a:r>
          </a:p>
        </p:txBody>
      </p:sp>
      <p:sp>
        <p:nvSpPr>
          <p:cNvPr id="3" name="Content Placeholder 2">
            <a:extLst>
              <a:ext uri="{FF2B5EF4-FFF2-40B4-BE49-F238E27FC236}">
                <a16:creationId xmlns:a16="http://schemas.microsoft.com/office/drawing/2014/main" id="{523F06D6-BB14-C78D-6AEA-20D38C3AAE35}"/>
              </a:ext>
            </a:extLst>
          </p:cNvPr>
          <p:cNvSpPr>
            <a:spLocks noGrp="1"/>
          </p:cNvSpPr>
          <p:nvPr>
            <p:ph idx="1"/>
          </p:nvPr>
        </p:nvSpPr>
        <p:spPr/>
        <p:txBody>
          <a:bodyPr/>
          <a:lstStyle/>
          <a:p>
            <a:endParaRPr lang="en-US" dirty="0"/>
          </a:p>
          <a:p>
            <a:r>
              <a:rPr lang="en-US" dirty="0"/>
              <a:t>What are the prospective advantages of the Bush Doctrine?</a:t>
            </a:r>
          </a:p>
          <a:p>
            <a:endParaRPr lang="en-US" dirty="0"/>
          </a:p>
          <a:p>
            <a:r>
              <a:rPr lang="en-US" dirty="0"/>
              <a:t>What are the prospective disadvantages of the Bush Doctrine?</a:t>
            </a:r>
          </a:p>
        </p:txBody>
      </p:sp>
    </p:spTree>
    <p:extLst>
      <p:ext uri="{BB962C8B-B14F-4D97-AF65-F5344CB8AC3E}">
        <p14:creationId xmlns:p14="http://schemas.microsoft.com/office/powerpoint/2010/main" val="397102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3200" b="1"/>
              <a:t>LEGAL GROUNDS FOR MILITARY (PROBABLY)</a:t>
            </a:r>
          </a:p>
        </p:txBody>
      </p:sp>
      <p:sp>
        <p:nvSpPr>
          <p:cNvPr id="6149" name="Rectangle 5"/>
          <p:cNvSpPr>
            <a:spLocks noGrp="1" noChangeArrowheads="1"/>
          </p:cNvSpPr>
          <p:nvPr>
            <p:ph type="body" idx="1"/>
          </p:nvPr>
        </p:nvSpPr>
        <p:spPr>
          <a:xfrm>
            <a:off x="1600200" y="2209800"/>
            <a:ext cx="4114800" cy="4114800"/>
          </a:xfrm>
          <a:noFill/>
          <a:ln/>
          <a:extLst>
            <a:ext uri="{91240B29-F687-4F45-9708-019B960494DF}">
              <a14:hiddenLine xmlns:a14="http://schemas.microsoft.com/office/drawing/2010/main" w="12700">
                <a:solidFill>
                  <a:schemeClr val="tx1"/>
                </a:solidFill>
                <a:miter lim="800000"/>
                <a:headEnd/>
                <a:tailEnd/>
              </a14:hiddenLine>
            </a:ext>
          </a:extLst>
        </p:spPr>
        <p:txBody>
          <a:bodyPr/>
          <a:lstStyle/>
          <a:p>
            <a:pPr>
              <a:lnSpc>
                <a:spcPct val="90000"/>
              </a:lnSpc>
            </a:pPr>
            <a:r>
              <a:rPr lang="en-US" altLang="en-US" sz="2600" b="1"/>
              <a:t>1. Right to intervene provided in security treaty between target and intervening states</a:t>
            </a:r>
          </a:p>
          <a:p>
            <a:pPr>
              <a:lnSpc>
                <a:spcPct val="90000"/>
              </a:lnSpc>
            </a:pPr>
            <a:endParaRPr lang="en-US" altLang="en-US" sz="2600" b="1"/>
          </a:p>
          <a:p>
            <a:pPr>
              <a:lnSpc>
                <a:spcPct val="90000"/>
              </a:lnSpc>
            </a:pPr>
            <a:r>
              <a:rPr lang="en-US" altLang="en-US" sz="2600" b="1"/>
              <a:t>2. Military action approved by an International Organization (IO) – e.g. UN Security Council</a:t>
            </a:r>
          </a:p>
        </p:txBody>
      </p:sp>
      <p:pic>
        <p:nvPicPr>
          <p:cNvPr id="615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95600"/>
            <a:ext cx="3124200" cy="2117725"/>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E0E1-4CC9-7785-059E-D88E2B39D5F3}"/>
              </a:ext>
            </a:extLst>
          </p:cNvPr>
          <p:cNvSpPr>
            <a:spLocks noGrp="1"/>
          </p:cNvSpPr>
          <p:nvPr>
            <p:ph type="title"/>
          </p:nvPr>
        </p:nvSpPr>
        <p:spPr/>
        <p:txBody>
          <a:bodyPr/>
          <a:lstStyle/>
          <a:p>
            <a:r>
              <a:rPr lang="en-US" dirty="0"/>
              <a:t>R2P – Responsibility to Protect</a:t>
            </a:r>
          </a:p>
        </p:txBody>
      </p:sp>
      <p:sp>
        <p:nvSpPr>
          <p:cNvPr id="3" name="Content Placeholder 2">
            <a:extLst>
              <a:ext uri="{FF2B5EF4-FFF2-40B4-BE49-F238E27FC236}">
                <a16:creationId xmlns:a16="http://schemas.microsoft.com/office/drawing/2014/main" id="{A9F4335F-8EF0-1EAF-C722-5CC5DB3F5CB2}"/>
              </a:ext>
            </a:extLst>
          </p:cNvPr>
          <p:cNvSpPr>
            <a:spLocks noGrp="1"/>
          </p:cNvSpPr>
          <p:nvPr>
            <p:ph idx="1"/>
          </p:nvPr>
        </p:nvSpPr>
        <p:spPr/>
        <p:txBody>
          <a:bodyPr/>
          <a:lstStyle/>
          <a:p>
            <a:r>
              <a:rPr lang="en-US" sz="2000" dirty="0"/>
              <a:t>PILLAR ONE: Every state has the Responsibility to Protect its populations from four mass atrocity crimes: genocide, war crimes, crimes against humanity and ethnic cleansing.</a:t>
            </a:r>
          </a:p>
          <a:p>
            <a:endParaRPr lang="en-US" sz="2000" dirty="0"/>
          </a:p>
          <a:p>
            <a:r>
              <a:rPr lang="en-US" sz="2000" dirty="0"/>
              <a:t>PILLAR TWO: The wider international community has the responsibility to encourage and assist individual states in meeting that responsibility.</a:t>
            </a:r>
          </a:p>
          <a:p>
            <a:endParaRPr lang="en-US" sz="2000" dirty="0"/>
          </a:p>
          <a:p>
            <a:r>
              <a:rPr lang="en-US" sz="2000" dirty="0"/>
              <a:t>PILLAR THREE: If a state is manifestly failing to protect its populations, the international community must be prepared to take appropriate collective action, in a timely and decisive manner  and in accordance with the UN Charter.</a:t>
            </a:r>
          </a:p>
        </p:txBody>
      </p:sp>
    </p:spTree>
    <p:extLst>
      <p:ext uri="{BB962C8B-B14F-4D97-AF65-F5344CB8AC3E}">
        <p14:creationId xmlns:p14="http://schemas.microsoft.com/office/powerpoint/2010/main" val="1591394057"/>
      </p:ext>
    </p:extLst>
  </p:cSld>
  <p:clrMapOvr>
    <a:masterClrMapping/>
  </p:clrMapOvr>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326</TotalTime>
  <Words>404</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Wingdings</vt:lpstr>
      <vt:lpstr>Strategic</vt:lpstr>
      <vt:lpstr>THE LAWS OF WAR</vt:lpstr>
      <vt:lpstr>UN CHARTER PROVISIONS</vt:lpstr>
      <vt:lpstr>UN CHARTER PROVISIONS</vt:lpstr>
      <vt:lpstr>UN DEFINITION OF AGGRESSION</vt:lpstr>
      <vt:lpstr>The Caroline Criteria (preemption)</vt:lpstr>
      <vt:lpstr>Bush Doctrine (Preventive Strikes)</vt:lpstr>
      <vt:lpstr>Group Exercise and Discussion</vt:lpstr>
      <vt:lpstr>LEGAL GROUNDS FOR MILITARY (PROBABLY)</vt:lpstr>
      <vt:lpstr>R2P – Responsibility to Protect</vt:lpstr>
      <vt:lpstr>OTHER GROUNDS FOR MILITARY ACTION  (not accepted under IL – yet?)</vt:lpstr>
    </vt:vector>
  </TitlesOfParts>
  <Company>UIUC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LAWS OF WAR</dc:title>
  <dc:creator>Paul Diehl</dc:creator>
  <cp:lastModifiedBy>Marsh, Kelsey Jean</cp:lastModifiedBy>
  <cp:revision>17</cp:revision>
  <cp:lastPrinted>2000-04-05T13:44:25Z</cp:lastPrinted>
  <dcterms:created xsi:type="dcterms:W3CDTF">2000-04-05T13:41:01Z</dcterms:created>
  <dcterms:modified xsi:type="dcterms:W3CDTF">2022-09-20T17:56:43Z</dcterms:modified>
</cp:coreProperties>
</file>