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60" r:id="rId6"/>
    <p:sldId id="257" r:id="rId7"/>
    <p:sldId id="258" r:id="rId8"/>
    <p:sldId id="261" r:id="rId9"/>
    <p:sldId id="259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E6AA-A44A-E9A1-7FE5-5843AE04A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9EE73-8C00-9A9F-432B-C938DA7CE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1BB9C-66D4-471F-EFF9-7BFE6C36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C480D-E226-BC08-D465-D9C937DF1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1E7B1-19B8-BE6A-3FF6-11C88EA8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7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2343F-F4C4-6928-0BF2-C82D212B9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54FE0-38DC-C114-7269-52C10226D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CA99-5DCB-B9FA-065E-CA5783AF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A447C-7B4C-9DE7-CC27-4440EFC8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7F38A-75E1-544D-5BEB-03923A54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9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D45AE-BAB4-C45A-6B72-2D5148F19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55DFF-F2DE-6B1A-B7D0-4F3D2ECB5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0BAAF-EC13-E6C7-520A-D2E2303AD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12961-EAED-C7C5-565D-9EF70F34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CDFB9-94D1-5835-DD11-A60F85BC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2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9517E-7008-42D6-A768-05FDE7116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0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3749-D470-46D2-A328-3826261F1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01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3B5F9-B1D2-4544-B75B-068A4C65B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27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BEFF-60F9-4E1B-AED1-53DA7A8C3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92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ADBC-9B16-4C56-AA53-F8DEB8792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2339B-9057-462B-AC96-492383A5E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04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C0353-A78A-4FF0-89C1-D0B413D83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57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946AC-3452-471F-85BF-8A6B57DC6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6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217E-8448-B0CB-E09A-353F354F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A26CA-382C-BBB3-C98B-9BA8B0ACB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D25F0-FE8C-F4C7-1695-9AD1AC47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245DB-4FDB-C79F-7CFA-8C2CB74F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69B8-B853-4A83-2A6F-818B98C5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87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D7133-799C-4BE6-91D5-4EF3C370E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7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98EDE-533D-465B-A676-E5353F15A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83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B6EAE-6B62-4539-BE77-8C2862FA2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77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D2DE3-294F-4C13-B5DF-9AAC7125F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57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80965-B157-46A1-8668-274CD829F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103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B5CD7-C177-4728-87E8-914167B80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1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8081A-7A40-48F4-85CF-BFB45BB70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614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89C0A-74CC-4D1D-953C-D970F7C94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75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3029-9A3A-4DE8-86AA-4428B3B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73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91128-87A1-4472-B6BF-F7796D170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2352-6C35-E327-2F03-F2863DE31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AD6DF-41D5-23F3-DE55-344DD3461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C9985-F2C1-35BD-11D1-D423F692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D42E8-9503-B2F3-AC61-F608A4B5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71413-CDA9-ACD1-5EA1-3462D58C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225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44A6-B6DB-48AD-BFD0-ED0D3AC34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67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5946E-96C2-41F2-861B-CD447A483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31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99DE5-CE1B-4151-A038-07F7735A6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823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89C3-BE47-4B6D-9E5C-7E40DA94E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87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-14288"/>
            <a:ext cx="12206817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35 h 4320"/>
                <a:gd name="T2" fmla="*/ 1737 w 1737"/>
                <a:gd name="T3" fmla="*/ 4346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35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27 h 4320"/>
                <a:gd name="T2" fmla="*/ 1737 w 1737"/>
                <a:gd name="T3" fmla="*/ 4338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7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237 h 4420"/>
                <a:gd name="T2" fmla="*/ 1739 w 1739"/>
                <a:gd name="T3" fmla="*/ 4242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23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10 h 4338"/>
                <a:gd name="T4" fmla="*/ 2080 w 2080"/>
                <a:gd name="T5" fmla="*/ 4310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3 h 4420"/>
                <a:gd name="T2" fmla="*/ 1739 w 1739"/>
                <a:gd name="T3" fmla="*/ 33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3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33 h 4338"/>
                <a:gd name="T4" fmla="*/ 2080 w 2080"/>
                <a:gd name="T5" fmla="*/ 33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4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2235200" y="2472779"/>
            <a:ext cx="9652000" cy="76944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5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2235200" y="4572001"/>
            <a:ext cx="85344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5894-BA7B-46F9-96C9-136D3666C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995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F65E-9FC7-4548-A5BD-FF651256F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24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40A9-1B4E-47D5-9ED6-3124F868D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305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7819A-138B-4A9A-86A9-5A9DC02FB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670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1417"/>
            <a:ext cx="109728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0A8D5-A006-47B2-B0A0-691D164EB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63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745B8-A1F6-455B-9C37-D007DFA2C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9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BA9A-5150-3F34-DD7E-DA1EF6353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99B90-B245-AAF2-46A9-B17FB48B0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13AE7-0A0A-0560-0C4F-C628D08DE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3088-8526-EB4E-9B3B-734CA1CE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39C45-0FE1-33A4-E1B5-42B9A96C4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F7C58-5CA1-E68B-39CE-0800B548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192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BE208-F76C-403D-BC2A-49A703CCE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650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27214"/>
            <a:ext cx="4011084" cy="7078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8DAE-3B8F-4017-94CE-754010E7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435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35C52-8C8D-4723-A666-EBE83ECE6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449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4689C-6D98-4329-92FA-AA0A74495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311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12758" y="465138"/>
            <a:ext cx="1538883" cy="5630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65138"/>
            <a:ext cx="7569200" cy="5630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7106D-719D-4FAF-9662-6C5946825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8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B019-31E8-7E89-10E1-2BE44AC3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DA37D-5A25-0022-7C0D-7BF191186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E9634-4168-6176-46AC-4B1FEB602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05D89-1C82-CE32-A99D-B895B4761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0B1AB-98CD-9C06-0927-B4A0070FD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95F85-9CB5-7AC7-7D33-DFD06D3A1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3811D0-7B5E-2E9A-35F1-1C017672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B9EB6-9969-AC69-953F-1617A035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3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89E7-2CE5-B44C-D448-C8E0AEEDA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98CFA6-BE94-C391-ADBE-3FC90A8CF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4FA0C-4F95-E1D3-453B-16F14C7C6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782BD6-AD85-9C7B-07E0-11243825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9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D629BA-9838-6C81-7C18-03A6AB95B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0553B-F6F9-B97C-37ED-B347A9C2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8454E-B9A3-4338-5A11-A4A6AF6B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B104-8D84-8F57-2304-21714103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02781-5961-DFE2-0F87-D67A1D20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4800D-8BFB-65E8-72B7-3E646A7F2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DF367-CDB5-5336-D2D6-4D5B9B49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D2599-D906-63C1-829D-AC2766378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AAE54-C22F-CADC-8A1B-EC347BE28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06B5-6CA4-2E90-E520-29282C141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A4540-27FA-6EFB-B180-A786ADCD3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D561F-0DA7-55CF-03C8-66EBA0D63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AA2C8-E4C3-242B-5B5F-E856999E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26006-4A61-F625-B9DD-9DD85070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A239E-CF6E-48EA-631F-57494008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2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D9C5F-8C8E-D659-A53A-6663E69E1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5A84F-899A-ABE6-CFB1-DE790564F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F3C4C-6D3B-B7CA-6878-D58EB641C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3F433-E186-4A45-BC20-64D9FA985E5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C3A45-48BC-3B8A-C76D-A43F4FE36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14850-6CB9-E02C-A7FA-9C96D3618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BDFF-1CD9-42E0-AD06-AFA2086B0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5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A01C8B-4FA4-4464-8401-AFDA04446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074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3" grpId="0"/>
      <p:bldP spid="4134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  <p:sp>
          <p:nvSpPr>
            <p:cNvPr id="51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</a:endParaRPr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3D9234A-FD0F-4631-A069-E49597F6B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601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/>
      <p:bldP spid="5158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35 h 4320"/>
                <a:gd name="T2" fmla="*/ 1737 w 1737"/>
                <a:gd name="T3" fmla="*/ 4346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35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27 h 4320"/>
                <a:gd name="T2" fmla="*/ 1737 w 1737"/>
                <a:gd name="T3" fmla="*/ 4338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7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237 h 4420"/>
                <a:gd name="T2" fmla="*/ 1739 w 1739"/>
                <a:gd name="T3" fmla="*/ 4242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23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10 h 4338"/>
                <a:gd name="T4" fmla="*/ 2080 w 2080"/>
                <a:gd name="T5" fmla="*/ 4310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0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3 h 4420"/>
                <a:gd name="T2" fmla="*/ 1739 w 1739"/>
                <a:gd name="T3" fmla="*/ 33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3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33 h 4338"/>
                <a:gd name="T4" fmla="*/ 2080 w 2080"/>
                <a:gd name="T5" fmla="*/ 33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96381"/>
            <a:ext cx="10363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2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0384" y="631348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2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01584" y="631348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2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3584" y="631348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69FABCA-54EB-4DD8-A70A-7E512685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21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/>
              <a:t> </a:t>
            </a:r>
            <a:br>
              <a:rPr lang="en-US" sz="4400" b="1" dirty="0"/>
            </a:br>
            <a:r>
              <a:rPr lang="en-US" sz="4400" b="1" dirty="0"/>
              <a:t>INTERNATIONAL LAWS OF WAR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/>
              <a:t>Instructor: Paul F. Diehl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r>
              <a:rPr lang="en-US" sz="2400" b="1" dirty="0"/>
              <a:t>OLLI – FALL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/>
              <a:t>DOMESTIC VS. INTERNATIONAL LAW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1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/>
              <a:t>LEGISLATIVE ORIGINS OF THE LAW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r>
              <a:rPr lang="en-US" sz="2400" b="1" dirty="0"/>
              <a:t>ENFORCEMENT 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r>
              <a:rPr lang="en-US" sz="2400" b="1" dirty="0"/>
              <a:t>ROLE OF CONSENT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r>
              <a:rPr lang="en-US" sz="2400" b="1" dirty="0"/>
              <a:t>CENTRALITY OF COURTS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400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3124201"/>
            <a:ext cx="2259013" cy="30003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E837-A08E-4E30-8D10-49FF7FCD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AD338-2A14-4FD6-A285-83A8F7405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360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Almost all nations observe almost all principles of international law and almost all of their obligations almost all the time”</a:t>
            </a:r>
          </a:p>
          <a:p>
            <a:pPr lvl="8"/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Louis </a:t>
            </a:r>
            <a:r>
              <a:rPr lang="en-US" dirty="0" err="1">
                <a:solidFill>
                  <a:srgbClr val="202124"/>
                </a:solidFill>
                <a:latin typeface="Roboto" panose="02000000000000000000" pitchFamily="2" charset="0"/>
              </a:rPr>
              <a:t>Henkin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7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AF8EA-C902-47BF-89A4-643003611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Reasons for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C8A92-C0ED-4892-963F-04383C754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Self-Interest</a:t>
            </a:r>
          </a:p>
          <a:p>
            <a:endParaRPr lang="en-US" dirty="0"/>
          </a:p>
          <a:p>
            <a:r>
              <a:rPr lang="en-US" dirty="0"/>
              <a:t>Reciprocity</a:t>
            </a:r>
          </a:p>
          <a:p>
            <a:endParaRPr lang="en-US" dirty="0"/>
          </a:p>
          <a:p>
            <a:r>
              <a:rPr lang="en-US" dirty="0"/>
              <a:t>Reputation (“Diffuse Reciprocity”)</a:t>
            </a:r>
          </a:p>
          <a:p>
            <a:endParaRPr lang="en-US" dirty="0"/>
          </a:p>
          <a:p>
            <a:r>
              <a:rPr lang="en-US" dirty="0"/>
              <a:t>Domestic Incorporation</a:t>
            </a:r>
          </a:p>
        </p:txBody>
      </p:sp>
    </p:spTree>
    <p:extLst>
      <p:ext uri="{BB962C8B-B14F-4D97-AF65-F5344CB8AC3E}">
        <p14:creationId xmlns:p14="http://schemas.microsoft.com/office/powerpoint/2010/main" val="221281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920751"/>
            <a:ext cx="7772400" cy="519113"/>
          </a:xfrm>
          <a:noFill/>
        </p:spPr>
        <p:txBody>
          <a:bodyPr/>
          <a:lstStyle/>
          <a:p>
            <a:pPr eaLnBrk="1" hangingPunct="1"/>
            <a:r>
              <a:rPr lang="en-US" altLang="en-US" sz="2800"/>
              <a:t>HIERARCHY OF IL SOURCES</a:t>
            </a:r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1600" b="1" dirty="0"/>
              <a:t>Jus Cogens (preemptory norms)</a:t>
            </a:r>
          </a:p>
          <a:p>
            <a:pPr eaLnBrk="1" hangingPunct="1"/>
            <a:endParaRPr lang="en-US" altLang="en-US" sz="1600" b="1" dirty="0"/>
          </a:p>
          <a:p>
            <a:pPr eaLnBrk="1" hangingPunct="1"/>
            <a:r>
              <a:rPr lang="en-US" altLang="en-US" sz="1600" b="1" dirty="0"/>
              <a:t>Treaty/Agreements (akin to contracts)</a:t>
            </a:r>
          </a:p>
          <a:p>
            <a:pPr eaLnBrk="1" hangingPunct="1"/>
            <a:r>
              <a:rPr lang="en-US" altLang="en-US" sz="1600" b="1" dirty="0"/>
              <a:t>Custom</a:t>
            </a:r>
          </a:p>
          <a:p>
            <a:pPr lvl="1" eaLnBrk="1" hangingPunct="1"/>
            <a:r>
              <a:rPr lang="en-US" altLang="en-US" sz="1600" b="1" dirty="0"/>
              <a:t>Traditional</a:t>
            </a:r>
          </a:p>
          <a:p>
            <a:pPr lvl="1" eaLnBrk="1" hangingPunct="1"/>
            <a:r>
              <a:rPr lang="en-US" altLang="en-US" sz="1600" b="1" dirty="0"/>
              <a:t>“Instant”</a:t>
            </a:r>
          </a:p>
          <a:p>
            <a:pPr eaLnBrk="1" hangingPunct="1"/>
            <a:endParaRPr lang="en-US" altLang="en-US" sz="1600" b="1" dirty="0"/>
          </a:p>
          <a:p>
            <a:pPr eaLnBrk="1" hangingPunct="1"/>
            <a:r>
              <a:rPr lang="en-US" altLang="en-US" sz="1600" b="1" dirty="0"/>
              <a:t>General  Principles</a:t>
            </a:r>
          </a:p>
          <a:p>
            <a:pPr eaLnBrk="1" hangingPunct="1"/>
            <a:endParaRPr lang="en-US" altLang="en-US" sz="1600" b="1" dirty="0"/>
          </a:p>
          <a:p>
            <a:pPr eaLnBrk="1" hangingPunct="1"/>
            <a:r>
              <a:rPr lang="en-US" altLang="en-US" sz="1600" b="1" u="sng" dirty="0"/>
              <a:t>Supplemental</a:t>
            </a:r>
          </a:p>
          <a:p>
            <a:pPr eaLnBrk="1" hangingPunct="1"/>
            <a:r>
              <a:rPr lang="en-US" altLang="en-US" sz="1600" b="1" dirty="0"/>
              <a:t>IO Resolutions</a:t>
            </a:r>
          </a:p>
          <a:p>
            <a:pPr eaLnBrk="1" hangingPunct="1"/>
            <a:r>
              <a:rPr lang="en-US" altLang="en-US" sz="1600" b="1" dirty="0"/>
              <a:t>Judicial Decisions</a:t>
            </a:r>
          </a:p>
          <a:p>
            <a:pPr eaLnBrk="1" hangingPunct="1"/>
            <a:r>
              <a:rPr lang="en-US" altLang="en-US" sz="1600" b="1" dirty="0"/>
              <a:t>Government Documents</a:t>
            </a:r>
          </a:p>
          <a:p>
            <a:pPr eaLnBrk="1" hangingPunct="1"/>
            <a:r>
              <a:rPr lang="en-US" altLang="en-US" sz="1600" b="1" dirty="0"/>
              <a:t>Writers</a:t>
            </a:r>
          </a:p>
          <a:p>
            <a:pPr eaLnBrk="1" hangingPunct="1">
              <a:buFontTx/>
              <a:buNone/>
            </a:pPr>
            <a:endParaRPr lang="en-US" altLang="en-US" sz="2400" b="1" dirty="0"/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14601"/>
            <a:ext cx="3505200" cy="23034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F5D3CA-17BE-0ED2-F83A-7D80920A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Religious Origins of the Laws of War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1308-72FE-FCB9-B890-AFD5095E0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St. Augustine</a:t>
            </a:r>
          </a:p>
          <a:p>
            <a:r>
              <a:rPr lang="en-US" dirty="0"/>
              <a:t>All/Most Religions Specify the Conditions for War</a:t>
            </a:r>
          </a:p>
          <a:p>
            <a:r>
              <a:rPr lang="en-US" dirty="0"/>
              <a:t>Christian Traditions Dominate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3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2BC84-8133-8C72-E884-F2DD8CCF7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Just War Tradition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29486-4F64-CA63-F83A-E01ECD195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dirty="0"/>
              <a:t>Just Cause (no aggression)</a:t>
            </a:r>
          </a:p>
          <a:p>
            <a:r>
              <a:rPr lang="en-US" dirty="0"/>
              <a:t>Last Resort</a:t>
            </a:r>
          </a:p>
          <a:p>
            <a:r>
              <a:rPr lang="en-US" dirty="0"/>
              <a:t>Proper Authority</a:t>
            </a:r>
          </a:p>
          <a:p>
            <a:r>
              <a:rPr lang="en-US" dirty="0"/>
              <a:t>Right Intention (justice)</a:t>
            </a:r>
          </a:p>
          <a:p>
            <a:r>
              <a:rPr lang="en-US" dirty="0"/>
              <a:t>Reasonable Chance of Success</a:t>
            </a:r>
          </a:p>
          <a:p>
            <a:r>
              <a:rPr lang="en-US" dirty="0"/>
              <a:t>Proportionality (means to end; minimum force necessary)</a:t>
            </a:r>
          </a:p>
        </p:txBody>
      </p:sp>
    </p:spTree>
    <p:extLst>
      <p:ext uri="{BB962C8B-B14F-4D97-AF65-F5344CB8AC3E}">
        <p14:creationId xmlns:p14="http://schemas.microsoft.com/office/powerpoint/2010/main" val="58740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15089-C01E-CFDB-4697-00026935D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Laws of War – Two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3319E-B8AD-D7DD-8654-A1053BB8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Jus Ad Bello</a:t>
            </a:r>
          </a:p>
          <a:p>
            <a:pPr lvl="1"/>
            <a:r>
              <a:rPr lang="en-US" b="1" dirty="0"/>
              <a:t>When is Military Force Allowed?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Jus in Bello (International Humanitarian Law)</a:t>
            </a:r>
          </a:p>
          <a:p>
            <a:pPr lvl="1"/>
            <a:r>
              <a:rPr lang="en-US" b="1" dirty="0"/>
              <a:t>When Military Force is Used</a:t>
            </a:r>
            <a:r>
              <a:rPr lang="en-US" b="1"/>
              <a:t>, What are the Limits?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302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189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Roboto</vt:lpstr>
      <vt:lpstr>Tahoma</vt:lpstr>
      <vt:lpstr>Times New Roman</vt:lpstr>
      <vt:lpstr>Wingdings</vt:lpstr>
      <vt:lpstr>Office Theme</vt:lpstr>
      <vt:lpstr>Balance</vt:lpstr>
      <vt:lpstr>1_Balance</vt:lpstr>
      <vt:lpstr>Network Blitz</vt:lpstr>
      <vt:lpstr>  INTERNATIONAL LAWS OF WAR</vt:lpstr>
      <vt:lpstr>DOMESTIC VS. INTERNATIONAL LAW</vt:lpstr>
      <vt:lpstr>PowerPoint Presentation</vt:lpstr>
      <vt:lpstr>Reasons for Compliance</vt:lpstr>
      <vt:lpstr>HIERARCHY OF IL SOURCES</vt:lpstr>
      <vt:lpstr>Religious Origins of the Laws of War</vt:lpstr>
      <vt:lpstr>Just War Tradition</vt:lpstr>
      <vt:lpstr>Laws of War – Two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Diehl</dc:creator>
  <cp:lastModifiedBy>Marsh, Kelsey Jean</cp:lastModifiedBy>
  <cp:revision>7</cp:revision>
  <dcterms:created xsi:type="dcterms:W3CDTF">2022-08-18T17:52:55Z</dcterms:created>
  <dcterms:modified xsi:type="dcterms:W3CDTF">2022-09-20T18:16:12Z</dcterms:modified>
</cp:coreProperties>
</file>