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1" r:id="rId3"/>
    <p:sldId id="258" r:id="rId4"/>
    <p:sldId id="259" r:id="rId5"/>
    <p:sldId id="260" r:id="rId6"/>
    <p:sldId id="279" r:id="rId7"/>
    <p:sldId id="280" r:id="rId8"/>
    <p:sldId id="262" r:id="rId9"/>
    <p:sldId id="263" r:id="rId10"/>
    <p:sldId id="264" r:id="rId11"/>
    <p:sldId id="271" r:id="rId12"/>
    <p:sldId id="267" r:id="rId13"/>
    <p:sldId id="276" r:id="rId14"/>
    <p:sldId id="277" r:id="rId15"/>
    <p:sldId id="27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C2EF09D-F251-43BE-BA16-F8DEB962A911}" type="datetime1">
              <a:rPr lang="en-US"/>
              <a:pPr/>
              <a:t>9/20/2022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6DAC5F-1D4A-499B-8645-747B30217842}" type="slidenum">
              <a:rPr lang="en-US"/>
              <a:pPr/>
              <a:t>‹#›</a:t>
            </a:fld>
            <a:endParaRPr lang="en-US"/>
          </a:p>
        </p:txBody>
      </p:sp>
    </p:spTree>
    <p:extLst>
      <p:ext uri="{BB962C8B-B14F-4D97-AF65-F5344CB8AC3E}">
        <p14:creationId xmlns:p14="http://schemas.microsoft.com/office/powerpoint/2010/main" val="824909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o</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fld id="{47CF2FE2-9FDC-487A-AD00-42A951BD482B}" type="slidenum">
              <a:rPr lang="en-US">
                <a:latin typeface="Calibri" charset="0"/>
              </a:rPr>
              <a:pPr/>
              <a:t>5</a:t>
            </a:fld>
            <a:endParaRPr lang="en-US">
              <a:latin typeface="Calibri" charset="0"/>
            </a:endParaRPr>
          </a:p>
        </p:txBody>
      </p:sp>
    </p:spTree>
    <p:extLst>
      <p:ext uri="{BB962C8B-B14F-4D97-AF65-F5344CB8AC3E}">
        <p14:creationId xmlns:p14="http://schemas.microsoft.com/office/powerpoint/2010/main" val="19465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fld id="{EA17C779-7181-4AB9-90FC-84C76D5B8A30}" type="slidenum">
              <a:rPr lang="en-US">
                <a:latin typeface="Calibri" charset="0"/>
              </a:rPr>
              <a:pPr/>
              <a:t>6</a:t>
            </a:fld>
            <a:endParaRPr lang="en-US">
              <a:latin typeface="Calibri" charset="0"/>
            </a:endParaRPr>
          </a:p>
        </p:txBody>
      </p:sp>
    </p:spTree>
    <p:extLst>
      <p:ext uri="{BB962C8B-B14F-4D97-AF65-F5344CB8AC3E}">
        <p14:creationId xmlns:p14="http://schemas.microsoft.com/office/powerpoint/2010/main" val="89729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fld id="{BB6AE056-FD9D-4626-8D77-57F7CB3D95BE}" type="datetime1">
              <a:rPr lang="en-US"/>
              <a:pPr/>
              <a:t>9/20/2022</a:t>
            </a:fld>
            <a:endParaRPr lang="en-US"/>
          </a:p>
        </p:txBody>
      </p:sp>
      <p:sp>
        <p:nvSpPr>
          <p:cNvPr id="5" name="Footer Placeholder 4"/>
          <p:cNvSpPr>
            <a:spLocks noGrp="1"/>
          </p:cNvSpPr>
          <p:nvPr>
            <p:ph type="ftr" sz="quarter" idx="11"/>
          </p:nvPr>
        </p:nvSpPr>
        <p:spPr>
          <a:xfrm>
            <a:off x="2209800" y="6275388"/>
            <a:ext cx="5638800" cy="365125"/>
          </a:xfrm>
        </p:spPr>
        <p:txBody>
          <a:bodyPr/>
          <a:lstStyle>
            <a:lvl1pPr algn="l">
              <a:defRPr sz="1100" dirty="0">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2BEF45-5455-4B00-B377-86F20A93F546}" type="slidenum">
              <a:rPr lang="en-US"/>
              <a:pPr/>
              <a:t>‹#›</a:t>
            </a:fld>
            <a:endParaRPr lang="en-US"/>
          </a:p>
        </p:txBody>
      </p:sp>
    </p:spTree>
    <p:extLst>
      <p:ext uri="{BB962C8B-B14F-4D97-AF65-F5344CB8AC3E}">
        <p14:creationId xmlns:p14="http://schemas.microsoft.com/office/powerpoint/2010/main" val="125066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E308957-A2AA-46D5-8857-D1983C8BCEFC}" type="datetime1">
              <a:rPr lang="en-US"/>
              <a:pPr/>
              <a:t>9/20/2022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08FBC0-4FD1-42B4-B424-0FE25CADB52D}" type="slidenum">
              <a:rPr lang="en-US"/>
              <a:pPr/>
              <a:t>‹#›</a:t>
            </a:fld>
            <a:endParaRPr lang="en-US"/>
          </a:p>
        </p:txBody>
      </p:sp>
    </p:spTree>
    <p:extLst>
      <p:ext uri="{BB962C8B-B14F-4D97-AF65-F5344CB8AC3E}">
        <p14:creationId xmlns:p14="http://schemas.microsoft.com/office/powerpoint/2010/main" val="157470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5" name="Date Placeholder 3"/>
          <p:cNvSpPr>
            <a:spLocks noGrp="1"/>
          </p:cNvSpPr>
          <p:nvPr>
            <p:ph type="dt" sz="half" idx="14"/>
          </p:nvPr>
        </p:nvSpPr>
        <p:spPr/>
        <p:txBody>
          <a:bodyPr/>
          <a:lstStyle>
            <a:lvl1pPr>
              <a:defRPr/>
            </a:lvl1pPr>
          </a:lstStyle>
          <a:p>
            <a:fld id="{DF29C8D4-EEC0-4BCE-B4BA-51BD66BF232F}" type="datetime1">
              <a:rPr lang="en-US"/>
              <a:pPr/>
              <a:t>9/20/2022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6DE97755-C21A-4D81-A904-FE62104E34E6}" type="slidenum">
              <a:rPr lang="en-US"/>
              <a:pPr/>
              <a:t>‹#›</a:t>
            </a:fld>
            <a:endParaRPr lang="en-US"/>
          </a:p>
        </p:txBody>
      </p:sp>
    </p:spTree>
    <p:extLst>
      <p:ext uri="{BB962C8B-B14F-4D97-AF65-F5344CB8AC3E}">
        <p14:creationId xmlns:p14="http://schemas.microsoft.com/office/powerpoint/2010/main" val="156673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6" name="Date Placeholder 3"/>
          <p:cNvSpPr>
            <a:spLocks noGrp="1"/>
          </p:cNvSpPr>
          <p:nvPr>
            <p:ph type="dt" sz="half" idx="15"/>
          </p:nvPr>
        </p:nvSpPr>
        <p:spPr/>
        <p:txBody>
          <a:bodyPr/>
          <a:lstStyle>
            <a:lvl1pPr>
              <a:defRPr/>
            </a:lvl1pPr>
          </a:lstStyle>
          <a:p>
            <a:fld id="{E94DB0FC-1455-403E-B4E8-1082186B1E86}" type="datetime1">
              <a:rPr lang="en-US"/>
              <a:pPr/>
              <a:t>9/20/2022</a:t>
            </a:fld>
            <a:endParaRPr lang="en-US"/>
          </a:p>
        </p:txBody>
      </p:sp>
      <p:sp>
        <p:nvSpPr>
          <p:cNvPr id="10" name="Footer Placeholder 4"/>
          <p:cNvSpPr>
            <a:spLocks noGrp="1"/>
          </p:cNvSpPr>
          <p:nvPr>
            <p:ph type="ftr" sz="quarter" idx="16"/>
          </p:nvPr>
        </p:nvSpPr>
        <p:spPr/>
        <p:txBody>
          <a:bodyPr/>
          <a:lstStyle>
            <a:lvl1pPr>
              <a:defRPr/>
            </a:lvl1pPr>
          </a:lstStyle>
          <a:p>
            <a:pPr>
              <a:defRPr/>
            </a:pPr>
            <a:endParaRPr lang="en-US"/>
          </a:p>
        </p:txBody>
      </p:sp>
      <p:sp>
        <p:nvSpPr>
          <p:cNvPr id="11" name="Slide Number Placeholder 5"/>
          <p:cNvSpPr>
            <a:spLocks noGrp="1"/>
          </p:cNvSpPr>
          <p:nvPr>
            <p:ph type="sldNum" sz="quarter" idx="17"/>
          </p:nvPr>
        </p:nvSpPr>
        <p:spPr/>
        <p:txBody>
          <a:bodyPr/>
          <a:lstStyle>
            <a:lvl1pPr>
              <a:defRPr/>
            </a:lvl1pPr>
          </a:lstStyle>
          <a:p>
            <a:fld id="{2A04A812-74E9-4103-999A-734BC7FA216E}" type="slidenum">
              <a:rPr lang="en-US"/>
              <a:pPr/>
              <a:t>‹#›</a:t>
            </a:fld>
            <a:endParaRPr lang="en-US"/>
          </a:p>
        </p:txBody>
      </p:sp>
    </p:spTree>
    <p:extLst>
      <p:ext uri="{BB962C8B-B14F-4D97-AF65-F5344CB8AC3E}">
        <p14:creationId xmlns:p14="http://schemas.microsoft.com/office/powerpoint/2010/main" val="285716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E4F9A004-898D-4FB6-ADBD-E2055A9C02EB}" type="datetime1">
              <a:rPr lang="en-US"/>
              <a:pPr/>
              <a:t>9/20/2022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095B56-59DE-4A8F-9756-2BDFA6E39A83}" type="slidenum">
              <a:rPr lang="en-US"/>
              <a:pPr/>
              <a:t>‹#›</a:t>
            </a:fld>
            <a:endParaRPr lang="en-US"/>
          </a:p>
        </p:txBody>
      </p:sp>
    </p:spTree>
    <p:extLst>
      <p:ext uri="{BB962C8B-B14F-4D97-AF65-F5344CB8AC3E}">
        <p14:creationId xmlns:p14="http://schemas.microsoft.com/office/powerpoint/2010/main" val="165451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C9A344A1-10E7-4087-8A09-23B8B3ADAF10}" type="datetime1">
              <a:rPr lang="en-US"/>
              <a:pPr/>
              <a:t>9/20/2022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5276ED-E59E-4E81-B5CD-FCB9EA7929AE}" type="slidenum">
              <a:rPr lang="en-US"/>
              <a:pPr/>
              <a:t>‹#›</a:t>
            </a:fld>
            <a:endParaRPr lang="en-US"/>
          </a:p>
        </p:txBody>
      </p:sp>
    </p:spTree>
    <p:extLst>
      <p:ext uri="{BB962C8B-B14F-4D97-AF65-F5344CB8AC3E}">
        <p14:creationId xmlns:p14="http://schemas.microsoft.com/office/powerpoint/2010/main" val="379283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fld id="{9E2ECD5A-1790-4102-A5AE-CBCA0B71C1C2}" type="datetime1">
              <a:rPr lang="en-US"/>
              <a:pPr/>
              <a:t>9/20/2022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3A5190-E204-44A6-99AA-25B23C3E309E}" type="slidenum">
              <a:rPr lang="en-US"/>
              <a:pPr/>
              <a:t>‹#›</a:t>
            </a:fld>
            <a:endParaRPr lang="en-US"/>
          </a:p>
        </p:txBody>
      </p:sp>
    </p:spTree>
    <p:extLst>
      <p:ext uri="{BB962C8B-B14F-4D97-AF65-F5344CB8AC3E}">
        <p14:creationId xmlns:p14="http://schemas.microsoft.com/office/powerpoint/2010/main" val="416341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8465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Tree>
    <p:extLst>
      <p:ext uri="{BB962C8B-B14F-4D97-AF65-F5344CB8AC3E}">
        <p14:creationId xmlns:p14="http://schemas.microsoft.com/office/powerpoint/2010/main" val="411041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fld id="{3360443E-F7FA-42C8-AC0C-C7D9516A546E}" type="datetime1">
              <a:rPr lang="en-US"/>
              <a:pPr/>
              <a:t>9/20/2022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1D82A2-E14D-4C8E-AC29-E693C37FEF4B}" type="slidenum">
              <a:rPr lang="en-US"/>
              <a:pPr/>
              <a:t>‹#›</a:t>
            </a:fld>
            <a:endParaRPr lang="en-US"/>
          </a:p>
        </p:txBody>
      </p:sp>
    </p:spTree>
    <p:extLst>
      <p:ext uri="{BB962C8B-B14F-4D97-AF65-F5344CB8AC3E}">
        <p14:creationId xmlns:p14="http://schemas.microsoft.com/office/powerpoint/2010/main" val="250558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Date Placeholder 6"/>
          <p:cNvSpPr>
            <a:spLocks noGrp="1"/>
          </p:cNvSpPr>
          <p:nvPr>
            <p:ph type="dt" sz="half" idx="10"/>
          </p:nvPr>
        </p:nvSpPr>
        <p:spPr/>
        <p:txBody>
          <a:bodyPr/>
          <a:lstStyle>
            <a:lvl1pPr>
              <a:defRPr/>
            </a:lvl1pPr>
          </a:lstStyle>
          <a:p>
            <a:fld id="{A55873EC-46D3-4AA8-BAB8-D9299D71ABA8}" type="datetime1">
              <a:rPr lang="en-US"/>
              <a:pPr/>
              <a:t>9/20/2022</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fld id="{51985C39-FF3C-4F5C-A704-786C7FD4DD9A}" type="slidenum">
              <a:rPr lang="en-US"/>
              <a:pPr/>
              <a:t>‹#›</a:t>
            </a:fld>
            <a:endParaRPr lang="en-US"/>
          </a:p>
        </p:txBody>
      </p:sp>
    </p:spTree>
    <p:extLst>
      <p:ext uri="{BB962C8B-B14F-4D97-AF65-F5344CB8AC3E}">
        <p14:creationId xmlns:p14="http://schemas.microsoft.com/office/powerpoint/2010/main" val="297515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fld id="{4352FA1E-C42C-4644-ABFF-884A2B39111E}" type="datetime1">
              <a:rPr lang="en-US"/>
              <a:pPr/>
              <a:t>9/20/2022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8ACD3FA-F56A-49F5-8B0A-4B622E935163}" type="slidenum">
              <a:rPr lang="en-US"/>
              <a:pPr/>
              <a:t>‹#›</a:t>
            </a:fld>
            <a:endParaRPr lang="en-US"/>
          </a:p>
        </p:txBody>
      </p:sp>
    </p:spTree>
    <p:extLst>
      <p:ext uri="{BB962C8B-B14F-4D97-AF65-F5344CB8AC3E}">
        <p14:creationId xmlns:p14="http://schemas.microsoft.com/office/powerpoint/2010/main" val="423417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CB4AA0-2C8C-4A16-BFBF-5400D687BD3B}" type="datetime1">
              <a:rPr lang="en-US"/>
              <a:pPr/>
              <a:t>9/20/2022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FF4B0AC-D837-4600-9C9E-651BD9D8D19A}" type="slidenum">
              <a:rPr lang="en-US"/>
              <a:pPr/>
              <a:t>‹#›</a:t>
            </a:fld>
            <a:endParaRPr lang="en-US"/>
          </a:p>
        </p:txBody>
      </p:sp>
    </p:spTree>
    <p:extLst>
      <p:ext uri="{BB962C8B-B14F-4D97-AF65-F5344CB8AC3E}">
        <p14:creationId xmlns:p14="http://schemas.microsoft.com/office/powerpoint/2010/main" val="116687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13885F2-F3F7-4409-987F-06B63BC91E64}" type="datetime1">
              <a:rPr lang="en-US"/>
              <a:pPr/>
              <a:t>9/20/2022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6E8F8E-9F24-43F8-B178-B1040AA65108}" type="slidenum">
              <a:rPr lang="en-US"/>
              <a:pPr/>
              <a:t>‹#›</a:t>
            </a:fld>
            <a:endParaRPr lang="en-US"/>
          </a:p>
        </p:txBody>
      </p:sp>
    </p:spTree>
    <p:extLst>
      <p:ext uri="{BB962C8B-B14F-4D97-AF65-F5344CB8AC3E}">
        <p14:creationId xmlns:p14="http://schemas.microsoft.com/office/powerpoint/2010/main" val="342351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275388"/>
            <a:ext cx="16002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latin typeface="Century Gothic" charset="0"/>
              </a:defRPr>
            </a:lvl1pPr>
          </a:lstStyle>
          <a:p>
            <a:fld id="{CC526C4E-5697-4B37-900B-88C03DA19B65}" type="datetime1">
              <a:rPr lang="en-US"/>
              <a:pPr/>
              <a:t>9/20/2022</a:t>
            </a:fld>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fontAlgn="auto">
              <a:spcBef>
                <a:spcPts val="0"/>
              </a:spcBef>
              <a:spcAft>
                <a:spcPts val="0"/>
              </a:spcAft>
              <a:defRPr sz="1100" dirty="0">
                <a:solidFill>
                  <a:schemeClr val="tx2"/>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Century Gothic" charset="0"/>
              </a:defRPr>
            </a:lvl1pPr>
          </a:lstStyle>
          <a:p>
            <a:fld id="{1D8586BD-CEC9-4398-9EE3-18B90DEE9C66}"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89" r:id="rId1"/>
    <p:sldLayoutId id="2147483679" r:id="rId2"/>
    <p:sldLayoutId id="2147483690" r:id="rId3"/>
    <p:sldLayoutId id="2147483691" r:id="rId4"/>
    <p:sldLayoutId id="2147483680" r:id="rId5"/>
    <p:sldLayoutId id="2147483692"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fontAlgn="base">
        <a:spcBef>
          <a:spcPct val="0"/>
        </a:spcBef>
        <a:spcAft>
          <a:spcPct val="0"/>
        </a:spcAft>
        <a:defRPr sz="4200" kern="1200">
          <a:solidFill>
            <a:schemeClr val="accent1"/>
          </a:solidFill>
          <a:latin typeface="+mj-lt"/>
          <a:ea typeface="ＭＳ Ｐゴシック" charset="-128"/>
          <a:cs typeface="+mj-cs"/>
        </a:defRPr>
      </a:lvl1pPr>
      <a:lvl2pPr algn="ctr" rtl="0" fontAlgn="base">
        <a:spcBef>
          <a:spcPct val="0"/>
        </a:spcBef>
        <a:spcAft>
          <a:spcPct val="0"/>
        </a:spcAft>
        <a:defRPr sz="4200">
          <a:solidFill>
            <a:schemeClr val="accent1"/>
          </a:solidFill>
          <a:latin typeface="Century Gothic" charset="0"/>
          <a:ea typeface="ＭＳ Ｐゴシック" charset="-128"/>
        </a:defRPr>
      </a:lvl2pPr>
      <a:lvl3pPr algn="ctr" rtl="0" fontAlgn="base">
        <a:spcBef>
          <a:spcPct val="0"/>
        </a:spcBef>
        <a:spcAft>
          <a:spcPct val="0"/>
        </a:spcAft>
        <a:defRPr sz="4200">
          <a:solidFill>
            <a:schemeClr val="accent1"/>
          </a:solidFill>
          <a:latin typeface="Century Gothic" charset="0"/>
          <a:ea typeface="ＭＳ Ｐゴシック" charset="-128"/>
        </a:defRPr>
      </a:lvl3pPr>
      <a:lvl4pPr algn="ctr" rtl="0" fontAlgn="base">
        <a:spcBef>
          <a:spcPct val="0"/>
        </a:spcBef>
        <a:spcAft>
          <a:spcPct val="0"/>
        </a:spcAft>
        <a:defRPr sz="4200">
          <a:solidFill>
            <a:schemeClr val="accent1"/>
          </a:solidFill>
          <a:latin typeface="Century Gothic" charset="0"/>
          <a:ea typeface="ＭＳ Ｐゴシック" charset="-128"/>
        </a:defRPr>
      </a:lvl4pPr>
      <a:lvl5pPr algn="ctr" rtl="0" fontAlgn="base">
        <a:spcBef>
          <a:spcPct val="0"/>
        </a:spcBef>
        <a:spcAft>
          <a:spcPct val="0"/>
        </a:spcAft>
        <a:defRPr sz="4200">
          <a:solidFill>
            <a:schemeClr val="accent1"/>
          </a:solidFill>
          <a:latin typeface="Century Gothic" charset="0"/>
          <a:ea typeface="ＭＳ Ｐゴシック" charset="-128"/>
        </a:defRPr>
      </a:lvl5pPr>
      <a:lvl6pPr marL="457200" algn="ctr" rtl="0" fontAlgn="base">
        <a:spcBef>
          <a:spcPct val="0"/>
        </a:spcBef>
        <a:spcAft>
          <a:spcPct val="0"/>
        </a:spcAft>
        <a:defRPr sz="4200">
          <a:solidFill>
            <a:schemeClr val="accent1"/>
          </a:solidFill>
          <a:latin typeface="Century Gothic" charset="0"/>
          <a:ea typeface="ＭＳ Ｐゴシック" charset="-128"/>
        </a:defRPr>
      </a:lvl6pPr>
      <a:lvl7pPr marL="914400" algn="ctr" rtl="0" fontAlgn="base">
        <a:spcBef>
          <a:spcPct val="0"/>
        </a:spcBef>
        <a:spcAft>
          <a:spcPct val="0"/>
        </a:spcAft>
        <a:defRPr sz="4200">
          <a:solidFill>
            <a:schemeClr val="accent1"/>
          </a:solidFill>
          <a:latin typeface="Century Gothic" charset="0"/>
          <a:ea typeface="ＭＳ Ｐゴシック" charset="-128"/>
        </a:defRPr>
      </a:lvl7pPr>
      <a:lvl8pPr marL="1371600" algn="ctr" rtl="0" fontAlgn="base">
        <a:spcBef>
          <a:spcPct val="0"/>
        </a:spcBef>
        <a:spcAft>
          <a:spcPct val="0"/>
        </a:spcAft>
        <a:defRPr sz="4200">
          <a:solidFill>
            <a:schemeClr val="accent1"/>
          </a:solidFill>
          <a:latin typeface="Century Gothic" charset="0"/>
          <a:ea typeface="ＭＳ Ｐゴシック" charset="-128"/>
        </a:defRPr>
      </a:lvl8pPr>
      <a:lvl9pPr marL="1828800" algn="ctr" rtl="0" fontAlgn="base">
        <a:spcBef>
          <a:spcPct val="0"/>
        </a:spcBef>
        <a:spcAft>
          <a:spcPct val="0"/>
        </a:spcAft>
        <a:defRPr sz="4200">
          <a:solidFill>
            <a:schemeClr val="accent1"/>
          </a:solidFill>
          <a:latin typeface="Century Gothic" charset="0"/>
          <a:ea typeface="ＭＳ Ｐゴシック" charset="-128"/>
        </a:defRPr>
      </a:lvl9pPr>
    </p:titleStyle>
    <p:bodyStyle>
      <a:lvl1pPr marL="342900" indent="-342900" algn="l" rtl="0" fontAlgn="base">
        <a:spcBef>
          <a:spcPct val="20000"/>
        </a:spcBef>
        <a:spcAft>
          <a:spcPct val="0"/>
        </a:spcAft>
        <a:buClr>
          <a:schemeClr val="bg2"/>
        </a:buClr>
        <a:buSzPct val="90000"/>
        <a:buFont typeface="Wingdings 2" charset="2"/>
        <a:buChar char="Ü"/>
        <a:defRPr sz="2200" kern="1200">
          <a:solidFill>
            <a:schemeClr val="tx1"/>
          </a:solidFill>
          <a:latin typeface="+mn-lt"/>
          <a:ea typeface="ＭＳ Ｐゴシック" charset="-128"/>
          <a:cs typeface="+mn-cs"/>
        </a:defRPr>
      </a:lvl1pPr>
      <a:lvl2pPr marL="685800" indent="-336550" algn="l" rtl="0" fontAlgn="base">
        <a:spcBef>
          <a:spcPct val="20000"/>
        </a:spcBef>
        <a:spcAft>
          <a:spcPct val="0"/>
        </a:spcAft>
        <a:buClr>
          <a:srgbClr val="949FBF"/>
        </a:buClr>
        <a:buSzPct val="90000"/>
        <a:buFont typeface="Wingdings 2" charset="2"/>
        <a:buChar char="Ü"/>
        <a:defRPr sz="2000" kern="1200">
          <a:solidFill>
            <a:schemeClr val="tx1"/>
          </a:solidFill>
          <a:latin typeface="+mn-lt"/>
          <a:ea typeface="ＭＳ Ｐゴシック" charset="-128"/>
          <a:cs typeface="+mn-cs"/>
        </a:defRPr>
      </a:lvl2pPr>
      <a:lvl3pPr marL="1035050" indent="-349250" algn="l" rtl="0" fontAlgn="base">
        <a:spcBef>
          <a:spcPct val="20000"/>
        </a:spcBef>
        <a:spcAft>
          <a:spcPct val="0"/>
        </a:spcAft>
        <a:buClr>
          <a:schemeClr val="bg2"/>
        </a:buClr>
        <a:buSzPct val="90000"/>
        <a:buFont typeface="Wingdings 2" charset="2"/>
        <a:buChar char="Ü"/>
        <a:defRPr kern="1200">
          <a:solidFill>
            <a:schemeClr val="tx1"/>
          </a:solidFill>
          <a:latin typeface="+mn-lt"/>
          <a:ea typeface="ＭＳ Ｐゴシック" charset="-128"/>
          <a:cs typeface="+mn-cs"/>
        </a:defRPr>
      </a:lvl3pPr>
      <a:lvl4pPr marL="1371600" indent="-336550" algn="l" rtl="0" fontAlgn="base">
        <a:spcBef>
          <a:spcPct val="20000"/>
        </a:spcBef>
        <a:spcAft>
          <a:spcPct val="0"/>
        </a:spcAft>
        <a:buClr>
          <a:srgbClr val="949FBF"/>
        </a:buClr>
        <a:buSzPct val="90000"/>
        <a:buFont typeface="Wingdings 2" charset="2"/>
        <a:buChar char="Ü"/>
        <a:defRPr kern="1200">
          <a:solidFill>
            <a:schemeClr val="tx1"/>
          </a:solidFill>
          <a:latin typeface="+mn-lt"/>
          <a:ea typeface="ＭＳ Ｐゴシック" charset="-128"/>
          <a:cs typeface="+mn-cs"/>
        </a:defRPr>
      </a:lvl4pPr>
      <a:lvl5pPr marL="1720850" indent="-349250" algn="l" rtl="0" fontAlgn="base">
        <a:spcBef>
          <a:spcPct val="20000"/>
        </a:spcBef>
        <a:spcAft>
          <a:spcPct val="0"/>
        </a:spcAft>
        <a:buClr>
          <a:schemeClr val="bg2"/>
        </a:buClr>
        <a:buSzPct val="90000"/>
        <a:buFont typeface="Wingdings 2" charset="2"/>
        <a:buChar char="Ü"/>
        <a:defRPr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ytimes.com/2012/01/15/world/middleeast/israel-faces-crisis-over-role-of-ultra-orthodox-in-society.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1524000"/>
          </a:xfrm>
        </p:spPr>
        <p:txBody>
          <a:bodyPr>
            <a:normAutofit/>
          </a:bodyPr>
          <a:lstStyle/>
          <a:p>
            <a:pPr>
              <a:lnSpc>
                <a:spcPct val="150000"/>
              </a:lnSpc>
            </a:pPr>
            <a:r>
              <a:rPr lang="en-US" sz="3200"/>
              <a:t>Religion and Conflict</a:t>
            </a:r>
          </a:p>
        </p:txBody>
      </p:sp>
      <p:pic>
        <p:nvPicPr>
          <p:cNvPr id="17411" name="Picture 4" descr="Religion Carto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5549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0"/>
            <a:ext cx="7918450" cy="1371600"/>
          </a:xfrm>
        </p:spPr>
        <p:txBody>
          <a:bodyPr/>
          <a:lstStyle/>
          <a:p>
            <a:r>
              <a:rPr lang="en-US"/>
              <a:t>Islam and War - 2</a:t>
            </a:r>
          </a:p>
        </p:txBody>
      </p:sp>
      <p:sp>
        <p:nvSpPr>
          <p:cNvPr id="32771" name="Content Placeholder 2"/>
          <p:cNvSpPr>
            <a:spLocks noGrp="1"/>
          </p:cNvSpPr>
          <p:nvPr>
            <p:ph idx="1"/>
          </p:nvPr>
        </p:nvSpPr>
        <p:spPr>
          <a:xfrm>
            <a:off x="457200" y="914400"/>
            <a:ext cx="8305800" cy="5562600"/>
          </a:xfrm>
        </p:spPr>
        <p:txBody>
          <a:bodyPr/>
          <a:lstStyle/>
          <a:p>
            <a:r>
              <a:rPr lang="en-US"/>
              <a:t>Classical thinking: 3 houses – “house of war” (dar ul harb), “house of Islam” (dar ul Islam) – when Caliphs wanted peace, the added “the house of treaties” dar al-ahd</a:t>
            </a:r>
          </a:p>
          <a:p>
            <a:r>
              <a:rPr lang="en-US"/>
              <a:t>Mainstream classical thought: consistent with most international norms – no killing Muslims, rebelling against Muslim rulers, poisoning wells, allowances for safe conduct, no killing women, children, noncombatants, deliberate destruction of property, no using fire as a weapon, should abide by legal agreements </a:t>
            </a:r>
          </a:p>
        </p:txBody>
      </p:sp>
      <p:pic>
        <p:nvPicPr>
          <p:cNvPr id="32772" name="Picture 3" descr="EarlyIslamExpansio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4038"/>
            <a:ext cx="38100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648200"/>
            <a:ext cx="4495800" cy="2209800"/>
          </a:xfrm>
          <a:prstGeom prst="rect">
            <a:avLst/>
          </a:prstGeom>
          <a:noFill/>
        </p:spPr>
        <p:txBody>
          <a:bodyPr>
            <a:norm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pPr>
              <a:lnSpc>
                <a:spcPct val="90000"/>
              </a:lnSpc>
            </a:pPr>
            <a:r>
              <a:rPr lang="en-US" sz="1700" b="1"/>
              <a:t>Jihad?</a:t>
            </a:r>
            <a:r>
              <a:rPr lang="en-US" sz="1700"/>
              <a:t> </a:t>
            </a:r>
            <a:r>
              <a:rPr lang="en-US" sz="1700" b="1"/>
              <a:t>Yes </a:t>
            </a:r>
            <a:r>
              <a:rPr lang="en-US" sz="1700"/>
              <a:t>– it’s in the Quran – </a:t>
            </a:r>
            <a:r>
              <a:rPr lang="en-US" sz="1700" b="1"/>
              <a:t>No</a:t>
            </a:r>
            <a:r>
              <a:rPr lang="en-US" sz="1700"/>
              <a:t>, it’s not clear how to conceptualize/apply it – some wars are holy, but application depends on context and doctrine came long after the Quran was written.  See: </a:t>
            </a:r>
          </a:p>
          <a:p>
            <a:pPr>
              <a:lnSpc>
                <a:spcPct val="90000"/>
              </a:lnSpc>
            </a:pPr>
            <a:r>
              <a:rPr lang="en-US" sz="1400"/>
              <a:t>Cook, D. (2009). Islamism and Jihadism: The Transformation of Classical Notions of Jihad into an Ideology of Terrorism. </a:t>
            </a:r>
            <a:r>
              <a:rPr lang="en-US" sz="1400" i="1"/>
              <a:t>Totalitarian Movements &amp; Political Religions</a:t>
            </a:r>
            <a:r>
              <a:rPr lang="en-US" sz="1400"/>
              <a:t>, </a:t>
            </a:r>
            <a:r>
              <a:rPr lang="en-US" sz="1400" i="1"/>
              <a:t>10</a:t>
            </a:r>
            <a:r>
              <a:rPr lang="en-US" sz="1400"/>
              <a:t>(2), 177-187.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0"/>
            <a:ext cx="7918450" cy="762000"/>
          </a:xfrm>
        </p:spPr>
        <p:txBody>
          <a:bodyPr/>
          <a:lstStyle/>
          <a:p>
            <a:r>
              <a:rPr lang="en-US"/>
              <a:t>Confucianism and Conflict</a:t>
            </a:r>
          </a:p>
        </p:txBody>
      </p:sp>
      <p:sp>
        <p:nvSpPr>
          <p:cNvPr id="3" name="Content Placeholder 2"/>
          <p:cNvSpPr>
            <a:spLocks noGrp="1"/>
          </p:cNvSpPr>
          <p:nvPr>
            <p:ph idx="1"/>
          </p:nvPr>
        </p:nvSpPr>
        <p:spPr>
          <a:xfrm>
            <a:off x="0" y="685800"/>
            <a:ext cx="9144000" cy="3962400"/>
          </a:xfrm>
        </p:spPr>
        <p:txBody>
          <a:bodyPr/>
          <a:lstStyle/>
          <a:p>
            <a:pPr>
              <a:lnSpc>
                <a:spcPct val="90000"/>
              </a:lnSpc>
            </a:pPr>
            <a:r>
              <a:rPr lang="en-US"/>
              <a:t>The ultimate authority on Earth is the Emperor – but even he is accountable – Heaven can punish him and his subjects. A bad emperor loses the “Mandate of Heaven” and may be made to step aside – including via rebellion. </a:t>
            </a:r>
          </a:p>
          <a:p>
            <a:pPr>
              <a:lnSpc>
                <a:spcPct val="90000"/>
              </a:lnSpc>
            </a:pPr>
            <a:r>
              <a:rPr lang="en-US"/>
              <a:t>A virtuous leader never needs to fight; morality and desire to avoid shame keeps order, not the fear of punishment - laws and coercion should not be needed. (Legge)</a:t>
            </a:r>
          </a:p>
          <a:p>
            <a:pPr>
              <a:lnSpc>
                <a:spcPct val="90000"/>
              </a:lnSpc>
            </a:pPr>
            <a:r>
              <a:rPr lang="en-US"/>
              <a:t>A. Iain Johnston identifies Confucian strategic culture: 1) Avoid and reject war 2) Cultivate, bargain with or appease the enemy 3) Use force as a last resort, defensively (1996)  </a:t>
            </a:r>
          </a:p>
        </p:txBody>
      </p:sp>
      <p:pic>
        <p:nvPicPr>
          <p:cNvPr id="36868" name="Picture 3" descr="Altar Confucian V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48200"/>
            <a:ext cx="2768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4"/>
          <p:cNvSpPr txBox="1">
            <a:spLocks noChangeArrowheads="1"/>
          </p:cNvSpPr>
          <p:nvPr/>
        </p:nvSpPr>
        <p:spPr bwMode="auto">
          <a:xfrm>
            <a:off x="3657600" y="4724400"/>
            <a:ext cx="5181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r>
              <a:rPr lang="en-US"/>
              <a:t>The Le Dynasty Confucian altar near Hue in Vietnam – the most important religious site in modern Vietnam. The Emperor would come to sacrifice animals and make offerings to Heaven for a good harvests and luck. You can see that people still make offerings of incense and flowers.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0"/>
            <a:ext cx="7918450" cy="685800"/>
          </a:xfrm>
        </p:spPr>
        <p:txBody>
          <a:bodyPr>
            <a:normAutofit/>
          </a:bodyPr>
          <a:lstStyle/>
          <a:p>
            <a:r>
              <a:rPr lang="en-US" sz="3800"/>
              <a:t>Buddhism and War</a:t>
            </a:r>
          </a:p>
        </p:txBody>
      </p:sp>
      <p:sp>
        <p:nvSpPr>
          <p:cNvPr id="3" name="Content Placeholder 2"/>
          <p:cNvSpPr>
            <a:spLocks noGrp="1"/>
          </p:cNvSpPr>
          <p:nvPr>
            <p:ph idx="1"/>
          </p:nvPr>
        </p:nvSpPr>
        <p:spPr>
          <a:xfrm>
            <a:off x="0" y="533400"/>
            <a:ext cx="9144000" cy="2514600"/>
          </a:xfrm>
        </p:spPr>
        <p:txBody>
          <a:bodyPr/>
          <a:lstStyle/>
          <a:p>
            <a:pPr>
              <a:lnSpc>
                <a:spcPct val="90000"/>
              </a:lnSpc>
              <a:buFont typeface="Wingdings 2" charset="2"/>
              <a:buNone/>
            </a:pPr>
            <a:r>
              <a:rPr lang="en-US"/>
              <a:t>Buddhism’s commitment to non-violence may be limited – stories about the Buddha in the Pali canon show he did not condemn all military actions. Kings who sacrificed their spiritual purity to fight in the least violent way earn sad praise. Also, some sects believe that prior sins, can be washed away with meditation, withdrawal from the world. Military men can hope for retirement and salvation. Fatalism about death and suffering can help integrate Buddhism into a warrior ideology.   </a:t>
            </a:r>
          </a:p>
          <a:p>
            <a:pPr>
              <a:lnSpc>
                <a:spcPct val="90000"/>
              </a:lnSpc>
            </a:pPr>
            <a:endParaRPr lang="en-US"/>
          </a:p>
        </p:txBody>
      </p:sp>
      <p:pic>
        <p:nvPicPr>
          <p:cNvPr id="41988" name="Picture 3" descr="800px-Enryakuji_Amidad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3276600"/>
            <a:ext cx="5029200" cy="1447800"/>
          </a:xfrm>
          <a:prstGeom prst="rect">
            <a:avLst/>
          </a:prstGeom>
          <a:noFill/>
        </p:spPr>
        <p:txBody>
          <a:bodyPr>
            <a:norm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r>
              <a:rPr lang="en-US" sz="1700"/>
              <a:t>From the the 10</a:t>
            </a:r>
            <a:r>
              <a:rPr lang="en-US" sz="1700" baseline="30000"/>
              <a:t>th</a:t>
            </a:r>
            <a:r>
              <a:rPr lang="en-US" sz="1700"/>
              <a:t> century until the warlord Nobunaga attacked it in 1571, Enryaku-ji Monastery in Japan produced armies warrior-monks that marched on the capital , joined in civil wars, and fought rival monasteries  </a:t>
            </a:r>
          </a:p>
        </p:txBody>
      </p:sp>
      <p:pic>
        <p:nvPicPr>
          <p:cNvPr id="41990" name="Picture 5" descr="tamil-bodi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4724400"/>
            <a:ext cx="4286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05400" y="3048000"/>
            <a:ext cx="4038600" cy="1676400"/>
          </a:xfrm>
          <a:prstGeom prst="rect">
            <a:avLst/>
          </a:prstGeom>
          <a:noFill/>
        </p:spPr>
        <p:txBody>
          <a:bodyPr>
            <a:norm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pPr>
              <a:lnSpc>
                <a:spcPct val="90000"/>
              </a:lnSpc>
            </a:pPr>
            <a:r>
              <a:rPr lang="en-US" sz="1500"/>
              <a:t>Tamil bodies from the Sri Lankan Civil War (1983-2009) – UN declared “credible evidence” of war crimes, as the Buddhist state military crushed ethnic insurgents (mostly Hindu). 80,000-100,000 died – the people below were allegedly killed when the government shelled a hospital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12775" y="0"/>
            <a:ext cx="7918450" cy="762000"/>
          </a:xfrm>
        </p:spPr>
        <p:txBody>
          <a:bodyPr/>
          <a:lstStyle/>
          <a:p>
            <a:r>
              <a:rPr lang="en-US"/>
              <a:t>Hindu Rules of War</a:t>
            </a:r>
          </a:p>
        </p:txBody>
      </p:sp>
      <p:sp>
        <p:nvSpPr>
          <p:cNvPr id="3" name="Content Placeholder 2"/>
          <p:cNvSpPr>
            <a:spLocks noGrp="1"/>
          </p:cNvSpPr>
          <p:nvPr>
            <p:ph idx="1"/>
          </p:nvPr>
        </p:nvSpPr>
        <p:spPr>
          <a:xfrm>
            <a:off x="0" y="609600"/>
            <a:ext cx="8686800" cy="4572000"/>
          </a:xfrm>
        </p:spPr>
        <p:txBody>
          <a:bodyPr/>
          <a:lstStyle/>
          <a:p>
            <a:pPr>
              <a:lnSpc>
                <a:spcPct val="90000"/>
              </a:lnSpc>
            </a:pPr>
            <a:r>
              <a:rPr lang="en-US" sz="2000"/>
              <a:t>Battlefield conduct: no hiding weapons, no barbed poisoned or fire weapons, no attacking fleeing opponents, no killing surrendering soldiers, or disarmed ones. No combat between well-armed officers and poorly armed foot soldiers. Looting is allowed, but only of moveable objects. </a:t>
            </a:r>
          </a:p>
          <a:p>
            <a:pPr>
              <a:lnSpc>
                <a:spcPct val="90000"/>
              </a:lnSpc>
            </a:pPr>
            <a:r>
              <a:rPr lang="en-US" sz="2000"/>
              <a:t>Civil/Military distinction: no harming innocent bystanders, people working near the battlefield, or diplomatic envoys, and no killing Brahmin priests (Manusmriti). The Rig Veda forbids killing the sick, old, women, children, or ambassadors. </a:t>
            </a:r>
          </a:p>
          <a:p>
            <a:pPr>
              <a:lnSpc>
                <a:spcPct val="90000"/>
              </a:lnSpc>
            </a:pPr>
            <a:r>
              <a:rPr lang="en-US" sz="2000"/>
              <a:t>An anecdote in the Ramayana discusses a hypothetical WMD, and the god advises his younger brother not to use it because it will kill civilians indiscriminately. Similar story in the Rahabharata; except he refrains because it is a disproportionate escalation from conventional war.  </a:t>
            </a:r>
          </a:p>
        </p:txBody>
      </p:sp>
      <p:pic>
        <p:nvPicPr>
          <p:cNvPr id="46084" name="Picture 3" descr="Naval Batt Angkor 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0292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Angkor_Tom_Temple[Ta_Prom]_Wallpaper_w2qo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0065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09800" y="5105400"/>
            <a:ext cx="4495800" cy="1752600"/>
          </a:xfrm>
          <a:prstGeom prst="rect">
            <a:avLst/>
          </a:prstGeom>
          <a:noFill/>
        </p:spPr>
        <p:txBody>
          <a:bodyPr>
            <a:norm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pPr>
              <a:lnSpc>
                <a:spcPct val="80000"/>
              </a:lnSpc>
            </a:pPr>
            <a:r>
              <a:rPr lang="en-US" sz="1700"/>
              <a:t>Hinduism has co-existed with other religions and evolved syncretic practices. Angkor Tom temple in Cambodia has both Buddhist and Hindu features. It features a huge mural commemorating a naval battle between the Khmer and the Cham, who shared their religion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0"/>
            <a:ext cx="7918450" cy="838200"/>
          </a:xfrm>
        </p:spPr>
        <p:txBody>
          <a:bodyPr/>
          <a:lstStyle/>
          <a:p>
            <a:r>
              <a:rPr lang="en-US"/>
              <a:t>Hinduism and War</a:t>
            </a:r>
          </a:p>
        </p:txBody>
      </p:sp>
      <p:sp>
        <p:nvSpPr>
          <p:cNvPr id="45059" name="Content Placeholder 2"/>
          <p:cNvSpPr>
            <a:spLocks noGrp="1"/>
          </p:cNvSpPr>
          <p:nvPr>
            <p:ph idx="1"/>
          </p:nvPr>
        </p:nvSpPr>
        <p:spPr>
          <a:xfrm>
            <a:off x="0" y="838200"/>
            <a:ext cx="9144000" cy="3429000"/>
          </a:xfrm>
        </p:spPr>
        <p:txBody>
          <a:bodyPr/>
          <a:lstStyle/>
          <a:p>
            <a:r>
              <a:rPr lang="en-US"/>
              <a:t>War metaphors very common in Hindu myths – in the founding myth, a god persuades a prince he must fight a battle even though it means killing some of his relatives</a:t>
            </a:r>
          </a:p>
          <a:p>
            <a:r>
              <a:rPr lang="en-US"/>
              <a:t>Dharma Yuddha requires compliance with the dharma (way of life/religion) of the warrior caste, including an obligation to fight and self-sacrifice to protect one’s people. </a:t>
            </a:r>
          </a:p>
          <a:p>
            <a:r>
              <a:rPr lang="en-US"/>
              <a:t>However, some Hindu texts (Nitisara) give justifications for unrighteous warfare </a:t>
            </a:r>
            <a:r>
              <a:rPr lang="en-US" i="1"/>
              <a:t>in extremis</a:t>
            </a:r>
          </a:p>
          <a:p>
            <a:endParaRPr lang="en-US"/>
          </a:p>
          <a:p>
            <a:endParaRPr lang="en-US"/>
          </a:p>
        </p:txBody>
      </p:sp>
      <p:pic>
        <p:nvPicPr>
          <p:cNvPr id="45060" name="Picture 3" descr="Khmer Battle Mur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35052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4"/>
          <p:cNvSpPr txBox="1">
            <a:spLocks noChangeArrowheads="1"/>
          </p:cNvSpPr>
          <p:nvPr/>
        </p:nvSpPr>
        <p:spPr bwMode="auto">
          <a:xfrm>
            <a:off x="4419600" y="4495800"/>
            <a:ext cx="381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r>
              <a:rPr lang="en-US"/>
              <a:t>A mural from the Angkor complex – it shows a Hindu Khmer (Cambodian) king fighting a huge battle against a regional rival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t>Hinduism and War</a:t>
            </a:r>
          </a:p>
        </p:txBody>
      </p:sp>
      <p:sp>
        <p:nvSpPr>
          <p:cNvPr id="44035" name="Content Placeholder 2"/>
          <p:cNvSpPr>
            <a:spLocks noGrp="1"/>
          </p:cNvSpPr>
          <p:nvPr>
            <p:ph idx="1"/>
          </p:nvPr>
        </p:nvSpPr>
        <p:spPr>
          <a:xfrm>
            <a:off x="0" y="1219200"/>
            <a:ext cx="9144000" cy="5638800"/>
          </a:xfrm>
        </p:spPr>
        <p:txBody>
          <a:bodyPr/>
          <a:lstStyle/>
          <a:p>
            <a:r>
              <a:rPr lang="en-US"/>
              <a:t>Has rules for warriors and a law of war. Phases of conflict bargaining: 1) Negotiation (sama) 2) Offer gifts to appease the enemy (dana) 3) A veiled threat (bheda) 4) Use of force (danda)</a:t>
            </a:r>
          </a:p>
          <a:p>
            <a:r>
              <a:rPr lang="en-US"/>
              <a:t>Righteous war (Dharma Yuddha) distinguished from un-righteous war (Kutta or Adharma Yuddha). Righteous wars must include a formal declaration of war, fighting without thought of reward, an end to fighting at sunset (to collect casualties) </a:t>
            </a:r>
          </a:p>
          <a:p>
            <a:r>
              <a:rPr lang="en-US"/>
              <a:t>Justifications for war: self-defense, maintenance of peace or balance of power, legitimate expansion (associated with certain religious rites), protecting people from oppression, theft of a wife</a:t>
            </a:r>
          </a:p>
          <a:p>
            <a:endParaRPr lang="en-US"/>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Elements on Religions and War</a:t>
            </a:r>
          </a:p>
        </p:txBody>
      </p:sp>
      <p:sp>
        <p:nvSpPr>
          <p:cNvPr id="3" name="Content Placeholder 2"/>
          <p:cNvSpPr>
            <a:spLocks noGrp="1"/>
          </p:cNvSpPr>
          <p:nvPr>
            <p:ph idx="1"/>
          </p:nvPr>
        </p:nvSpPr>
        <p:spPr/>
        <p:txBody>
          <a:bodyPr>
            <a:normAutofit fontScale="92500"/>
          </a:bodyPr>
          <a:lstStyle/>
          <a:p>
            <a:r>
              <a:rPr lang="en-US" dirty="0"/>
              <a:t>Some Permission to Use Military Force</a:t>
            </a:r>
          </a:p>
          <a:p>
            <a:pPr lvl="1"/>
            <a:r>
              <a:rPr lang="en-US" dirty="0"/>
              <a:t>Limited, e.g., self-defense</a:t>
            </a:r>
          </a:p>
          <a:p>
            <a:pPr lvl="1"/>
            <a:r>
              <a:rPr lang="en-US" dirty="0"/>
              <a:t>Rules (just war)</a:t>
            </a:r>
          </a:p>
          <a:p>
            <a:r>
              <a:rPr lang="en-US" dirty="0"/>
              <a:t>Generally support peaceful resolution</a:t>
            </a:r>
          </a:p>
          <a:p>
            <a:r>
              <a:rPr lang="en-US" dirty="0"/>
              <a:t>Diversity with Religions – source of conflict as much as across</a:t>
            </a:r>
          </a:p>
          <a:p>
            <a:pPr lvl="1"/>
            <a:r>
              <a:rPr lang="en-US" dirty="0"/>
              <a:t>Apostate vs. Infidel</a:t>
            </a:r>
          </a:p>
          <a:p>
            <a:r>
              <a:rPr lang="en-US" dirty="0"/>
              <a:t>Religion as justification, twisted or interpreted to justify</a:t>
            </a:r>
          </a:p>
          <a:p>
            <a:pPr lvl="1"/>
            <a:r>
              <a:rPr lang="en-US" dirty="0"/>
              <a:t>Crusades, “jihad,” Buddhists in Myanmar</a:t>
            </a:r>
          </a:p>
          <a:p>
            <a:endParaRPr lang="en-US" dirty="0"/>
          </a:p>
        </p:txBody>
      </p:sp>
    </p:spTree>
    <p:extLst>
      <p:ext uri="{BB962C8B-B14F-4D97-AF65-F5344CB8AC3E}">
        <p14:creationId xmlns:p14="http://schemas.microsoft.com/office/powerpoint/2010/main" val="220579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0"/>
            <a:ext cx="7918450" cy="1371600"/>
          </a:xfrm>
        </p:spPr>
        <p:txBody>
          <a:bodyPr/>
          <a:lstStyle/>
          <a:p>
            <a:r>
              <a:rPr lang="en-US"/>
              <a:t> Judaism</a:t>
            </a:r>
          </a:p>
        </p:txBody>
      </p:sp>
      <p:sp>
        <p:nvSpPr>
          <p:cNvPr id="19459" name="Content Placeholder 2"/>
          <p:cNvSpPr>
            <a:spLocks noGrp="1"/>
          </p:cNvSpPr>
          <p:nvPr>
            <p:ph idx="1"/>
          </p:nvPr>
        </p:nvSpPr>
        <p:spPr>
          <a:xfrm>
            <a:off x="228600" y="685800"/>
            <a:ext cx="8763000" cy="5791200"/>
          </a:xfrm>
        </p:spPr>
        <p:txBody>
          <a:bodyPr/>
          <a:lstStyle/>
          <a:p>
            <a:r>
              <a:rPr lang="en-US"/>
              <a:t>Begins the Abrahamic tradition of text-as-law; scriptural focus on original biblical canon, called Tanakh – and the Talmud, collection of interpretations by later scholars (rabbis)</a:t>
            </a:r>
          </a:p>
          <a:p>
            <a:r>
              <a:rPr lang="en-US"/>
              <a:t>Sectarian conflicts –Ancient Judea/Israel ruled by religious law – civil wars and inter-tribal wars occurred – notable faction include Zealots, Maccabis, Sacarii – murder-suicide of of 1,000 Sacarii sectarian insurgents on Masada currently used in Israeli military training and ideology. Some recent examples of intra-religious fault lines: </a:t>
            </a:r>
            <a:r>
              <a:rPr lang="en-US" sz="1600">
                <a:hlinkClick r:id="rId2"/>
              </a:rPr>
              <a:t>http://www.nytimes.com/2012/01/15/world/middleeast/israel-faces-crisis-over-role-of-ultra-orthodox-in-society.html</a:t>
            </a:r>
            <a:endParaRPr lang="en-US" sz="1600"/>
          </a:p>
          <a:p>
            <a:endParaRPr lang="en-US" sz="1600"/>
          </a:p>
        </p:txBody>
      </p:sp>
      <p:pic>
        <p:nvPicPr>
          <p:cNvPr id="19460" name="Picture 3" descr="Star and Tora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4800600"/>
            <a:ext cx="2474912"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masad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724400"/>
            <a:ext cx="29718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p:cNvSpPr txBox="1">
            <a:spLocks noChangeArrowheads="1"/>
          </p:cNvSpPr>
          <p:nvPr/>
        </p:nvSpPr>
        <p:spPr bwMode="auto">
          <a:xfrm>
            <a:off x="3581400" y="4876800"/>
            <a:ext cx="182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r>
              <a:rPr lang="en-US"/>
              <a:t>Masada ruins, and Symbol of the faith, (Star of David) over page from scripture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28600"/>
            <a:ext cx="7918450" cy="788988"/>
          </a:xfrm>
        </p:spPr>
        <p:txBody>
          <a:bodyPr/>
          <a:lstStyle/>
          <a:p>
            <a:r>
              <a:rPr lang="en-US"/>
              <a:t>Judaism – Wars </a:t>
            </a:r>
          </a:p>
        </p:txBody>
      </p:sp>
      <p:sp>
        <p:nvSpPr>
          <p:cNvPr id="20483" name="Content Placeholder 2"/>
          <p:cNvSpPr>
            <a:spLocks noGrp="1"/>
          </p:cNvSpPr>
          <p:nvPr>
            <p:ph idx="1"/>
          </p:nvPr>
        </p:nvSpPr>
        <p:spPr>
          <a:xfrm>
            <a:off x="457200" y="1066800"/>
            <a:ext cx="8153400" cy="5410200"/>
          </a:xfrm>
        </p:spPr>
        <p:txBody>
          <a:bodyPr/>
          <a:lstStyle/>
          <a:p>
            <a:r>
              <a:rPr lang="en-US"/>
              <a:t>Inter-faith conflicts –wars with pre-modern empires (Egypt, Rome, Parthia, etc.), persecution campaigns in Europe and elsewhere, modern struggles with Muslims </a:t>
            </a:r>
          </a:p>
          <a:p>
            <a:r>
              <a:rPr lang="en-US"/>
              <a:t>Conversion is rare; Judaism is an ethnicity as well as a religion – most believe the ethnic identity passes from mother (not father) to child </a:t>
            </a:r>
          </a:p>
          <a:p>
            <a:r>
              <a:rPr lang="en-US" b="1"/>
              <a:t>Just War Tradition</a:t>
            </a:r>
            <a:r>
              <a:rPr lang="en-US"/>
              <a:t>: 1)“obligatory wars” –mandated by God – necessary to seize territory God promises to his “Chosen People”. These should be ethnocidal (Deuteronomy 20: “</a:t>
            </a:r>
            <a:r>
              <a:rPr lang="en-US" b="1"/>
              <a:t>do not leave alive anything that breathes</a:t>
            </a:r>
            <a:r>
              <a:rPr lang="en-US"/>
              <a:t>”). Immediate self-defense is  also obligatory. </a:t>
            </a: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7918450" cy="1143000"/>
          </a:xfrm>
        </p:spPr>
        <p:txBody>
          <a:bodyPr/>
          <a:lstStyle/>
          <a:p>
            <a:r>
              <a:rPr lang="en-US"/>
              <a:t>Judaism and War</a:t>
            </a:r>
          </a:p>
        </p:txBody>
      </p:sp>
      <p:sp>
        <p:nvSpPr>
          <p:cNvPr id="3" name="Content Placeholder 2"/>
          <p:cNvSpPr>
            <a:spLocks noGrp="1"/>
          </p:cNvSpPr>
          <p:nvPr>
            <p:ph idx="1"/>
          </p:nvPr>
        </p:nvSpPr>
        <p:spPr>
          <a:xfrm>
            <a:off x="304800" y="990600"/>
            <a:ext cx="8458200" cy="5867400"/>
          </a:xfrm>
        </p:spPr>
        <p:txBody>
          <a:bodyPr/>
          <a:lstStyle/>
          <a:p>
            <a:pPr>
              <a:buFont typeface="Wingdings 2" charset="2"/>
              <a:buNone/>
            </a:pPr>
            <a:r>
              <a:rPr lang="en-US" sz="2000"/>
              <a:t>2) “discretionary wars” – traditionally, religious leaders and local “judges” (tribal elites) had to approve these– checking power of kings/generals. Even then, several rules: always leave an avenue for escape – especially for civilians in sieges, offer peace before fighting, young people just beginning family life must not fight, no destroying food trees. And, if the opponent concedes, pays tribute and respects Jewish law, no war. Maimonedes: [i]f they agree to make peace and accept the seven commandments of Noah, not one soul may be killed.” </a:t>
            </a:r>
          </a:p>
          <a:p>
            <a:pPr>
              <a:buFont typeface="Wingdings 2" charset="2"/>
              <a:buNone/>
            </a:pPr>
            <a:r>
              <a:rPr lang="en-US" sz="2000"/>
              <a:t>3) Broader rules: 1) the goal of Jewish practice must be peace: “swords into plowshares…Nation shall not lift up sword against nation…” (Isaiah) 2) “pekuah nefesh” and “rodef” – in response to an </a:t>
            </a:r>
            <a:r>
              <a:rPr lang="en-US" sz="2000" i="1"/>
              <a:t>immediate lethal</a:t>
            </a:r>
            <a:r>
              <a:rPr lang="en-US" sz="2000"/>
              <a:t> threat to oneself or others, one can kill, or violate any other rule – except prohibitions against incest, rape and praying to false gods/denying the true god (contemporary examples: medically necessary abortions, defensive war)</a:t>
            </a:r>
          </a:p>
          <a:p>
            <a:pPr>
              <a:buFont typeface="Wingdings 2" charset="2"/>
              <a:buNone/>
            </a:pPr>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0"/>
            <a:ext cx="7918450" cy="838200"/>
          </a:xfrm>
        </p:spPr>
        <p:txBody>
          <a:bodyPr>
            <a:normAutofit/>
          </a:bodyPr>
          <a:lstStyle/>
          <a:p>
            <a:r>
              <a:rPr lang="en-US" sz="3800"/>
              <a:t>Christianity – Modern Just Wars</a:t>
            </a:r>
          </a:p>
        </p:txBody>
      </p:sp>
      <p:sp>
        <p:nvSpPr>
          <p:cNvPr id="3" name="Content Placeholder 2"/>
          <p:cNvSpPr>
            <a:spLocks noGrp="1"/>
          </p:cNvSpPr>
          <p:nvPr>
            <p:ph idx="1"/>
          </p:nvPr>
        </p:nvSpPr>
        <p:spPr>
          <a:xfrm>
            <a:off x="457200" y="762000"/>
            <a:ext cx="8382000" cy="3733800"/>
          </a:xfrm>
        </p:spPr>
        <p:txBody>
          <a:bodyPr/>
          <a:lstStyle/>
          <a:p>
            <a:pPr>
              <a:lnSpc>
                <a:spcPct val="90000"/>
              </a:lnSpc>
            </a:pPr>
            <a:r>
              <a:rPr lang="en-US" sz="2000"/>
              <a:t>Just war theory has evolved considerably. Modern view:</a:t>
            </a:r>
          </a:p>
          <a:p>
            <a:pPr>
              <a:lnSpc>
                <a:spcPct val="90000"/>
              </a:lnSpc>
              <a:buFontTx/>
              <a:buChar char="-"/>
            </a:pPr>
            <a:r>
              <a:rPr lang="en-US" sz="2000"/>
              <a:t>Jus ad bellum: </a:t>
            </a:r>
            <a:r>
              <a:rPr lang="en-US" sz="2000" i="1"/>
              <a:t>Force may be used only to correct a grave, public evil, [it] </a:t>
            </a:r>
            <a:r>
              <a:rPr lang="en-US" sz="2000"/>
              <a:t>must be initiated by a political authority within a political system that allows distinctions of justice. War must not be waged for purely self-interested, material reasons, or when disproportionate force would be required for success. Even if these conditions are met, it must be a last resort. </a:t>
            </a:r>
          </a:p>
          <a:p>
            <a:pPr>
              <a:lnSpc>
                <a:spcPct val="90000"/>
              </a:lnSpc>
              <a:buFontTx/>
              <a:buChar char="-"/>
            </a:pPr>
            <a:r>
              <a:rPr lang="en-US" sz="2000"/>
              <a:t>Jus in bello: distinction between civilians and soldiers, use of force must be proportionate, minimize risks to non-combatants, the minimum amount of force should be used. Prisoners should be treated decently. </a:t>
            </a:r>
          </a:p>
        </p:txBody>
      </p:sp>
      <p:pic>
        <p:nvPicPr>
          <p:cNvPr id="24580" name="Picture 3" descr="300px-Kosovo_War_hea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14850"/>
            <a:ext cx="269081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4572000" y="4800600"/>
            <a:ext cx="403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r>
              <a:rPr lang="en-US"/>
              <a:t>Possible paradigmatic case for modern just war theory: NATO’s Kosovo Campaign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0"/>
            <a:ext cx="7918450" cy="1219200"/>
          </a:xfrm>
        </p:spPr>
        <p:txBody>
          <a:bodyPr>
            <a:normAutofit fontScale="90000"/>
          </a:bodyPr>
          <a:lstStyle/>
          <a:p>
            <a:r>
              <a:rPr lang="en-US" sz="3800"/>
              <a:t>Christianity – Pre-Modern Just War</a:t>
            </a:r>
          </a:p>
        </p:txBody>
      </p:sp>
      <p:sp>
        <p:nvSpPr>
          <p:cNvPr id="3" name="Content Placeholder 2"/>
          <p:cNvSpPr>
            <a:spLocks noGrp="1"/>
          </p:cNvSpPr>
          <p:nvPr>
            <p:ph idx="1"/>
          </p:nvPr>
        </p:nvSpPr>
        <p:spPr>
          <a:xfrm>
            <a:off x="457200" y="1295400"/>
            <a:ext cx="8382000" cy="4876800"/>
          </a:xfrm>
        </p:spPr>
        <p:txBody>
          <a:bodyPr/>
          <a:lstStyle/>
          <a:p>
            <a:pPr>
              <a:lnSpc>
                <a:spcPct val="80000"/>
              </a:lnSpc>
            </a:pPr>
            <a:r>
              <a:rPr lang="en-US" sz="1900"/>
              <a:t>Crusades: backed by great moral thinkers of the age: Thomas Aquinas, Bridget of Sweden, Catherine of Siena, John of Capistrano, Francis of Assisi, sanctioned by the Papacy from 1098-~1580. Horowitz (2009) argues that they continued long after their strategic and economic utility was demonstrably negative.</a:t>
            </a:r>
          </a:p>
          <a:p>
            <a:pPr>
              <a:lnSpc>
                <a:spcPct val="80000"/>
              </a:lnSpc>
            </a:pPr>
            <a:r>
              <a:rPr lang="en-US" sz="1900"/>
              <a:t>In 1208, calling for a crusade against the Cathars, Pope Innocent III summoned "knights of Christ . . . to wipe out the treachery of heresy and its followers by attacking the heretics with a strong hand and an outstretched arm, that much more confidently than you would attack the Muslims because they are worse than them.”</a:t>
            </a:r>
          </a:p>
          <a:p>
            <a:pPr>
              <a:lnSpc>
                <a:spcPct val="80000"/>
              </a:lnSpc>
            </a:pPr>
            <a:r>
              <a:rPr lang="en-US" sz="1900"/>
              <a:t>“The just war theory prevailing for most of the last two centuries — that violence is an evil which can in certain situations be condoned as the lesser of evils — is relatively young…. it has rejected two premises that underpinned all medieval just wars, including crusades: first, that violence could be employed on behalf of Christ's intentions for mankind and could even be directly authorized by him; and second, that it was a morally neutral force…. (Riley-Smith 2000) </a:t>
            </a:r>
          </a:p>
          <a:p>
            <a:pPr>
              <a:lnSpc>
                <a:spcPct val="80000"/>
              </a:lnSpc>
            </a:pPr>
            <a:endParaRPr lang="en-US"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0"/>
            <a:ext cx="7918450" cy="838200"/>
          </a:xfrm>
        </p:spPr>
        <p:txBody>
          <a:bodyPr/>
          <a:lstStyle/>
          <a:p>
            <a:r>
              <a:rPr lang="en-US"/>
              <a:t>Islam - Conflicts</a:t>
            </a:r>
          </a:p>
        </p:txBody>
      </p:sp>
      <p:sp>
        <p:nvSpPr>
          <p:cNvPr id="3" name="Content Placeholder 2"/>
          <p:cNvSpPr>
            <a:spLocks noGrp="1"/>
          </p:cNvSpPr>
          <p:nvPr>
            <p:ph idx="1"/>
          </p:nvPr>
        </p:nvSpPr>
        <p:spPr>
          <a:xfrm>
            <a:off x="304800" y="762000"/>
            <a:ext cx="8534400" cy="5867400"/>
          </a:xfrm>
        </p:spPr>
        <p:txBody>
          <a:bodyPr/>
          <a:lstStyle/>
          <a:p>
            <a:pPr>
              <a:lnSpc>
                <a:spcPct val="90000"/>
              </a:lnSpc>
            </a:pPr>
            <a:r>
              <a:rPr lang="en-US" sz="2000"/>
              <a:t>Sectarian conflicts – since collapse of the singular Caliphate (750), Sunnis lacked a unified clerical hierarchy. Shi’i have a hierarchical clerical bureaucracy, headquartered in Qom, Iran. The first sectarian war – Fitna – happened about 25 years after the Prophet’s (PBUH) death. Modern examples: Iraq (2003-present), Iran-Iraq War, Lebanese Civil War, some aspects of Pakistan, Afghan conflicts</a:t>
            </a:r>
          </a:p>
          <a:p>
            <a:pPr>
              <a:lnSpc>
                <a:spcPct val="90000"/>
              </a:lnSpc>
            </a:pPr>
            <a:r>
              <a:rPr lang="en-US" sz="2000"/>
              <a:t>Intra-sect fighting. Many Sunni fights over dynastic rights to the Caliphate and religious doctrine (including fundamentalism/literalism). Egypt-Saudi rivalry in the mid 20</a:t>
            </a:r>
            <a:r>
              <a:rPr lang="en-US" sz="2000" baseline="30000"/>
              <a:t>th</a:t>
            </a:r>
            <a:r>
              <a:rPr lang="en-US" sz="2000"/>
              <a:t> century, and Taleban insurgency in Pakistan are examples. </a:t>
            </a:r>
          </a:p>
          <a:p>
            <a:pPr>
              <a:lnSpc>
                <a:spcPct val="90000"/>
              </a:lnSpc>
            </a:pPr>
            <a:r>
              <a:rPr lang="en-US" sz="2000"/>
              <a:t>Inter-faith fighting – Muslims recognize Jesus as a prophet, but believe his teachings, and those of Abraham and Moses (Jewish prophets) are subordinate to the Quran. Early wars of Muslim expansion were fought against local polytheists, Jews (Arabia), and Christians in the Western Roman (Byzantine) Empire (Syria, Armenia, Egypt), polytheistic Mongols, as well as Hindus (North India). Notable modern examples: Indo-Pakistan and Arab-Israeli wars and the wars against the “Barbary Pirates”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0"/>
            <a:ext cx="7918450" cy="685800"/>
          </a:xfrm>
        </p:spPr>
        <p:txBody>
          <a:bodyPr>
            <a:normAutofit/>
          </a:bodyPr>
          <a:lstStyle/>
          <a:p>
            <a:r>
              <a:rPr lang="en-US" sz="3800"/>
              <a:t>Islam and War</a:t>
            </a:r>
          </a:p>
        </p:txBody>
      </p:sp>
      <p:sp>
        <p:nvSpPr>
          <p:cNvPr id="31747" name="Content Placeholder 2"/>
          <p:cNvSpPr>
            <a:spLocks noGrp="1"/>
          </p:cNvSpPr>
          <p:nvPr>
            <p:ph idx="1"/>
          </p:nvPr>
        </p:nvSpPr>
        <p:spPr>
          <a:xfrm>
            <a:off x="0" y="2438400"/>
            <a:ext cx="9144000" cy="4419600"/>
          </a:xfrm>
        </p:spPr>
        <p:txBody>
          <a:bodyPr/>
          <a:lstStyle/>
          <a:p>
            <a:r>
              <a:rPr lang="en-US"/>
              <a:t>No unified, global hierarchy (like medieval Catholic Church), so many debates about which war-related hadith are legitimate, and which supercede which (later trump older) – no consensus</a:t>
            </a:r>
          </a:p>
          <a:p>
            <a:r>
              <a:rPr lang="en-US"/>
              <a:t>Quran: “slay those who ascribe divinity to aught beside God wherever you may come upon them… Yet if they repent, and take to prayer, and render the purifying dues [pay taxes], let them go their way: for, behold, God is much forgiving…” (9:5)</a:t>
            </a:r>
          </a:p>
          <a:p>
            <a:r>
              <a:rPr lang="en-US"/>
              <a:t>Quran on offensive war: “if they withdraw from you and fight not, and instead give you assurances of peace, then God has opened no way for you against them.” (4:90)</a:t>
            </a:r>
          </a:p>
          <a:p>
            <a:endParaRPr lang="en-US"/>
          </a:p>
        </p:txBody>
      </p:sp>
      <p:pic>
        <p:nvPicPr>
          <p:cNvPr id="31748" name="Picture 5" descr="philippines-massacre-morro-bud-dajo-crater-massacre-1906.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0"/>
            <a:ext cx="27432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19400" y="685800"/>
            <a:ext cx="3429000" cy="1905000"/>
          </a:xfrm>
          <a:prstGeom prst="rect">
            <a:avLst/>
          </a:prstGeom>
          <a:noFill/>
        </p:spPr>
        <p:txBody>
          <a:bodyPr>
            <a:normAutofit/>
          </a:bodyPr>
          <a:lstStyle>
            <a:lvl1pPr>
              <a:defRPr>
                <a:solidFill>
                  <a:schemeClr val="tx1"/>
                </a:solidFill>
                <a:latin typeface="Century Gothic" charset="0"/>
                <a:ea typeface="ＭＳ Ｐゴシック" charset="-128"/>
              </a:defRPr>
            </a:lvl1pPr>
            <a:lvl2pPr marL="37931725" indent="-37474525">
              <a:defRPr>
                <a:solidFill>
                  <a:schemeClr val="tx1"/>
                </a:solidFill>
                <a:latin typeface="Century Gothic" charset="0"/>
                <a:ea typeface="ＭＳ Ｐゴシック" charset="-128"/>
              </a:defRPr>
            </a:lvl2pPr>
            <a:lvl3pPr>
              <a:defRPr>
                <a:solidFill>
                  <a:schemeClr val="tx1"/>
                </a:solidFill>
                <a:latin typeface="Century Gothic" charset="0"/>
                <a:ea typeface="ＭＳ Ｐゴシック" charset="-128"/>
              </a:defRPr>
            </a:lvl3pPr>
            <a:lvl4pPr>
              <a:defRPr>
                <a:solidFill>
                  <a:schemeClr val="tx1"/>
                </a:solidFill>
                <a:latin typeface="Century Gothic" charset="0"/>
                <a:ea typeface="ＭＳ Ｐゴシック" charset="-128"/>
              </a:defRPr>
            </a:lvl4pPr>
            <a:lvl5pPr>
              <a:defRPr>
                <a:solidFill>
                  <a:schemeClr val="tx1"/>
                </a:solidFill>
                <a:latin typeface="Century Gothic" charset="0"/>
                <a:ea typeface="ＭＳ Ｐゴシック" charset="-128"/>
              </a:defRPr>
            </a:lvl5pPr>
            <a:lvl6pPr marL="457200" fontAlgn="base">
              <a:spcBef>
                <a:spcPct val="0"/>
              </a:spcBef>
              <a:spcAft>
                <a:spcPct val="0"/>
              </a:spcAft>
              <a:defRPr>
                <a:solidFill>
                  <a:schemeClr val="tx1"/>
                </a:solidFill>
                <a:latin typeface="Century Gothic" charset="0"/>
                <a:ea typeface="ＭＳ Ｐゴシック" charset="-128"/>
              </a:defRPr>
            </a:lvl6pPr>
            <a:lvl7pPr marL="914400" fontAlgn="base">
              <a:spcBef>
                <a:spcPct val="0"/>
              </a:spcBef>
              <a:spcAft>
                <a:spcPct val="0"/>
              </a:spcAft>
              <a:defRPr>
                <a:solidFill>
                  <a:schemeClr val="tx1"/>
                </a:solidFill>
                <a:latin typeface="Century Gothic" charset="0"/>
                <a:ea typeface="ＭＳ Ｐゴシック" charset="-128"/>
              </a:defRPr>
            </a:lvl7pPr>
            <a:lvl8pPr marL="1371600" fontAlgn="base">
              <a:spcBef>
                <a:spcPct val="0"/>
              </a:spcBef>
              <a:spcAft>
                <a:spcPct val="0"/>
              </a:spcAft>
              <a:defRPr>
                <a:solidFill>
                  <a:schemeClr val="tx1"/>
                </a:solidFill>
                <a:latin typeface="Century Gothic" charset="0"/>
                <a:ea typeface="ＭＳ Ｐゴシック" charset="-128"/>
              </a:defRPr>
            </a:lvl8pPr>
            <a:lvl9pPr marL="1828800" fontAlgn="base">
              <a:spcBef>
                <a:spcPct val="0"/>
              </a:spcBef>
              <a:spcAft>
                <a:spcPct val="0"/>
              </a:spcAft>
              <a:defRPr>
                <a:solidFill>
                  <a:schemeClr val="tx1"/>
                </a:solidFill>
                <a:latin typeface="Century Gothic" charset="0"/>
                <a:ea typeface="ＭＳ Ｐゴシック" charset="-128"/>
              </a:defRPr>
            </a:lvl9pPr>
          </a:lstStyle>
          <a:p>
            <a:pPr>
              <a:lnSpc>
                <a:spcPct val="80000"/>
              </a:lnSpc>
            </a:pPr>
            <a:r>
              <a:rPr lang="en-US" sz="1700"/>
              <a:t>Battle of Vienna – Turkish declared a jihad, 1683. US soldiers posed with Moro bodies after the Battle of Bud Dajo, Philippines (1906) a.k.a. the Moro Crater Massacre – only 6 out of 900-1,000 Moros survived  </a:t>
            </a:r>
          </a:p>
        </p:txBody>
      </p:sp>
      <p:pic>
        <p:nvPicPr>
          <p:cNvPr id="31750" name="Picture 7" descr="Battle_of_Vienna_1683_1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63048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10346</TotalTime>
  <Words>2173</Words>
  <Application>Microsoft Office PowerPoint</Application>
  <PresentationFormat>On-screen Show (4:3)</PresentationFormat>
  <Paragraphs>70</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2</vt:lpstr>
      <vt:lpstr>Twilight</vt:lpstr>
      <vt:lpstr>Religion and Conflict</vt:lpstr>
      <vt:lpstr>Common Elements on Religions and War</vt:lpstr>
      <vt:lpstr> Judaism</vt:lpstr>
      <vt:lpstr>Judaism – Wars </vt:lpstr>
      <vt:lpstr>Judaism and War</vt:lpstr>
      <vt:lpstr>Christianity – Modern Just Wars</vt:lpstr>
      <vt:lpstr>Christianity – Pre-Modern Just War</vt:lpstr>
      <vt:lpstr>Islam - Conflicts</vt:lpstr>
      <vt:lpstr>Islam and War</vt:lpstr>
      <vt:lpstr>Islam and War - 2</vt:lpstr>
      <vt:lpstr>Confucianism and Conflict</vt:lpstr>
      <vt:lpstr>Buddhism and War</vt:lpstr>
      <vt:lpstr>Hindu Rules of War</vt:lpstr>
      <vt:lpstr>Hinduism and War</vt:lpstr>
      <vt:lpstr>Hinduism and War</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and Sociological Perspectives</dc:title>
  <dc:creator>Paul Diehl</dc:creator>
  <cp:lastModifiedBy>Marsh, Kelsey Jean</cp:lastModifiedBy>
  <cp:revision>14</cp:revision>
  <dcterms:created xsi:type="dcterms:W3CDTF">2012-01-20T16:56:13Z</dcterms:created>
  <dcterms:modified xsi:type="dcterms:W3CDTF">2022-09-20T18:17:43Z</dcterms:modified>
</cp:coreProperties>
</file>