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99" r:id="rId3"/>
    <p:sldId id="309" r:id="rId4"/>
    <p:sldId id="475" r:id="rId5"/>
    <p:sldId id="431" r:id="rId6"/>
    <p:sldId id="444" r:id="rId7"/>
    <p:sldId id="461" r:id="rId8"/>
    <p:sldId id="463" r:id="rId9"/>
    <p:sldId id="476" r:id="rId10"/>
    <p:sldId id="477" r:id="rId11"/>
    <p:sldId id="478" r:id="rId12"/>
    <p:sldId id="479" r:id="rId13"/>
    <p:sldId id="434" r:id="rId14"/>
    <p:sldId id="474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ffrey Nyquist" initials="JN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270" autoAdjust="0"/>
  </p:normalViewPr>
  <p:slideViewPr>
    <p:cSldViewPr snapToGrid="0">
      <p:cViewPr varScale="1">
        <p:scale>
          <a:sx n="83" d="100"/>
          <a:sy n="83" d="100"/>
        </p:scale>
        <p:origin x="36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10/17/2022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10/17/2022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10/17/2022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10/17/2022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10/17/2022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10/17/2022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10/17/2022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10/17/2022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10/17/2022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10/17/2022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10/17/2022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10/17/2022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68301-40D8-413B-9014-402A8EDD7A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800" dirty="0"/>
              <a:t>The Art and Craft of Writing</a:t>
            </a:r>
            <a:br>
              <a:rPr lang="en-US" sz="4800" dirty="0"/>
            </a:br>
            <a:r>
              <a:rPr lang="en-US" sz="3600" dirty="0"/>
              <a:t>As Portrayed in Film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54FA09-96DD-4680-A501-5876DF53BA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0322" y="4106779"/>
            <a:ext cx="9852211" cy="2227760"/>
          </a:xfrm>
        </p:spPr>
        <p:txBody>
          <a:bodyPr>
            <a:normAutofit fontScale="92500" lnSpcReduction="20000"/>
          </a:bodyPr>
          <a:lstStyle/>
          <a:p>
            <a:pPr algn="ctr"/>
            <a:endParaRPr lang="en-US" sz="4000" i="1" dirty="0"/>
          </a:p>
          <a:p>
            <a:pPr algn="ctr"/>
            <a:r>
              <a:rPr lang="en-US" sz="4000" i="1" dirty="0"/>
              <a:t>OLLI Fall 2022</a:t>
            </a:r>
          </a:p>
          <a:p>
            <a:pPr algn="ctr"/>
            <a:r>
              <a:rPr lang="en-US" sz="4000" i="1" dirty="0"/>
              <a:t>Week 6: </a:t>
            </a:r>
            <a:r>
              <a:rPr lang="en-US" sz="4000" b="1" i="1" dirty="0">
                <a:solidFill>
                  <a:srgbClr val="FFFF00"/>
                </a:solidFill>
              </a:rPr>
              <a:t>Forging the Manuscript</a:t>
            </a:r>
          </a:p>
          <a:p>
            <a:pPr algn="ctr"/>
            <a:r>
              <a:rPr lang="en-US" sz="4000" b="1" i="1" dirty="0"/>
              <a:t>Film: “Genius” (2006)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A6F3ABD-0448-884E-E767-566E4AC203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033" y="332673"/>
            <a:ext cx="2061633" cy="206163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962C005-6F8A-92E4-B05C-E142349891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57915" y="291397"/>
            <a:ext cx="2925052" cy="206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1377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1C1AD-F187-4D3E-B277-E95E35EDB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does </a:t>
            </a:r>
            <a:r>
              <a:rPr lang="en-US" dirty="0">
                <a:solidFill>
                  <a:srgbClr val="FFFF00"/>
                </a:solidFill>
              </a:rPr>
              <a:t>“Genius” </a:t>
            </a:r>
            <a:r>
              <a:rPr lang="en-US" dirty="0"/>
              <a:t>say about </a:t>
            </a:r>
            <a:br>
              <a:rPr lang="en-US" dirty="0"/>
            </a:br>
            <a:r>
              <a:rPr lang="en-US" dirty="0"/>
              <a:t>the Art and Craft of Writing?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D5742-48E0-4340-A7FF-50A968291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1" y="2336872"/>
            <a:ext cx="11007402" cy="407717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3200" i="0" dirty="0">
                <a:effectLst/>
                <a:latin typeface="Open Sans" panose="020B0606030504020204" pitchFamily="34" charset="0"/>
              </a:rPr>
              <a:t>“Adjectives, adverbs, and every word which is there just to make an effect. Every sentence which is there just for the sentence. You know, you have a beautiful sentence—cut it. Every time I find such a thing in one of my novels it is to be cut.”</a:t>
            </a:r>
          </a:p>
          <a:p>
            <a:pPr marL="0" indent="0">
              <a:buNone/>
            </a:pPr>
            <a:endParaRPr lang="en-US" sz="3200" i="0" dirty="0">
              <a:effectLst/>
              <a:latin typeface="Open Sans" panose="020B0606030504020204" pitchFamily="34" charset="0"/>
            </a:endParaRPr>
          </a:p>
          <a:p>
            <a:pPr marL="0" indent="0" algn="r">
              <a:buNone/>
            </a:pPr>
            <a:r>
              <a:rPr lang="en-US" sz="3200" b="1" dirty="0">
                <a:latin typeface="Open Sans" panose="020B0606030504020204" pitchFamily="34" charset="0"/>
              </a:rPr>
              <a:t>-George Simenon</a:t>
            </a:r>
            <a:endParaRPr lang="en-US" sz="3200" b="1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E3CB963-329F-0F35-03AC-33F480DEF8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7700" y="753228"/>
            <a:ext cx="11303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5163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1C1AD-F187-4D3E-B277-E95E35EDB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does </a:t>
            </a:r>
            <a:r>
              <a:rPr lang="en-US" dirty="0">
                <a:solidFill>
                  <a:srgbClr val="FFFF00"/>
                </a:solidFill>
              </a:rPr>
              <a:t>“Genius” </a:t>
            </a:r>
            <a:r>
              <a:rPr lang="en-US" dirty="0"/>
              <a:t>say about </a:t>
            </a:r>
            <a:br>
              <a:rPr lang="en-US" dirty="0"/>
            </a:br>
            <a:r>
              <a:rPr lang="en-US" dirty="0"/>
              <a:t>the Art and Craft of Writing?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D5742-48E0-4340-A7FF-50A968291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1" y="2336872"/>
            <a:ext cx="11007402" cy="407717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rgbClr val="FFFF00"/>
                </a:solidFill>
              </a:rPr>
              <a:t>3. “To be a novelist, you have to select. You have to shape and sculpt.”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endParaRPr lang="en-US" sz="3600" b="1" dirty="0">
              <a:solidFill>
                <a:srgbClr val="FFFF00"/>
              </a:solidFill>
            </a:endParaRP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E3CB963-329F-0F35-03AC-33F480DEF8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7700" y="753228"/>
            <a:ext cx="11303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9345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1C1AD-F187-4D3E-B277-E95E35EDB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does </a:t>
            </a:r>
            <a:r>
              <a:rPr lang="en-US" dirty="0">
                <a:solidFill>
                  <a:srgbClr val="FFFF00"/>
                </a:solidFill>
              </a:rPr>
              <a:t>“Genius” </a:t>
            </a:r>
            <a:r>
              <a:rPr lang="en-US" dirty="0"/>
              <a:t>say about </a:t>
            </a:r>
            <a:br>
              <a:rPr lang="en-US" dirty="0"/>
            </a:br>
            <a:r>
              <a:rPr lang="en-US" dirty="0"/>
              <a:t>the Art and Craft of Writing?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D5742-48E0-4340-A7FF-50A968291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1" y="2336872"/>
            <a:ext cx="11007402" cy="407717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rgbClr val="FFFF00"/>
                </a:solidFill>
              </a:rPr>
              <a:t>4. “More of the same” is not how you make something stand out in a novel.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b="1" dirty="0"/>
              <a:t>Critical moments should stand out by breaking with he style of the novel as well as by the description of the moment itself.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b="1" dirty="0"/>
              <a:t>When does the screenplay do this?</a:t>
            </a:r>
          </a:p>
          <a:p>
            <a:pPr marL="0" indent="0">
              <a:buNone/>
            </a:pPr>
            <a:endParaRPr lang="en-US" sz="3600" b="1" dirty="0">
              <a:solidFill>
                <a:srgbClr val="FFFF00"/>
              </a:solidFill>
            </a:endParaRP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E3CB963-329F-0F35-03AC-33F480DEF8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7700" y="753228"/>
            <a:ext cx="11303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5645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1C1AD-F187-4D3E-B277-E95E35EDB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“Adaptation” </a:t>
            </a:r>
            <a:r>
              <a:rPr lang="en-US" dirty="0"/>
              <a:t>as an example of writing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D5742-48E0-4340-A7FF-50A968291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1" y="2336872"/>
            <a:ext cx="11007402" cy="4077179"/>
          </a:xfrm>
        </p:spPr>
        <p:txBody>
          <a:bodyPr>
            <a:normAutofit/>
          </a:bodyPr>
          <a:lstStyle/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 algn="ctr">
              <a:buNone/>
            </a:pPr>
            <a:r>
              <a:rPr lang="en-US" sz="4000" dirty="0"/>
              <a:t>What do you think?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EDE2097-738E-F46A-7281-3B4B2BABDD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4934" y="753228"/>
            <a:ext cx="1371600" cy="96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0713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D283B-4B7D-88D0-AADA-82BB52B07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Next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28676F-7246-E774-AF4F-0F362982E0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b="1" i="1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sz="3600" b="1" i="1" dirty="0">
                <a:solidFill>
                  <a:srgbClr val="FFFF00"/>
                </a:solidFill>
              </a:rPr>
              <a:t>Young Writers Finding their Unique and Authentic Voice</a:t>
            </a:r>
          </a:p>
          <a:p>
            <a:pPr marL="0" indent="0" algn="ctr">
              <a:buNone/>
            </a:pPr>
            <a:r>
              <a:rPr lang="en-US" sz="3600" b="1" i="1" dirty="0">
                <a:solidFill>
                  <a:srgbClr val="FFFF00"/>
                </a:solidFill>
              </a:rPr>
              <a:t>(part 1)</a:t>
            </a:r>
          </a:p>
          <a:p>
            <a:pPr algn="ctr"/>
            <a:endParaRPr lang="en-US" sz="3600" b="1" i="1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sz="3600" dirty="0"/>
              <a:t>”Little Women” (1994) (118 min.)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023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BAEB3-FE88-44B6-BFBC-023B28C83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521" y="843261"/>
            <a:ext cx="9613861" cy="1080938"/>
          </a:xfrm>
        </p:spPr>
        <p:txBody>
          <a:bodyPr/>
          <a:lstStyle/>
          <a:p>
            <a:r>
              <a:rPr lang="en-US" dirty="0"/>
              <a:t>Course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C269E-B094-44EA-8536-54E28531F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1180375" cy="3997666"/>
          </a:xfrm>
        </p:spPr>
        <p:txBody>
          <a:bodyPr>
            <a:normAutofit/>
          </a:bodyPr>
          <a:lstStyle/>
          <a:p>
            <a:r>
              <a:rPr lang="en-US" dirty="0"/>
              <a:t>Week 1: </a:t>
            </a:r>
            <a:r>
              <a:rPr lang="en-US" b="1" i="1" dirty="0">
                <a:solidFill>
                  <a:srgbClr val="FFFF00"/>
                </a:solidFill>
              </a:rPr>
              <a:t>Teaching and Writing (Part 1) </a:t>
            </a:r>
            <a:r>
              <a:rPr lang="en-US" b="1" i="1" dirty="0"/>
              <a:t>“The Wife”</a:t>
            </a:r>
            <a:endParaRPr lang="en-US" dirty="0"/>
          </a:p>
          <a:p>
            <a:r>
              <a:rPr lang="en-US" dirty="0"/>
              <a:t>Week 2: 	</a:t>
            </a:r>
            <a:r>
              <a:rPr lang="en-US" b="1" i="1" dirty="0">
                <a:solidFill>
                  <a:srgbClr val="FFFF00"/>
                </a:solidFill>
              </a:rPr>
              <a:t>(Part 2)</a:t>
            </a:r>
            <a:r>
              <a:rPr lang="en-US" dirty="0"/>
              <a:t> ”Wonder Boys”</a:t>
            </a:r>
          </a:p>
          <a:p>
            <a:r>
              <a:rPr lang="en-US" dirty="0"/>
              <a:t>Week 3: </a:t>
            </a:r>
            <a:r>
              <a:rPr lang="en-US" b="1" i="1" dirty="0">
                <a:solidFill>
                  <a:srgbClr val="FFFF00"/>
                </a:solidFill>
              </a:rPr>
              <a:t>Story and Reality (Part 1: Readers) </a:t>
            </a:r>
            <a:r>
              <a:rPr lang="en-US" b="1" dirty="0"/>
              <a:t>“</a:t>
            </a:r>
            <a:r>
              <a:rPr lang="en-US" dirty="0"/>
              <a:t>Misery”</a:t>
            </a:r>
          </a:p>
          <a:p>
            <a:r>
              <a:rPr lang="en-US" dirty="0"/>
              <a:t>Week 4: 	</a:t>
            </a:r>
            <a:r>
              <a:rPr lang="en-US" b="1" i="1" dirty="0">
                <a:solidFill>
                  <a:srgbClr val="FFFF00"/>
                </a:solidFill>
              </a:rPr>
              <a:t>(Part 2: Authors) </a:t>
            </a:r>
            <a:r>
              <a:rPr lang="en-US" b="1" dirty="0"/>
              <a:t>“</a:t>
            </a:r>
            <a:r>
              <a:rPr lang="en-US" dirty="0"/>
              <a:t>Adaptation”</a:t>
            </a:r>
          </a:p>
          <a:p>
            <a:r>
              <a:rPr lang="en-US" sz="2600" dirty="0"/>
              <a:t>Week 5: </a:t>
            </a:r>
            <a:r>
              <a:rPr lang="en-US" sz="2600" b="1" i="1" dirty="0">
                <a:solidFill>
                  <a:srgbClr val="FFFF00"/>
                </a:solidFill>
              </a:rPr>
              <a:t>(Part 3: Characters) </a:t>
            </a:r>
            <a:r>
              <a:rPr lang="en-US" sz="2600" b="1" dirty="0"/>
              <a:t>“</a:t>
            </a:r>
            <a:r>
              <a:rPr lang="en-US" sz="2600" dirty="0"/>
              <a:t>Stranger Than Fiction”</a:t>
            </a:r>
          </a:p>
          <a:p>
            <a:r>
              <a:rPr lang="en-US" sz="3600" dirty="0"/>
              <a:t>Week 6: </a:t>
            </a:r>
            <a:r>
              <a:rPr lang="en-US" sz="3600" b="1" i="1" dirty="0">
                <a:solidFill>
                  <a:srgbClr val="FFFF00"/>
                </a:solidFill>
              </a:rPr>
              <a:t>Forging the Manuscript </a:t>
            </a:r>
            <a:r>
              <a:rPr lang="en-US" sz="3600" dirty="0"/>
              <a:t>”Genius”</a:t>
            </a:r>
          </a:p>
          <a:p>
            <a:r>
              <a:rPr lang="en-US" dirty="0"/>
              <a:t>Week 7: </a:t>
            </a:r>
            <a:r>
              <a:rPr lang="en-US" b="1" i="1" dirty="0">
                <a:solidFill>
                  <a:srgbClr val="FFFF00"/>
                </a:solidFill>
              </a:rPr>
              <a:t>Finding the Author’s Authentic Voice (Part 1) </a:t>
            </a:r>
            <a:r>
              <a:rPr lang="en-US" dirty="0"/>
              <a:t>“Little Women”</a:t>
            </a:r>
          </a:p>
          <a:p>
            <a:r>
              <a:rPr lang="en-US" sz="2800" dirty="0"/>
              <a:t>Week 8: 	</a:t>
            </a:r>
            <a:r>
              <a:rPr lang="en-US" b="1" i="1" dirty="0">
                <a:solidFill>
                  <a:srgbClr val="FFFF00"/>
                </a:solidFill>
              </a:rPr>
              <a:t>(Part 2) </a:t>
            </a:r>
            <a:r>
              <a:rPr lang="en-US" dirty="0"/>
              <a:t>“Finding Forester”</a:t>
            </a:r>
          </a:p>
          <a:p>
            <a:endParaRPr lang="en-US" sz="2800" u="sng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BDDF624-3F10-C89F-54CA-3A2C707557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7700" y="753228"/>
            <a:ext cx="11303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758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1C1AD-F187-4D3E-B277-E95E35EDB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Film: “Genius” (2016)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D5742-48E0-4340-A7FF-50A968291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1" y="2336872"/>
            <a:ext cx="11007402" cy="40771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0" i="0" dirty="0">
                <a:effectLst/>
                <a:latin typeface="Arial" panose="020B0604020202020204" pitchFamily="34" charset="0"/>
              </a:rPr>
              <a:t> "</a:t>
            </a:r>
            <a:r>
              <a:rPr lang="en-US" b="1" dirty="0">
                <a:solidFill>
                  <a:srgbClr val="FFFF00"/>
                </a:solidFill>
              </a:rPr>
              <a:t>Screenplay:</a:t>
            </a:r>
            <a:r>
              <a:rPr lang="en-US" dirty="0"/>
              <a:t> John Logan, based on the book “Editor of Genius” by A. Scott Berg, a biography of Maxwell Perkins</a:t>
            </a:r>
            <a:endParaRPr lang="en-US" b="1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Director: </a:t>
            </a:r>
            <a:r>
              <a:rPr lang="en-US" dirty="0"/>
              <a:t>Michael </a:t>
            </a:r>
            <a:r>
              <a:rPr lang="en-US" dirty="0" err="1"/>
              <a:t>Grandage</a:t>
            </a:r>
            <a:endParaRPr lang="en-US" dirty="0"/>
          </a:p>
          <a:p>
            <a:r>
              <a:rPr lang="en-US" dirty="0">
                <a:solidFill>
                  <a:srgbClr val="FFFF00"/>
                </a:solidFill>
              </a:rPr>
              <a:t>Principal Cast</a:t>
            </a:r>
          </a:p>
          <a:p>
            <a:pPr lvl="1"/>
            <a:r>
              <a:rPr lang="en-US" sz="2400" dirty="0">
                <a:solidFill>
                  <a:srgbClr val="FFFF00"/>
                </a:solidFill>
              </a:rPr>
              <a:t>Colin Firth—</a:t>
            </a:r>
            <a:r>
              <a:rPr lang="en-US" sz="2400" dirty="0"/>
              <a:t>Maxwell Perkins</a:t>
            </a:r>
            <a:endParaRPr lang="en-US" sz="2400" i="1" dirty="0"/>
          </a:p>
          <a:p>
            <a:pPr lvl="1"/>
            <a:r>
              <a:rPr lang="en-US" sz="2400" dirty="0">
                <a:solidFill>
                  <a:srgbClr val="FFFF00"/>
                </a:solidFill>
              </a:rPr>
              <a:t>Jude Law—</a:t>
            </a:r>
            <a:r>
              <a:rPr lang="en-US" sz="2400" dirty="0"/>
              <a:t>Thomas Wolfe</a:t>
            </a:r>
          </a:p>
          <a:p>
            <a:pPr lvl="1"/>
            <a:r>
              <a:rPr lang="en-US" sz="2400" dirty="0" err="1">
                <a:solidFill>
                  <a:srgbClr val="FFFF00"/>
                </a:solidFill>
              </a:rPr>
              <a:t>Niole</a:t>
            </a:r>
            <a:r>
              <a:rPr lang="en-US" sz="2400" dirty="0">
                <a:solidFill>
                  <a:srgbClr val="FFFF00"/>
                </a:solidFill>
              </a:rPr>
              <a:t> Kidman—</a:t>
            </a:r>
            <a:r>
              <a:rPr lang="en-US" sz="2400" dirty="0"/>
              <a:t>Aline Bernstein</a:t>
            </a:r>
          </a:p>
          <a:p>
            <a:pPr lvl="1"/>
            <a:r>
              <a:rPr lang="en-US" sz="2400" dirty="0">
                <a:solidFill>
                  <a:srgbClr val="FFFF00"/>
                </a:solidFill>
              </a:rPr>
              <a:t>Laura </a:t>
            </a:r>
            <a:r>
              <a:rPr lang="en-US" sz="2400" dirty="0" err="1">
                <a:solidFill>
                  <a:srgbClr val="FFFF00"/>
                </a:solidFill>
              </a:rPr>
              <a:t>Linney</a:t>
            </a:r>
            <a:r>
              <a:rPr lang="en-US" sz="2400" dirty="0">
                <a:solidFill>
                  <a:srgbClr val="FFFF00"/>
                </a:solidFill>
              </a:rPr>
              <a:t>—</a:t>
            </a:r>
            <a:r>
              <a:rPr lang="en-US" sz="2400" dirty="0"/>
              <a:t>Louise Perkins</a:t>
            </a:r>
          </a:p>
          <a:p>
            <a:pPr lvl="1"/>
            <a:r>
              <a:rPr lang="en-US" sz="2400" dirty="0">
                <a:solidFill>
                  <a:srgbClr val="FFFF00"/>
                </a:solidFill>
              </a:rPr>
              <a:t>Guy Pearce—</a:t>
            </a:r>
            <a:r>
              <a:rPr lang="en-US" sz="2400" dirty="0"/>
              <a:t>F. </a:t>
            </a:r>
            <a:r>
              <a:rPr lang="en-US" sz="2400" dirty="0" err="1"/>
              <a:t>Sott</a:t>
            </a:r>
            <a:r>
              <a:rPr lang="en-US" sz="2400" dirty="0"/>
              <a:t> Fitzgerald</a:t>
            </a:r>
          </a:p>
          <a:p>
            <a:pPr lvl="1"/>
            <a:r>
              <a:rPr lang="en-US" sz="2400" dirty="0">
                <a:solidFill>
                  <a:srgbClr val="FFFF00"/>
                </a:solidFill>
              </a:rPr>
              <a:t>Dominic West—</a:t>
            </a:r>
            <a:r>
              <a:rPr lang="en-US" sz="2400" dirty="0"/>
              <a:t>Ernest Hemingway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E170216-0018-FB90-9961-04FD4D30A4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4934" y="753228"/>
            <a:ext cx="1371600" cy="96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230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1C1AD-F187-4D3E-B277-E95E35EDB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Film: “Genius” (2016)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D5742-48E0-4340-A7FF-50A968291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1" y="2336872"/>
            <a:ext cx="11007402" cy="40771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0" dirty="0">
                <a:solidFill>
                  <a:srgbClr val="FFFF00"/>
                </a:solidFill>
                <a:effectLst/>
                <a:latin typeface="Arial" panose="020B0604020202020204" pitchFamily="34" charset="0"/>
              </a:rPr>
              <a:t>PRODUCTION</a:t>
            </a:r>
            <a:r>
              <a:rPr lang="en-US" dirty="0">
                <a:solidFill>
                  <a:srgbClr val="FFFF00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/>
              <a:t>Filmed from October to December of 2015. Filmed mostly in Manchester, England. (Lots of red-brick buildings to provide the skeleton of 1929 New York.)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Buildings had new facades and signs added, and some streets were re-paved.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Lots of blue screen work to recreate the New York skyline, as well as the waterfront.</a:t>
            </a:r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E170216-0018-FB90-9961-04FD4D30A4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4934" y="753228"/>
            <a:ext cx="1371600" cy="96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833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212C3-736A-8E4A-85C4-E77D74ED6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“Genius”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D10DD4-F0D1-5667-B975-AC37B74926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6000" dirty="0"/>
          </a:p>
          <a:p>
            <a:pPr marL="0" indent="0" algn="ctr">
              <a:buNone/>
            </a:pPr>
            <a:r>
              <a:rPr lang="en-US" sz="6000" dirty="0"/>
              <a:t>Let’s watch the film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35744C2-C1AE-E5E0-7876-AA4EBE7588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4934" y="753228"/>
            <a:ext cx="1371600" cy="96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791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1C1AD-F187-4D3E-B277-E95E35EDB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“Genius” (2016)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D5742-48E0-4340-A7FF-50A968291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1" y="2336872"/>
            <a:ext cx="11007402" cy="40771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rgbClr val="FFFF00"/>
                </a:solidFill>
              </a:rPr>
              <a:t>RECEPTION</a:t>
            </a:r>
            <a:r>
              <a:rPr lang="en-US" sz="4000" dirty="0"/>
              <a:t>--Lackluster</a:t>
            </a:r>
          </a:p>
          <a:p>
            <a:pPr marL="0" indent="0">
              <a:buNone/>
            </a:pPr>
            <a:r>
              <a:rPr lang="en-US" sz="2800" dirty="0"/>
              <a:t>Budget of $17 million, box office of $5.7 million.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None of the critics liked it very much.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(I did, although I agree with almost every criticism of the film.)</a:t>
            </a:r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E170216-0018-FB90-9961-04FD4D30A4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4934" y="753228"/>
            <a:ext cx="1371600" cy="96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529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1C1AD-F187-4D3E-B277-E95E35EDB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does </a:t>
            </a:r>
            <a:r>
              <a:rPr lang="en-US" dirty="0">
                <a:solidFill>
                  <a:srgbClr val="FFFF00"/>
                </a:solidFill>
              </a:rPr>
              <a:t>“Genius” </a:t>
            </a:r>
            <a:r>
              <a:rPr lang="en-US" dirty="0"/>
              <a:t>say about </a:t>
            </a:r>
            <a:br>
              <a:rPr lang="en-US" dirty="0"/>
            </a:br>
            <a:r>
              <a:rPr lang="en-US" dirty="0"/>
              <a:t>the Art and Craft of Writing?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D5742-48E0-4340-A7FF-50A968291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1" y="2336872"/>
            <a:ext cx="11007402" cy="407717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sz="3600" b="1" dirty="0"/>
          </a:p>
          <a:p>
            <a:pPr marL="0" indent="0" algn="ctr">
              <a:buNone/>
            </a:pPr>
            <a:r>
              <a:rPr lang="en-US" sz="3600" b="1" dirty="0"/>
              <a:t>Four things (at least)</a:t>
            </a:r>
            <a:endParaRPr lang="en-US" sz="3600" b="1" dirty="0">
              <a:solidFill>
                <a:srgbClr val="FFFF00"/>
              </a:solidFill>
            </a:endParaRP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E3CB963-329F-0F35-03AC-33F480DEF8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7700" y="753228"/>
            <a:ext cx="11303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205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1C1AD-F187-4D3E-B277-E95E35EDB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does </a:t>
            </a:r>
            <a:r>
              <a:rPr lang="en-US" dirty="0">
                <a:solidFill>
                  <a:srgbClr val="FFFF00"/>
                </a:solidFill>
              </a:rPr>
              <a:t>“Genius” </a:t>
            </a:r>
            <a:r>
              <a:rPr lang="en-US" dirty="0"/>
              <a:t>say about </a:t>
            </a:r>
            <a:br>
              <a:rPr lang="en-US" dirty="0"/>
            </a:br>
            <a:r>
              <a:rPr lang="en-US" dirty="0"/>
              <a:t>the Art and Craft of Writing?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D5742-48E0-4340-A7FF-50A968291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1" y="2336872"/>
            <a:ext cx="11007402" cy="407717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rgbClr val="FFFF00"/>
                </a:solidFill>
              </a:rPr>
              <a:t>1. “My job—my </a:t>
            </a:r>
            <a:r>
              <a:rPr lang="en-US" sz="3600" b="1" i="1" dirty="0">
                <a:solidFill>
                  <a:srgbClr val="FFFF00"/>
                </a:solidFill>
              </a:rPr>
              <a:t>only</a:t>
            </a:r>
            <a:r>
              <a:rPr lang="en-US" sz="3600" b="1" dirty="0">
                <a:solidFill>
                  <a:srgbClr val="FFFF00"/>
                </a:solidFill>
              </a:rPr>
              <a:t> job—is to put good books into the hands of readers.”</a:t>
            </a:r>
          </a:p>
          <a:p>
            <a:pPr marL="457200" indent="-457200">
              <a:buAutoNum type="arabicPeriod"/>
            </a:pPr>
            <a:endParaRPr lang="en-US" sz="3600" b="1" dirty="0"/>
          </a:p>
          <a:p>
            <a:pPr marL="0" indent="0">
              <a:buNone/>
            </a:pPr>
            <a:r>
              <a:rPr lang="en-US" sz="2800" b="1" dirty="0"/>
              <a:t>“The book belongs to you. All I want to do is bring your work to the public in its best possible form.”</a:t>
            </a:r>
          </a:p>
          <a:p>
            <a:pPr marL="0" indent="0">
              <a:buNone/>
            </a:pPr>
            <a:endParaRPr lang="en-US" sz="3600" b="1" dirty="0">
              <a:solidFill>
                <a:srgbClr val="FFFF00"/>
              </a:solidFill>
            </a:endParaRP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E3CB963-329F-0F35-03AC-33F480DEF8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7700" y="753228"/>
            <a:ext cx="11303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360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1C1AD-F187-4D3E-B277-E95E35EDB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does </a:t>
            </a:r>
            <a:r>
              <a:rPr lang="en-US" dirty="0">
                <a:solidFill>
                  <a:srgbClr val="FFFF00"/>
                </a:solidFill>
              </a:rPr>
              <a:t>“Genius” </a:t>
            </a:r>
            <a:r>
              <a:rPr lang="en-US" dirty="0"/>
              <a:t>say about </a:t>
            </a:r>
            <a:br>
              <a:rPr lang="en-US" dirty="0"/>
            </a:br>
            <a:r>
              <a:rPr lang="en-US" dirty="0"/>
              <a:t>the Art and Craft of Writing?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D5742-48E0-4340-A7FF-50A968291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1" y="2336872"/>
            <a:ext cx="11007402" cy="407717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rgbClr val="FFFF00"/>
                </a:solidFill>
              </a:rPr>
              <a:t>2. “I’ll only wait so long for a train.”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b="1" dirty="0"/>
              <a:t>No matter how lovely your prose may be, the book is not a vehicle for showing it off. Prose is a tool, not the purpose for writing.</a:t>
            </a:r>
          </a:p>
          <a:p>
            <a:pPr marL="0" indent="0">
              <a:buNone/>
            </a:pPr>
            <a:endParaRPr lang="en-US" sz="3600" b="1" dirty="0">
              <a:solidFill>
                <a:srgbClr val="FFFF00"/>
              </a:solidFill>
            </a:endParaRP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E3CB963-329F-0F35-03AC-33F480DEF8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7700" y="753228"/>
            <a:ext cx="11303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716961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9753</TotalTime>
  <Words>687</Words>
  <Application>Microsoft Office PowerPoint</Application>
  <PresentationFormat>Widescreen</PresentationFormat>
  <Paragraphs>97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Open Sans</vt:lpstr>
      <vt:lpstr>Trebuchet MS</vt:lpstr>
      <vt:lpstr>Berlin</vt:lpstr>
      <vt:lpstr>The Art and Craft of Writing As Portrayed in Film</vt:lpstr>
      <vt:lpstr>Course Overview</vt:lpstr>
      <vt:lpstr>Today’s Film: “Genius” (2016)</vt:lpstr>
      <vt:lpstr>Today’s Film: “Genius” (2016)</vt:lpstr>
      <vt:lpstr>“Genius”</vt:lpstr>
      <vt:lpstr>“Genius” (2016) </vt:lpstr>
      <vt:lpstr>What does “Genius” say about  the Art and Craft of Writing?</vt:lpstr>
      <vt:lpstr>What does “Genius” say about  the Art and Craft of Writing?</vt:lpstr>
      <vt:lpstr>What does “Genius” say about  the Art and Craft of Writing?</vt:lpstr>
      <vt:lpstr>What does “Genius” say about  the Art and Craft of Writing?</vt:lpstr>
      <vt:lpstr>What does “Genius” say about  the Art and Craft of Writing?</vt:lpstr>
      <vt:lpstr>What does “Genius” say about  the Art and Craft of Writing?</vt:lpstr>
      <vt:lpstr>“Adaptation” as an example of writing</vt:lpstr>
      <vt:lpstr>Next Week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the Axis Win?</dc:title>
  <dc:creator>Jeffrey Nyquist</dc:creator>
  <cp:lastModifiedBy>Marsh, Kelsey Jean</cp:lastModifiedBy>
  <cp:revision>333</cp:revision>
  <dcterms:created xsi:type="dcterms:W3CDTF">2019-06-05T02:37:21Z</dcterms:created>
  <dcterms:modified xsi:type="dcterms:W3CDTF">2022-10-17T21:38:22Z</dcterms:modified>
</cp:coreProperties>
</file>