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472" r:id="rId4"/>
    <p:sldId id="473" r:id="rId5"/>
    <p:sldId id="309" r:id="rId6"/>
    <p:sldId id="431" r:id="rId7"/>
    <p:sldId id="474" r:id="rId8"/>
    <p:sldId id="444" r:id="rId9"/>
    <p:sldId id="466" r:id="rId10"/>
    <p:sldId id="467" r:id="rId11"/>
    <p:sldId id="468" r:id="rId12"/>
    <p:sldId id="469" r:id="rId13"/>
    <p:sldId id="461" r:id="rId14"/>
    <p:sldId id="471" r:id="rId15"/>
    <p:sldId id="463" r:id="rId16"/>
    <p:sldId id="470" r:id="rId17"/>
    <p:sldId id="448" r:id="rId18"/>
    <p:sldId id="449" r:id="rId19"/>
    <p:sldId id="43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3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5: </a:t>
            </a:r>
            <a:r>
              <a:rPr lang="en-US" sz="4000" b="1" i="1" dirty="0">
                <a:solidFill>
                  <a:srgbClr val="FFFF00"/>
                </a:solidFill>
              </a:rPr>
              <a:t>Story and Reality(cont.)</a:t>
            </a:r>
          </a:p>
          <a:p>
            <a:pPr algn="ctr"/>
            <a:r>
              <a:rPr lang="en-US" sz="4000" b="1" i="1" dirty="0"/>
              <a:t>Film: “Stranger Than Fiction” (2006)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“Stranger then Fiction” (2006)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In Jokes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Dustin Hoffman—</a:t>
            </a:r>
            <a:r>
              <a:rPr lang="en-US" sz="3600" dirty="0"/>
              <a:t>Professor Jules Hilbert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“I’ve developed a list of 23 questions . . .”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Named for </a:t>
            </a:r>
            <a:r>
              <a:rPr lang="en-US" sz="2800" b="1" dirty="0"/>
              <a:t>David </a:t>
            </a:r>
            <a:r>
              <a:rPr lang="en-US" sz="2800" b="1" dirty="0">
                <a:solidFill>
                  <a:srgbClr val="FFFF00"/>
                </a:solidFill>
              </a:rPr>
              <a:t>Hilbert</a:t>
            </a:r>
            <a:r>
              <a:rPr lang="en-US" sz="2800" b="1" dirty="0"/>
              <a:t> </a:t>
            </a:r>
            <a:r>
              <a:rPr lang="en-US" sz="2800" dirty="0"/>
              <a:t>(1862-1943), German mathematician who, in 1900, proposed a list of “23 problems” </a:t>
            </a:r>
            <a:r>
              <a:rPr lang="en-US" sz="2800" dirty="0" err="1"/>
              <a:t>whcih</a:t>
            </a:r>
            <a:r>
              <a:rPr lang="en-US" sz="2800" dirty="0"/>
              <a:t> would guide the development of mathematics for much of the 20</a:t>
            </a:r>
            <a:r>
              <a:rPr lang="en-US" sz="2800" baseline="30000" dirty="0"/>
              <a:t>th</a:t>
            </a:r>
            <a:r>
              <a:rPr lang="en-US" sz="2800" dirty="0"/>
              <a:t> Century.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“Stranger then Fiction” (2006)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In Jokes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lvl="1"/>
            <a:r>
              <a:rPr lang="en-US" sz="3600" dirty="0">
                <a:solidFill>
                  <a:srgbClr val="FFFF00"/>
                </a:solidFill>
              </a:rPr>
              <a:t>Queen Latifah—</a:t>
            </a:r>
            <a:r>
              <a:rPr lang="en-US" sz="3600" dirty="0"/>
              <a:t>Penny Escher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Named for </a:t>
            </a:r>
            <a:r>
              <a:rPr lang="en-US" sz="2800" b="1" dirty="0" err="1"/>
              <a:t>Maurits</a:t>
            </a:r>
            <a:r>
              <a:rPr lang="en-US" sz="2800" b="1" dirty="0"/>
              <a:t> Cornelis </a:t>
            </a:r>
            <a:r>
              <a:rPr lang="en-US" sz="2800" b="1" dirty="0">
                <a:solidFill>
                  <a:srgbClr val="FFFF00"/>
                </a:solidFill>
              </a:rPr>
              <a:t>Escher</a:t>
            </a:r>
            <a:r>
              <a:rPr lang="en-US" sz="2800" b="1" dirty="0"/>
              <a:t> </a:t>
            </a:r>
            <a:r>
              <a:rPr lang="en-US" sz="2800" dirty="0"/>
              <a:t>(1898-1972), Dutch graphic designer </a:t>
            </a:r>
            <a:r>
              <a:rPr lang="en-US" sz="2800" dirty="0" err="1"/>
              <a:t>famos</a:t>
            </a:r>
            <a:r>
              <a:rPr lang="en-US" sz="2800" dirty="0"/>
              <a:t> for his mathematically-inspired illustrations of impossible scenes.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6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“Stranger then Fiction” (2006)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In Jokes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lvl="1"/>
            <a:r>
              <a:rPr lang="en-US" sz="3600" dirty="0">
                <a:solidFill>
                  <a:srgbClr val="FFFF00"/>
                </a:solidFill>
              </a:rPr>
              <a:t>Maggie </a:t>
            </a:r>
            <a:r>
              <a:rPr lang="en-US" sz="3600" dirty="0" err="1">
                <a:solidFill>
                  <a:srgbClr val="FFFF00"/>
                </a:solidFill>
              </a:rPr>
              <a:t>Gyllehaal</a:t>
            </a:r>
            <a:r>
              <a:rPr lang="en-US" sz="3600" dirty="0">
                <a:solidFill>
                  <a:srgbClr val="FFFF00"/>
                </a:solidFill>
              </a:rPr>
              <a:t>—</a:t>
            </a:r>
            <a:r>
              <a:rPr lang="en-US" sz="3600" dirty="0"/>
              <a:t>Ana Pascal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Named for </a:t>
            </a:r>
            <a:r>
              <a:rPr lang="en-US" sz="2800" b="1" dirty="0"/>
              <a:t>Blaise </a:t>
            </a:r>
            <a:r>
              <a:rPr lang="en-US" sz="2800" b="1" dirty="0">
                <a:solidFill>
                  <a:srgbClr val="FFFF00"/>
                </a:solidFill>
              </a:rPr>
              <a:t>Pascal</a:t>
            </a:r>
            <a:r>
              <a:rPr lang="en-US" sz="2800" b="1" dirty="0"/>
              <a:t> </a:t>
            </a:r>
            <a:r>
              <a:rPr lang="en-US" sz="2800" dirty="0"/>
              <a:t>(1623-1662), French mathematician, physicist, inventor, philosopher, writer, and Catholic theologian. In theology, best known for Pascal’s Wager. In physics best know for having the basic unit of measure of pressure </a:t>
            </a:r>
            <a:r>
              <a:rPr lang="en-US" sz="2800" i="1" dirty="0"/>
              <a:t>(one Newton per square meter)</a:t>
            </a:r>
            <a:r>
              <a:rPr lang="en-US" sz="2800" dirty="0"/>
              <a:t> named after him.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35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“Stranger Than Fiction”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Three things, but first a note about what the film is really about.</a:t>
            </a: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0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“Stranger Than Fiction”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dirty="0"/>
              <a:t>This film is not really about the character at all.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dirty="0"/>
              <a:t>This is about the </a:t>
            </a:r>
            <a:r>
              <a:rPr lang="en-US" sz="3600" b="1" dirty="0">
                <a:solidFill>
                  <a:srgbClr val="FFFF00"/>
                </a:solidFill>
              </a:rPr>
              <a:t>author</a:t>
            </a:r>
            <a:r>
              <a:rPr lang="en-US" sz="3600" b="1" dirty="0"/>
              <a:t>, and what the author faces when a character comes alive for them.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So what does it say to the author?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2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1. Listen to your character, because it is your own voice speaking.</a:t>
            </a:r>
          </a:p>
          <a:p>
            <a:pPr marL="457200" indent="-457200">
              <a:buAutoNum type="arabicPeriod"/>
            </a:pPr>
            <a:endParaRPr lang="en-US" sz="3600" b="1" dirty="0"/>
          </a:p>
          <a:p>
            <a:pPr marL="0" indent="0">
              <a:buNone/>
            </a:pPr>
            <a:r>
              <a:rPr lang="en-US" sz="2800" b="1" dirty="0"/>
              <a:t>Your characters are </a:t>
            </a:r>
            <a:r>
              <a:rPr lang="en-US" sz="2800" b="1" dirty="0">
                <a:solidFill>
                  <a:srgbClr val="FFFF00"/>
                </a:solidFill>
              </a:rPr>
              <a:t>your</a:t>
            </a:r>
            <a:r>
              <a:rPr lang="en-US" sz="2800" b="1" dirty="0"/>
              <a:t> creations. When they talk to you, it’s your own subconscious trying to make a point.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6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1A. If you listen to your character, but it </a:t>
            </a:r>
            <a:r>
              <a:rPr lang="en-US" sz="3600" b="1" i="1" dirty="0">
                <a:solidFill>
                  <a:srgbClr val="FFFF00"/>
                </a:solidFill>
              </a:rPr>
              <a:t>isn’t</a:t>
            </a:r>
            <a:r>
              <a:rPr lang="en-US" sz="3600" b="1" dirty="0">
                <a:solidFill>
                  <a:srgbClr val="FFFF00"/>
                </a:solidFill>
              </a:rPr>
              <a:t> your own voice, seek professional help.</a:t>
            </a:r>
          </a:p>
          <a:p>
            <a:pPr marL="457200" indent="-457200">
              <a:buAutoNum type="arabicPeriod"/>
            </a:pPr>
            <a:endParaRPr lang="en-US" sz="3600" b="1" dirty="0"/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9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Don’t be afraid to violate your readers’ expectations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Your readers want lots of different things, but the one thing they almost all want is something they don’t expect. They </a:t>
            </a:r>
            <a:r>
              <a:rPr lang="en-US" sz="2600" b="1" dirty="0">
                <a:solidFill>
                  <a:srgbClr val="FFFF00"/>
                </a:solidFill>
              </a:rPr>
              <a:t>like</a:t>
            </a:r>
            <a:r>
              <a:rPr lang="en-US" sz="2600" b="1" dirty="0"/>
              <a:t> being surprised. They </a:t>
            </a:r>
            <a:r>
              <a:rPr lang="en-US" sz="2600" b="1" dirty="0">
                <a:solidFill>
                  <a:srgbClr val="FFFF00"/>
                </a:solidFill>
              </a:rPr>
              <a:t>want</a:t>
            </a:r>
            <a:r>
              <a:rPr lang="en-US" sz="2600" b="1" dirty="0"/>
              <a:t> a story they couldn’t have thought up on their own. 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Otherwise, what do they need you for?</a:t>
            </a:r>
            <a:endParaRPr lang="en-US" sz="3200" b="1" dirty="0"/>
          </a:p>
          <a:p>
            <a:pPr marL="0" indent="0" algn="ctr">
              <a:buNone/>
            </a:pPr>
            <a:endParaRPr lang="en-US" sz="26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Don’t be afraid of becoming emotionally involved with your characters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Your characters </a:t>
            </a:r>
            <a:r>
              <a:rPr lang="en-US" sz="2800" b="1" i="1" dirty="0"/>
              <a:t>are</a:t>
            </a:r>
            <a:r>
              <a:rPr lang="en-US" sz="2800" b="1" dirty="0"/>
              <a:t> real—in a Frankenstein-</a:t>
            </a:r>
            <a:r>
              <a:rPr lang="en-US" sz="2800" b="1" dirty="0" err="1"/>
              <a:t>esque</a:t>
            </a:r>
            <a:r>
              <a:rPr lang="en-US" sz="2800" b="1" dirty="0"/>
              <a:t> way: stitched together from different parts of real people you have known.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If what you write doesn’t move you, it is very unlikely it will move anyone else.</a:t>
            </a:r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0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dirty="0"/>
              <a:t>Week 2: 	</a:t>
            </a:r>
            <a:r>
              <a:rPr lang="en-US" b="1" i="1" dirty="0">
                <a:solidFill>
                  <a:srgbClr val="FFFF00"/>
                </a:solidFill>
              </a:rPr>
              <a:t>(Part 2)</a:t>
            </a:r>
            <a:r>
              <a:rPr lang="en-US" dirty="0"/>
              <a:t> ”Wonder Boys”</a:t>
            </a:r>
          </a:p>
          <a:p>
            <a:r>
              <a:rPr lang="en-US" dirty="0"/>
              <a:t>Week 3: </a:t>
            </a:r>
            <a:r>
              <a:rPr lang="en-US" b="1" i="1" dirty="0">
                <a:solidFill>
                  <a:srgbClr val="FFFF00"/>
                </a:solidFill>
              </a:rPr>
              <a:t>Story and Reality (Part 1: Readers) </a:t>
            </a:r>
            <a:r>
              <a:rPr lang="en-US" b="1" dirty="0"/>
              <a:t>“</a:t>
            </a:r>
            <a:r>
              <a:rPr lang="en-US" dirty="0"/>
              <a:t>Misery”</a:t>
            </a:r>
          </a:p>
          <a:p>
            <a:r>
              <a:rPr lang="en-US" dirty="0"/>
              <a:t>Week 4: 	</a:t>
            </a:r>
            <a:r>
              <a:rPr lang="en-US" b="1" i="1" dirty="0">
                <a:solidFill>
                  <a:srgbClr val="FFFF00"/>
                </a:solidFill>
              </a:rPr>
              <a:t>(Part 2: Authors) </a:t>
            </a:r>
            <a:r>
              <a:rPr lang="en-US" b="1" dirty="0"/>
              <a:t>“</a:t>
            </a:r>
            <a:r>
              <a:rPr lang="en-US" dirty="0"/>
              <a:t>Adaptation”</a:t>
            </a:r>
          </a:p>
          <a:p>
            <a:r>
              <a:rPr lang="en-US" sz="3900" dirty="0"/>
              <a:t>Week 5: </a:t>
            </a:r>
            <a:r>
              <a:rPr lang="en-US" sz="3900" b="1" i="1" dirty="0">
                <a:solidFill>
                  <a:srgbClr val="FFFF00"/>
                </a:solidFill>
              </a:rPr>
              <a:t>(Part 3: Characters) </a:t>
            </a:r>
          </a:p>
          <a:p>
            <a:pPr marL="1371600" lvl="3" indent="0">
              <a:buNone/>
            </a:pPr>
            <a:r>
              <a:rPr lang="en-US" sz="3900" b="1" dirty="0"/>
              <a:t>“</a:t>
            </a:r>
            <a:r>
              <a:rPr lang="en-US" sz="3900" dirty="0"/>
              <a:t>Stranger Than Fiction”</a:t>
            </a:r>
          </a:p>
          <a:p>
            <a:r>
              <a:rPr lang="en-US" dirty="0"/>
              <a:t>Week 6: </a:t>
            </a:r>
            <a:r>
              <a:rPr lang="en-US" b="1" i="1" dirty="0">
                <a:solidFill>
                  <a:srgbClr val="FFFF00"/>
                </a:solidFill>
              </a:rPr>
              <a:t>Forging the Manuscript </a:t>
            </a:r>
            <a:r>
              <a:rPr lang="en-US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But First---</a:t>
            </a:r>
            <a:br>
              <a:rPr lang="en-US" dirty="0"/>
            </a:br>
            <a:r>
              <a:rPr lang="en-US" dirty="0"/>
              <a:t>Additional thoughts on “Adaptation”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1. The book title actually is </a:t>
            </a:r>
            <a:r>
              <a:rPr lang="en-US" b="1" dirty="0"/>
              <a:t>The Orchid Thief</a:t>
            </a:r>
            <a:r>
              <a:rPr lang="en-US" dirty="0"/>
              <a:t>, not </a:t>
            </a:r>
            <a:r>
              <a:rPr lang="en-US" b="1" dirty="0"/>
              <a:t>The Orchid Hunter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dirty="0"/>
              <a:t>		</a:t>
            </a:r>
            <a:r>
              <a:rPr lang="en-US" i="1" dirty="0" err="1"/>
              <a:t>mea</a:t>
            </a:r>
            <a:r>
              <a:rPr lang="en-US" i="1" dirty="0"/>
              <a:t> culpa.</a:t>
            </a:r>
          </a:p>
          <a:p>
            <a:r>
              <a:rPr lang="en-US" sz="2800" dirty="0"/>
              <a:t>2. The film goes off the “reality tracks” far sooner than we discussed. It actually departs reality as soon as Charley comes home and Donald is waiting in his apartment.</a:t>
            </a:r>
          </a:p>
          <a:p>
            <a:r>
              <a:rPr lang="en-US" sz="2800" dirty="0"/>
              <a:t>3. Donald’s sentiment concerning the girl whom he loved but did not love him in return—”We are what we love, not what loves us.”--is echoed in the W. H. Auden poem “The More Loving One.”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1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But First---</a:t>
            </a:r>
            <a:br>
              <a:rPr lang="en-US" dirty="0"/>
            </a:br>
            <a:r>
              <a:rPr lang="en-US" dirty="0"/>
              <a:t>Additional thoughts on “Adaptation”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How should we like it were stars to burn</a:t>
            </a:r>
          </a:p>
          <a:p>
            <a:pPr marL="0" indent="0" algn="ctr">
              <a:buNone/>
            </a:pPr>
            <a:r>
              <a:rPr lang="en-US" sz="2800" dirty="0"/>
              <a:t>With a passion for us we could nor return?</a:t>
            </a:r>
          </a:p>
          <a:p>
            <a:pPr marL="0" indent="0" algn="ctr">
              <a:buNone/>
            </a:pPr>
            <a:r>
              <a:rPr lang="en-US" sz="2800" dirty="0"/>
              <a:t>If equal affection cannot be,</a:t>
            </a:r>
          </a:p>
          <a:p>
            <a:pPr marL="0" indent="0" algn="ctr">
              <a:buNone/>
            </a:pPr>
            <a:r>
              <a:rPr lang="en-US" sz="2800" dirty="0"/>
              <a:t>Let the more loving one be 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Film: “Stranger Than Fiction” (2002)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 "Tis strange—but true; for truth is always strange, Stranger than fiction“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</a:rPr>
              <a:t>	--Lord Byron</a:t>
            </a:r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Zach Helm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/>
              <a:t>Marc Forster</a:t>
            </a:r>
          </a:p>
          <a:p>
            <a:r>
              <a:rPr lang="en-US" dirty="0">
                <a:solidFill>
                  <a:srgbClr val="FFFF00"/>
                </a:solidFill>
              </a:rPr>
              <a:t>Principle Cast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Will Ferrell—</a:t>
            </a:r>
            <a:r>
              <a:rPr lang="en-US" dirty="0"/>
              <a:t>Harold Crick</a:t>
            </a:r>
            <a:endParaRPr lang="en-US" i="1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Emma Thompson—</a:t>
            </a:r>
            <a:r>
              <a:rPr lang="en-US" dirty="0"/>
              <a:t>Karen Eiffel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Dustin Hoffman—</a:t>
            </a:r>
            <a:r>
              <a:rPr lang="en-US" dirty="0"/>
              <a:t>Professor Jules Hilbert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Queen Latifah—</a:t>
            </a:r>
            <a:r>
              <a:rPr lang="en-US" dirty="0"/>
              <a:t>Penny Escher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Maggie </a:t>
            </a:r>
            <a:r>
              <a:rPr lang="en-US" dirty="0" err="1">
                <a:solidFill>
                  <a:srgbClr val="FFFF00"/>
                </a:solidFill>
              </a:rPr>
              <a:t>Gyllehaal</a:t>
            </a:r>
            <a:r>
              <a:rPr lang="en-US" dirty="0">
                <a:solidFill>
                  <a:srgbClr val="FFFF00"/>
                </a:solidFill>
              </a:rPr>
              <a:t>—</a:t>
            </a:r>
            <a:r>
              <a:rPr lang="en-US" dirty="0"/>
              <a:t>Ana Pascal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“Adaptation”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283B-4B7D-88D0-AADA-82BB52B0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676F-7246-E774-AF4F-0F362982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Forging the Manuscript </a:t>
            </a:r>
          </a:p>
          <a:p>
            <a:pPr algn="ctr"/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dirty="0"/>
              <a:t>”Genius” (2015)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9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“Stranger then Fiction” (2006)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In Jokes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Will Ferrell—</a:t>
            </a:r>
            <a:r>
              <a:rPr lang="en-US" sz="3600" dirty="0"/>
              <a:t>Harold Crick</a:t>
            </a:r>
            <a:endParaRPr lang="en-US" sz="3600" i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Named for </a:t>
            </a:r>
            <a:r>
              <a:rPr lang="en-US" sz="2800" b="1" dirty="0"/>
              <a:t>Francis </a:t>
            </a:r>
            <a:r>
              <a:rPr lang="en-US" sz="2800" b="1" dirty="0">
                <a:solidFill>
                  <a:srgbClr val="FFFF00"/>
                </a:solidFill>
              </a:rPr>
              <a:t>Harry</a:t>
            </a:r>
            <a:r>
              <a:rPr lang="en-US" sz="2800" b="1" dirty="0"/>
              <a:t> Compton </a:t>
            </a:r>
            <a:r>
              <a:rPr lang="en-US" sz="2800" b="1" dirty="0">
                <a:solidFill>
                  <a:srgbClr val="FFFF00"/>
                </a:solidFill>
              </a:rPr>
              <a:t>Crick</a:t>
            </a:r>
            <a:r>
              <a:rPr lang="en-US" sz="2800" b="1" dirty="0"/>
              <a:t> </a:t>
            </a:r>
            <a:r>
              <a:rPr lang="en-US" sz="2800" dirty="0"/>
              <a:t>(1916-2004), Nobel laureate English molecular biologist, biophysicist and neuroscientist.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2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“Stranger then Fiction” (2006)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In Jokes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Emma Thompson—</a:t>
            </a:r>
            <a:r>
              <a:rPr lang="en-US" sz="3600" dirty="0"/>
              <a:t>Karen Eiffel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Named for </a:t>
            </a:r>
            <a:r>
              <a:rPr lang="en-US" sz="2800" b="1" dirty="0"/>
              <a:t>Alexandre Gustav </a:t>
            </a:r>
            <a:r>
              <a:rPr lang="en-US" sz="2800" b="1" dirty="0">
                <a:solidFill>
                  <a:srgbClr val="FFFF00"/>
                </a:solidFill>
              </a:rPr>
              <a:t>Eiffel</a:t>
            </a:r>
            <a:r>
              <a:rPr lang="en-US" sz="2800" b="1" dirty="0"/>
              <a:t> </a:t>
            </a:r>
            <a:r>
              <a:rPr lang="en-US" sz="2800" dirty="0"/>
              <a:t>(1832-1923), French civil engineer best know for designing the Eiffel Tower.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980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9657</TotalTime>
  <Words>952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The Art and Craft of Writing As Portrayed in Film</vt:lpstr>
      <vt:lpstr>Course Overview</vt:lpstr>
      <vt:lpstr>But First--- Additional thoughts on “Adaptation”</vt:lpstr>
      <vt:lpstr>But First--- Additional thoughts on “Adaptation”</vt:lpstr>
      <vt:lpstr>Today’s Film: “Stranger Than Fiction” (2002)</vt:lpstr>
      <vt:lpstr>“Adaptation”</vt:lpstr>
      <vt:lpstr>Next Week</vt:lpstr>
      <vt:lpstr>“Stranger then Fiction” (2006)  In Jokes</vt:lpstr>
      <vt:lpstr>“Stranger then Fiction” (2006)  In Jokes</vt:lpstr>
      <vt:lpstr>“Stranger then Fiction” (2006)  In Jokes</vt:lpstr>
      <vt:lpstr>“Stranger then Fiction” (2006)  In Jokes</vt:lpstr>
      <vt:lpstr>“Stranger then Fiction” (2006)  In Jokes</vt:lpstr>
      <vt:lpstr>What does “Stranger Than Fiction” say about  the Art and Craft of Writing?</vt:lpstr>
      <vt:lpstr>What does “Stranger Than Fiction”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“Adaptation” as an example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331</cp:revision>
  <dcterms:created xsi:type="dcterms:W3CDTF">2019-06-05T02:37:21Z</dcterms:created>
  <dcterms:modified xsi:type="dcterms:W3CDTF">2022-10-17T21:37:32Z</dcterms:modified>
</cp:coreProperties>
</file>