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309" r:id="rId4"/>
    <p:sldId id="431" r:id="rId5"/>
    <p:sldId id="444" r:id="rId6"/>
    <p:sldId id="453" r:id="rId7"/>
    <p:sldId id="454" r:id="rId8"/>
    <p:sldId id="455" r:id="rId9"/>
    <p:sldId id="456" r:id="rId10"/>
    <p:sldId id="457" r:id="rId11"/>
    <p:sldId id="461" r:id="rId12"/>
    <p:sldId id="463" r:id="rId13"/>
    <p:sldId id="448" r:id="rId14"/>
    <p:sldId id="464" r:id="rId15"/>
    <p:sldId id="449" r:id="rId16"/>
    <p:sldId id="460" r:id="rId17"/>
    <p:sldId id="450" r:id="rId18"/>
    <p:sldId id="465" r:id="rId19"/>
    <p:sldId id="462" r:id="rId20"/>
    <p:sldId id="451" r:id="rId21"/>
    <p:sldId id="458" r:id="rId22"/>
    <p:sldId id="459" r:id="rId23"/>
    <p:sldId id="452" r:id="rId24"/>
    <p:sldId id="434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effrey Nyquist" initials="J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94270" autoAdjust="0"/>
  </p:normalViewPr>
  <p:slideViewPr>
    <p:cSldViewPr snapToGrid="0">
      <p:cViewPr varScale="1">
        <p:scale>
          <a:sx n="83" d="100"/>
          <a:sy n="83" d="100"/>
        </p:scale>
        <p:origin x="360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10/3/2022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68301-40D8-413B-9014-402A8EDD7A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/>
              <a:t>The Art and Craft of Writing</a:t>
            </a:r>
            <a:br>
              <a:rPr lang="en-US" sz="4800" dirty="0"/>
            </a:br>
            <a:r>
              <a:rPr lang="en-US" sz="3600" dirty="0"/>
              <a:t>As Portrayed in Film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54FA09-96DD-4680-A501-5876DF53B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2" y="4106779"/>
            <a:ext cx="9852211" cy="2227760"/>
          </a:xfrm>
        </p:spPr>
        <p:txBody>
          <a:bodyPr>
            <a:normAutofit fontScale="92500" lnSpcReduction="20000"/>
          </a:bodyPr>
          <a:lstStyle/>
          <a:p>
            <a:pPr algn="ctr"/>
            <a:endParaRPr lang="en-US" sz="4000" i="1" dirty="0"/>
          </a:p>
          <a:p>
            <a:pPr algn="ctr"/>
            <a:r>
              <a:rPr lang="en-US" sz="4000" i="1" dirty="0"/>
              <a:t>OLLI Fall 2022</a:t>
            </a:r>
          </a:p>
          <a:p>
            <a:pPr algn="ctr"/>
            <a:r>
              <a:rPr lang="en-US" sz="4000" i="1" dirty="0"/>
              <a:t>Week 4: </a:t>
            </a:r>
            <a:r>
              <a:rPr lang="en-US" sz="4000" b="1" i="1" dirty="0">
                <a:solidFill>
                  <a:srgbClr val="FFFF00"/>
                </a:solidFill>
              </a:rPr>
              <a:t>Story and Reality(cont.)</a:t>
            </a:r>
          </a:p>
          <a:p>
            <a:pPr algn="ctr"/>
            <a:r>
              <a:rPr lang="en-US" sz="4000" b="1" i="1" dirty="0"/>
              <a:t>Film: “Adaptation” (2002)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6F3ABD-0448-884E-E767-566E4AC203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9033" y="332673"/>
            <a:ext cx="2061633" cy="2061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0962C005-6F8A-92E4-B05C-E142349891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7915" y="291397"/>
            <a:ext cx="2925052" cy="2061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3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“Adaptation” (2000) </a:t>
            </a:r>
            <a:r>
              <a:rPr lang="en-US" sz="3600" b="1" dirty="0">
                <a:solidFill>
                  <a:srgbClr val="FFFF00"/>
                </a:solidFill>
              </a:rPr>
              <a:t>WHO’S REAL?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Themselves—</a:t>
            </a:r>
            <a:r>
              <a:rPr lang="en-US" sz="2400" dirty="0"/>
              <a:t>Cast and crew of “Being John Malkovich”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465AFDA-940B-D336-8683-DAA4F75FFA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2870432"/>
            <a:ext cx="5232400" cy="3717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4319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600" b="1" dirty="0"/>
          </a:p>
          <a:p>
            <a:pPr marL="0" indent="0" algn="ctr">
              <a:buNone/>
            </a:pPr>
            <a:r>
              <a:rPr lang="en-US" sz="3600" b="1" dirty="0"/>
              <a:t>Five things (at least!)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0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1. There are no rules</a:t>
            </a:r>
          </a:p>
          <a:p>
            <a:pPr marL="457200" indent="-457200">
              <a:buAutoNum type="arabicPeriod"/>
            </a:pPr>
            <a:endParaRPr lang="en-US" sz="3600" b="1" dirty="0"/>
          </a:p>
          <a:p>
            <a:pPr marL="0" indent="0" algn="ctr">
              <a:buNone/>
            </a:pPr>
            <a:r>
              <a:rPr lang="en-US" sz="2800" b="1" dirty="0"/>
              <a:t>Whatever works, works.</a:t>
            </a:r>
          </a:p>
          <a:p>
            <a:pPr marL="0" indent="0" algn="ctr">
              <a:buNone/>
            </a:pPr>
            <a:r>
              <a:rPr lang="en-US" sz="2800" b="1" dirty="0"/>
              <a:t>Whatever doesn’t, doesn’t.</a:t>
            </a:r>
          </a:p>
          <a:p>
            <a:pPr marL="0" indent="0">
              <a:buNone/>
            </a:pPr>
            <a:endParaRPr lang="en-US" sz="36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360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1A. There are, however, some </a:t>
            </a:r>
            <a:r>
              <a:rPr lang="en-US" sz="3600" b="1" i="1" dirty="0">
                <a:solidFill>
                  <a:srgbClr val="FFFF00"/>
                </a:solidFill>
              </a:rPr>
              <a:t>Principles</a:t>
            </a:r>
          </a:p>
          <a:p>
            <a:pPr marL="0" indent="0" algn="ctr">
              <a:buNone/>
            </a:pPr>
            <a:endParaRPr lang="en-US" sz="2600" b="1" dirty="0"/>
          </a:p>
          <a:p>
            <a:pPr marL="0" indent="0" algn="ctr">
              <a:buNone/>
            </a:pPr>
            <a:r>
              <a:rPr lang="en-US" sz="2600" b="1" dirty="0"/>
              <a:t> </a:t>
            </a:r>
            <a:r>
              <a:rPr lang="en-US" sz="3200" b="1" dirty="0"/>
              <a:t>Motivation, Conflict, Action, Character Arc, Resolution,</a:t>
            </a:r>
          </a:p>
          <a:p>
            <a:pPr marL="0" indent="0" algn="ctr">
              <a:buNone/>
            </a:pPr>
            <a:r>
              <a:rPr lang="en-US" sz="3200" b="1" dirty="0"/>
              <a:t>and the much-maligned </a:t>
            </a:r>
            <a:r>
              <a:rPr lang="en-US" sz="3200" b="1" i="1" dirty="0"/>
              <a:t>“Story Structure”</a:t>
            </a:r>
          </a:p>
          <a:p>
            <a:pPr marL="0" indent="0" algn="ctr">
              <a:buNone/>
            </a:pPr>
            <a:endParaRPr lang="en-US" sz="3200" b="1" i="1" dirty="0"/>
          </a:p>
          <a:p>
            <a:pPr marL="0" indent="0" algn="ctr">
              <a:buNone/>
            </a:pPr>
            <a:r>
              <a:rPr lang="en-US" sz="3200" b="1" dirty="0"/>
              <a:t>Ignore these at your own risk.</a:t>
            </a:r>
          </a:p>
          <a:p>
            <a:pPr marL="0" indent="0" algn="ctr">
              <a:buNone/>
            </a:pPr>
            <a:endParaRPr lang="en-US" sz="26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07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2600" b="1" dirty="0"/>
          </a:p>
          <a:p>
            <a:pPr marL="0" indent="0">
              <a:buNone/>
            </a:pPr>
            <a:r>
              <a:rPr lang="en-US" sz="3200" b="0" i="0" dirty="0">
                <a:effectLst/>
                <a:latin typeface="Trebuchet MS" panose="020B0603020202020204" pitchFamily="34" charset="0"/>
              </a:rPr>
              <a:t>“It's always wrong of course to say that you can't do this or you can't do that in fiction. You can do anything you can get away with, </a:t>
            </a:r>
            <a:r>
              <a:rPr lang="en-US" sz="3200" b="0" i="0" dirty="0">
                <a:solidFill>
                  <a:srgbClr val="FFFF00"/>
                </a:solidFill>
                <a:effectLst/>
                <a:latin typeface="Trebuchet MS" panose="020B0603020202020204" pitchFamily="34" charset="0"/>
              </a:rPr>
              <a:t>but nobody has ever gotten away with much</a:t>
            </a:r>
            <a:r>
              <a:rPr lang="en-US" sz="3200" b="0" i="0" dirty="0">
                <a:effectLst/>
                <a:latin typeface="Trebuchet MS" panose="020B0603020202020204" pitchFamily="34" charset="0"/>
              </a:rPr>
              <a:t>.”</a:t>
            </a:r>
          </a:p>
          <a:p>
            <a:pPr marL="0" indent="0" algn="r">
              <a:buNone/>
            </a:pPr>
            <a:r>
              <a:rPr lang="en-US" sz="3200" b="1" dirty="0"/>
              <a:t>–Flannery O’Connor</a:t>
            </a:r>
            <a:endParaRPr lang="en-US" sz="3200" b="1" dirty="0">
              <a:solidFill>
                <a:srgbClr val="FFFF00"/>
              </a:solidFill>
            </a:endParaRP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60893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2. No matter how successful your last project was, the next project starts with a blank page.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dirty="0"/>
              <a:t>Writer’s Block is an omnipresent hazard. </a:t>
            </a:r>
          </a:p>
          <a:p>
            <a:pPr marL="0" indent="0" algn="ctr">
              <a:buNone/>
            </a:pPr>
            <a:r>
              <a:rPr lang="en-US" sz="2800" b="1" dirty="0"/>
              <a:t>Nobody is immune.</a:t>
            </a:r>
          </a:p>
          <a:p>
            <a:pPr marL="0" indent="0" algn="ctr">
              <a:buNone/>
            </a:pPr>
            <a:r>
              <a:rPr lang="en-US" sz="2800" b="1" dirty="0"/>
              <a:t>You may be able to generate over a thousand words a day, but until you know where you’re going, you aren’t writing; you’re just typing. </a:t>
            </a:r>
          </a:p>
          <a:p>
            <a:pPr marL="0" indent="0" algn="ctr">
              <a:buNone/>
            </a:pPr>
            <a:r>
              <a:rPr lang="en-US" sz="2800" b="1" dirty="0"/>
              <a:t>( “Wonder Boys” was a great example)</a:t>
            </a:r>
          </a:p>
          <a:p>
            <a:pPr marL="0" indent="0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3068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3. A killer ending (especially in a screenplay) will make up for a host of sins.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/>
              <a:t>It’s easy to put down a novel that drags, so if you’re not on top of your game, many readers won’t get to the end.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/>
              <a:t>A film is different. Film viewers tend to stick around and watch it to the end, at least more so than readers do.</a:t>
            </a:r>
          </a:p>
          <a:p>
            <a:pPr marL="0" indent="0" algn="ctr">
              <a:buNone/>
            </a:pPr>
            <a:endParaRPr lang="en-US" b="1" dirty="0"/>
          </a:p>
          <a:p>
            <a:pPr marL="0" indent="0" algn="ctr">
              <a:buNone/>
            </a:pPr>
            <a:r>
              <a:rPr lang="en-US" b="1" dirty="0">
                <a:solidFill>
                  <a:srgbClr val="FFFF00"/>
                </a:solidFill>
              </a:rPr>
              <a:t>The ending is where meaning resides</a:t>
            </a:r>
            <a:r>
              <a:rPr lang="en-US" b="1" dirty="0"/>
              <a:t>. People generally remember endings more than that stuff in the middle.</a:t>
            </a:r>
          </a:p>
          <a:p>
            <a:pPr marL="0" indent="0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17679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4. Stories where nothing happens and no one changes are </a:t>
            </a:r>
            <a:r>
              <a:rPr lang="en-US" sz="3600" b="1" i="1" u="sng" dirty="0">
                <a:solidFill>
                  <a:srgbClr val="FFFF00"/>
                </a:solidFill>
              </a:rPr>
              <a:t>NOT </a:t>
            </a:r>
            <a:r>
              <a:rPr lang="en-US" sz="3600" b="1" dirty="0">
                <a:solidFill>
                  <a:srgbClr val="FFFF00"/>
                </a:solidFill>
              </a:rPr>
              <a:t>set in the real world.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5518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31792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600" b="1" dirty="0"/>
              <a:t>In the </a:t>
            </a:r>
            <a:r>
              <a:rPr lang="en-US" sz="4600" b="1" i="1" dirty="0">
                <a:solidFill>
                  <a:srgbClr val="FFFF00"/>
                </a:solidFill>
              </a:rPr>
              <a:t>real world</a:t>
            </a:r>
            <a:r>
              <a:rPr lang="en-US" sz="4600" b="1" dirty="0"/>
              <a:t>, real people:</a:t>
            </a:r>
          </a:p>
          <a:p>
            <a:pPr marL="0" indent="0" algn="ctr">
              <a:buNone/>
            </a:pPr>
            <a:r>
              <a:rPr lang="en-US" sz="3600" b="1" dirty="0"/>
              <a:t>Rob banks</a:t>
            </a:r>
          </a:p>
          <a:p>
            <a:pPr marL="0" indent="0" algn="ctr">
              <a:buNone/>
            </a:pPr>
            <a:r>
              <a:rPr lang="en-US" sz="3600" b="1" dirty="0"/>
              <a:t>Give away all of their money to charity</a:t>
            </a:r>
          </a:p>
          <a:p>
            <a:pPr marL="0" indent="0" algn="ctr">
              <a:buNone/>
            </a:pPr>
            <a:r>
              <a:rPr lang="en-US" sz="3600" b="1" dirty="0"/>
              <a:t>Plot to overthrow democracy</a:t>
            </a:r>
          </a:p>
          <a:p>
            <a:pPr marL="0" indent="0" algn="ctr">
              <a:buNone/>
            </a:pPr>
            <a:r>
              <a:rPr lang="en-US" sz="3600" b="1" dirty="0"/>
              <a:t>Fall in love</a:t>
            </a:r>
          </a:p>
          <a:p>
            <a:pPr marL="0" indent="0" algn="ctr">
              <a:buNone/>
            </a:pPr>
            <a:r>
              <a:rPr lang="en-US" sz="3600" b="1" dirty="0"/>
              <a:t>Run billion-dollar con games</a:t>
            </a:r>
          </a:p>
          <a:p>
            <a:pPr marL="0" indent="0" algn="ctr">
              <a:buNone/>
            </a:pPr>
            <a:r>
              <a:rPr lang="en-US" sz="3600" b="1" dirty="0"/>
              <a:t>Go to the Moon</a:t>
            </a:r>
          </a:p>
          <a:p>
            <a:pPr marL="0" indent="0" algn="ctr">
              <a:buNone/>
            </a:pPr>
            <a:r>
              <a:rPr lang="en-US" sz="3600" b="1" dirty="0"/>
              <a:t>Commit murder</a:t>
            </a:r>
          </a:p>
          <a:p>
            <a:pPr marL="0" indent="0" algn="ctr">
              <a:buNone/>
            </a:pPr>
            <a:r>
              <a:rPr lang="en-US" sz="3600" b="1" dirty="0"/>
              <a:t>Raise children, some with special needs</a:t>
            </a:r>
          </a:p>
          <a:p>
            <a:pPr marL="0" indent="0" algn="ctr">
              <a:buNone/>
            </a:pPr>
            <a:r>
              <a:rPr lang="en-US" sz="3600" b="1" dirty="0"/>
              <a:t>Wake up to find their country invaded </a:t>
            </a:r>
          </a:p>
          <a:p>
            <a:pPr marL="0" indent="0" algn="ctr">
              <a:buNone/>
            </a:pPr>
            <a:r>
              <a:rPr lang="en-US" sz="3600" b="1" dirty="0"/>
              <a:t>Wake up to a global pandemic. . .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0993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5. If you want to write a </a:t>
            </a:r>
            <a:r>
              <a:rPr lang="en-US" sz="3600" b="1" i="1" dirty="0">
                <a:solidFill>
                  <a:srgbClr val="FFFF00"/>
                </a:solidFill>
              </a:rPr>
              <a:t>serious, critically acclaimed</a:t>
            </a:r>
            <a:r>
              <a:rPr lang="en-US" sz="3600" b="1" dirty="0">
                <a:solidFill>
                  <a:srgbClr val="FFFF00"/>
                </a:solidFill>
              </a:rPr>
              <a:t> screenplay, avoid the following: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dirty="0"/>
              <a:t> Guns</a:t>
            </a:r>
          </a:p>
          <a:p>
            <a:pPr marL="0" indent="0" algn="ctr">
              <a:buNone/>
            </a:pPr>
            <a:r>
              <a:rPr lang="en-US" sz="2800" b="1" dirty="0"/>
              <a:t>Sex</a:t>
            </a:r>
          </a:p>
          <a:p>
            <a:pPr marL="0" indent="0" algn="ctr">
              <a:buNone/>
            </a:pPr>
            <a:r>
              <a:rPr lang="en-US" sz="2800" b="1" dirty="0"/>
              <a:t>Drugs</a:t>
            </a:r>
          </a:p>
          <a:p>
            <a:pPr marL="0" indent="0" algn="ctr">
              <a:buNone/>
            </a:pPr>
            <a:r>
              <a:rPr lang="en-US" sz="2800" b="1" dirty="0"/>
              <a:t>Chase Scenes</a:t>
            </a:r>
          </a:p>
          <a:p>
            <a:pPr marL="0" indent="0" algn="ctr">
              <a:buNone/>
            </a:pPr>
            <a:r>
              <a:rPr lang="en-US" sz="2800" b="1" dirty="0"/>
              <a:t>Car Crashes</a:t>
            </a:r>
          </a:p>
          <a:p>
            <a:pPr marL="0" indent="0" algn="ctr">
              <a:buNone/>
            </a:pPr>
            <a:r>
              <a:rPr lang="en-US" sz="2800" b="1" dirty="0"/>
              <a:t>Gory Deaths</a:t>
            </a:r>
          </a:p>
          <a:p>
            <a:pPr marL="0" indent="0" algn="ctr">
              <a:buNone/>
            </a:pPr>
            <a:r>
              <a:rPr lang="en-US" sz="2800" b="1" dirty="0"/>
              <a:t>Voice-Over Narration</a:t>
            </a:r>
          </a:p>
          <a:p>
            <a:pPr marL="0" indent="0" algn="ctr">
              <a:buNone/>
            </a:pPr>
            <a:r>
              <a:rPr lang="en-US" sz="2800" b="1" i="1" dirty="0"/>
              <a:t>Deus ex Machina </a:t>
            </a:r>
            <a:r>
              <a:rPr lang="en-US" sz="2800" b="1" dirty="0"/>
              <a:t>endings</a:t>
            </a:r>
          </a:p>
          <a:p>
            <a:pPr marL="0" indent="0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9486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AEB3-FE88-44B6-BFBC-023B28C830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521" y="843261"/>
            <a:ext cx="9613861" cy="1080938"/>
          </a:xfrm>
        </p:spPr>
        <p:txBody>
          <a:bodyPr/>
          <a:lstStyle/>
          <a:p>
            <a:r>
              <a:rPr lang="en-US" dirty="0"/>
              <a:t>Course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BC269E-B094-44EA-8536-54E28531F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1180375" cy="3997666"/>
          </a:xfrm>
        </p:spPr>
        <p:txBody>
          <a:bodyPr>
            <a:normAutofit/>
          </a:bodyPr>
          <a:lstStyle/>
          <a:p>
            <a:r>
              <a:rPr lang="en-US" dirty="0"/>
              <a:t>Week 1: </a:t>
            </a:r>
            <a:r>
              <a:rPr lang="en-US" b="1" i="1" dirty="0">
                <a:solidFill>
                  <a:srgbClr val="FFFF00"/>
                </a:solidFill>
              </a:rPr>
              <a:t>Teaching and Writing (Part 1) </a:t>
            </a:r>
            <a:r>
              <a:rPr lang="en-US" b="1" i="1" dirty="0"/>
              <a:t>“The Wife”</a:t>
            </a:r>
            <a:endParaRPr lang="en-US" dirty="0"/>
          </a:p>
          <a:p>
            <a:r>
              <a:rPr lang="en-US" dirty="0"/>
              <a:t>Week 2: 	</a:t>
            </a:r>
            <a:r>
              <a:rPr lang="en-US" b="1" i="1" dirty="0">
                <a:solidFill>
                  <a:srgbClr val="FFFF00"/>
                </a:solidFill>
              </a:rPr>
              <a:t>(Part 2)</a:t>
            </a:r>
            <a:r>
              <a:rPr lang="en-US" dirty="0"/>
              <a:t> ”Wonder Boys”</a:t>
            </a:r>
          </a:p>
          <a:p>
            <a:r>
              <a:rPr lang="en-US" dirty="0"/>
              <a:t>Week 3: </a:t>
            </a:r>
            <a:r>
              <a:rPr lang="en-US" b="1" i="1" dirty="0">
                <a:solidFill>
                  <a:srgbClr val="FFFF00"/>
                </a:solidFill>
              </a:rPr>
              <a:t>Story and Reality (Part 1: Readers) </a:t>
            </a:r>
            <a:r>
              <a:rPr lang="en-US" b="1" dirty="0"/>
              <a:t>“</a:t>
            </a:r>
            <a:r>
              <a:rPr lang="en-US" dirty="0"/>
              <a:t>Misery”</a:t>
            </a:r>
          </a:p>
          <a:p>
            <a:r>
              <a:rPr lang="en-US" sz="3600" dirty="0"/>
              <a:t>Week 4: 	</a:t>
            </a:r>
            <a:r>
              <a:rPr lang="en-US" sz="3600" b="1" i="1" dirty="0">
                <a:solidFill>
                  <a:srgbClr val="FFFF00"/>
                </a:solidFill>
              </a:rPr>
              <a:t>(Part 2: Authors) </a:t>
            </a:r>
            <a:r>
              <a:rPr lang="en-US" sz="3600" b="1" dirty="0"/>
              <a:t>“</a:t>
            </a:r>
            <a:r>
              <a:rPr lang="en-US" sz="3600" dirty="0"/>
              <a:t>Adaptation”</a:t>
            </a:r>
          </a:p>
          <a:p>
            <a:r>
              <a:rPr lang="en-US" dirty="0"/>
              <a:t>Week 5: 	</a:t>
            </a:r>
            <a:r>
              <a:rPr lang="en-US" b="1" i="1" dirty="0">
                <a:solidFill>
                  <a:srgbClr val="FFFF00"/>
                </a:solidFill>
              </a:rPr>
              <a:t>(Part 3: Characters) </a:t>
            </a:r>
            <a:r>
              <a:rPr lang="en-US" b="1" dirty="0"/>
              <a:t>“</a:t>
            </a:r>
            <a:r>
              <a:rPr lang="en-US" dirty="0"/>
              <a:t>Stranger Than Fiction”</a:t>
            </a:r>
          </a:p>
          <a:p>
            <a:r>
              <a:rPr lang="en-US" dirty="0"/>
              <a:t>Week 6: </a:t>
            </a:r>
            <a:r>
              <a:rPr lang="en-US" b="1" i="1" dirty="0">
                <a:solidFill>
                  <a:srgbClr val="FFFF00"/>
                </a:solidFill>
              </a:rPr>
              <a:t>Forging the Manuscript </a:t>
            </a:r>
            <a:r>
              <a:rPr lang="en-US" dirty="0"/>
              <a:t>”Genius”</a:t>
            </a:r>
          </a:p>
          <a:p>
            <a:r>
              <a:rPr lang="en-US" dirty="0"/>
              <a:t>Week 7: </a:t>
            </a:r>
            <a:r>
              <a:rPr lang="en-US" b="1" i="1" dirty="0">
                <a:solidFill>
                  <a:srgbClr val="FFFF00"/>
                </a:solidFill>
              </a:rPr>
              <a:t>Finding the Author’s Authentic Voice (Part 1) </a:t>
            </a:r>
            <a:r>
              <a:rPr lang="en-US" dirty="0"/>
              <a:t>“Little Women”</a:t>
            </a:r>
          </a:p>
          <a:p>
            <a:r>
              <a:rPr lang="en-US" sz="2800" dirty="0"/>
              <a:t>Week 8: 	</a:t>
            </a:r>
            <a:r>
              <a:rPr lang="en-US" b="1" i="1" dirty="0">
                <a:solidFill>
                  <a:srgbClr val="FFFF00"/>
                </a:solidFill>
              </a:rPr>
              <a:t>(Part 2) </a:t>
            </a:r>
            <a:r>
              <a:rPr lang="en-US" dirty="0"/>
              <a:t>“Finding Forester”</a:t>
            </a:r>
          </a:p>
          <a:p>
            <a:endParaRPr lang="en-US" sz="2800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DDF624-3F10-C89F-54CA-3A2C707557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7583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5A. But note that this screenplay contains: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2800" b="1" dirty="0"/>
              <a:t> Guns</a:t>
            </a:r>
          </a:p>
          <a:p>
            <a:pPr marL="0" indent="0" algn="ctr">
              <a:buNone/>
            </a:pPr>
            <a:r>
              <a:rPr lang="en-US" sz="2800" b="1" dirty="0"/>
              <a:t>Sex</a:t>
            </a:r>
          </a:p>
          <a:p>
            <a:pPr marL="0" indent="0" algn="ctr">
              <a:buNone/>
            </a:pPr>
            <a:r>
              <a:rPr lang="en-US" sz="2800" b="1" dirty="0"/>
              <a:t>Drugs</a:t>
            </a:r>
          </a:p>
          <a:p>
            <a:pPr marL="0" indent="0" algn="ctr">
              <a:buNone/>
            </a:pPr>
            <a:r>
              <a:rPr lang="en-US" sz="2800" b="1" dirty="0"/>
              <a:t>Chase Scenes</a:t>
            </a:r>
          </a:p>
          <a:p>
            <a:pPr marL="0" indent="0" algn="ctr">
              <a:buNone/>
            </a:pPr>
            <a:r>
              <a:rPr lang="en-US" sz="2800" b="1" dirty="0"/>
              <a:t>Car Crashes</a:t>
            </a:r>
          </a:p>
          <a:p>
            <a:pPr marL="0" indent="0" algn="ctr">
              <a:buNone/>
            </a:pPr>
            <a:r>
              <a:rPr lang="en-US" sz="2800" b="1" dirty="0"/>
              <a:t>Gory Deaths</a:t>
            </a:r>
          </a:p>
          <a:p>
            <a:pPr marL="0" indent="0" algn="ctr">
              <a:buNone/>
            </a:pPr>
            <a:r>
              <a:rPr lang="en-US" sz="2800" b="1" dirty="0"/>
              <a:t>Voice-Over Narration</a:t>
            </a:r>
          </a:p>
          <a:p>
            <a:pPr marL="0" indent="0" algn="ctr">
              <a:buNone/>
            </a:pPr>
            <a:r>
              <a:rPr lang="en-US" sz="2800" b="1" dirty="0"/>
              <a:t>A</a:t>
            </a:r>
            <a:r>
              <a:rPr lang="en-US" sz="2800" b="1" i="1" dirty="0"/>
              <a:t> Deus ex Machina </a:t>
            </a:r>
            <a:r>
              <a:rPr lang="en-US" sz="2800" b="1" dirty="0"/>
              <a:t>ending</a:t>
            </a:r>
          </a:p>
          <a:p>
            <a:pPr marL="0" indent="0" algn="ctr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570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2332-D8A0-5D51-8AEB-1B24D567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Did The Screenplay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39DA0-C919-7B5D-5F3A-21178AA43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r>
              <a:rPr lang="en-US" b="1" i="1" dirty="0">
                <a:solidFill>
                  <a:srgbClr val="FFFF00"/>
                </a:solidFill>
              </a:rPr>
              <a:t>Nominated</a:t>
            </a:r>
            <a:r>
              <a:rPr lang="en-US" dirty="0"/>
              <a:t> </a:t>
            </a:r>
            <a:r>
              <a:rPr lang="en-US" b="1" dirty="0"/>
              <a:t>Best Adapted Screenplay </a:t>
            </a:r>
            <a:r>
              <a:rPr lang="en-US" dirty="0"/>
              <a:t>by: </a:t>
            </a:r>
          </a:p>
          <a:p>
            <a:pPr lvl="1"/>
            <a:r>
              <a:rPr lang="en-US" dirty="0"/>
              <a:t>Academy Award</a:t>
            </a:r>
          </a:p>
          <a:p>
            <a:pPr lvl="1"/>
            <a:r>
              <a:rPr lang="en-US" dirty="0"/>
              <a:t>Golden Globe Awards</a:t>
            </a:r>
          </a:p>
          <a:p>
            <a:pPr lvl="1"/>
            <a:r>
              <a:rPr lang="en-US" dirty="0"/>
              <a:t>Las Vegas Film Critics Society</a:t>
            </a:r>
          </a:p>
          <a:p>
            <a:pPr lvl="1"/>
            <a:r>
              <a:rPr lang="en-US" dirty="0"/>
              <a:t>London Film Critics Circle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753878-39B8-EFDF-704C-9C78CC74A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12869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82332-D8A0-5D51-8AEB-1B24D567B6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How Did The Screenplay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C39DA0-C919-7B5D-5F3A-21178AA431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300994"/>
          </a:xfrm>
        </p:spPr>
        <p:txBody>
          <a:bodyPr>
            <a:normAutofit/>
          </a:bodyPr>
          <a:lstStyle/>
          <a:p>
            <a:r>
              <a:rPr lang="en-US" b="1" i="1" dirty="0">
                <a:solidFill>
                  <a:srgbClr val="FFFF00"/>
                </a:solidFill>
              </a:rPr>
              <a:t>Won</a:t>
            </a:r>
            <a:r>
              <a:rPr lang="en-US" i="1" dirty="0"/>
              <a:t> </a:t>
            </a:r>
            <a:r>
              <a:rPr lang="en-US" b="1" dirty="0"/>
              <a:t>Best Screenplay or Best Adapted Screenplay </a:t>
            </a:r>
            <a:r>
              <a:rPr lang="en-US" dirty="0"/>
              <a:t>from:</a:t>
            </a:r>
          </a:p>
          <a:p>
            <a:pPr lvl="1"/>
            <a:r>
              <a:rPr lang="en-US" dirty="0"/>
              <a:t>Boston Society of Film Critics</a:t>
            </a:r>
          </a:p>
          <a:p>
            <a:pPr lvl="1"/>
            <a:r>
              <a:rPr lang="en-US" dirty="0"/>
              <a:t>British Academy Film </a:t>
            </a:r>
          </a:p>
          <a:p>
            <a:pPr lvl="1"/>
            <a:r>
              <a:rPr lang="en-US" dirty="0"/>
              <a:t>Chicago Film Critics Association</a:t>
            </a:r>
          </a:p>
          <a:p>
            <a:pPr lvl="1"/>
            <a:r>
              <a:rPr lang="en-US" dirty="0"/>
              <a:t>Critics’ Choice Movie Awards</a:t>
            </a:r>
          </a:p>
          <a:p>
            <a:pPr lvl="1"/>
            <a:r>
              <a:rPr lang="en-US" dirty="0"/>
              <a:t>Golden Derby Awards</a:t>
            </a:r>
          </a:p>
          <a:p>
            <a:pPr lvl="1"/>
            <a:r>
              <a:rPr lang="en-US" dirty="0"/>
              <a:t>International Online Cinema Awards</a:t>
            </a:r>
          </a:p>
          <a:p>
            <a:pPr lvl="1"/>
            <a:r>
              <a:rPr lang="en-US" dirty="0"/>
              <a:t>National Board of Review</a:t>
            </a:r>
          </a:p>
          <a:p>
            <a:pPr lvl="1"/>
            <a:r>
              <a:rPr lang="en-US" dirty="0"/>
              <a:t>New York Film Critics Circle</a:t>
            </a:r>
          </a:p>
          <a:p>
            <a:pPr lvl="1"/>
            <a:r>
              <a:rPr lang="en-US" dirty="0"/>
              <a:t>Online Film &amp; Television Association</a:t>
            </a:r>
          </a:p>
          <a:p>
            <a:pPr lvl="1"/>
            <a:r>
              <a:rPr lang="en-US" dirty="0"/>
              <a:t>Online Film Critics Society</a:t>
            </a:r>
          </a:p>
          <a:p>
            <a:pPr lvl="1"/>
            <a:r>
              <a:rPr lang="en-US" dirty="0"/>
              <a:t>PEN Center USA West Literary Awards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5CE6CF2-C69C-6008-1608-AAFFB34F6B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73464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What does </a:t>
            </a:r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say about </a:t>
            </a:r>
            <a:br>
              <a:rPr lang="en-US" dirty="0"/>
            </a:br>
            <a:r>
              <a:rPr lang="en-US" dirty="0"/>
              <a:t>the Art and Craft of Writing?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rgbClr val="FFFF00"/>
                </a:solidFill>
              </a:rPr>
              <a:t>So the real Lesson Number 5 is:</a:t>
            </a:r>
            <a:endParaRPr lang="en-US" sz="3600" b="1" i="1" dirty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pPr marL="0" indent="0" algn="ctr">
              <a:buNone/>
            </a:pPr>
            <a:r>
              <a:rPr lang="en-US" sz="4000" b="1" dirty="0"/>
              <a:t>Irony is your friend.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3CB963-329F-0F35-03AC-33F480DEF8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7700" y="753228"/>
            <a:ext cx="11303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639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“Adaptation” </a:t>
            </a:r>
            <a:r>
              <a:rPr lang="en-US" dirty="0"/>
              <a:t>as an example of 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457200" lvl="1" indent="0" algn="ctr">
              <a:buNone/>
            </a:pPr>
            <a:r>
              <a:rPr lang="en-US" sz="4000" dirty="0"/>
              <a:t>What do you think?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EDE2097-738E-F46A-7281-3B4B2BABD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0713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Film: “Adaptation” (2002)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Screenplay:</a:t>
            </a:r>
            <a:r>
              <a:rPr lang="en-US" dirty="0"/>
              <a:t> Charley and Donald Kaufman, based on the non-fiction book </a:t>
            </a:r>
            <a:r>
              <a:rPr lang="en-US" b="1" dirty="0">
                <a:solidFill>
                  <a:srgbClr val="FFFF00"/>
                </a:solidFill>
              </a:rPr>
              <a:t>The Orchid Hunter</a:t>
            </a:r>
            <a:r>
              <a:rPr lang="en-US" dirty="0"/>
              <a:t> by Susan </a:t>
            </a:r>
            <a:r>
              <a:rPr lang="en-US" dirty="0" err="1"/>
              <a:t>Orlean</a:t>
            </a:r>
            <a:endParaRPr lang="en-US" dirty="0"/>
          </a:p>
          <a:p>
            <a:r>
              <a:rPr lang="en-US" dirty="0">
                <a:solidFill>
                  <a:srgbClr val="FFFF00"/>
                </a:solidFill>
              </a:rPr>
              <a:t>Director: </a:t>
            </a:r>
            <a:r>
              <a:rPr lang="en-US" dirty="0"/>
              <a:t>Spike Jonze</a:t>
            </a:r>
          </a:p>
          <a:p>
            <a:r>
              <a:rPr lang="en-US" dirty="0">
                <a:solidFill>
                  <a:srgbClr val="FFFF00"/>
                </a:solidFill>
              </a:rPr>
              <a:t>Principle Cast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Nicolas Cage—</a:t>
            </a:r>
            <a:r>
              <a:rPr lang="en-US" dirty="0"/>
              <a:t>Charley and Donald Kaufman </a:t>
            </a:r>
            <a:r>
              <a:rPr lang="en-US" i="1" dirty="0"/>
              <a:t>(identical twins)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Meryl Streep—</a:t>
            </a:r>
            <a:r>
              <a:rPr lang="en-US" dirty="0"/>
              <a:t>Susan </a:t>
            </a:r>
            <a:r>
              <a:rPr lang="en-US" dirty="0" err="1"/>
              <a:t>Orlean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Chris Cooper—</a:t>
            </a:r>
            <a:r>
              <a:rPr lang="en-US" dirty="0"/>
              <a:t>John Laroche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Cara Seymour—</a:t>
            </a:r>
            <a:r>
              <a:rPr lang="en-US" dirty="0"/>
              <a:t>Amelia </a:t>
            </a:r>
            <a:r>
              <a:rPr lang="en-US" dirty="0" err="1"/>
              <a:t>Kavan</a:t>
            </a:r>
            <a:endParaRPr lang="en-US" dirty="0"/>
          </a:p>
          <a:p>
            <a:pPr lvl="1"/>
            <a:r>
              <a:rPr lang="en-US" dirty="0">
                <a:solidFill>
                  <a:srgbClr val="FFFF00"/>
                </a:solidFill>
              </a:rPr>
              <a:t>Brian Cox—</a:t>
            </a:r>
            <a:r>
              <a:rPr lang="en-US" dirty="0"/>
              <a:t>Robert McKee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Ron Livingston—</a:t>
            </a:r>
            <a:r>
              <a:rPr lang="en-US" dirty="0"/>
              <a:t>Marty Bowen</a:t>
            </a:r>
          </a:p>
          <a:p>
            <a:pPr lvl="1"/>
            <a:r>
              <a:rPr lang="en-US" dirty="0">
                <a:solidFill>
                  <a:srgbClr val="FFFF00"/>
                </a:solidFill>
              </a:rPr>
              <a:t>Maggie </a:t>
            </a:r>
            <a:r>
              <a:rPr lang="en-US" dirty="0" err="1">
                <a:solidFill>
                  <a:srgbClr val="FFFF00"/>
                </a:solidFill>
              </a:rPr>
              <a:t>Gyllehaal</a:t>
            </a:r>
            <a:r>
              <a:rPr lang="en-US" dirty="0">
                <a:solidFill>
                  <a:srgbClr val="FFFF00"/>
                </a:solidFill>
              </a:rPr>
              <a:t>—</a:t>
            </a:r>
            <a:r>
              <a:rPr lang="en-US" dirty="0"/>
              <a:t>Caroline </a:t>
            </a:r>
            <a:r>
              <a:rPr lang="en-US" dirty="0" err="1"/>
              <a:t>Cuningham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30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212C3-736A-8E4A-85C4-E77D74ED6E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“Adaptation”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D10DD4-F0D1-5667-B975-AC37B7492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6000" dirty="0"/>
              <a:t>Let’s watch the film</a:t>
            </a:r>
          </a:p>
          <a:p>
            <a:pPr marL="0" indent="0" algn="ctr">
              <a:buNone/>
            </a:pPr>
            <a:r>
              <a:rPr lang="en-US" sz="3200" i="1" dirty="0">
                <a:solidFill>
                  <a:srgbClr val="FFFF00"/>
                </a:solidFill>
              </a:rPr>
              <a:t>(Content Warning—Extreme Self-Disclosure)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5744C2-C1AE-E5E0-7876-AA4EBE7588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791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“Adaptation” (2000) </a:t>
            </a:r>
            <a:r>
              <a:rPr lang="en-US" sz="3600" b="1" dirty="0">
                <a:solidFill>
                  <a:srgbClr val="FFFF00"/>
                </a:solidFill>
              </a:rPr>
              <a:t>WHO’S REAL?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Nicolas Cage—</a:t>
            </a:r>
            <a:r>
              <a:rPr lang="en-US" sz="2400" dirty="0"/>
              <a:t>Charley Kaufman</a:t>
            </a:r>
            <a:endParaRPr lang="en-US" sz="2400" i="1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AD0BB96-CD77-FC2D-6C5C-B912123F93F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26284" y="2529968"/>
            <a:ext cx="2913062" cy="388408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7F43635-B5BA-DD69-A866-9A7E06A437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8994" y="2946400"/>
            <a:ext cx="4893734" cy="367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529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“Adaptation” (2000) </a:t>
            </a:r>
            <a:r>
              <a:rPr lang="en-US" sz="3600" b="1" dirty="0">
                <a:solidFill>
                  <a:srgbClr val="FFFF00"/>
                </a:solidFill>
              </a:rPr>
              <a:t>WHO’S REAL?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400" dirty="0">
                <a:solidFill>
                  <a:srgbClr val="FFFF00"/>
                </a:solidFill>
              </a:rPr>
              <a:t>Meryl Streep—</a:t>
            </a:r>
            <a:r>
              <a:rPr lang="en-US" sz="2400" dirty="0"/>
              <a:t>Susan </a:t>
            </a:r>
            <a:r>
              <a:rPr lang="en-US" sz="2400" dirty="0" err="1"/>
              <a:t>Orlean</a:t>
            </a:r>
            <a:endParaRPr lang="en-US" sz="2400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BFA45AF-D1B2-4285-5DE7-715E31EE04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266" y="2946401"/>
            <a:ext cx="6267829" cy="350998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76188C4-070E-3B30-3CEB-035CF2EDB9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449733" y="2537883"/>
            <a:ext cx="2921001" cy="3914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4709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“Adaptation” (2000) </a:t>
            </a:r>
            <a:r>
              <a:rPr lang="en-US" sz="3600" b="1" dirty="0">
                <a:solidFill>
                  <a:srgbClr val="FFFF00"/>
                </a:solidFill>
              </a:rPr>
              <a:t>WHO’S REAL?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rgbClr val="FFFF00"/>
                </a:solidFill>
              </a:rPr>
              <a:t>Chris Cooper—</a:t>
            </a:r>
            <a:r>
              <a:rPr lang="en-US" sz="2400" dirty="0"/>
              <a:t>John Laroche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CACFF39-AEAF-8B69-B6B5-9ABFE2B0A7E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4898" y="2527280"/>
            <a:ext cx="3886771" cy="388677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5B77518-8AB8-EC58-4B60-052247CC11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28347" y="2858464"/>
            <a:ext cx="4188720" cy="3848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6080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“Adaptation” (2000) </a:t>
            </a:r>
            <a:r>
              <a:rPr lang="en-US" sz="3600" b="1" dirty="0">
                <a:solidFill>
                  <a:srgbClr val="FFFF00"/>
                </a:solidFill>
              </a:rPr>
              <a:t>WHO’S REAL?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rgbClr val="FFFF00"/>
                </a:solidFill>
              </a:rPr>
              <a:t>Brian Cox—</a:t>
            </a:r>
            <a:r>
              <a:rPr lang="en-US" sz="2400" dirty="0"/>
              <a:t>Robert McKee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3E4B299B-F9A5-ADB3-F3F8-86DF0469507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9016" y="2527611"/>
            <a:ext cx="4794133" cy="357716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FA2969-73CA-2969-B1AC-14C5848F41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395" y="2887140"/>
            <a:ext cx="6578685" cy="3577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05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1C1AD-F187-4D3E-B277-E95E35EDB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“Adaptation” (2000) </a:t>
            </a:r>
            <a:r>
              <a:rPr lang="en-US" sz="3600" b="1" dirty="0">
                <a:solidFill>
                  <a:srgbClr val="FFFF00"/>
                </a:solidFill>
              </a:rPr>
              <a:t>WHO’S REAL?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ED5742-48E0-4340-A7FF-50A9682916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31" y="2336872"/>
            <a:ext cx="11007402" cy="4077179"/>
          </a:xfrm>
        </p:spPr>
        <p:txBody>
          <a:bodyPr>
            <a:normAutofit/>
          </a:bodyPr>
          <a:lstStyle/>
          <a:p>
            <a:pPr lvl="1"/>
            <a:r>
              <a:rPr lang="en-US" sz="2400" dirty="0">
                <a:solidFill>
                  <a:srgbClr val="FFFF00"/>
                </a:solidFill>
              </a:rPr>
              <a:t>Ron Livingston—</a:t>
            </a:r>
            <a:r>
              <a:rPr lang="en-US" sz="2400" dirty="0"/>
              <a:t>Marty Bowen</a:t>
            </a:r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170216-0018-FB90-9961-04FD4D30A4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84934" y="753228"/>
            <a:ext cx="1371600" cy="96673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B12BDDB-3F80-C2D3-9D33-E10F769A5A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4933" y="2451080"/>
            <a:ext cx="3573669" cy="412083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A8B76AE-A864-2930-C7C3-0E8ABE59BBF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31657" y="2904872"/>
            <a:ext cx="2746742" cy="3667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640380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9575</TotalTime>
  <Words>996</Words>
  <Application>Microsoft Office PowerPoint</Application>
  <PresentationFormat>Widescreen</PresentationFormat>
  <Paragraphs>169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Arial</vt:lpstr>
      <vt:lpstr>Trebuchet MS</vt:lpstr>
      <vt:lpstr>Berlin</vt:lpstr>
      <vt:lpstr>The Art and Craft of Writing As Portrayed in Film</vt:lpstr>
      <vt:lpstr>Course Overview</vt:lpstr>
      <vt:lpstr>Today’s Film: “Adaptation” (2002)</vt:lpstr>
      <vt:lpstr>“Adaptation”</vt:lpstr>
      <vt:lpstr>“Adaptation” (2000) WHO’S REAL?</vt:lpstr>
      <vt:lpstr>“Adaptation” (2000) WHO’S REAL?</vt:lpstr>
      <vt:lpstr>“Adaptation” (2000) WHO’S REAL?</vt:lpstr>
      <vt:lpstr>“Adaptation” (2000) WHO’S REAL?</vt:lpstr>
      <vt:lpstr>“Adaptation” (2000) WHO’S REAL?</vt:lpstr>
      <vt:lpstr>“Adaptation” (2000) WHO’S REAL?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What does “Adaptation” say about  the Art and Craft of Writing?</vt:lpstr>
      <vt:lpstr>How Did The Screenplay Do?</vt:lpstr>
      <vt:lpstr>How Did The Screenplay Do?</vt:lpstr>
      <vt:lpstr>What does “Adaptation” say about  the Art and Craft of Writing?</vt:lpstr>
      <vt:lpstr>“Adaptation” as an example of writing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the Axis Win?</dc:title>
  <dc:creator>Jeffrey Nyquist</dc:creator>
  <cp:lastModifiedBy>Marsh, Kelsey Jean</cp:lastModifiedBy>
  <cp:revision>328</cp:revision>
  <dcterms:created xsi:type="dcterms:W3CDTF">2019-06-05T02:37:21Z</dcterms:created>
  <dcterms:modified xsi:type="dcterms:W3CDTF">2022-10-03T18:03:39Z</dcterms:modified>
</cp:coreProperties>
</file>