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9" r:id="rId3"/>
    <p:sldId id="309" r:id="rId4"/>
    <p:sldId id="444" r:id="rId5"/>
    <p:sldId id="431" r:id="rId6"/>
    <p:sldId id="433" r:id="rId7"/>
    <p:sldId id="445" r:id="rId8"/>
    <p:sldId id="446" r:id="rId9"/>
    <p:sldId id="447" r:id="rId10"/>
    <p:sldId id="435" r:id="rId11"/>
    <p:sldId id="43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ffrey Nyquist" initials="J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270" autoAdjust="0"/>
  </p:normalViewPr>
  <p:slideViewPr>
    <p:cSldViewPr snapToGrid="0">
      <p:cViewPr varScale="1">
        <p:scale>
          <a:sx n="83" d="100"/>
          <a:sy n="83" d="100"/>
        </p:scale>
        <p:origin x="36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68301-40D8-413B-9014-402A8EDD7A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dirty="0"/>
              <a:t>The Art and Craft of Writing</a:t>
            </a:r>
            <a:br>
              <a:rPr lang="en-US" sz="4800" dirty="0"/>
            </a:br>
            <a:r>
              <a:rPr lang="en-US" sz="3600" dirty="0"/>
              <a:t>As Portrayed in Film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54FA09-96DD-4680-A501-5876DF53BA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106779"/>
            <a:ext cx="9852211" cy="2227760"/>
          </a:xfrm>
        </p:spPr>
        <p:txBody>
          <a:bodyPr>
            <a:normAutofit fontScale="92500" lnSpcReduction="20000"/>
          </a:bodyPr>
          <a:lstStyle/>
          <a:p>
            <a:pPr algn="ctr"/>
            <a:endParaRPr lang="en-US" sz="4000" i="1" dirty="0"/>
          </a:p>
          <a:p>
            <a:pPr algn="ctr"/>
            <a:r>
              <a:rPr lang="en-US" sz="4000" i="1" dirty="0"/>
              <a:t>OLLI Fall 2022</a:t>
            </a:r>
          </a:p>
          <a:p>
            <a:pPr algn="ctr"/>
            <a:r>
              <a:rPr lang="en-US" sz="4000" i="1" dirty="0"/>
              <a:t>Week 3: </a:t>
            </a:r>
            <a:r>
              <a:rPr lang="en-US" sz="4000" b="1" i="1" dirty="0">
                <a:solidFill>
                  <a:srgbClr val="FFFF00"/>
                </a:solidFill>
              </a:rPr>
              <a:t>Story versus Reality</a:t>
            </a:r>
          </a:p>
          <a:p>
            <a:pPr algn="ctr"/>
            <a:r>
              <a:rPr lang="en-US" sz="4000" b="1" i="1" dirty="0"/>
              <a:t>Film: “Misery” (1990)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6F3ABD-0448-884E-E767-566E4AC20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033" y="332673"/>
            <a:ext cx="2061633" cy="20616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962C005-6F8A-92E4-B05C-E142349891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7915" y="291397"/>
            <a:ext cx="2925052" cy="206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137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</a:t>
            </a:r>
            <a:r>
              <a:rPr lang="en-US" dirty="0">
                <a:solidFill>
                  <a:srgbClr val="FFFF00"/>
                </a:solidFill>
              </a:rPr>
              <a:t>“Misery” </a:t>
            </a:r>
            <a:r>
              <a:rPr lang="en-US" dirty="0"/>
              <a:t>say about </a:t>
            </a:r>
            <a:br>
              <a:rPr lang="en-US" dirty="0"/>
            </a:br>
            <a:r>
              <a:rPr lang="en-US" dirty="0"/>
              <a:t>the Art and Craft of Writing?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FFFF00"/>
                </a:solidFill>
              </a:rPr>
              <a:t>4. Eschew “Plot Armor”</a:t>
            </a:r>
            <a:endParaRPr lang="en-US" sz="3600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2800" b="1" dirty="0"/>
              <a:t>“Plot Armor” is the armor a character accumulates which tells the reader this character is too important to the story to die. 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If your readers are absolutely </a:t>
            </a:r>
            <a:r>
              <a:rPr lang="en-US" sz="2800" b="1" dirty="0">
                <a:solidFill>
                  <a:srgbClr val="FFFF00"/>
                </a:solidFill>
              </a:rPr>
              <a:t>certain</a:t>
            </a:r>
            <a:r>
              <a:rPr lang="en-US" sz="2800" b="1" dirty="0"/>
              <a:t> you will not kill a certain character, </a:t>
            </a:r>
            <a:r>
              <a:rPr lang="en-US" sz="2800" b="1" i="1" dirty="0">
                <a:solidFill>
                  <a:srgbClr val="FFFF00"/>
                </a:solidFill>
              </a:rPr>
              <a:t>that character needs to die.</a:t>
            </a:r>
          </a:p>
          <a:p>
            <a:pPr marL="0" indent="0">
              <a:buNone/>
            </a:pPr>
            <a:endParaRPr lang="en-US" sz="2800" b="1" i="1" u="sng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2800" b="1" dirty="0"/>
              <a:t>Suspense is essential to involvement. Certainty kills suspense.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55A98E8-0946-BF4C-EF15-AABD2F95B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446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“Misery” </a:t>
            </a:r>
            <a:r>
              <a:rPr lang="en-US" dirty="0"/>
              <a:t>as an example of 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 algn="ctr">
              <a:buNone/>
            </a:pPr>
            <a:r>
              <a:rPr lang="en-US" sz="4000" dirty="0"/>
              <a:t>What do you think?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DE2097-738E-F46A-7281-3B4B2BABD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071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BAEB3-FE88-44B6-BFBC-023B28C83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521" y="843261"/>
            <a:ext cx="9613861" cy="1080938"/>
          </a:xfrm>
        </p:spPr>
        <p:txBody>
          <a:bodyPr/>
          <a:lstStyle/>
          <a:p>
            <a:r>
              <a:rPr lang="en-US" dirty="0"/>
              <a:t>Course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C269E-B094-44EA-8536-54E28531F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11180375" cy="421632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Week 1: </a:t>
            </a:r>
            <a:r>
              <a:rPr lang="en-US" b="1" i="1" dirty="0">
                <a:solidFill>
                  <a:srgbClr val="FFFF00"/>
                </a:solidFill>
              </a:rPr>
              <a:t>Teaching and Writing (Part 1) </a:t>
            </a:r>
            <a:r>
              <a:rPr lang="en-US" b="1" i="1" dirty="0"/>
              <a:t>“The Wife”</a:t>
            </a:r>
            <a:endParaRPr lang="en-US" dirty="0"/>
          </a:p>
          <a:p>
            <a:r>
              <a:rPr lang="en-US" dirty="0"/>
              <a:t>Week 2: 	</a:t>
            </a:r>
            <a:r>
              <a:rPr lang="en-US" b="1" i="1" dirty="0">
                <a:solidFill>
                  <a:srgbClr val="FFFF00"/>
                </a:solidFill>
              </a:rPr>
              <a:t>(Part 2)</a:t>
            </a:r>
            <a:r>
              <a:rPr lang="en-US" dirty="0"/>
              <a:t> ”Wonder Boys”</a:t>
            </a:r>
          </a:p>
          <a:p>
            <a:r>
              <a:rPr lang="en-US" sz="3600" dirty="0"/>
              <a:t>Week 3: </a:t>
            </a:r>
            <a:r>
              <a:rPr lang="en-US" sz="3600" b="1" i="1" dirty="0">
                <a:solidFill>
                  <a:srgbClr val="FFFF00"/>
                </a:solidFill>
              </a:rPr>
              <a:t>Story and Reality (Part 1: Readers)   </a:t>
            </a:r>
          </a:p>
          <a:p>
            <a:pPr marL="0" indent="0" algn="ctr">
              <a:buNone/>
            </a:pPr>
            <a:r>
              <a:rPr lang="en-US" sz="3600" b="1" dirty="0"/>
              <a:t>“</a:t>
            </a:r>
            <a:r>
              <a:rPr lang="en-US" sz="3600" dirty="0"/>
              <a:t>Misery”</a:t>
            </a:r>
          </a:p>
          <a:p>
            <a:r>
              <a:rPr lang="en-US" dirty="0"/>
              <a:t>Week 4: 	</a:t>
            </a:r>
            <a:r>
              <a:rPr lang="en-US" b="1" i="1" dirty="0">
                <a:solidFill>
                  <a:srgbClr val="FFFF00"/>
                </a:solidFill>
              </a:rPr>
              <a:t>(Part 2: Authors) </a:t>
            </a:r>
            <a:r>
              <a:rPr lang="en-US" b="1" dirty="0"/>
              <a:t>“</a:t>
            </a:r>
            <a:r>
              <a:rPr lang="en-US" dirty="0"/>
              <a:t>Adaptation”</a:t>
            </a:r>
          </a:p>
          <a:p>
            <a:r>
              <a:rPr lang="en-US" dirty="0"/>
              <a:t>Week 5: 	</a:t>
            </a:r>
            <a:r>
              <a:rPr lang="en-US" b="1" i="1" dirty="0">
                <a:solidFill>
                  <a:srgbClr val="FFFF00"/>
                </a:solidFill>
              </a:rPr>
              <a:t>(Part 3: Characters) </a:t>
            </a:r>
            <a:r>
              <a:rPr lang="en-US" b="1" dirty="0"/>
              <a:t>“</a:t>
            </a:r>
            <a:r>
              <a:rPr lang="en-US" dirty="0"/>
              <a:t>Stranger Than Fiction”</a:t>
            </a:r>
          </a:p>
          <a:p>
            <a:r>
              <a:rPr lang="en-US" dirty="0"/>
              <a:t>Week 6: </a:t>
            </a:r>
            <a:r>
              <a:rPr lang="en-US" b="1" i="1" dirty="0">
                <a:solidFill>
                  <a:srgbClr val="FFFF00"/>
                </a:solidFill>
              </a:rPr>
              <a:t>Forging the Manuscript </a:t>
            </a:r>
            <a:r>
              <a:rPr lang="en-US" dirty="0"/>
              <a:t>”Genius”</a:t>
            </a:r>
          </a:p>
          <a:p>
            <a:r>
              <a:rPr lang="en-US" dirty="0"/>
              <a:t>Week 7: </a:t>
            </a:r>
            <a:r>
              <a:rPr lang="en-US" b="1" i="1" dirty="0">
                <a:solidFill>
                  <a:srgbClr val="FFFF00"/>
                </a:solidFill>
              </a:rPr>
              <a:t>Finding the Author’s Authentic Voice (Part 1) </a:t>
            </a:r>
            <a:r>
              <a:rPr lang="en-US" dirty="0"/>
              <a:t>“Little Women”</a:t>
            </a:r>
          </a:p>
          <a:p>
            <a:r>
              <a:rPr lang="en-US" sz="2800" dirty="0"/>
              <a:t>Week 8: 	</a:t>
            </a:r>
            <a:r>
              <a:rPr lang="en-US" b="1" i="1" dirty="0">
                <a:solidFill>
                  <a:srgbClr val="FFFF00"/>
                </a:solidFill>
              </a:rPr>
              <a:t>(Part 2) </a:t>
            </a:r>
            <a:r>
              <a:rPr lang="en-US" dirty="0"/>
              <a:t>“Finding Forester”</a:t>
            </a:r>
          </a:p>
          <a:p>
            <a:endParaRPr lang="en-US" sz="2800" u="sn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DDF624-3F10-C89F-54CA-3A2C707557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758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Todays Film: “Misery” (1990)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Screenplay:</a:t>
            </a:r>
            <a:r>
              <a:rPr lang="en-US" dirty="0"/>
              <a:t> William Goldman, based on the novel by Steven King</a:t>
            </a:r>
          </a:p>
          <a:p>
            <a:pPr lvl="1"/>
            <a:r>
              <a:rPr lang="en-US" dirty="0"/>
              <a:t>Nominated for the Saturn Award for Best Writing 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Director: </a:t>
            </a:r>
            <a:r>
              <a:rPr lang="en-US" dirty="0"/>
              <a:t>Rob Reiner</a:t>
            </a:r>
          </a:p>
          <a:p>
            <a:r>
              <a:rPr lang="en-US" dirty="0">
                <a:solidFill>
                  <a:srgbClr val="FFFF00"/>
                </a:solidFill>
              </a:rPr>
              <a:t>Principle Cast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James </a:t>
            </a:r>
            <a:r>
              <a:rPr lang="en-US" dirty="0" err="1">
                <a:solidFill>
                  <a:srgbClr val="FFFF00"/>
                </a:solidFill>
              </a:rPr>
              <a:t>Caan</a:t>
            </a:r>
            <a:r>
              <a:rPr lang="en-US" dirty="0">
                <a:solidFill>
                  <a:srgbClr val="FFFF00"/>
                </a:solidFill>
              </a:rPr>
              <a:t>—</a:t>
            </a:r>
            <a:r>
              <a:rPr lang="en-US" dirty="0"/>
              <a:t>Paul Sheldon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Kathy Bates—</a:t>
            </a:r>
            <a:r>
              <a:rPr lang="en-US" dirty="0"/>
              <a:t>Annie Wilkes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Richard Farnsworth—</a:t>
            </a:r>
            <a:r>
              <a:rPr lang="en-US" dirty="0"/>
              <a:t>Sheriff Buster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Frances Sternhagen—</a:t>
            </a:r>
            <a:r>
              <a:rPr lang="en-US" dirty="0"/>
              <a:t>Deputy Virginia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Lauren Bacall—</a:t>
            </a:r>
            <a:r>
              <a:rPr lang="en-US" dirty="0"/>
              <a:t>Marcia </a:t>
            </a:r>
            <a:r>
              <a:rPr lang="en-US" dirty="0" err="1"/>
              <a:t>Sindell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170216-0018-FB90-9961-04FD4D30A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230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William Goldman’s Screenplays </a:t>
            </a:r>
            <a:br>
              <a:rPr lang="en-US" sz="3600" b="1" dirty="0">
                <a:solidFill>
                  <a:srgbClr val="FFFF00"/>
                </a:solidFill>
              </a:rPr>
            </a:br>
            <a:r>
              <a:rPr lang="en-US" sz="3600" b="1" dirty="0"/>
              <a:t>(partial listing)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300995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2400" b="1" dirty="0"/>
              <a:t>Harper </a:t>
            </a:r>
            <a:r>
              <a:rPr lang="en-US" sz="2400" b="1" dirty="0">
                <a:solidFill>
                  <a:srgbClr val="FFFF00"/>
                </a:solidFill>
              </a:rPr>
              <a:t>(Edgar, Best Screenplay, Mystery Writers of America)</a:t>
            </a:r>
          </a:p>
          <a:p>
            <a:pPr lvl="1"/>
            <a:r>
              <a:rPr lang="en-US" sz="2400" b="1" dirty="0"/>
              <a:t>Butch Cassidy and the Sundance Kid </a:t>
            </a:r>
            <a:r>
              <a:rPr lang="en-US" sz="2400" b="1" dirty="0">
                <a:solidFill>
                  <a:srgbClr val="FFFF00"/>
                </a:solidFill>
              </a:rPr>
              <a:t>(Oscar, Best Original Screenplay)</a:t>
            </a:r>
          </a:p>
          <a:p>
            <a:pPr lvl="1"/>
            <a:r>
              <a:rPr lang="en-US" sz="2400" b="1" dirty="0"/>
              <a:t>The Stepford Wives</a:t>
            </a:r>
          </a:p>
          <a:p>
            <a:pPr lvl="1"/>
            <a:r>
              <a:rPr lang="en-US" sz="2400" b="1" dirty="0"/>
              <a:t>The Great Waldo Pepper</a:t>
            </a:r>
          </a:p>
          <a:p>
            <a:pPr lvl="1"/>
            <a:r>
              <a:rPr lang="en-US" sz="2400" b="1" dirty="0"/>
              <a:t>Marathon Man</a:t>
            </a:r>
          </a:p>
          <a:p>
            <a:pPr lvl="1"/>
            <a:r>
              <a:rPr lang="en-US" sz="2400" b="1" dirty="0"/>
              <a:t>All the President’s Men </a:t>
            </a:r>
            <a:r>
              <a:rPr lang="en-US" sz="2400" b="1" dirty="0">
                <a:solidFill>
                  <a:srgbClr val="FFFF00"/>
                </a:solidFill>
              </a:rPr>
              <a:t>(Oscar, Best Adapted Screenplay)</a:t>
            </a:r>
          </a:p>
          <a:p>
            <a:pPr lvl="1"/>
            <a:r>
              <a:rPr lang="en-US" sz="2400" b="1" dirty="0"/>
              <a:t>A Bridge Too Far</a:t>
            </a:r>
          </a:p>
          <a:p>
            <a:pPr lvl="1"/>
            <a:r>
              <a:rPr lang="en-US" sz="2400" b="1" dirty="0"/>
              <a:t>The Princess Bride*</a:t>
            </a:r>
          </a:p>
          <a:p>
            <a:pPr lvl="1"/>
            <a:r>
              <a:rPr lang="en-US" sz="2400" b="1" dirty="0"/>
              <a:t>Misery</a:t>
            </a:r>
          </a:p>
          <a:p>
            <a:pPr lvl="1"/>
            <a:r>
              <a:rPr lang="en-US" sz="2400" b="1" dirty="0"/>
              <a:t>Magic* </a:t>
            </a:r>
            <a:r>
              <a:rPr lang="en-US" sz="2400" b="1" dirty="0">
                <a:solidFill>
                  <a:srgbClr val="FFFF00"/>
                </a:solidFill>
              </a:rPr>
              <a:t>(Edgar, Best Screenplay, Mystery Writers of America)</a:t>
            </a:r>
          </a:p>
          <a:p>
            <a:pPr marL="457200" lvl="1" indent="0">
              <a:buNone/>
            </a:pPr>
            <a:r>
              <a:rPr lang="en-US" sz="2400" b="1" dirty="0"/>
              <a:t>	* </a:t>
            </a:r>
            <a:r>
              <a:rPr lang="en-US" sz="2200" b="1" i="1" dirty="0"/>
              <a:t>Screenplay adaptation of his own novels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170216-0018-FB90-9961-04FD4D30A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123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212C3-736A-8E4A-85C4-E77D74ED6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“Misery”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10DD4-F0D1-5667-B975-AC37B7492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/>
              <a:t>Let’s watch the film</a:t>
            </a:r>
          </a:p>
          <a:p>
            <a:pPr marL="0" indent="0" algn="ctr">
              <a:buNone/>
            </a:pPr>
            <a:endParaRPr lang="en-US" sz="6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5744C2-C1AE-E5E0-7876-AA4EBE7588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791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</a:t>
            </a:r>
            <a:r>
              <a:rPr lang="en-US" dirty="0">
                <a:solidFill>
                  <a:srgbClr val="FFFF00"/>
                </a:solidFill>
              </a:rPr>
              <a:t>“Misery” </a:t>
            </a:r>
            <a:r>
              <a:rPr lang="en-US" dirty="0"/>
              <a:t>say about </a:t>
            </a:r>
            <a:br>
              <a:rPr lang="en-US" dirty="0"/>
            </a:br>
            <a:r>
              <a:rPr lang="en-US" dirty="0"/>
              <a:t>the Art and Craft of Writing?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3CB963-329F-0F35-03AC-33F480DEF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754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</a:t>
            </a:r>
            <a:r>
              <a:rPr lang="en-US" dirty="0">
                <a:solidFill>
                  <a:srgbClr val="FFFF00"/>
                </a:solidFill>
              </a:rPr>
              <a:t>“Misery” </a:t>
            </a:r>
            <a:r>
              <a:rPr lang="en-US" dirty="0"/>
              <a:t>say about </a:t>
            </a:r>
            <a:br>
              <a:rPr lang="en-US" dirty="0"/>
            </a:br>
            <a:r>
              <a:rPr lang="en-US" dirty="0"/>
              <a:t>the Art and Craft of Writing?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1. Although writing is communication between an author and the reader, </a:t>
            </a:r>
            <a:r>
              <a:rPr lang="en-US" sz="3600" b="1" dirty="0">
                <a:solidFill>
                  <a:srgbClr val="FFFF00"/>
                </a:solidFill>
              </a:rPr>
              <a:t>writing solely to </a:t>
            </a:r>
            <a:r>
              <a:rPr lang="en-US" sz="3600" b="1" i="1" dirty="0">
                <a:solidFill>
                  <a:srgbClr val="FFFF00"/>
                </a:solidFill>
              </a:rPr>
              <a:t>please</a:t>
            </a:r>
            <a:r>
              <a:rPr lang="en-US" sz="3600" b="1" dirty="0">
                <a:solidFill>
                  <a:srgbClr val="FFFF00"/>
                </a:solidFill>
              </a:rPr>
              <a:t> the reader (or critic) is an empty exercise.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/>
              <a:t>Writing must entertain, but that’s not enough.</a:t>
            </a:r>
          </a:p>
          <a:p>
            <a:pPr marL="0" indent="0">
              <a:buNone/>
            </a:pPr>
            <a:endParaRPr lang="en-US" sz="3600" b="1" dirty="0">
              <a:solidFill>
                <a:srgbClr val="FFFF00"/>
              </a:solidFill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3CB963-329F-0F35-03AC-33F480DEF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249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</a:t>
            </a:r>
            <a:r>
              <a:rPr lang="en-US" dirty="0">
                <a:solidFill>
                  <a:srgbClr val="FFFF00"/>
                </a:solidFill>
              </a:rPr>
              <a:t>“Misery” </a:t>
            </a:r>
            <a:r>
              <a:rPr lang="en-US" dirty="0"/>
              <a:t>say about </a:t>
            </a:r>
            <a:br>
              <a:rPr lang="en-US" dirty="0"/>
            </a:br>
            <a:r>
              <a:rPr lang="en-US" dirty="0"/>
              <a:t>the Art and Craft of Writing?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FFFF00"/>
                </a:solidFill>
              </a:rPr>
              <a:t>2. Make sure you have a copy of your work</a:t>
            </a:r>
          </a:p>
          <a:p>
            <a:pPr marL="0" indent="0">
              <a:buNone/>
            </a:pPr>
            <a:endParaRPr lang="en-US" sz="3600" b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3600" b="1" dirty="0"/>
              <a:t>(Preferably several copies)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3CB963-329F-0F35-03AC-33F480DEF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653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</a:t>
            </a:r>
            <a:r>
              <a:rPr lang="en-US" dirty="0">
                <a:solidFill>
                  <a:srgbClr val="FFFF00"/>
                </a:solidFill>
              </a:rPr>
              <a:t>“Misery” </a:t>
            </a:r>
            <a:r>
              <a:rPr lang="en-US" dirty="0"/>
              <a:t>say about </a:t>
            </a:r>
            <a:br>
              <a:rPr lang="en-US" dirty="0"/>
            </a:br>
            <a:r>
              <a:rPr lang="en-US" dirty="0"/>
              <a:t>the Art and Craft of Writing?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FFFF00"/>
                </a:solidFill>
              </a:rPr>
              <a:t>3. Writing rituals can be fun </a:t>
            </a:r>
            <a:r>
              <a:rPr lang="en-US" sz="3600" b="1" dirty="0"/>
              <a:t>(but they are not really necessary).</a:t>
            </a:r>
          </a:p>
          <a:p>
            <a:pPr marL="0" indent="0">
              <a:buNone/>
            </a:pPr>
            <a:endParaRPr lang="en-US" sz="3600" b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2800" b="1" dirty="0"/>
              <a:t>(They may come in handy if you are kidnapped </a:t>
            </a:r>
          </a:p>
          <a:p>
            <a:pPr marL="0" indent="0" algn="ctr">
              <a:buNone/>
            </a:pPr>
            <a:r>
              <a:rPr lang="en-US" sz="2800" b="1" dirty="0"/>
              <a:t>by a deranged fan.)</a:t>
            </a:r>
          </a:p>
          <a:p>
            <a:pPr marL="0" indent="0" algn="ctr">
              <a:buNone/>
            </a:pPr>
            <a:endParaRPr lang="en-US" sz="2800" b="1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3CB963-329F-0F35-03AC-33F480DEF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397661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9424</TotalTime>
  <Words>519</Words>
  <Application>Microsoft Office PowerPoint</Application>
  <PresentationFormat>Widescreen</PresentationFormat>
  <Paragraphs>79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Berlin</vt:lpstr>
      <vt:lpstr>The Art and Craft of Writing As Portrayed in Film</vt:lpstr>
      <vt:lpstr>Course Overview</vt:lpstr>
      <vt:lpstr>Todays Film: “Misery” (1990)</vt:lpstr>
      <vt:lpstr>William Goldman’s Screenplays  (partial listing)</vt:lpstr>
      <vt:lpstr>“Misery”</vt:lpstr>
      <vt:lpstr>What does “Misery” say about  the Art and Craft of Writing?</vt:lpstr>
      <vt:lpstr>What does “Misery” say about  the Art and Craft of Writing?</vt:lpstr>
      <vt:lpstr>What does “Misery” say about  the Art and Craft of Writing?</vt:lpstr>
      <vt:lpstr>What does “Misery” say about  the Art and Craft of Writing?</vt:lpstr>
      <vt:lpstr>What does “Misery” say about  the Art and Craft of Writing?</vt:lpstr>
      <vt:lpstr>“Misery” as an example of writing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the Axis Win?</dc:title>
  <dc:creator>Jeffrey Nyquist</dc:creator>
  <cp:lastModifiedBy>Marsh, Kelsey Jean</cp:lastModifiedBy>
  <cp:revision>319</cp:revision>
  <dcterms:created xsi:type="dcterms:W3CDTF">2019-06-05T02:37:21Z</dcterms:created>
  <dcterms:modified xsi:type="dcterms:W3CDTF">2022-10-03T18:02:49Z</dcterms:modified>
</cp:coreProperties>
</file>