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9" r:id="rId3"/>
    <p:sldId id="309" r:id="rId4"/>
    <p:sldId id="431" r:id="rId5"/>
    <p:sldId id="439" r:id="rId6"/>
    <p:sldId id="443" r:id="rId7"/>
    <p:sldId id="433" r:id="rId8"/>
    <p:sldId id="440" r:id="rId9"/>
    <p:sldId id="435" r:id="rId10"/>
    <p:sldId id="436" r:id="rId11"/>
    <p:sldId id="43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rey Nyquist" initials="J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270" autoAdjust="0"/>
  </p:normalViewPr>
  <p:slideViewPr>
    <p:cSldViewPr snapToGrid="0">
      <p:cViewPr varScale="1">
        <p:scale>
          <a:sx n="120" d="100"/>
          <a:sy n="120" d="100"/>
        </p:scale>
        <p:origin x="12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8301-40D8-413B-9014-402A8EDD7A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/>
              <a:t>The Art and Craft of Writing</a:t>
            </a:r>
            <a:br>
              <a:rPr lang="en-US" sz="4800" dirty="0"/>
            </a:br>
            <a:r>
              <a:rPr lang="en-US" sz="3600" dirty="0"/>
              <a:t>As Portrayed in Film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4FA09-96DD-4680-A501-5876DF53B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106779"/>
            <a:ext cx="9852211" cy="222776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4000" i="1" dirty="0"/>
          </a:p>
          <a:p>
            <a:pPr algn="ctr"/>
            <a:r>
              <a:rPr lang="en-US" sz="4000" i="1" dirty="0"/>
              <a:t>OLLI Fall 2022</a:t>
            </a:r>
          </a:p>
          <a:p>
            <a:pPr algn="ctr"/>
            <a:r>
              <a:rPr lang="en-US" sz="4000" i="1" dirty="0"/>
              <a:t>Week 2: </a:t>
            </a:r>
            <a:r>
              <a:rPr lang="en-US" sz="4000" b="1" i="1" dirty="0">
                <a:solidFill>
                  <a:srgbClr val="FFFF00"/>
                </a:solidFill>
              </a:rPr>
              <a:t>Teaching and Writing (cont.)</a:t>
            </a:r>
          </a:p>
          <a:p>
            <a:pPr algn="ctr"/>
            <a:r>
              <a:rPr lang="en-US" sz="4000" b="1" i="1" dirty="0"/>
              <a:t>Film: “Wonder Boys” (2000)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6F3ABD-0448-884E-E767-566E4AC20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33" y="332673"/>
            <a:ext cx="2061633" cy="20616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62C005-6F8A-92E4-B05C-E14234989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7915" y="291397"/>
            <a:ext cx="2925052" cy="206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37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“Wonder Boys”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3. Listen to your own advice. 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dirty="0"/>
              <a:t>The rules that apply to the rest of the world also apply to you.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C0E6D9-D073-E9C4-270C-EA4CFFCE2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122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“Wonder Boys” </a:t>
            </a:r>
            <a:r>
              <a:rPr lang="en-US" dirty="0"/>
              <a:t>as an example of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sz="4000" dirty="0"/>
              <a:t>What do you think?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7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AEB3-FE88-44B6-BFBC-023B28C8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1" y="843261"/>
            <a:ext cx="9613861" cy="1080938"/>
          </a:xfrm>
        </p:spPr>
        <p:txBody>
          <a:bodyPr/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269E-B094-44EA-8536-54E28531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80375" cy="3997666"/>
          </a:xfrm>
        </p:spPr>
        <p:txBody>
          <a:bodyPr>
            <a:normAutofit/>
          </a:bodyPr>
          <a:lstStyle/>
          <a:p>
            <a:r>
              <a:rPr lang="en-US" dirty="0"/>
              <a:t>Week 1: </a:t>
            </a:r>
            <a:r>
              <a:rPr lang="en-US" b="1" i="1" dirty="0">
                <a:solidFill>
                  <a:srgbClr val="FFFF00"/>
                </a:solidFill>
              </a:rPr>
              <a:t>Teaching and Writing (Part 1) </a:t>
            </a:r>
            <a:r>
              <a:rPr lang="en-US" b="1" i="1" dirty="0"/>
              <a:t>“The Wife”</a:t>
            </a:r>
            <a:endParaRPr lang="en-US" dirty="0"/>
          </a:p>
          <a:p>
            <a:r>
              <a:rPr lang="en-US" sz="3600" dirty="0"/>
              <a:t>Week 2: 	</a:t>
            </a:r>
            <a:r>
              <a:rPr lang="en-US" sz="3600" b="1" i="1" dirty="0">
                <a:solidFill>
                  <a:srgbClr val="FFFF00"/>
                </a:solidFill>
              </a:rPr>
              <a:t>(Part 2)</a:t>
            </a:r>
            <a:r>
              <a:rPr lang="en-US" sz="3600" dirty="0"/>
              <a:t> ”Wonder Boys”</a:t>
            </a:r>
          </a:p>
          <a:p>
            <a:r>
              <a:rPr lang="en-US" dirty="0"/>
              <a:t>Week 3: </a:t>
            </a:r>
            <a:r>
              <a:rPr lang="en-US" b="1" i="1" dirty="0">
                <a:solidFill>
                  <a:srgbClr val="FFFF00"/>
                </a:solidFill>
              </a:rPr>
              <a:t>Story and Reality (Part 1: Readers) </a:t>
            </a:r>
            <a:r>
              <a:rPr lang="en-US" b="1" dirty="0"/>
              <a:t>“</a:t>
            </a:r>
            <a:r>
              <a:rPr lang="en-US" dirty="0"/>
              <a:t>Misery”</a:t>
            </a:r>
          </a:p>
          <a:p>
            <a:r>
              <a:rPr lang="en-US" dirty="0"/>
              <a:t>Week 4: 	</a:t>
            </a:r>
            <a:r>
              <a:rPr lang="en-US" b="1" i="1" dirty="0">
                <a:solidFill>
                  <a:srgbClr val="FFFF00"/>
                </a:solidFill>
              </a:rPr>
              <a:t>(Part 2: Authors) </a:t>
            </a:r>
            <a:r>
              <a:rPr lang="en-US" b="1" dirty="0"/>
              <a:t>“</a:t>
            </a:r>
            <a:r>
              <a:rPr lang="en-US" dirty="0"/>
              <a:t>Adaptation”</a:t>
            </a:r>
          </a:p>
          <a:p>
            <a:r>
              <a:rPr lang="en-US" dirty="0"/>
              <a:t>Week 5: 	</a:t>
            </a:r>
            <a:r>
              <a:rPr lang="en-US" b="1" i="1" dirty="0">
                <a:solidFill>
                  <a:srgbClr val="FFFF00"/>
                </a:solidFill>
              </a:rPr>
              <a:t>(Part 3: Characters) </a:t>
            </a:r>
            <a:r>
              <a:rPr lang="en-US" b="1" dirty="0"/>
              <a:t>“</a:t>
            </a:r>
            <a:r>
              <a:rPr lang="en-US" dirty="0"/>
              <a:t>Stranger Than Fiction”</a:t>
            </a:r>
          </a:p>
          <a:p>
            <a:r>
              <a:rPr lang="en-US" dirty="0"/>
              <a:t>Week 6: </a:t>
            </a:r>
            <a:r>
              <a:rPr lang="en-US" b="1" i="1" dirty="0">
                <a:solidFill>
                  <a:srgbClr val="FFFF00"/>
                </a:solidFill>
              </a:rPr>
              <a:t>Forging the Manuscript </a:t>
            </a:r>
            <a:r>
              <a:rPr lang="en-US" dirty="0"/>
              <a:t>”Genius”</a:t>
            </a:r>
          </a:p>
          <a:p>
            <a:r>
              <a:rPr lang="en-US" dirty="0"/>
              <a:t>Week 7: </a:t>
            </a:r>
            <a:r>
              <a:rPr lang="en-US" b="1" i="1" dirty="0">
                <a:solidFill>
                  <a:srgbClr val="FFFF00"/>
                </a:solidFill>
              </a:rPr>
              <a:t>Finding the Author’s Authentic Voice (Part 1) </a:t>
            </a:r>
            <a:r>
              <a:rPr lang="en-US" dirty="0"/>
              <a:t>“Little Women”</a:t>
            </a:r>
          </a:p>
          <a:p>
            <a:r>
              <a:rPr lang="en-US" sz="2800" dirty="0"/>
              <a:t>Week 8: 	</a:t>
            </a:r>
            <a:r>
              <a:rPr lang="en-US" b="1" i="1" dirty="0">
                <a:solidFill>
                  <a:srgbClr val="FFFF00"/>
                </a:solidFill>
              </a:rPr>
              <a:t>(Part 2) </a:t>
            </a:r>
            <a:r>
              <a:rPr lang="en-US" dirty="0"/>
              <a:t>“Finding Forester”</a:t>
            </a:r>
          </a:p>
          <a:p>
            <a:endParaRPr lang="en-US" sz="2800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DDF624-3F10-C89F-54CA-3A2C70755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75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Todays Film: “Wonder Boys” (2000)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Screenplay:</a:t>
            </a:r>
            <a:r>
              <a:rPr lang="en-US" dirty="0"/>
              <a:t> Steve </a:t>
            </a:r>
            <a:r>
              <a:rPr lang="en-US" dirty="0" err="1"/>
              <a:t>Kloves</a:t>
            </a:r>
            <a:r>
              <a:rPr lang="en-US" dirty="0"/>
              <a:t>, based on the novel by Michael Chabon</a:t>
            </a:r>
          </a:p>
          <a:p>
            <a:pPr lvl="1"/>
            <a:r>
              <a:rPr lang="en-US" dirty="0"/>
              <a:t>Nominated for the Oscar for best adapted screenplay</a:t>
            </a:r>
          </a:p>
          <a:p>
            <a:r>
              <a:rPr lang="en-US" dirty="0">
                <a:solidFill>
                  <a:srgbClr val="FFFF00"/>
                </a:solidFill>
              </a:rPr>
              <a:t>Director: </a:t>
            </a:r>
            <a:r>
              <a:rPr lang="en-US" dirty="0" err="1"/>
              <a:t>Vurtis</a:t>
            </a:r>
            <a:r>
              <a:rPr lang="en-US" dirty="0"/>
              <a:t> Hanson</a:t>
            </a:r>
          </a:p>
          <a:p>
            <a:r>
              <a:rPr lang="en-US" dirty="0">
                <a:solidFill>
                  <a:srgbClr val="FFFF00"/>
                </a:solidFill>
              </a:rPr>
              <a:t>Principle Cast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Michael Douglas—</a:t>
            </a:r>
            <a:r>
              <a:rPr lang="en-US" dirty="0"/>
              <a:t>Professor Grady Trip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Toby Maguire—</a:t>
            </a:r>
            <a:r>
              <a:rPr lang="en-US" dirty="0"/>
              <a:t>James Leer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Frances McDormand—</a:t>
            </a:r>
            <a:r>
              <a:rPr lang="en-US" dirty="0"/>
              <a:t>Chancellor Sara Gaskell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Katie Holmes—</a:t>
            </a:r>
            <a:r>
              <a:rPr lang="en-US" dirty="0"/>
              <a:t>Hannah Green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Rip Torn—</a:t>
            </a:r>
            <a:r>
              <a:rPr lang="en-US" dirty="0"/>
              <a:t>Quentin “Q” </a:t>
            </a:r>
            <a:r>
              <a:rPr lang="en-US" dirty="0" err="1"/>
              <a:t>Morewood</a:t>
            </a:r>
            <a:endParaRPr lang="en-US" dirty="0"/>
          </a:p>
          <a:p>
            <a:pPr lvl="1"/>
            <a:r>
              <a:rPr lang="en-US">
                <a:solidFill>
                  <a:srgbClr val="FFFF00"/>
                </a:solidFill>
              </a:rPr>
              <a:t>Robert </a:t>
            </a:r>
            <a:r>
              <a:rPr lang="en-US" dirty="0">
                <a:solidFill>
                  <a:srgbClr val="FFFF00"/>
                </a:solidFill>
              </a:rPr>
              <a:t>Downey Jr.—</a:t>
            </a:r>
            <a:r>
              <a:rPr lang="en-US" dirty="0"/>
              <a:t>Terry Crabtree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Richard Thomas—</a:t>
            </a:r>
            <a:r>
              <a:rPr lang="en-US" dirty="0"/>
              <a:t>Professor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Walter Gaskell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23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212C3-736A-8E4A-85C4-E77D74ED6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“Wonder Boys”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10DD4-F0D1-5667-B975-AC37B749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Let’s watch the film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4600" dirty="0"/>
              <a:t>But be on the lookout for the mention of one of the films we’re going to watch a little later.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5744C2-C1AE-E5E0-7876-AA4EBE758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9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B6631-4D9A-1DB4-DFC5-79BF38F50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6000" dirty="0"/>
              <a:t>Wonder Boys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C55EB2-3941-A3EC-2305-2AB84314E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872A831-8F86-2A03-AA88-C68E159653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9569" y="204931"/>
            <a:ext cx="4421580" cy="6448138"/>
          </a:xfrm>
        </p:spPr>
      </p:pic>
    </p:spTree>
    <p:extLst>
      <p:ext uri="{BB962C8B-B14F-4D97-AF65-F5344CB8AC3E}">
        <p14:creationId xmlns:p14="http://schemas.microsoft.com/office/powerpoint/2010/main" val="2534093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“Wonder Boys”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And a shout-out to one of our upcoming films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dirty="0"/>
              <a:t>In the writers’ cocktail party, one of the snatches of overheard conversation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“What did you think of </a:t>
            </a:r>
            <a:r>
              <a:rPr lang="en-US" b="1" i="1" dirty="0"/>
              <a:t>Adaptation</a:t>
            </a:r>
            <a:r>
              <a:rPr lang="en-US" dirty="0"/>
              <a:t>?”</a:t>
            </a:r>
          </a:p>
          <a:p>
            <a:pPr marL="0" indent="0">
              <a:buNone/>
            </a:pPr>
            <a:r>
              <a:rPr lang="en-US" dirty="0"/>
              <a:t>	“I thought it was more literary than cinematic.”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C0E6D9-D073-E9C4-270C-EA4CFFCE2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558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“Wonder Boys”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457200" indent="-457200">
              <a:buAutoNum type="arabicPeriod"/>
            </a:pPr>
            <a:r>
              <a:rPr lang="en-US" sz="3600" b="1" dirty="0"/>
              <a:t>First Novels are (comparatively) Easy</a:t>
            </a:r>
          </a:p>
          <a:p>
            <a:pPr marL="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Second acts can be much harder.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754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AD715-53D7-751B-B293-41AB023A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D11D9-DD6C-3C66-F93A-A1EA862F6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J. D. Salinger, </a:t>
            </a:r>
            <a:r>
              <a:rPr lang="en-US" b="1" dirty="0"/>
              <a:t>Catcher in the Rye</a:t>
            </a:r>
          </a:p>
          <a:p>
            <a:r>
              <a:rPr lang="en-US" dirty="0"/>
              <a:t>Emily Bronte, </a:t>
            </a:r>
            <a:r>
              <a:rPr lang="en-US" b="1" dirty="0"/>
              <a:t>Wuthering Heights</a:t>
            </a:r>
          </a:p>
          <a:p>
            <a:r>
              <a:rPr lang="en-US" dirty="0"/>
              <a:t>Margaret Mitchell, </a:t>
            </a:r>
            <a:r>
              <a:rPr lang="en-US" b="1" dirty="0"/>
              <a:t>Gone With The Wind</a:t>
            </a:r>
          </a:p>
          <a:p>
            <a:r>
              <a:rPr lang="en-US" dirty="0"/>
              <a:t>Sylvia Plath, </a:t>
            </a:r>
            <a:r>
              <a:rPr lang="en-US" b="1" dirty="0"/>
              <a:t>The Bell Jar</a:t>
            </a:r>
          </a:p>
          <a:p>
            <a:r>
              <a:rPr lang="en-US" dirty="0"/>
              <a:t>Anna Sewell, </a:t>
            </a:r>
            <a:r>
              <a:rPr lang="en-US" b="1" dirty="0"/>
              <a:t>Black Beauty</a:t>
            </a:r>
          </a:p>
          <a:p>
            <a:r>
              <a:rPr lang="en-US" dirty="0"/>
              <a:t>Ralph Ellison, </a:t>
            </a:r>
            <a:r>
              <a:rPr lang="en-US" b="1" dirty="0"/>
              <a:t>Invisible Man</a:t>
            </a:r>
          </a:p>
          <a:p>
            <a:r>
              <a:rPr lang="en-US" dirty="0"/>
              <a:t>Oscar Wilde, </a:t>
            </a:r>
            <a:r>
              <a:rPr lang="en-US" b="1" dirty="0"/>
              <a:t>The Picture of Dorian Gray</a:t>
            </a:r>
          </a:p>
          <a:p>
            <a:r>
              <a:rPr lang="en-US" dirty="0"/>
              <a:t>Carl Sandburg, </a:t>
            </a:r>
            <a:r>
              <a:rPr lang="en-US" b="1" dirty="0"/>
              <a:t>Remembrance Rock</a:t>
            </a:r>
          </a:p>
          <a:p>
            <a:r>
              <a:rPr lang="en-US" dirty="0"/>
              <a:t>Boris Pasternak, </a:t>
            </a:r>
            <a:r>
              <a:rPr lang="en-US" b="1" dirty="0"/>
              <a:t>Doctor Zhivago</a:t>
            </a:r>
          </a:p>
          <a:p>
            <a:r>
              <a:rPr lang="en-US" dirty="0"/>
              <a:t>Nora Ephron, </a:t>
            </a:r>
            <a:r>
              <a:rPr lang="en-US" b="1" dirty="0"/>
              <a:t>Heartburn</a:t>
            </a:r>
          </a:p>
        </p:txBody>
      </p:sp>
    </p:spTree>
    <p:extLst>
      <p:ext uri="{BB962C8B-B14F-4D97-AF65-F5344CB8AC3E}">
        <p14:creationId xmlns:p14="http://schemas.microsoft.com/office/powerpoint/2010/main" val="1131820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“Wonder Boys”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2. “If you don’t know where you’re going, you might end up somewhere else”</a:t>
            </a:r>
          </a:p>
          <a:p>
            <a:pPr marL="0" indent="0">
              <a:buNone/>
            </a:pPr>
            <a:r>
              <a:rPr lang="en-US" sz="3600" b="1" dirty="0"/>
              <a:t>		--Yogi </a:t>
            </a:r>
            <a:r>
              <a:rPr lang="en-US" sz="3600" b="1" dirty="0" err="1"/>
              <a:t>Bera</a:t>
            </a:r>
            <a:endParaRPr lang="en-US" sz="36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	(If you don’t know how the novel ends, then you don’t know what it’s about, so why are you writing it?)</a:t>
            </a:r>
            <a:endParaRPr lang="en-US" b="1" i="1" u="sng" dirty="0">
              <a:solidFill>
                <a:srgbClr val="FFFF0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5A98E8-0946-BF4C-EF15-AABD2F95B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4648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9350</TotalTime>
  <Words>522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The Art and Craft of Writing As Portrayed in Film</vt:lpstr>
      <vt:lpstr>Course Overview</vt:lpstr>
      <vt:lpstr>Todays Film: “Wonder Boys” (2000)</vt:lpstr>
      <vt:lpstr>“Wonder Boys”</vt:lpstr>
      <vt:lpstr>Wonder Boys    </vt:lpstr>
      <vt:lpstr>What does “Wonder Boys” say about  the Art and Craft of Writing?</vt:lpstr>
      <vt:lpstr>What does “Wonder Boys” say about  the Art and Craft of Writing?</vt:lpstr>
      <vt:lpstr>PowerPoint Presentation</vt:lpstr>
      <vt:lpstr>What does “Wonder Boys” say about  the Art and Craft of Writing?</vt:lpstr>
      <vt:lpstr>What does “Wonder Boys” say about  the Art and Craft of Writing?</vt:lpstr>
      <vt:lpstr>“Wonder Boys” as an example of writing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the Axis Win?</dc:title>
  <dc:creator>Jeffrey Nyquist</dc:creator>
  <cp:lastModifiedBy>Marsh, Kelsey Jean</cp:lastModifiedBy>
  <cp:revision>317</cp:revision>
  <dcterms:created xsi:type="dcterms:W3CDTF">2019-06-05T02:37:21Z</dcterms:created>
  <dcterms:modified xsi:type="dcterms:W3CDTF">2022-09-19T17:59:46Z</dcterms:modified>
</cp:coreProperties>
</file>