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430" r:id="rId3"/>
    <p:sldId id="299" r:id="rId4"/>
    <p:sldId id="309" r:id="rId5"/>
    <p:sldId id="431" r:id="rId6"/>
    <p:sldId id="439" r:id="rId7"/>
    <p:sldId id="433" r:id="rId8"/>
    <p:sldId id="435" r:id="rId9"/>
    <p:sldId id="436" r:id="rId10"/>
    <p:sldId id="437" r:id="rId11"/>
    <p:sldId id="438" r:id="rId12"/>
    <p:sldId id="43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ffrey Nyquist" initials="JN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270" autoAdjust="0"/>
  </p:normalViewPr>
  <p:slideViewPr>
    <p:cSldViewPr snapToGrid="0">
      <p:cViewPr varScale="1">
        <p:scale>
          <a:sx n="120" d="100"/>
          <a:sy n="120" d="100"/>
        </p:scale>
        <p:origin x="120" y="1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9/19/2022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9/19/2022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9/19/2022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9/19/2022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9/19/2022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9/19/2022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9/19/2022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9/19/2022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9/19/2022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9/19/2022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9/19/2022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9/19/2022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9/19/2022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9/19/2022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9/19/2022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9/19/2022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9/19/2022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9/19/2022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68301-40D8-413B-9014-402A8EDD7A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800" dirty="0"/>
              <a:t>The Art and Craft of Writing</a:t>
            </a:r>
            <a:br>
              <a:rPr lang="en-US" sz="4800" dirty="0"/>
            </a:br>
            <a:r>
              <a:rPr lang="en-US" sz="3600" dirty="0"/>
              <a:t>As Portrayed in Film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54FA09-96DD-4680-A501-5876DF53BA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0322" y="4106779"/>
            <a:ext cx="9852211" cy="2227760"/>
          </a:xfrm>
        </p:spPr>
        <p:txBody>
          <a:bodyPr>
            <a:normAutofit fontScale="92500" lnSpcReduction="20000"/>
          </a:bodyPr>
          <a:lstStyle/>
          <a:p>
            <a:pPr algn="ctr"/>
            <a:endParaRPr lang="en-US" sz="4000" i="1" dirty="0"/>
          </a:p>
          <a:p>
            <a:pPr algn="ctr"/>
            <a:r>
              <a:rPr lang="en-US" sz="4000" i="1" dirty="0"/>
              <a:t>OLLI Fall 2022</a:t>
            </a:r>
          </a:p>
          <a:p>
            <a:pPr algn="ctr"/>
            <a:r>
              <a:rPr lang="en-US" sz="4000" i="1" dirty="0"/>
              <a:t>Week 1: </a:t>
            </a:r>
            <a:r>
              <a:rPr lang="en-US" sz="4000" b="1" i="1" dirty="0">
                <a:solidFill>
                  <a:srgbClr val="FFFF00"/>
                </a:solidFill>
              </a:rPr>
              <a:t>Teaching and Writing</a:t>
            </a:r>
          </a:p>
          <a:p>
            <a:pPr algn="ctr"/>
            <a:r>
              <a:rPr lang="en-US" sz="4000" b="1" i="1" dirty="0"/>
              <a:t>Film: “The Wife” (2017)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A6F3ABD-0448-884E-E767-566E4AC203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033" y="332673"/>
            <a:ext cx="2061633" cy="206163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962C005-6F8A-92E4-B05C-E142349891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57915" y="291397"/>
            <a:ext cx="2925052" cy="2061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1377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1C1AD-F187-4D3E-B277-E95E35EDB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does </a:t>
            </a:r>
            <a:r>
              <a:rPr lang="en-US" dirty="0">
                <a:solidFill>
                  <a:srgbClr val="FFFF00"/>
                </a:solidFill>
              </a:rPr>
              <a:t>“The Wife” </a:t>
            </a:r>
            <a:r>
              <a:rPr lang="en-US" dirty="0"/>
              <a:t>say about </a:t>
            </a:r>
            <a:br>
              <a:rPr lang="en-US" dirty="0"/>
            </a:br>
            <a:r>
              <a:rPr lang="en-US" dirty="0"/>
              <a:t>the Art and Craft of Writing?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D5742-48E0-4340-A7FF-50A968291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1" y="2336872"/>
            <a:ext cx="11007402" cy="40771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4. Plot and Theme and Setting are all well and good, but </a:t>
            </a:r>
          </a:p>
          <a:p>
            <a:pPr marL="0" indent="0">
              <a:buNone/>
            </a:pPr>
            <a:r>
              <a:rPr lang="en-US" sz="3600" b="1" i="1" u="sng" dirty="0">
                <a:solidFill>
                  <a:srgbClr val="FFFF00"/>
                </a:solidFill>
              </a:rPr>
              <a:t>Character</a:t>
            </a:r>
            <a:r>
              <a:rPr lang="en-US" sz="3600" b="1" dirty="0">
                <a:solidFill>
                  <a:srgbClr val="FFFF00"/>
                </a:solidFill>
              </a:rPr>
              <a:t> is what they give out Nobel Prizes for.</a:t>
            </a:r>
          </a:p>
          <a:p>
            <a:pPr marL="0" indent="0">
              <a:buNone/>
            </a:pPr>
            <a:endParaRPr lang="en-US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b="1" dirty="0"/>
              <a:t>	Character is the culmination of all other parts of the story. 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	Character identification is the reader’s emotional link to the story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8C3DD38-8198-E36F-7065-E157F6D4C3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07700" y="753228"/>
            <a:ext cx="1130300" cy="113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3433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1C1AD-F187-4D3E-B277-E95E35EDB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does </a:t>
            </a:r>
            <a:r>
              <a:rPr lang="en-US" dirty="0">
                <a:solidFill>
                  <a:srgbClr val="FFFF00"/>
                </a:solidFill>
              </a:rPr>
              <a:t>“The Wife” </a:t>
            </a:r>
            <a:r>
              <a:rPr lang="en-US" dirty="0"/>
              <a:t>say about </a:t>
            </a:r>
            <a:br>
              <a:rPr lang="en-US" dirty="0"/>
            </a:br>
            <a:r>
              <a:rPr lang="en-US" dirty="0"/>
              <a:t>the Art and Craft of Writing?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D5742-48E0-4340-A7FF-50A968291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1" y="2336872"/>
            <a:ext cx="11007402" cy="40771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5. Someone can understand the art and craft of writing well enough to teach others </a:t>
            </a:r>
            <a:r>
              <a:rPr lang="en-US" sz="2800" b="1" i="1" dirty="0">
                <a:solidFill>
                  <a:srgbClr val="FFFF00"/>
                </a:solidFill>
              </a:rPr>
              <a:t>without being able to actually do it well themselves.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“Do as I say, not as I do.”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The best books on writing well are by editors and agents, not authors.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	It’s not just true in writing.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D0137BF-BCD7-FA84-1523-5C7ECCB530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07700" y="753228"/>
            <a:ext cx="1130300" cy="113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9927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1C1AD-F187-4D3E-B277-E95E35EDB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“The Wife” </a:t>
            </a:r>
            <a:r>
              <a:rPr lang="en-US" dirty="0"/>
              <a:t>as an example of writing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D5742-48E0-4340-A7FF-50A968291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1" y="2336872"/>
            <a:ext cx="11007402" cy="4077179"/>
          </a:xfrm>
        </p:spPr>
        <p:txBody>
          <a:bodyPr>
            <a:normAutofit/>
          </a:bodyPr>
          <a:lstStyle/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 algn="ctr">
              <a:buNone/>
            </a:pPr>
            <a:r>
              <a:rPr lang="en-US" sz="4000" dirty="0"/>
              <a:t>What do you think?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EDE2097-738E-F46A-7281-3B4B2BABDD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4934" y="753228"/>
            <a:ext cx="1371600" cy="966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2071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C0A22-F674-E8E4-1E47-4EE250612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4F699-45BB-397A-F731-29A41D861C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Relationship Between Film and Writing</a:t>
            </a:r>
          </a:p>
          <a:p>
            <a:r>
              <a:rPr lang="en-US" dirty="0"/>
              <a:t>Learning to Write by Trial and (mostly) Error</a:t>
            </a:r>
          </a:p>
          <a:p>
            <a:endParaRPr lang="en-US" dirty="0"/>
          </a:p>
          <a:p>
            <a:r>
              <a:rPr lang="en-US" dirty="0"/>
              <a:t>In the course we will watch a series of dramatic films about writers struggling to write well.</a:t>
            </a:r>
          </a:p>
          <a:p>
            <a:r>
              <a:rPr lang="en-US" dirty="0"/>
              <a:t>Afterwards we will discuss them from two different </a:t>
            </a:r>
            <a:r>
              <a:rPr lang="en-US" dirty="0" err="1"/>
              <a:t>perspetives</a:t>
            </a:r>
            <a:endParaRPr lang="en-US" dirty="0"/>
          </a:p>
          <a:p>
            <a:pPr lvl="1"/>
            <a:r>
              <a:rPr lang="en-US" dirty="0"/>
              <a:t>What the film has to say about the art and craft of writing</a:t>
            </a:r>
          </a:p>
          <a:p>
            <a:pPr lvl="1"/>
            <a:r>
              <a:rPr lang="en-US" dirty="0"/>
              <a:t>The film as an example of writing by itself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AC552A6-0F30-6866-D129-5D562CB2E6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07700" y="753228"/>
            <a:ext cx="1130300" cy="113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916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BAEB3-FE88-44B6-BFBC-023B28C83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5521" y="843261"/>
            <a:ext cx="9613861" cy="1080938"/>
          </a:xfrm>
        </p:spPr>
        <p:txBody>
          <a:bodyPr/>
          <a:lstStyle/>
          <a:p>
            <a:r>
              <a:rPr lang="en-US" dirty="0"/>
              <a:t>Course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C269E-B094-44EA-8536-54E28531F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1180375" cy="3997666"/>
          </a:xfrm>
        </p:spPr>
        <p:txBody>
          <a:bodyPr>
            <a:normAutofit/>
          </a:bodyPr>
          <a:lstStyle/>
          <a:p>
            <a:r>
              <a:rPr lang="en-US" dirty="0"/>
              <a:t>Week 1: </a:t>
            </a:r>
            <a:r>
              <a:rPr lang="en-US" b="1" i="1" dirty="0">
                <a:solidFill>
                  <a:srgbClr val="FFFF00"/>
                </a:solidFill>
              </a:rPr>
              <a:t>Teaching and Writing (Part 1) </a:t>
            </a:r>
            <a:r>
              <a:rPr lang="en-US" b="1" i="1" dirty="0"/>
              <a:t>“The Wife”</a:t>
            </a:r>
            <a:endParaRPr lang="en-US" dirty="0"/>
          </a:p>
          <a:p>
            <a:r>
              <a:rPr lang="en-US" dirty="0"/>
              <a:t>Week 2: 	</a:t>
            </a:r>
            <a:r>
              <a:rPr lang="en-US" b="1" i="1" dirty="0">
                <a:solidFill>
                  <a:srgbClr val="FFFF00"/>
                </a:solidFill>
              </a:rPr>
              <a:t>(Part 2)</a:t>
            </a:r>
            <a:r>
              <a:rPr lang="en-US" dirty="0"/>
              <a:t> ”Wonder Boys”</a:t>
            </a:r>
          </a:p>
          <a:p>
            <a:r>
              <a:rPr lang="en-US" dirty="0"/>
              <a:t>Week 3: </a:t>
            </a:r>
            <a:r>
              <a:rPr lang="en-US" b="1" i="1" dirty="0">
                <a:solidFill>
                  <a:srgbClr val="FFFF00"/>
                </a:solidFill>
              </a:rPr>
              <a:t>Story and Reality (Part 1: Readers) </a:t>
            </a:r>
            <a:r>
              <a:rPr lang="en-US" b="1" dirty="0"/>
              <a:t>“</a:t>
            </a:r>
            <a:r>
              <a:rPr lang="en-US" dirty="0"/>
              <a:t>Misery”</a:t>
            </a:r>
          </a:p>
          <a:p>
            <a:r>
              <a:rPr lang="en-US" dirty="0"/>
              <a:t>Week 4: 	</a:t>
            </a:r>
            <a:r>
              <a:rPr lang="en-US" b="1" i="1" dirty="0">
                <a:solidFill>
                  <a:srgbClr val="FFFF00"/>
                </a:solidFill>
              </a:rPr>
              <a:t>(Part 2: Authors) </a:t>
            </a:r>
            <a:r>
              <a:rPr lang="en-US" b="1" dirty="0"/>
              <a:t>“</a:t>
            </a:r>
            <a:r>
              <a:rPr lang="en-US" dirty="0"/>
              <a:t>Adaptation”</a:t>
            </a:r>
          </a:p>
          <a:p>
            <a:r>
              <a:rPr lang="en-US" dirty="0"/>
              <a:t>Week 5: 	</a:t>
            </a:r>
            <a:r>
              <a:rPr lang="en-US" b="1" i="1" dirty="0">
                <a:solidFill>
                  <a:srgbClr val="FFFF00"/>
                </a:solidFill>
              </a:rPr>
              <a:t>(Part 3: Characters) </a:t>
            </a:r>
            <a:r>
              <a:rPr lang="en-US" b="1" dirty="0"/>
              <a:t>“</a:t>
            </a:r>
            <a:r>
              <a:rPr lang="en-US" dirty="0"/>
              <a:t>Stranger Than Fiction”</a:t>
            </a:r>
          </a:p>
          <a:p>
            <a:r>
              <a:rPr lang="en-US" dirty="0"/>
              <a:t>Week 6: </a:t>
            </a:r>
            <a:r>
              <a:rPr lang="en-US" b="1" i="1" dirty="0">
                <a:solidFill>
                  <a:srgbClr val="FFFF00"/>
                </a:solidFill>
              </a:rPr>
              <a:t>Forging the Manuscript </a:t>
            </a:r>
            <a:r>
              <a:rPr lang="en-US" dirty="0"/>
              <a:t>”Genius”</a:t>
            </a:r>
          </a:p>
          <a:p>
            <a:r>
              <a:rPr lang="en-US" dirty="0"/>
              <a:t>Week 7: </a:t>
            </a:r>
            <a:r>
              <a:rPr lang="en-US" b="1" i="1" dirty="0">
                <a:solidFill>
                  <a:srgbClr val="FFFF00"/>
                </a:solidFill>
              </a:rPr>
              <a:t>Finding the Author’s Authentic Voice (Part 1) </a:t>
            </a:r>
            <a:r>
              <a:rPr lang="en-US" dirty="0"/>
              <a:t>“Little Women”</a:t>
            </a:r>
          </a:p>
          <a:p>
            <a:r>
              <a:rPr lang="en-US" sz="2800" dirty="0"/>
              <a:t>Week 8: 	</a:t>
            </a:r>
            <a:r>
              <a:rPr lang="en-US" b="1" i="1" dirty="0">
                <a:solidFill>
                  <a:srgbClr val="FFFF00"/>
                </a:solidFill>
              </a:rPr>
              <a:t>(Part 2) </a:t>
            </a:r>
            <a:r>
              <a:rPr lang="en-US" dirty="0"/>
              <a:t>“Finding Forester”</a:t>
            </a:r>
          </a:p>
          <a:p>
            <a:endParaRPr lang="en-US" sz="2800" u="sng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BDDF624-3F10-C89F-54CA-3A2C707557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07700" y="753228"/>
            <a:ext cx="1130300" cy="113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8758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1C1AD-F187-4D3E-B277-E95E35EDB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Todays Film: “The Wife” (2017)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D5742-48E0-4340-A7FF-50A968291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1" y="2336872"/>
            <a:ext cx="11007402" cy="4077179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Screenplay:</a:t>
            </a:r>
            <a:r>
              <a:rPr lang="en-US" dirty="0"/>
              <a:t> Jane Anderson, based on the novel by Meg </a:t>
            </a:r>
            <a:r>
              <a:rPr lang="en-US" dirty="0" err="1"/>
              <a:t>Wolitzer</a:t>
            </a:r>
            <a:endParaRPr lang="en-US" dirty="0"/>
          </a:p>
          <a:p>
            <a:r>
              <a:rPr lang="en-US" dirty="0">
                <a:solidFill>
                  <a:srgbClr val="FFFF00"/>
                </a:solidFill>
              </a:rPr>
              <a:t>Director: </a:t>
            </a:r>
            <a:r>
              <a:rPr lang="en-US" dirty="0"/>
              <a:t>Björn L. Runge</a:t>
            </a:r>
          </a:p>
          <a:p>
            <a:r>
              <a:rPr lang="en-US" dirty="0">
                <a:solidFill>
                  <a:srgbClr val="FFFF00"/>
                </a:solidFill>
              </a:rPr>
              <a:t>Principle Cast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Glen Close—</a:t>
            </a:r>
            <a:r>
              <a:rPr lang="en-US" dirty="0"/>
              <a:t>Joan </a:t>
            </a:r>
            <a:r>
              <a:rPr lang="en-US" dirty="0" err="1"/>
              <a:t>Castelman</a:t>
            </a:r>
            <a:endParaRPr lang="en-US" dirty="0"/>
          </a:p>
          <a:p>
            <a:pPr lvl="1"/>
            <a:r>
              <a:rPr lang="en-US" dirty="0">
                <a:solidFill>
                  <a:srgbClr val="FFFF00"/>
                </a:solidFill>
              </a:rPr>
              <a:t>Jonathan Pryce—</a:t>
            </a:r>
            <a:r>
              <a:rPr lang="en-US" dirty="0"/>
              <a:t>Joseph </a:t>
            </a:r>
            <a:r>
              <a:rPr lang="en-US" dirty="0" err="1"/>
              <a:t>Castelman</a:t>
            </a:r>
            <a:endParaRPr lang="en-US" dirty="0"/>
          </a:p>
          <a:p>
            <a:pPr lvl="1"/>
            <a:r>
              <a:rPr lang="en-US" dirty="0">
                <a:solidFill>
                  <a:srgbClr val="FFFF00"/>
                </a:solidFill>
              </a:rPr>
              <a:t>Christian Slater—</a:t>
            </a:r>
            <a:r>
              <a:rPr lang="en-US" dirty="0"/>
              <a:t>Nathaniel Bone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Annie Starke—</a:t>
            </a:r>
            <a:r>
              <a:rPr lang="en-US" dirty="0"/>
              <a:t>Young Joan </a:t>
            </a:r>
            <a:r>
              <a:rPr lang="en-US" dirty="0" err="1"/>
              <a:t>Castelman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E170216-0018-FB90-9961-04FD4D30A4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4934" y="753228"/>
            <a:ext cx="1371600" cy="966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230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212C3-736A-8E4A-85C4-E77D74ED6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“The Wife”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D10DD4-F0D1-5667-B975-AC37B74926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6000" dirty="0"/>
          </a:p>
          <a:p>
            <a:pPr marL="0" indent="0" algn="ctr">
              <a:buNone/>
            </a:pPr>
            <a:r>
              <a:rPr lang="en-US" sz="6000" dirty="0"/>
              <a:t>Let’s watch the film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35744C2-C1AE-E5E0-7876-AA4EBE7588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4934" y="753228"/>
            <a:ext cx="1371600" cy="966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791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B6631-4D9A-1DB4-DFC5-79BF38F50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/>
              <a:t>Joan Castleman</a:t>
            </a:r>
            <a:br>
              <a:rPr lang="en-US" dirty="0"/>
            </a:br>
            <a:r>
              <a:rPr lang="en-US" dirty="0"/>
              <a:t>Glen Close                           Annie Starke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520DFD21-867E-EEBE-D510-6A5FFD4F67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55333" y="2034987"/>
            <a:ext cx="6408357" cy="4329510"/>
          </a:xfr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4C55EB2-3941-A3EC-2305-2AB84314E3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84934" y="753228"/>
            <a:ext cx="1371600" cy="966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093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1C1AD-F187-4D3E-B277-E95E35EDB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does </a:t>
            </a:r>
            <a:r>
              <a:rPr lang="en-US" dirty="0">
                <a:solidFill>
                  <a:srgbClr val="FFFF00"/>
                </a:solidFill>
              </a:rPr>
              <a:t>“The Wife” </a:t>
            </a:r>
            <a:r>
              <a:rPr lang="en-US" dirty="0"/>
              <a:t>say about </a:t>
            </a:r>
            <a:br>
              <a:rPr lang="en-US" dirty="0"/>
            </a:br>
            <a:r>
              <a:rPr lang="en-US" dirty="0"/>
              <a:t>the Art and Craft of Writing?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D5742-48E0-4340-A7FF-50A968291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1" y="2336872"/>
            <a:ext cx="11007402" cy="407717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FFFF00"/>
              </a:solidFill>
            </a:endParaRPr>
          </a:p>
          <a:p>
            <a:pPr marL="457200" indent="-457200">
              <a:buAutoNum type="arabicPeriod"/>
            </a:pPr>
            <a:r>
              <a:rPr lang="en-US" sz="3600" b="1" dirty="0">
                <a:solidFill>
                  <a:srgbClr val="FFFF00"/>
                </a:solidFill>
              </a:rPr>
              <a:t>A Writer Needs to </a:t>
            </a:r>
            <a:r>
              <a:rPr lang="en-US" sz="3600" b="1" i="1" u="sng" dirty="0">
                <a:solidFill>
                  <a:srgbClr val="FFFF00"/>
                </a:solidFill>
              </a:rPr>
              <a:t>Write</a:t>
            </a:r>
            <a:r>
              <a:rPr lang="en-US" sz="3600" b="1" dirty="0">
                <a:solidFill>
                  <a:srgbClr val="FFFF00"/>
                </a:solidFill>
              </a:rPr>
              <a:t>. </a:t>
            </a:r>
          </a:p>
          <a:p>
            <a:pPr marL="0" indent="0">
              <a:buNone/>
            </a:pPr>
            <a:endParaRPr lang="en-US" sz="36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b="1" dirty="0"/>
              <a:t>A great writer has </a:t>
            </a:r>
            <a:r>
              <a:rPr lang="en-US" b="1" dirty="0">
                <a:solidFill>
                  <a:srgbClr val="FFFF00"/>
                </a:solidFill>
              </a:rPr>
              <a:t>something to say, </a:t>
            </a:r>
            <a:r>
              <a:rPr lang="en-US" b="1" dirty="0"/>
              <a:t>something that demands to be said.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E3CB963-329F-0F35-03AC-33F480DEF8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07700" y="753228"/>
            <a:ext cx="1130300" cy="113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754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1C1AD-F187-4D3E-B277-E95E35EDB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does </a:t>
            </a:r>
            <a:r>
              <a:rPr lang="en-US" dirty="0">
                <a:solidFill>
                  <a:srgbClr val="FFFF00"/>
                </a:solidFill>
              </a:rPr>
              <a:t>“The Wife” </a:t>
            </a:r>
            <a:r>
              <a:rPr lang="en-US" dirty="0"/>
              <a:t>say about </a:t>
            </a:r>
            <a:br>
              <a:rPr lang="en-US" dirty="0"/>
            </a:br>
            <a:r>
              <a:rPr lang="en-US" dirty="0"/>
              <a:t>the Art and Craft of Writing?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D5742-48E0-4340-A7FF-50A968291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1" y="2336872"/>
            <a:ext cx="11007402" cy="407717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rgbClr val="FFFF00"/>
                </a:solidFill>
              </a:rPr>
              <a:t>2. Men controlled writing </a:t>
            </a:r>
            <a:r>
              <a:rPr lang="en-US" sz="3600" b="1" dirty="0"/>
              <a:t>in mid-century America (and well before then)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	Gatekeepers control almost everything.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	Never underestimate the people who decide </a:t>
            </a:r>
            <a:r>
              <a:rPr lang="en-US" b="1" i="1" u="sng" dirty="0">
                <a:solidFill>
                  <a:srgbClr val="FFFF00"/>
                </a:solidFill>
              </a:rPr>
              <a:t>who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i="1" u="sng" dirty="0">
                <a:solidFill>
                  <a:srgbClr val="FFFF00"/>
                </a:solidFill>
              </a:rPr>
              <a:t>is important.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55A98E8-0946-BF4C-EF15-AABD2F95BD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07700" y="753228"/>
            <a:ext cx="1130300" cy="113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446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1C1AD-F187-4D3E-B277-E95E35EDB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does </a:t>
            </a:r>
            <a:r>
              <a:rPr lang="en-US" dirty="0">
                <a:solidFill>
                  <a:srgbClr val="FFFF00"/>
                </a:solidFill>
              </a:rPr>
              <a:t>“The Wife” </a:t>
            </a:r>
            <a:r>
              <a:rPr lang="en-US" dirty="0"/>
              <a:t>say about </a:t>
            </a:r>
            <a:br>
              <a:rPr lang="en-US" dirty="0"/>
            </a:br>
            <a:r>
              <a:rPr lang="en-US" dirty="0"/>
              <a:t>the Art and Craft of Writing?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D5742-48E0-4340-A7FF-50A968291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1" y="2336872"/>
            <a:ext cx="11007402" cy="407717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6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sz="36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rgbClr val="FFFF00"/>
                </a:solidFill>
              </a:rPr>
              <a:t>3. A Writer Needs an </a:t>
            </a:r>
            <a:r>
              <a:rPr lang="en-US" sz="3600" b="1" i="1" u="sng" dirty="0">
                <a:solidFill>
                  <a:srgbClr val="FFFF00"/>
                </a:solidFill>
              </a:rPr>
              <a:t>Audience</a:t>
            </a:r>
          </a:p>
          <a:p>
            <a:pPr marL="0" indent="0">
              <a:buNone/>
            </a:pPr>
            <a:endParaRPr lang="en-US" sz="3600" b="1" i="1" u="sng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/>
              <a:t>	Writing is an act of communication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Without an audience, you’re just talking to yourself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1C0E6D9-D073-E9C4-270C-EA4CFFCE29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07700" y="753228"/>
            <a:ext cx="1130300" cy="113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122051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9202</TotalTime>
  <Words>551</Words>
  <Application>Microsoft Office PowerPoint</Application>
  <PresentationFormat>Widescreen</PresentationFormat>
  <Paragraphs>82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Trebuchet MS</vt:lpstr>
      <vt:lpstr>Berlin</vt:lpstr>
      <vt:lpstr>The Art and Craft of Writing As Portrayed in Film</vt:lpstr>
      <vt:lpstr>Course Overview</vt:lpstr>
      <vt:lpstr>Course Overview</vt:lpstr>
      <vt:lpstr>Todays Film: “The Wife” (2017)</vt:lpstr>
      <vt:lpstr>“The Wife”</vt:lpstr>
      <vt:lpstr>Joan Castleman Glen Close                           Annie Starke</vt:lpstr>
      <vt:lpstr>What does “The Wife” say about  the Art and Craft of Writing?</vt:lpstr>
      <vt:lpstr>What does “The Wife” say about  the Art and Craft of Writing?</vt:lpstr>
      <vt:lpstr>What does “The Wife” say about  the Art and Craft of Writing?</vt:lpstr>
      <vt:lpstr>What does “The Wife” say about  the Art and Craft of Writing?</vt:lpstr>
      <vt:lpstr>What does “The Wife” say about  the Art and Craft of Writing?</vt:lpstr>
      <vt:lpstr>“The Wife” as an example of writing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 the Axis Win?</dc:title>
  <dc:creator>Jeffrey Nyquist</dc:creator>
  <cp:lastModifiedBy>Marsh, Kelsey Jean</cp:lastModifiedBy>
  <cp:revision>313</cp:revision>
  <dcterms:created xsi:type="dcterms:W3CDTF">2019-06-05T02:37:21Z</dcterms:created>
  <dcterms:modified xsi:type="dcterms:W3CDTF">2022-09-19T17:59:02Z</dcterms:modified>
</cp:coreProperties>
</file>