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8.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1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0.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1.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22.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23.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695" r:id="rId6"/>
  </p:sldMasterIdLst>
  <p:notesMasterIdLst>
    <p:notesMasterId r:id="rId73"/>
  </p:notesMasterIdLst>
  <p:handoutMasterIdLst>
    <p:handoutMasterId r:id="rId74"/>
  </p:handoutMasterIdLst>
  <p:sldIdLst>
    <p:sldId id="459" r:id="rId7"/>
    <p:sldId id="469" r:id="rId8"/>
    <p:sldId id="470" r:id="rId9"/>
    <p:sldId id="471" r:id="rId10"/>
    <p:sldId id="472" r:id="rId11"/>
    <p:sldId id="476" r:id="rId12"/>
    <p:sldId id="477" r:id="rId13"/>
    <p:sldId id="478" r:id="rId14"/>
    <p:sldId id="479" r:id="rId15"/>
    <p:sldId id="507" r:id="rId16"/>
    <p:sldId id="508" r:id="rId17"/>
    <p:sldId id="482" r:id="rId18"/>
    <p:sldId id="483" r:id="rId19"/>
    <p:sldId id="474" r:id="rId20"/>
    <p:sldId id="475" r:id="rId21"/>
    <p:sldId id="486" r:id="rId22"/>
    <p:sldId id="487" r:id="rId23"/>
    <p:sldId id="488" r:id="rId24"/>
    <p:sldId id="489" r:id="rId25"/>
    <p:sldId id="490" r:id="rId26"/>
    <p:sldId id="491" r:id="rId27"/>
    <p:sldId id="492" r:id="rId28"/>
    <p:sldId id="493" r:id="rId29"/>
    <p:sldId id="494" r:id="rId30"/>
    <p:sldId id="495" r:id="rId31"/>
    <p:sldId id="496" r:id="rId32"/>
    <p:sldId id="497" r:id="rId33"/>
    <p:sldId id="498" r:id="rId34"/>
    <p:sldId id="499" r:id="rId35"/>
    <p:sldId id="500" r:id="rId36"/>
    <p:sldId id="501" r:id="rId37"/>
    <p:sldId id="502" r:id="rId38"/>
    <p:sldId id="503" r:id="rId39"/>
    <p:sldId id="504" r:id="rId40"/>
    <p:sldId id="511" r:id="rId41"/>
    <p:sldId id="510" r:id="rId42"/>
    <p:sldId id="509" r:id="rId43"/>
    <p:sldId id="506" r:id="rId44"/>
    <p:sldId id="505" r:id="rId45"/>
    <p:sldId id="512" r:id="rId46"/>
    <p:sldId id="513" r:id="rId47"/>
    <p:sldId id="514" r:id="rId48"/>
    <p:sldId id="515" r:id="rId49"/>
    <p:sldId id="516" r:id="rId50"/>
    <p:sldId id="517" r:id="rId51"/>
    <p:sldId id="518" r:id="rId52"/>
    <p:sldId id="519" r:id="rId53"/>
    <p:sldId id="520" r:id="rId54"/>
    <p:sldId id="521" r:id="rId55"/>
    <p:sldId id="522" r:id="rId56"/>
    <p:sldId id="529" r:id="rId57"/>
    <p:sldId id="449" r:id="rId58"/>
    <p:sldId id="524" r:id="rId59"/>
    <p:sldId id="523" r:id="rId60"/>
    <p:sldId id="445" r:id="rId61"/>
    <p:sldId id="531" r:id="rId62"/>
    <p:sldId id="532" r:id="rId63"/>
    <p:sldId id="533" r:id="rId64"/>
    <p:sldId id="534" r:id="rId65"/>
    <p:sldId id="535" r:id="rId66"/>
    <p:sldId id="455" r:id="rId67"/>
    <p:sldId id="457" r:id="rId68"/>
    <p:sldId id="454" r:id="rId69"/>
    <p:sldId id="452" r:id="rId70"/>
    <p:sldId id="428" r:id="rId71"/>
    <p:sldId id="438" r:id="rId7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05" userDrawn="1">
          <p15:clr>
            <a:srgbClr val="A4A3A4"/>
          </p15:clr>
        </p15:guide>
        <p15:guide id="3"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ce Smerick" initials="JS" lastIdx="1" clrIdx="0">
    <p:extLst/>
  </p:cmAuthor>
  <p:cmAuthor id="2" name="Evonna Burr" initials="EB"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CEB966"/>
    <a:srgbClr val="008E40"/>
    <a:srgbClr val="009A46"/>
    <a:srgbClr val="DEEBF7"/>
    <a:srgbClr val="0099CC"/>
    <a:srgbClr val="77304C"/>
    <a:srgbClr val="D2DEEF"/>
    <a:srgbClr val="006699"/>
    <a:srgbClr val="ABA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autoAdjust="0"/>
    <p:restoredTop sz="67261" autoAdjust="0"/>
  </p:normalViewPr>
  <p:slideViewPr>
    <p:cSldViewPr>
      <p:cViewPr varScale="1">
        <p:scale>
          <a:sx n="77" d="100"/>
          <a:sy n="77" d="100"/>
        </p:scale>
        <p:origin x="2226"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706"/>
    </p:cViewPr>
  </p:sorterViewPr>
  <p:notesViewPr>
    <p:cSldViewPr>
      <p:cViewPr>
        <p:scale>
          <a:sx n="70" d="100"/>
          <a:sy n="70" d="100"/>
        </p:scale>
        <p:origin x="3414" y="102"/>
      </p:cViewPr>
      <p:guideLst>
        <p:guide orient="horz" pos="2932"/>
        <p:guide pos="2205"/>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10.xml.rels><?xml version="1.0" encoding="UTF-8" standalone="yes"?>
<Relationships xmlns="http://schemas.openxmlformats.org/package/2006/relationships"><Relationship Id="rId1" Type="http://schemas.openxmlformats.org/officeDocument/2006/relationships/image" Target="../media/image7.png"/></Relationships>
</file>

<file path=ppt/diagrams/_rels/data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12.xml.rels><?xml version="1.0" encoding="UTF-8" standalone="yes"?>
<Relationships xmlns="http://schemas.openxmlformats.org/package/2006/relationships"><Relationship Id="rId1" Type="http://schemas.openxmlformats.org/officeDocument/2006/relationships/image" Target="../media/image6.png"/></Relationships>
</file>

<file path=ppt/diagrams/_rels/data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diagrams/_rels/data14.xml.rels><?xml version="1.0" encoding="UTF-8" standalone="yes"?>
<Relationships xmlns="http://schemas.openxmlformats.org/package/2006/relationships"><Relationship Id="rId1" Type="http://schemas.openxmlformats.org/officeDocument/2006/relationships/image" Target="../media/image15.png"/></Relationships>
</file>

<file path=ppt/diagrams/_rels/data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16.xml.rels><?xml version="1.0" encoding="UTF-8" standalone="yes"?>
<Relationships xmlns="http://schemas.openxmlformats.org/package/2006/relationships"><Relationship Id="rId1" Type="http://schemas.openxmlformats.org/officeDocument/2006/relationships/image" Target="../media/image7.png"/></Relationships>
</file>

<file path=ppt/diagrams/_rels/data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18.xml.rels><?xml version="1.0" encoding="UTF-8" standalone="yes"?>
<Relationships xmlns="http://schemas.openxmlformats.org/package/2006/relationships"><Relationship Id="rId1" Type="http://schemas.openxmlformats.org/officeDocument/2006/relationships/image" Target="../media/image9.png"/></Relationships>
</file>

<file path=ppt/diagrams/_rels/data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20.xml.rels><?xml version="1.0" encoding="UTF-8" standalone="yes"?>
<Relationships xmlns="http://schemas.openxmlformats.org/package/2006/relationships"><Relationship Id="rId1" Type="http://schemas.openxmlformats.org/officeDocument/2006/relationships/image" Target="../media/image9.png"/></Relationships>
</file>

<file path=ppt/diagrams/_rels/data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ata22.xml.rels><?xml version="1.0" encoding="UTF-8" standalone="yes"?>
<Relationships xmlns="http://schemas.openxmlformats.org/package/2006/relationships"><Relationship Id="rId1" Type="http://schemas.openxmlformats.org/officeDocument/2006/relationships/image" Target="../media/image7.png"/></Relationships>
</file>

<file path=ppt/diagrams/_rels/data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22.png"/></Relationships>
</file>

<file path=ppt/diagrams/_rels/data24.xml.rels><?xml version="1.0" encoding="UTF-8" standalone="yes"?>
<Relationships xmlns="http://schemas.openxmlformats.org/package/2006/relationships"><Relationship Id="rId1" Type="http://schemas.openxmlformats.org/officeDocument/2006/relationships/image" Target="../media/image14.png"/></Relationships>
</file>

<file path=ppt/diagrams/_rels/data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ata26.xml.rels><?xml version="1.0" encoding="UTF-8" standalone="yes"?>
<Relationships xmlns="http://schemas.openxmlformats.org/package/2006/relationships"><Relationship Id="rId1" Type="http://schemas.openxmlformats.org/officeDocument/2006/relationships/image" Target="../media/image14.png"/></Relationships>
</file>

<file path=ppt/diagrams/_rels/data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ata28.xml.rels><?xml version="1.0" encoding="UTF-8" standalone="yes"?>
<Relationships xmlns="http://schemas.openxmlformats.org/package/2006/relationships"><Relationship Id="rId1" Type="http://schemas.openxmlformats.org/officeDocument/2006/relationships/image" Target="../media/image17.png"/></Relationships>
</file>

<file path=ppt/diagrams/_rels/data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0.png"/></Relationships>
</file>

<file path=ppt/diagrams/_rels/data30.xml.rels><?xml version="1.0" encoding="UTF-8" standalone="yes"?>
<Relationships xmlns="http://schemas.openxmlformats.org/package/2006/relationships"><Relationship Id="rId1" Type="http://schemas.openxmlformats.org/officeDocument/2006/relationships/image" Target="../media/image14.png"/></Relationships>
</file>

<file path=ppt/diagrams/_rels/data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32.xml.rels><?xml version="1.0" encoding="UTF-8" standalone="yes"?>
<Relationships xmlns="http://schemas.openxmlformats.org/package/2006/relationships"><Relationship Id="rId1" Type="http://schemas.openxmlformats.org/officeDocument/2006/relationships/image" Target="../media/image6.png"/></Relationships>
</file>

<file path=ppt/diagrams/_rels/data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34.xml.rels><?xml version="1.0" encoding="UTF-8" standalone="yes"?>
<Relationships xmlns="http://schemas.openxmlformats.org/package/2006/relationships"><Relationship Id="rId1" Type="http://schemas.openxmlformats.org/officeDocument/2006/relationships/image" Target="../media/image6.png"/></Relationships>
</file>

<file path=ppt/diagrams/_rels/data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4.png"/></Relationships>
</file>

<file path=ppt/diagrams/_rels/data36.xml.rels><?xml version="1.0" encoding="UTF-8" standalone="yes"?>
<Relationships xmlns="http://schemas.openxmlformats.org/package/2006/relationships"><Relationship Id="rId1" Type="http://schemas.openxmlformats.org/officeDocument/2006/relationships/image" Target="../media/image35.png"/></Relationships>
</file>

<file path=ppt/diagrams/_rels/data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4.png"/></Relationships>
</file>

<file path=ppt/diagrams/_rels/data38.xml.rels><?xml version="1.0" encoding="UTF-8" standalone="yes"?>
<Relationships xmlns="http://schemas.openxmlformats.org/package/2006/relationships"><Relationship Id="rId1" Type="http://schemas.openxmlformats.org/officeDocument/2006/relationships/image" Target="../media/image35.png"/></Relationships>
</file>

<file path=ppt/diagrams/_rels/data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ata40.xml.rels><?xml version="1.0" encoding="UTF-8" standalone="yes"?>
<Relationships xmlns="http://schemas.openxmlformats.org/package/2006/relationships"><Relationship Id="rId1" Type="http://schemas.openxmlformats.org/officeDocument/2006/relationships/image" Target="../media/image31.png"/></Relationships>
</file>

<file path=ppt/diagrams/_rels/data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2.xml.rels><?xml version="1.0" encoding="UTF-8" standalone="yes"?>
<Relationships xmlns="http://schemas.openxmlformats.org/package/2006/relationships"><Relationship Id="rId1" Type="http://schemas.openxmlformats.org/officeDocument/2006/relationships/image" Target="../media/image7.png"/></Relationships>
</file>

<file path=ppt/diagrams/_rels/data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4.xml.rels><?xml version="1.0" encoding="UTF-8" standalone="yes"?>
<Relationships xmlns="http://schemas.openxmlformats.org/package/2006/relationships"><Relationship Id="rId1" Type="http://schemas.openxmlformats.org/officeDocument/2006/relationships/image" Target="../media/image7.png"/></Relationships>
</file>

<file path=ppt/diagrams/_rels/data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6.xml.rels><?xml version="1.0" encoding="UTF-8" standalone="yes"?>
<Relationships xmlns="http://schemas.openxmlformats.org/package/2006/relationships"><Relationship Id="rId1" Type="http://schemas.openxmlformats.org/officeDocument/2006/relationships/image" Target="../media/image7.png"/></Relationships>
</file>

<file path=ppt/diagrams/_rels/data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8.xml.rels><?xml version="1.0" encoding="UTF-8" standalone="yes"?>
<Relationships xmlns="http://schemas.openxmlformats.org/package/2006/relationships"><Relationship Id="rId1" Type="http://schemas.openxmlformats.org/officeDocument/2006/relationships/image" Target="../media/image6.png"/></Relationships>
</file>

<file path=ppt/diagrams/_rels/data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50.xml.rels><?xml version="1.0" encoding="UTF-8" standalone="yes"?>
<Relationships xmlns="http://schemas.openxmlformats.org/package/2006/relationships"><Relationship Id="rId1" Type="http://schemas.openxmlformats.org/officeDocument/2006/relationships/image" Target="../media/image6.png"/></Relationships>
</file>

<file path=ppt/diagrams/_rels/data6.xml.rels><?xml version="1.0" encoding="UTF-8" standalone="yes"?>
<Relationships xmlns="http://schemas.openxmlformats.org/package/2006/relationships"><Relationship Id="rId1" Type="http://schemas.openxmlformats.org/officeDocument/2006/relationships/image" Target="../media/image6.png"/></Relationships>
</file>

<file path=ppt/diagrams/_rels/data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8.xml.rels><?xml version="1.0" encoding="UTF-8" standalone="yes"?>
<Relationships xmlns="http://schemas.openxmlformats.org/package/2006/relationships"><Relationship Id="rId1" Type="http://schemas.openxmlformats.org/officeDocument/2006/relationships/image" Target="../media/image7.png"/></Relationships>
</file>

<file path=ppt/diagrams/_rels/data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22.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0.png"/></Relationships>
</file>

<file path=ppt/diagrams/_rels/drawing30.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34.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4.png"/></Relationships>
</file>

<file path=ppt/diagrams/_rels/drawing36.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4.png"/></Relationships>
</file>

<file path=ppt/diagrams/_rels/drawing38.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0.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4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4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46.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48.xml.rels><?xml version="1.0" encoding="UTF-8" standalone="yes"?>
<Relationships xmlns="http://schemas.openxmlformats.org/package/2006/relationships"><Relationship Id="rId1" Type="http://schemas.openxmlformats.org/officeDocument/2006/relationships/image" Target="../media/image6.png"/></Relationships>
</file>

<file path=ppt/diagrams/_rels/drawing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50.xml.rels><?xml version="1.0" encoding="UTF-8" standalone="yes"?>
<Relationships xmlns="http://schemas.openxmlformats.org/package/2006/relationships"><Relationship Id="rId1" Type="http://schemas.openxmlformats.org/officeDocument/2006/relationships/image" Target="../media/image6.png"/></Relationships>
</file>

<file path=ppt/diagrams/_rels/drawing6.xml.rels><?xml version="1.0" encoding="UTF-8" standalone="yes"?>
<Relationships xmlns="http://schemas.openxmlformats.org/package/2006/relationships"><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7.png"/></Relationships>
</file>

<file path=ppt/diagrams/_rels/drawing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pPr rtl="0"/>
          <a:r>
            <a:rPr lang="en-US" b="1" dirty="0" smtClean="0">
              <a:solidFill>
                <a:srgbClr val="0066CC"/>
              </a:solidFill>
            </a:rPr>
            <a:t>When you plan ahead for future healthcare decisions it is called…</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Advance Care Planning  </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Mapping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dgm:spPr/>
      <dgm:t>
        <a:bodyPr/>
        <a:lstStyle/>
        <a:p>
          <a:pPr rtl="0"/>
          <a:r>
            <a:rPr lang="en-US" dirty="0" smtClean="0">
              <a:solidFill>
                <a:srgbClr val="0066CC"/>
              </a:solidFill>
            </a:rPr>
            <a:t>Finishing Well </a:t>
          </a:r>
          <a:endParaRPr lang="en-US"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4"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4" custScaleX="85397" custScaleY="78281"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4">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4"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4">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4"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4">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4"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pt>
  </dgm:ptLst>
  <dgm:cxnLst>
    <dgm:cxn modelId="{DAFA7DDF-EF0F-4D75-8813-75502CED0A1D}" type="presOf" srcId="{450EFEF0-7AE6-44B9-8D10-5E5B45F9CF03}" destId="{1D71A088-4FEC-4CF0-AFDF-5E9B24D3EE98}"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A307317A-525D-44A7-BD23-60D1C70013A8}" srcId="{95A1601B-1B24-4794-92B6-89B244FCAE70}" destId="{450EFEF0-7AE6-44B9-8D10-5E5B45F9CF03}" srcOrd="3" destOrd="0" parTransId="{49440282-88CD-4731-8029-AB81E8A29CE8}" sibTransId="{33C31315-C6D2-4BD1-BF7E-C8BCFC772EAD}"/>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598DA7C-63D1-4E72-BECA-BC3552009D96}">
      <dgm:prSet/>
      <dgm:spPr/>
      <dgm:t>
        <a:bodyPr/>
        <a:lstStyle/>
        <a:p>
          <a:pPr rtl="0"/>
          <a:r>
            <a:rPr lang="en-US" dirty="0" smtClean="0">
              <a:solidFill>
                <a:srgbClr val="0066CC"/>
              </a:solidFill>
            </a:rPr>
            <a:t>False </a:t>
          </a:r>
          <a:endParaRPr lang="en-US" dirty="0">
            <a:solidFill>
              <a:srgbClr val="0066CC"/>
            </a:solidFill>
          </a:endParaRPr>
        </a:p>
      </dgm:t>
    </dgm:pt>
    <dgm:pt modelId="{0FCDDD7B-ED4D-4826-BEF8-661E6F58ECF9}" type="parTrans" cxnId="{28CE762C-D1BE-416A-90A2-9024806087DC}">
      <dgm:prSet/>
      <dgm:spPr/>
      <dgm:t>
        <a:bodyPr/>
        <a:lstStyle/>
        <a:p>
          <a:endParaRPr lang="en-US"/>
        </a:p>
      </dgm:t>
    </dgm:pt>
    <dgm:pt modelId="{A5670356-E072-4185-880E-B3A1EEBF8AC0}" type="sibTrans" cxnId="{28CE762C-D1BE-416A-90A2-9024806087DC}">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C143ABF5-4DFC-4CD8-9133-27985BD64F5F}" type="pres">
      <dgm:prSet presAssocID="{C598DA7C-63D1-4E72-BECA-BC3552009D96}" presName="composite" presStyleCnt="0"/>
      <dgm:spPr/>
    </dgm:pt>
    <dgm:pt modelId="{015B810F-3055-414D-B7F9-BEA1164C81E2}" type="pres">
      <dgm:prSet presAssocID="{C598DA7C-63D1-4E72-BECA-BC3552009D96}" presName="rect1" presStyleLbl="trAlignAcc1" presStyleIdx="0" presStyleCnt="1">
        <dgm:presLayoutVars>
          <dgm:bulletEnabled val="1"/>
        </dgm:presLayoutVars>
      </dgm:prSet>
      <dgm:spPr/>
      <dgm:t>
        <a:bodyPr/>
        <a:lstStyle/>
        <a:p>
          <a:endParaRPr lang="en-US"/>
        </a:p>
      </dgm:t>
    </dgm:pt>
    <dgm:pt modelId="{72A41DA9-2B2E-4990-8603-0BC2858D4D62}" type="pres">
      <dgm:prSet presAssocID="{C598DA7C-63D1-4E72-BECA-BC3552009D96}"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dgm:spPr>
    </dgm:pt>
  </dgm:ptLst>
  <dgm:cxnLst>
    <dgm:cxn modelId="{28CE762C-D1BE-416A-90A2-9024806087DC}" srcId="{95A1601B-1B24-4794-92B6-89B244FCAE70}" destId="{C598DA7C-63D1-4E72-BECA-BC3552009D96}" srcOrd="0" destOrd="0" parTransId="{0FCDDD7B-ED4D-4826-BEF8-661E6F58ECF9}" sibTransId="{A5670356-E072-4185-880E-B3A1EEBF8AC0}"/>
    <dgm:cxn modelId="{3B1B2336-A7EF-41E8-9558-73F9FE059506}" type="presOf" srcId="{95A1601B-1B24-4794-92B6-89B244FCAE70}" destId="{93464224-1BDD-45BE-826E-30744991233E}" srcOrd="0" destOrd="0" presId="urn:microsoft.com/office/officeart/2008/layout/PictureStrips"/>
    <dgm:cxn modelId="{F81503C9-12E5-493C-993D-36E8F2742F7D}" type="presOf" srcId="{C598DA7C-63D1-4E72-BECA-BC3552009D96}" destId="{015B810F-3055-414D-B7F9-BEA1164C81E2}" srcOrd="0" destOrd="0" presId="urn:microsoft.com/office/officeart/2008/layout/PictureStrips"/>
    <dgm:cxn modelId="{EC7070E2-8CF6-4452-815A-21C93A53619B}" type="presParOf" srcId="{93464224-1BDD-45BE-826E-30744991233E}" destId="{C143ABF5-4DFC-4CD8-9133-27985BD64F5F}" srcOrd="0" destOrd="0" presId="urn:microsoft.com/office/officeart/2008/layout/PictureStrips"/>
    <dgm:cxn modelId="{1628C681-2AC2-4C6B-8E46-B3BE18E9C5C9}" type="presParOf" srcId="{C143ABF5-4DFC-4CD8-9133-27985BD64F5F}" destId="{015B810F-3055-414D-B7F9-BEA1164C81E2}" srcOrd="0" destOrd="0" presId="urn:microsoft.com/office/officeart/2008/layout/PictureStrips"/>
    <dgm:cxn modelId="{1BAEC6C0-A73D-44BF-8438-290276179F63}" type="presParOf" srcId="{C143ABF5-4DFC-4CD8-9133-27985BD64F5F}" destId="{72A41DA9-2B2E-4990-8603-0BC2858D4D6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0A12E383-FACA-4323-AB62-CEB4F111295A}">
      <dgm:prSet/>
      <dgm:spPr/>
      <dgm:t>
        <a:bodyPr/>
        <a:lstStyle/>
        <a:p>
          <a:pPr rtl="0"/>
          <a:r>
            <a:rPr lang="en-US" b="1" dirty="0" smtClean="0">
              <a:solidFill>
                <a:srgbClr val="0066CC"/>
              </a:solidFill>
            </a:rPr>
            <a:t>Medicare covers certain types of Advance care planning.</a:t>
          </a:r>
          <a:endParaRPr lang="en-US" dirty="0">
            <a:solidFill>
              <a:srgbClr val="0066CC"/>
            </a:solidFill>
          </a:endParaRPr>
        </a:p>
      </dgm:t>
    </dgm:pt>
    <dgm:pt modelId="{668A10AB-12AA-420D-A121-B137AD653B4B}" type="sibTrans" cxnId="{5088219D-D8F9-4FF4-B532-BB1435FAA8C5}">
      <dgm:prSet/>
      <dgm:spPr/>
      <dgm:t>
        <a:bodyPr/>
        <a:lstStyle/>
        <a:p>
          <a:endParaRPr lang="en-US"/>
        </a:p>
      </dgm:t>
    </dgm:pt>
    <dgm:pt modelId="{A2CB0D9E-54CD-48D2-B051-A2E2FAC1626E}" type="parTrans" cxnId="{5088219D-D8F9-4FF4-B532-BB1435FAA8C5}">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81815" custScaleY="74997"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B2F0C6B-9996-4B3F-8AB8-AD9B82DFAB8B}">
      <dgm:prSet/>
      <dgm:spPr/>
      <dgm:t>
        <a:bodyPr/>
        <a:lstStyle/>
        <a:p>
          <a:pPr rtl="0"/>
          <a:r>
            <a:rPr lang="en-US" dirty="0" smtClean="0">
              <a:solidFill>
                <a:srgbClr val="0066CC"/>
              </a:solidFill>
            </a:rPr>
            <a:t>True</a:t>
          </a:r>
          <a:endParaRPr lang="en-US" dirty="0">
            <a:solidFill>
              <a:srgbClr val="0066CC"/>
            </a:solidFill>
          </a:endParaRPr>
        </a:p>
      </dgm:t>
    </dgm:pt>
    <dgm:pt modelId="{E92EC4E7-3E9E-4A61-B671-2DEEAE2AB3D3}" type="parTrans" cxnId="{36F5C4A8-92A6-421F-B603-0748CC1F73DC}">
      <dgm:prSet/>
      <dgm:spPr/>
      <dgm:t>
        <a:bodyPr/>
        <a:lstStyle/>
        <a:p>
          <a:endParaRPr lang="en-US"/>
        </a:p>
      </dgm:t>
    </dgm:pt>
    <dgm:pt modelId="{8217AD01-B2EE-41AD-9DD0-B74E432A6DFD}" type="sibTrans" cxnId="{36F5C4A8-92A6-421F-B603-0748CC1F73DC}">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087EDC01-608F-4D63-91E8-1CF262040D0F}" type="pres">
      <dgm:prSet presAssocID="{9B2F0C6B-9996-4B3F-8AB8-AD9B82DFAB8B}" presName="composite" presStyleCnt="0"/>
      <dgm:spPr/>
    </dgm:pt>
    <dgm:pt modelId="{CAF5C9EF-592A-4A61-B7FF-233A355820F3}" type="pres">
      <dgm:prSet presAssocID="{9B2F0C6B-9996-4B3F-8AB8-AD9B82DFAB8B}" presName="rect1" presStyleLbl="trAlignAcc1" presStyleIdx="0" presStyleCnt="1">
        <dgm:presLayoutVars>
          <dgm:bulletEnabled val="1"/>
        </dgm:presLayoutVars>
      </dgm:prSet>
      <dgm:spPr/>
      <dgm:t>
        <a:bodyPr/>
        <a:lstStyle/>
        <a:p>
          <a:endParaRPr lang="en-US"/>
        </a:p>
      </dgm:t>
    </dgm:pt>
    <dgm:pt modelId="{0DC8EE9F-5250-486C-8449-9798ED2D0758}" type="pres">
      <dgm:prSet presAssocID="{9B2F0C6B-9996-4B3F-8AB8-AD9B82DFAB8B}"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dgm:spPr>
    </dgm:pt>
  </dgm:ptLst>
  <dgm:cxnLst>
    <dgm:cxn modelId="{FEB6419C-574F-44AC-89C2-386C7CB50729}" type="presOf" srcId="{9B2F0C6B-9996-4B3F-8AB8-AD9B82DFAB8B}" destId="{CAF5C9EF-592A-4A61-B7FF-233A355820F3}" srcOrd="0" destOrd="0" presId="urn:microsoft.com/office/officeart/2008/layout/PictureStrips"/>
    <dgm:cxn modelId="{36F5C4A8-92A6-421F-B603-0748CC1F73DC}" srcId="{95A1601B-1B24-4794-92B6-89B244FCAE70}" destId="{9B2F0C6B-9996-4B3F-8AB8-AD9B82DFAB8B}" srcOrd="0" destOrd="0" parTransId="{E92EC4E7-3E9E-4A61-B671-2DEEAE2AB3D3}" sibTransId="{8217AD01-B2EE-41AD-9DD0-B74E432A6DFD}"/>
    <dgm:cxn modelId="{3B1B2336-A7EF-41E8-9558-73F9FE059506}" type="presOf" srcId="{95A1601B-1B24-4794-92B6-89B244FCAE70}" destId="{93464224-1BDD-45BE-826E-30744991233E}" srcOrd="0" destOrd="0" presId="urn:microsoft.com/office/officeart/2008/layout/PictureStrips"/>
    <dgm:cxn modelId="{0F1532D4-F46F-4164-B65B-C025BDB363D1}" type="presParOf" srcId="{93464224-1BDD-45BE-826E-30744991233E}" destId="{087EDC01-608F-4D63-91E8-1CF262040D0F}" srcOrd="0" destOrd="0" presId="urn:microsoft.com/office/officeart/2008/layout/PictureStrips"/>
    <dgm:cxn modelId="{83A6AE0B-81A0-4158-91E4-403F0EE5600F}" type="presParOf" srcId="{087EDC01-608F-4D63-91E8-1CF262040D0F}" destId="{CAF5C9EF-592A-4A61-B7FF-233A355820F3}" srcOrd="0" destOrd="0" presId="urn:microsoft.com/office/officeart/2008/layout/PictureStrips"/>
    <dgm:cxn modelId="{726EC8DD-1DC7-4DC6-94F6-D91A336FEF8B}" type="presParOf" srcId="{087EDC01-608F-4D63-91E8-1CF262040D0F}" destId="{0DC8EE9F-5250-486C-8449-9798ED2D075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custT="1"/>
      <dgm:spPr/>
      <dgm:t>
        <a:bodyPr/>
        <a:lstStyle/>
        <a:p>
          <a:pPr rtl="0"/>
          <a:r>
            <a:rPr lang="en-US" sz="2600" b="1" dirty="0" smtClean="0">
              <a:solidFill>
                <a:srgbClr val="0066CC"/>
              </a:solidFill>
            </a:rPr>
            <a:t>Decisions involved in the Advance Care Planning process can include…</a:t>
          </a:r>
          <a:endParaRPr lang="en-US" sz="2600"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custT="1"/>
      <dgm:spPr/>
      <dgm:t>
        <a:bodyPr/>
        <a:lstStyle/>
        <a:p>
          <a:pPr rtl="0"/>
          <a:r>
            <a:rPr lang="en-US" sz="1800" dirty="0" smtClean="0">
              <a:solidFill>
                <a:srgbClr val="0066CC"/>
              </a:solidFill>
            </a:rPr>
            <a:t>Formulating my goals, values, and things that are important to me</a:t>
          </a:r>
          <a:endParaRPr lang="en-US" sz="1800"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custT="1"/>
      <dgm:spPr/>
      <dgm:t>
        <a:bodyPr/>
        <a:lstStyle/>
        <a:p>
          <a:pPr rtl="0"/>
          <a:r>
            <a:rPr lang="en-US" sz="1800" dirty="0" smtClean="0">
              <a:solidFill>
                <a:srgbClr val="0066CC"/>
              </a:solidFill>
            </a:rPr>
            <a:t>Choosing who can make care decisions for me when I cannot </a:t>
          </a:r>
          <a:endParaRPr lang="en-US" sz="1800"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custT="1"/>
      <dgm:spPr/>
      <dgm:t>
        <a:bodyPr/>
        <a:lstStyle/>
        <a:p>
          <a:pPr rtl="0"/>
          <a:r>
            <a:rPr lang="en-US" sz="1800" dirty="0" smtClean="0">
              <a:solidFill>
                <a:srgbClr val="0066CC"/>
              </a:solidFill>
            </a:rPr>
            <a:t>Choosing or refusing (if I want to): tests, procedures, medicines, and life-sustaining treatment </a:t>
          </a:r>
          <a:endParaRPr lang="en-US" sz="1800"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10E57D40-D125-4A1C-A427-F273C6F3252E}">
      <dgm:prSet custT="1"/>
      <dgm:spPr/>
      <dgm:t>
        <a:bodyPr/>
        <a:lstStyle/>
        <a:p>
          <a:r>
            <a:rPr lang="en-US" sz="1800" dirty="0" smtClean="0">
              <a:solidFill>
                <a:srgbClr val="0066CC"/>
              </a:solidFill>
            </a:rPr>
            <a:t>All of the above </a:t>
          </a:r>
          <a:endParaRPr lang="en-US" sz="1800" dirty="0">
            <a:solidFill>
              <a:srgbClr val="0066CC"/>
            </a:solidFill>
          </a:endParaRPr>
        </a:p>
      </dgm:t>
    </dgm:pt>
    <dgm:pt modelId="{00A875E3-8080-4B96-95A2-21CB3A76242A}" type="parTrans" cxnId="{37AD32AC-A550-44E9-A2DD-6316046BC843}">
      <dgm:prSet/>
      <dgm:spPr/>
      <dgm:t>
        <a:bodyPr/>
        <a:lstStyle/>
        <a:p>
          <a:endParaRPr lang="en-US"/>
        </a:p>
      </dgm:t>
    </dgm:pt>
    <dgm:pt modelId="{3C8E0330-BDAE-4792-BFE7-299AFC9268BA}" type="sibTrans" cxnId="{37AD32AC-A550-44E9-A2DD-6316046BC843}">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5" custScaleX="178725" custLinFactNeighborY="-56564">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5" custScaleX="92006" custScaleY="84339" custLinFactX="-80405" custLinFactNeighborX="-100000" custLinFactNeighborY="-4556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5">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5"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5">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5"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5">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5"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 modelId="{B539E322-EDD1-4C2C-BB8E-2EB373BDA579}" type="pres">
      <dgm:prSet presAssocID="{33C31315-C6D2-4BD1-BF7E-C8BCFC772EAD}" presName="sibTrans" presStyleCnt="0"/>
      <dgm:spPr/>
    </dgm:pt>
    <dgm:pt modelId="{59283A20-6211-45AE-B0AC-1F541ED7E82E}" type="pres">
      <dgm:prSet presAssocID="{10E57D40-D125-4A1C-A427-F273C6F3252E}" presName="composite" presStyleCnt="0"/>
      <dgm:spPr/>
    </dgm:pt>
    <dgm:pt modelId="{57F5A416-A53F-4486-BE70-ADFFBA88E243}" type="pres">
      <dgm:prSet presAssocID="{10E57D40-D125-4A1C-A427-F273C6F3252E}" presName="rect1" presStyleLbl="trAlignAcc1" presStyleIdx="4" presStyleCnt="5">
        <dgm:presLayoutVars>
          <dgm:bulletEnabled val="1"/>
        </dgm:presLayoutVars>
      </dgm:prSet>
      <dgm:spPr/>
      <dgm:t>
        <a:bodyPr/>
        <a:lstStyle/>
        <a:p>
          <a:endParaRPr lang="en-US"/>
        </a:p>
      </dgm:t>
    </dgm:pt>
    <dgm:pt modelId="{F16F5C4A-2AEB-498B-BF82-D221EBC24423}" type="pres">
      <dgm:prSet presAssocID="{10E57D40-D125-4A1C-A427-F273C6F3252E}" presName="rect2" presStyleLbl="fgImgPlace1" presStyleIdx="4" presStyleCnt="5" custScaleX="73964" custScaleY="86860" custLinFactNeighborX="-17473" custLinFactNeighborY="6502"/>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a:noFill/>
        </a:ln>
      </dgm:spPr>
    </dgm:pt>
  </dgm:ptLst>
  <dgm:cxnLst>
    <dgm:cxn modelId="{DAFA7DDF-EF0F-4D75-8813-75502CED0A1D}" type="presOf" srcId="{450EFEF0-7AE6-44B9-8D10-5E5B45F9CF03}" destId="{1D71A088-4FEC-4CF0-AFDF-5E9B24D3EE98}"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C85E11F2-217F-4A47-8DC5-70040A05B6CE}" type="presOf" srcId="{10E57D40-D125-4A1C-A427-F273C6F3252E}" destId="{57F5A416-A53F-4486-BE70-ADFFBA88E243}" srcOrd="0" destOrd="0" presId="urn:microsoft.com/office/officeart/2008/layout/PictureStrips"/>
    <dgm:cxn modelId="{37AD32AC-A550-44E9-A2DD-6316046BC843}" srcId="{95A1601B-1B24-4794-92B6-89B244FCAE70}" destId="{10E57D40-D125-4A1C-A427-F273C6F3252E}" srcOrd="4" destOrd="0" parTransId="{00A875E3-8080-4B96-95A2-21CB3A76242A}" sibTransId="{3C8E0330-BDAE-4792-BFE7-299AFC9268BA}"/>
    <dgm:cxn modelId="{52F06A12-632D-41DD-A252-E5179ED2D7C2}" srcId="{95A1601B-1B24-4794-92B6-89B244FCAE70}" destId="{4BCF848B-D776-4C70-9352-B9937C3E3FB1}" srcOrd="1"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A307317A-525D-44A7-BD23-60D1C70013A8}" srcId="{95A1601B-1B24-4794-92B6-89B244FCAE70}" destId="{450EFEF0-7AE6-44B9-8D10-5E5B45F9CF03}" srcOrd="3" destOrd="0" parTransId="{49440282-88CD-4731-8029-AB81E8A29CE8}" sibTransId="{33C31315-C6D2-4BD1-BF7E-C8BCFC772EAD}"/>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 modelId="{1D48D31F-1877-45A7-8721-85EA3E50D2CA}" type="presParOf" srcId="{93464224-1BDD-45BE-826E-30744991233E}" destId="{B539E322-EDD1-4C2C-BB8E-2EB373BDA579}" srcOrd="7" destOrd="0" presId="urn:microsoft.com/office/officeart/2008/layout/PictureStrips"/>
    <dgm:cxn modelId="{7539ABF0-0722-426C-9E72-46098F37E0E0}" type="presParOf" srcId="{93464224-1BDD-45BE-826E-30744991233E}" destId="{59283A20-6211-45AE-B0AC-1F541ED7E82E}" srcOrd="8" destOrd="0" presId="urn:microsoft.com/office/officeart/2008/layout/PictureStrips"/>
    <dgm:cxn modelId="{0751D06C-32E9-47E9-96CB-8FE7E0836915}" type="presParOf" srcId="{59283A20-6211-45AE-B0AC-1F541ED7E82E}" destId="{57F5A416-A53F-4486-BE70-ADFFBA88E243}" srcOrd="0" destOrd="0" presId="urn:microsoft.com/office/officeart/2008/layout/PictureStrips"/>
    <dgm:cxn modelId="{797B3B4F-EDC0-4D6E-BAE2-B0D094DFD4DD}" type="presParOf" srcId="{59283A20-6211-45AE-B0AC-1F541ED7E82E}" destId="{F16F5C4A-2AEB-498B-BF82-D221EBC2442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9CAED7A-629F-485F-93C9-5625D048D9FD}">
      <dgm:prSet/>
      <dgm:spPr/>
      <dgm:t>
        <a:bodyPr/>
        <a:lstStyle/>
        <a:p>
          <a:r>
            <a:rPr lang="en-US" dirty="0" smtClean="0">
              <a:solidFill>
                <a:srgbClr val="0066CC"/>
              </a:solidFill>
            </a:rPr>
            <a:t>All of the above </a:t>
          </a:r>
          <a:endParaRPr lang="en-US" dirty="0">
            <a:solidFill>
              <a:srgbClr val="0066CC"/>
            </a:solidFill>
          </a:endParaRPr>
        </a:p>
      </dgm:t>
    </dgm:pt>
    <dgm:pt modelId="{773CF2FC-25C2-43AD-BB1F-8D964B4AD38E}" type="parTrans" cxnId="{EDE275DA-0CB3-4BA4-B0CD-E77654D37D87}">
      <dgm:prSet/>
      <dgm:spPr/>
      <dgm:t>
        <a:bodyPr/>
        <a:lstStyle/>
        <a:p>
          <a:endParaRPr lang="en-US"/>
        </a:p>
      </dgm:t>
    </dgm:pt>
    <dgm:pt modelId="{D3AC516D-ED86-474C-B169-C097406193A3}" type="sibTrans" cxnId="{EDE275DA-0CB3-4BA4-B0CD-E77654D37D87}">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89952F1E-936F-4073-9398-340B28A55F09}" type="pres">
      <dgm:prSet presAssocID="{E9CAED7A-629F-485F-93C9-5625D048D9FD}" presName="composite" presStyleCnt="0"/>
      <dgm:spPr/>
    </dgm:pt>
    <dgm:pt modelId="{F235D55F-ABB7-460D-92E0-205B257E5E78}" type="pres">
      <dgm:prSet presAssocID="{E9CAED7A-629F-485F-93C9-5625D048D9FD}" presName="rect1" presStyleLbl="trAlignAcc1" presStyleIdx="0" presStyleCnt="1">
        <dgm:presLayoutVars>
          <dgm:bulletEnabled val="1"/>
        </dgm:presLayoutVars>
      </dgm:prSet>
      <dgm:spPr/>
      <dgm:t>
        <a:bodyPr/>
        <a:lstStyle/>
        <a:p>
          <a:endParaRPr lang="en-US"/>
        </a:p>
      </dgm:t>
    </dgm:pt>
    <dgm:pt modelId="{D9A1DFFA-1715-4557-9908-B26F8C7C582D}" type="pres">
      <dgm:prSet presAssocID="{E9CAED7A-629F-485F-93C9-5625D048D9FD}" presName="rect2" presStyleLbl="fgImgPlace1" presStyleIdx="0" presStyleCnt="1" custLinFactNeighborX="-12552" custLinFactNeighborY="3475"/>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765" b="20765"/>
          </a:stretch>
        </a:blipFill>
      </dgm:spPr>
    </dgm:pt>
  </dgm:ptLst>
  <dgm:cxnLst>
    <dgm:cxn modelId="{EDE275DA-0CB3-4BA4-B0CD-E77654D37D87}" srcId="{95A1601B-1B24-4794-92B6-89B244FCAE70}" destId="{E9CAED7A-629F-485F-93C9-5625D048D9FD}" srcOrd="0" destOrd="0" parTransId="{773CF2FC-25C2-43AD-BB1F-8D964B4AD38E}" sibTransId="{D3AC516D-ED86-474C-B169-C097406193A3}"/>
    <dgm:cxn modelId="{3B1B2336-A7EF-41E8-9558-73F9FE059506}" type="presOf" srcId="{95A1601B-1B24-4794-92B6-89B244FCAE70}" destId="{93464224-1BDD-45BE-826E-30744991233E}" srcOrd="0" destOrd="0" presId="urn:microsoft.com/office/officeart/2008/layout/PictureStrips"/>
    <dgm:cxn modelId="{94A7B279-2F1D-40C3-B530-780DB8E45B62}" type="presOf" srcId="{E9CAED7A-629F-485F-93C9-5625D048D9FD}" destId="{F235D55F-ABB7-460D-92E0-205B257E5E78}" srcOrd="0" destOrd="0" presId="urn:microsoft.com/office/officeart/2008/layout/PictureStrips"/>
    <dgm:cxn modelId="{70E132FF-2AA3-41C0-99AE-CDAB5FE324D6}" type="presParOf" srcId="{93464224-1BDD-45BE-826E-30744991233E}" destId="{89952F1E-936F-4073-9398-340B28A55F09}" srcOrd="0" destOrd="0" presId="urn:microsoft.com/office/officeart/2008/layout/PictureStrips"/>
    <dgm:cxn modelId="{1F7FCDD7-F666-4F7E-B821-3C3A413ED0F5}" type="presParOf" srcId="{89952F1E-936F-4073-9398-340B28A55F09}" destId="{F235D55F-ABB7-460D-92E0-205B257E5E78}" srcOrd="0" destOrd="0" presId="urn:microsoft.com/office/officeart/2008/layout/PictureStrips"/>
    <dgm:cxn modelId="{7E7583B5-06E9-46E2-B5D1-1487AC0FF995}" type="presParOf" srcId="{89952F1E-936F-4073-9398-340B28A55F09}" destId="{D9A1DFFA-1715-4557-9908-B26F8C7C582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pPr rtl="0"/>
          <a:r>
            <a:rPr lang="en-US" b="1" dirty="0" smtClean="0">
              <a:solidFill>
                <a:srgbClr val="0066CC"/>
              </a:solidFill>
            </a:rPr>
            <a:t>If I don’t complete a Healthcare Power of Attorney form, my children can do it for me.</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79336" custScaleY="72725" custLinFactX="-69722"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598DA7C-63D1-4E72-BECA-BC3552009D96}">
      <dgm:prSet/>
      <dgm:spPr/>
      <dgm:t>
        <a:bodyPr/>
        <a:lstStyle/>
        <a:p>
          <a:pPr rtl="0"/>
          <a:r>
            <a:rPr lang="en-US" dirty="0" smtClean="0">
              <a:solidFill>
                <a:srgbClr val="0066CC"/>
              </a:solidFill>
            </a:rPr>
            <a:t>False </a:t>
          </a:r>
          <a:endParaRPr lang="en-US" dirty="0">
            <a:solidFill>
              <a:srgbClr val="0066CC"/>
            </a:solidFill>
          </a:endParaRPr>
        </a:p>
      </dgm:t>
    </dgm:pt>
    <dgm:pt modelId="{0FCDDD7B-ED4D-4826-BEF8-661E6F58ECF9}" type="parTrans" cxnId="{28CE762C-D1BE-416A-90A2-9024806087DC}">
      <dgm:prSet/>
      <dgm:spPr/>
      <dgm:t>
        <a:bodyPr/>
        <a:lstStyle/>
        <a:p>
          <a:endParaRPr lang="en-US"/>
        </a:p>
      </dgm:t>
    </dgm:pt>
    <dgm:pt modelId="{A5670356-E072-4185-880E-B3A1EEBF8AC0}" type="sibTrans" cxnId="{28CE762C-D1BE-416A-90A2-9024806087DC}">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C143ABF5-4DFC-4CD8-9133-27985BD64F5F}" type="pres">
      <dgm:prSet presAssocID="{C598DA7C-63D1-4E72-BECA-BC3552009D96}" presName="composite" presStyleCnt="0"/>
      <dgm:spPr/>
    </dgm:pt>
    <dgm:pt modelId="{015B810F-3055-414D-B7F9-BEA1164C81E2}" type="pres">
      <dgm:prSet presAssocID="{C598DA7C-63D1-4E72-BECA-BC3552009D96}" presName="rect1" presStyleLbl="trAlignAcc1" presStyleIdx="0" presStyleCnt="1">
        <dgm:presLayoutVars>
          <dgm:bulletEnabled val="1"/>
        </dgm:presLayoutVars>
      </dgm:prSet>
      <dgm:spPr/>
      <dgm:t>
        <a:bodyPr/>
        <a:lstStyle/>
        <a:p>
          <a:endParaRPr lang="en-US"/>
        </a:p>
      </dgm:t>
    </dgm:pt>
    <dgm:pt modelId="{72A41DA9-2B2E-4990-8603-0BC2858D4D62}" type="pres">
      <dgm:prSet presAssocID="{C598DA7C-63D1-4E72-BECA-BC3552009D96}"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dgm:spPr>
    </dgm:pt>
  </dgm:ptLst>
  <dgm:cxnLst>
    <dgm:cxn modelId="{28CE762C-D1BE-416A-90A2-9024806087DC}" srcId="{95A1601B-1B24-4794-92B6-89B244FCAE70}" destId="{C598DA7C-63D1-4E72-BECA-BC3552009D96}" srcOrd="0" destOrd="0" parTransId="{0FCDDD7B-ED4D-4826-BEF8-661E6F58ECF9}" sibTransId="{A5670356-E072-4185-880E-B3A1EEBF8AC0}"/>
    <dgm:cxn modelId="{3B1B2336-A7EF-41E8-9558-73F9FE059506}" type="presOf" srcId="{95A1601B-1B24-4794-92B6-89B244FCAE70}" destId="{93464224-1BDD-45BE-826E-30744991233E}" srcOrd="0" destOrd="0" presId="urn:microsoft.com/office/officeart/2008/layout/PictureStrips"/>
    <dgm:cxn modelId="{F81503C9-12E5-493C-993D-36E8F2742F7D}" type="presOf" srcId="{C598DA7C-63D1-4E72-BECA-BC3552009D96}" destId="{015B810F-3055-414D-B7F9-BEA1164C81E2}" srcOrd="0" destOrd="0" presId="urn:microsoft.com/office/officeart/2008/layout/PictureStrips"/>
    <dgm:cxn modelId="{EC7070E2-8CF6-4452-815A-21C93A53619B}" type="presParOf" srcId="{93464224-1BDD-45BE-826E-30744991233E}" destId="{C143ABF5-4DFC-4CD8-9133-27985BD64F5F}" srcOrd="0" destOrd="0" presId="urn:microsoft.com/office/officeart/2008/layout/PictureStrips"/>
    <dgm:cxn modelId="{1628C681-2AC2-4C6B-8E46-B3BE18E9C5C9}" type="presParOf" srcId="{C143ABF5-4DFC-4CD8-9133-27985BD64F5F}" destId="{015B810F-3055-414D-B7F9-BEA1164C81E2}" srcOrd="0" destOrd="0" presId="urn:microsoft.com/office/officeart/2008/layout/PictureStrips"/>
    <dgm:cxn modelId="{1BAEC6C0-A73D-44BF-8438-290276179F63}" type="presParOf" srcId="{C143ABF5-4DFC-4CD8-9133-27985BD64F5F}" destId="{72A41DA9-2B2E-4990-8603-0BC2858D4D6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pPr rtl="0"/>
          <a:r>
            <a:rPr lang="en-US" b="1" dirty="0" smtClean="0">
              <a:solidFill>
                <a:srgbClr val="0066CC"/>
              </a:solidFill>
            </a:rPr>
            <a:t>The best way to document advance care plans in writing is….</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Healthcare Power of Attorney </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Living Will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dgm:spPr/>
      <dgm:t>
        <a:bodyPr/>
        <a:lstStyle/>
        <a:p>
          <a:pPr rtl="0"/>
          <a:r>
            <a:rPr lang="en-US" dirty="0" smtClean="0">
              <a:solidFill>
                <a:srgbClr val="0066CC"/>
              </a:solidFill>
            </a:rPr>
            <a:t>Sticky note </a:t>
          </a:r>
          <a:endParaRPr lang="en-US"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4"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4" custScaleX="85397" custScaleY="78281"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4">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4"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4">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4"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4">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4"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pt>
  </dgm:ptLst>
  <dgm:cxnLst>
    <dgm:cxn modelId="{DAFA7DDF-EF0F-4D75-8813-75502CED0A1D}" type="presOf" srcId="{450EFEF0-7AE6-44B9-8D10-5E5B45F9CF03}" destId="{1D71A088-4FEC-4CF0-AFDF-5E9B24D3EE98}"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A307317A-525D-44A7-BD23-60D1C70013A8}" srcId="{95A1601B-1B24-4794-92B6-89B244FCAE70}" destId="{450EFEF0-7AE6-44B9-8D10-5E5B45F9CF03}" srcOrd="3" destOrd="0" parTransId="{49440282-88CD-4731-8029-AB81E8A29CE8}" sibTransId="{33C31315-C6D2-4BD1-BF7E-C8BCFC772EAD}"/>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BCF848B-D776-4C70-9352-B9937C3E3FB1}">
      <dgm:prSet/>
      <dgm:spPr/>
      <dgm:t>
        <a:bodyPr/>
        <a:lstStyle/>
        <a:p>
          <a:pPr rtl="0"/>
          <a:r>
            <a:rPr lang="en-US" dirty="0" smtClean="0">
              <a:solidFill>
                <a:srgbClr val="0066CC"/>
              </a:solidFill>
            </a:rPr>
            <a:t>Healthcare Power of Attorney </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0" presStyleCnt="1" custScaleX="155034" custLinFactNeighborY="-4854">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0" presStyleCnt="1" custScaleX="62230" custScaleY="76059" custLinFactX="-42916" custLinFactNeighborX="-100000"/>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7" b="21547"/>
          </a:stretch>
        </a:blipFill>
      </dgm:spPr>
    </dgm:pt>
  </dgm:ptLst>
  <dgm:cxnLst>
    <dgm:cxn modelId="{52F06A12-632D-41DD-A252-E5179ED2D7C2}" srcId="{95A1601B-1B24-4794-92B6-89B244FCAE70}" destId="{4BCF848B-D776-4C70-9352-B9937C3E3FB1}" srcOrd="0"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A5F699F1-3A18-4810-8C9E-E5A2675DDC7F}" type="presParOf" srcId="{93464224-1BDD-45BE-826E-30744991233E}" destId="{C49CFA30-E57F-4D55-9D67-E5137308786B}" srcOrd="0"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custT="1"/>
      <dgm:spPr/>
      <dgm:t>
        <a:bodyPr/>
        <a:lstStyle/>
        <a:p>
          <a:pPr rtl="0"/>
          <a:r>
            <a:rPr lang="en-US" sz="2400" b="1" dirty="0" smtClean="0">
              <a:solidFill>
                <a:srgbClr val="0066CC"/>
              </a:solidFill>
            </a:rPr>
            <a:t>A main difference between Advance Care Planning and Advance directives includes:</a:t>
          </a:r>
          <a:endParaRPr lang="en-US" sz="2400"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The transfer of your thoughts and decisions about healthcare into written documents</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Nothing, they mean the same thing</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dgm:spPr/>
      <dgm:t>
        <a:bodyPr/>
        <a:lstStyle/>
        <a:p>
          <a:pPr rtl="0"/>
          <a:r>
            <a:rPr lang="en-US" dirty="0" smtClean="0">
              <a:solidFill>
                <a:srgbClr val="0066CC"/>
              </a:solidFill>
            </a:rPr>
            <a:t>One is for pets and one is for people</a:t>
          </a:r>
          <a:endParaRPr lang="en-US"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4"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4" custScaleX="85397" custScaleY="78281"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4">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4"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4">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4"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4">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4"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Lst>
  <dgm:cxnLst>
    <dgm:cxn modelId="{DAFA7DDF-EF0F-4D75-8813-75502CED0A1D}" type="presOf" srcId="{450EFEF0-7AE6-44B9-8D10-5E5B45F9CF03}" destId="{1D71A088-4FEC-4CF0-AFDF-5E9B24D3EE98}"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A307317A-525D-44A7-BD23-60D1C70013A8}" srcId="{95A1601B-1B24-4794-92B6-89B244FCAE70}" destId="{450EFEF0-7AE6-44B9-8D10-5E5B45F9CF03}" srcOrd="3" destOrd="0" parTransId="{49440282-88CD-4731-8029-AB81E8A29CE8}" sibTransId="{33C31315-C6D2-4BD1-BF7E-C8BCFC772EAD}"/>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BCF848B-D776-4C70-9352-B9937C3E3FB1}">
      <dgm:prSet/>
      <dgm:spPr/>
      <dgm:t>
        <a:bodyPr/>
        <a:lstStyle/>
        <a:p>
          <a:pPr rtl="0"/>
          <a:r>
            <a:rPr lang="en-US" dirty="0" smtClean="0">
              <a:solidFill>
                <a:srgbClr val="0066CC"/>
              </a:solidFill>
            </a:rPr>
            <a:t>Advance Care Planning</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0" presStyleCnt="1" custScaleX="138018" custLinFactNeighborY="-4854">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0" presStyleCnt="1" custScaleX="62230" custScaleY="76059" custLinFactNeighborX="-9970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7" b="21547"/>
          </a:stretch>
        </a:blipFill>
      </dgm:spPr>
    </dgm:pt>
  </dgm:ptLst>
  <dgm:cxnLst>
    <dgm:cxn modelId="{52F06A12-632D-41DD-A252-E5179ED2D7C2}" srcId="{95A1601B-1B24-4794-92B6-89B244FCAE70}" destId="{4BCF848B-D776-4C70-9352-B9937C3E3FB1}" srcOrd="0"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A5F699F1-3A18-4810-8C9E-E5A2675DDC7F}" type="presParOf" srcId="{93464224-1BDD-45BE-826E-30744991233E}" destId="{C49CFA30-E57F-4D55-9D67-E5137308786B}" srcOrd="0"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BCF848B-D776-4C70-9352-B9937C3E3FB1}">
      <dgm:prSet/>
      <dgm:spPr/>
      <dgm:t>
        <a:bodyPr/>
        <a:lstStyle/>
        <a:p>
          <a:pPr rtl="0"/>
          <a:r>
            <a:rPr lang="en-US" dirty="0" smtClean="0">
              <a:solidFill>
                <a:srgbClr val="0066CC"/>
              </a:solidFill>
            </a:rPr>
            <a:t>The transfer of your thoughts and decisions about healthcare into written documents</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0" presStyleCnt="1" custScaleX="155034" custLinFactNeighborY="-4854">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0" presStyleCnt="1" custScaleX="62230" custScaleY="76059" custLinFactX="-42916" custLinFactNeighborX="-100000"/>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7" b="21547"/>
          </a:stretch>
        </a:blipFill>
      </dgm:spPr>
    </dgm:pt>
  </dgm:ptLst>
  <dgm:cxnLst>
    <dgm:cxn modelId="{52F06A12-632D-41DD-A252-E5179ED2D7C2}" srcId="{95A1601B-1B24-4794-92B6-89B244FCAE70}" destId="{4BCF848B-D776-4C70-9352-B9937C3E3FB1}" srcOrd="0"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A5F699F1-3A18-4810-8C9E-E5A2675DDC7F}" type="presParOf" srcId="{93464224-1BDD-45BE-826E-30744991233E}" destId="{C49CFA30-E57F-4D55-9D67-E5137308786B}" srcOrd="0"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custT="1"/>
      <dgm:spPr/>
      <dgm:t>
        <a:bodyPr/>
        <a:lstStyle/>
        <a:p>
          <a:pPr rtl="0"/>
          <a:r>
            <a:rPr lang="en-US" sz="2400" b="1" dirty="0" smtClean="0">
              <a:solidFill>
                <a:srgbClr val="0066CC"/>
              </a:solidFill>
            </a:rPr>
            <a:t>If I’m a healthcare agent for someone and they become incapacitated, part of my role is:</a:t>
          </a:r>
          <a:endParaRPr lang="en-US" sz="2400"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To make decisions about their finances and/or pay their bills</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Be their voice regarding medical procedures or treatment when needed</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dgm:spPr/>
      <dgm:t>
        <a:bodyPr/>
        <a:lstStyle/>
        <a:p>
          <a:pPr rtl="0"/>
          <a:r>
            <a:rPr lang="en-US" dirty="0" smtClean="0">
              <a:solidFill>
                <a:srgbClr val="0066CC"/>
              </a:solidFill>
            </a:rPr>
            <a:t>Become their full-time at home caregiver</a:t>
          </a:r>
          <a:endParaRPr lang="en-US"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4"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4" custScaleX="85397" custScaleY="78281"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4">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4"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4">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4"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4">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4"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Lst>
  <dgm:cxnLst>
    <dgm:cxn modelId="{DAFA7DDF-EF0F-4D75-8813-75502CED0A1D}" type="presOf" srcId="{450EFEF0-7AE6-44B9-8D10-5E5B45F9CF03}" destId="{1D71A088-4FEC-4CF0-AFDF-5E9B24D3EE98}"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A307317A-525D-44A7-BD23-60D1C70013A8}" srcId="{95A1601B-1B24-4794-92B6-89B244FCAE70}" destId="{450EFEF0-7AE6-44B9-8D10-5E5B45F9CF03}" srcOrd="3" destOrd="0" parTransId="{49440282-88CD-4731-8029-AB81E8A29CE8}" sibTransId="{33C31315-C6D2-4BD1-BF7E-C8BCFC772EAD}"/>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0D81D3C-1B20-4A0A-B7BC-0CD9830FD3E0}">
      <dgm:prSet/>
      <dgm:spPr/>
      <dgm:t>
        <a:bodyPr/>
        <a:lstStyle/>
        <a:p>
          <a:pPr rtl="0"/>
          <a:r>
            <a:rPr lang="en-US" dirty="0" smtClean="0">
              <a:solidFill>
                <a:srgbClr val="0066CC"/>
              </a:solidFill>
            </a:rPr>
            <a:t>Be their voice regarding medical procedures or treatment when needed</a:t>
          </a:r>
          <a:endParaRPr lang="en-US" dirty="0">
            <a:solidFill>
              <a:srgbClr val="0066CC"/>
            </a:solidFill>
          </a:endParaRPr>
        </a:p>
      </dgm:t>
    </dgm:pt>
    <dgm:pt modelId="{9650553C-B647-49EA-A7E7-34C1662774CE}" type="parTrans" cxnId="{0391DD51-35EC-4DD9-8946-AFC9BE3DD88D}">
      <dgm:prSet/>
      <dgm:spPr/>
      <dgm:t>
        <a:bodyPr/>
        <a:lstStyle/>
        <a:p>
          <a:endParaRPr lang="en-US"/>
        </a:p>
      </dgm:t>
    </dgm:pt>
    <dgm:pt modelId="{88A24CED-F3FE-4F2E-8BD1-D2D9502D9058}" type="sibTrans" cxnId="{0391DD51-35EC-4DD9-8946-AFC9BE3DD88D}">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270F27FA-F416-4828-A63D-041F0AE5E945}" type="pres">
      <dgm:prSet presAssocID="{B0D81D3C-1B20-4A0A-B7BC-0CD9830FD3E0}" presName="composite" presStyleCnt="0"/>
      <dgm:spPr/>
    </dgm:pt>
    <dgm:pt modelId="{0185C06F-106C-4B5B-A115-AB219EE634B9}" type="pres">
      <dgm:prSet presAssocID="{B0D81D3C-1B20-4A0A-B7BC-0CD9830FD3E0}" presName="rect1" presStyleLbl="trAlignAcc1" presStyleIdx="0" presStyleCnt="1" custScaleX="113054">
        <dgm:presLayoutVars>
          <dgm:bulletEnabled val="1"/>
        </dgm:presLayoutVars>
      </dgm:prSet>
      <dgm:spPr/>
      <dgm:t>
        <a:bodyPr/>
        <a:lstStyle/>
        <a:p>
          <a:endParaRPr lang="en-US"/>
        </a:p>
      </dgm:t>
    </dgm:pt>
    <dgm:pt modelId="{B463C087-A99B-4CEC-BDC9-A9A27F5209FD}" type="pres">
      <dgm:prSet presAssocID="{B0D81D3C-1B20-4A0A-B7BC-0CD9830FD3E0}" presName="rect2" presStyleLbl="fgImgPlace1" presStyleIdx="0" presStyleCnt="1" custLinFactNeighborX="-33884"/>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dgm:spPr>
      <dgm:t>
        <a:bodyPr/>
        <a:lstStyle/>
        <a:p>
          <a:endParaRPr lang="en-US"/>
        </a:p>
      </dgm:t>
    </dgm:pt>
  </dgm:ptLst>
  <dgm:cxnLst>
    <dgm:cxn modelId="{0391DD51-35EC-4DD9-8946-AFC9BE3DD88D}" srcId="{95A1601B-1B24-4794-92B6-89B244FCAE70}" destId="{B0D81D3C-1B20-4A0A-B7BC-0CD9830FD3E0}" srcOrd="0" destOrd="0" parTransId="{9650553C-B647-49EA-A7E7-34C1662774CE}" sibTransId="{88A24CED-F3FE-4F2E-8BD1-D2D9502D9058}"/>
    <dgm:cxn modelId="{3B1B2336-A7EF-41E8-9558-73F9FE059506}" type="presOf" srcId="{95A1601B-1B24-4794-92B6-89B244FCAE70}" destId="{93464224-1BDD-45BE-826E-30744991233E}" srcOrd="0" destOrd="0" presId="urn:microsoft.com/office/officeart/2008/layout/PictureStrips"/>
    <dgm:cxn modelId="{21BE0110-C3A4-4DAA-86D6-44F9F82378FD}" type="presOf" srcId="{B0D81D3C-1B20-4A0A-B7BC-0CD9830FD3E0}" destId="{0185C06F-106C-4B5B-A115-AB219EE634B9}" srcOrd="0" destOrd="0" presId="urn:microsoft.com/office/officeart/2008/layout/PictureStrips"/>
    <dgm:cxn modelId="{D1AE67EF-ACFF-431F-BF53-5C00B10EBE0B}" type="presParOf" srcId="{93464224-1BDD-45BE-826E-30744991233E}" destId="{270F27FA-F416-4828-A63D-041F0AE5E945}" srcOrd="0" destOrd="0" presId="urn:microsoft.com/office/officeart/2008/layout/PictureStrips"/>
    <dgm:cxn modelId="{75E9D2F6-A828-4EB3-B57B-54CC746284AC}" type="presParOf" srcId="{270F27FA-F416-4828-A63D-041F0AE5E945}" destId="{0185C06F-106C-4B5B-A115-AB219EE634B9}" srcOrd="0" destOrd="0" presId="urn:microsoft.com/office/officeart/2008/layout/PictureStrips"/>
    <dgm:cxn modelId="{964BBDB2-88C0-4867-872E-ECBE7A1FF017}" type="presParOf" srcId="{270F27FA-F416-4828-A63D-041F0AE5E945}" destId="{B463C087-A99B-4CEC-BDC9-A9A27F5209F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custT="1"/>
      <dgm:spPr/>
      <dgm:t>
        <a:bodyPr/>
        <a:lstStyle/>
        <a:p>
          <a:pPr rtl="0"/>
          <a:r>
            <a:rPr lang="en-US" sz="2400" b="1" dirty="0" smtClean="0">
              <a:solidFill>
                <a:srgbClr val="0066CC"/>
              </a:solidFill>
            </a:rPr>
            <a:t>Sharing with others my personal definition of a “Good Day” is important because:</a:t>
          </a:r>
          <a:endParaRPr lang="en-US" sz="2400"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It helps others understand people or activities that I value. </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It helps others understand what brings meaning and purpose to my life.</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dgm:spPr/>
      <dgm:t>
        <a:bodyPr/>
        <a:lstStyle/>
        <a:p>
          <a:pPr rtl="0"/>
          <a:r>
            <a:rPr lang="en-US" dirty="0" smtClean="0">
              <a:solidFill>
                <a:srgbClr val="0066CC"/>
              </a:solidFill>
            </a:rPr>
            <a:t>It helps others see the individual that I am, not the disease or illness within me.</a:t>
          </a:r>
          <a:endParaRPr lang="en-US"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EBB0D24A-742D-477B-9BCC-7F99AC8B80BF}">
      <dgm:prSet/>
      <dgm:spPr/>
      <dgm:t>
        <a:bodyPr/>
        <a:lstStyle/>
        <a:p>
          <a:r>
            <a:rPr lang="en-US" dirty="0" smtClean="0">
              <a:solidFill>
                <a:srgbClr val="0066CC"/>
              </a:solidFill>
            </a:rPr>
            <a:t>All of the above </a:t>
          </a:r>
          <a:endParaRPr lang="en-US" dirty="0">
            <a:solidFill>
              <a:srgbClr val="0066CC"/>
            </a:solidFill>
          </a:endParaRPr>
        </a:p>
      </dgm:t>
    </dgm:pt>
    <dgm:pt modelId="{DA55E772-B2BD-4B1E-8B49-01554587F403}" type="parTrans" cxnId="{601A5D9A-263C-48FB-BE07-7F9378E7F882}">
      <dgm:prSet/>
      <dgm:spPr/>
      <dgm:t>
        <a:bodyPr/>
        <a:lstStyle/>
        <a:p>
          <a:endParaRPr lang="en-US"/>
        </a:p>
      </dgm:t>
    </dgm:pt>
    <dgm:pt modelId="{E9E5B67E-0F00-45C7-9935-A79CF26F60D0}" type="sibTrans" cxnId="{601A5D9A-263C-48FB-BE07-7F9378E7F882}">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5" custScaleX="178725" custLinFactNeighborY="-46056">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5" custScaleX="85397" custScaleY="78281" custLinFactX="-80405" custLinFactNeighborX="-100000" custLinFactNeighborY="-4435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5">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5"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5">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5"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5">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5"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 modelId="{A00A64D7-1B50-41BF-ABDE-05C47A31D38B}" type="pres">
      <dgm:prSet presAssocID="{33C31315-C6D2-4BD1-BF7E-C8BCFC772EAD}" presName="sibTrans" presStyleCnt="0"/>
      <dgm:spPr/>
    </dgm:pt>
    <dgm:pt modelId="{84A2B20E-D2B1-4C7B-ADBB-6282DBE67104}" type="pres">
      <dgm:prSet presAssocID="{EBB0D24A-742D-477B-9BCC-7F99AC8B80BF}" presName="composite" presStyleCnt="0"/>
      <dgm:spPr/>
    </dgm:pt>
    <dgm:pt modelId="{AFE2DC02-980B-4F84-B14C-50B8F885F8FE}" type="pres">
      <dgm:prSet presAssocID="{EBB0D24A-742D-477B-9BCC-7F99AC8B80BF}" presName="rect1" presStyleLbl="trAlignAcc1" presStyleIdx="4" presStyleCnt="5">
        <dgm:presLayoutVars>
          <dgm:bulletEnabled val="1"/>
        </dgm:presLayoutVars>
      </dgm:prSet>
      <dgm:spPr/>
      <dgm:t>
        <a:bodyPr/>
        <a:lstStyle/>
        <a:p>
          <a:endParaRPr lang="en-US"/>
        </a:p>
      </dgm:t>
    </dgm:pt>
    <dgm:pt modelId="{915FF867-DFF2-411B-A34D-D37A9F0E6A70}" type="pres">
      <dgm:prSet presAssocID="{EBB0D24A-742D-477B-9BCC-7F99AC8B80BF}" presName="rect2" presStyleLbl="fgImgPlace1" presStyleIdx="4" presStyleCnt="5" custScaleX="73964" custScaleY="86860" custLinFactNeighborX="-17473" custLinFactNeighborY="6502"/>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a:noFill/>
        </a:ln>
      </dgm:spPr>
      <dgm:t>
        <a:bodyPr/>
        <a:lstStyle/>
        <a:p>
          <a:endParaRPr lang="en-US"/>
        </a:p>
      </dgm:t>
    </dgm:pt>
  </dgm:ptLst>
  <dgm:cxnLst>
    <dgm:cxn modelId="{DAFA7DDF-EF0F-4D75-8813-75502CED0A1D}" type="presOf" srcId="{450EFEF0-7AE6-44B9-8D10-5E5B45F9CF03}" destId="{1D71A088-4FEC-4CF0-AFDF-5E9B24D3EE98}"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2265D65A-1577-49D1-AFCE-64404B7B97FB}" type="presOf" srcId="{EBB0D24A-742D-477B-9BCC-7F99AC8B80BF}" destId="{AFE2DC02-980B-4F84-B14C-50B8F885F8FE}" srcOrd="0" destOrd="0" presId="urn:microsoft.com/office/officeart/2008/layout/PictureStrips"/>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601A5D9A-263C-48FB-BE07-7F9378E7F882}" srcId="{95A1601B-1B24-4794-92B6-89B244FCAE70}" destId="{EBB0D24A-742D-477B-9BCC-7F99AC8B80BF}" srcOrd="4" destOrd="0" parTransId="{DA55E772-B2BD-4B1E-8B49-01554587F403}" sibTransId="{E9E5B67E-0F00-45C7-9935-A79CF26F60D0}"/>
    <dgm:cxn modelId="{5088219D-D8F9-4FF4-B532-BB1435FAA8C5}" srcId="{95A1601B-1B24-4794-92B6-89B244FCAE70}" destId="{0A12E383-FACA-4323-AB62-CEB4F111295A}" srcOrd="0" destOrd="0" parTransId="{A2CB0D9E-54CD-48D2-B051-A2E2FAC1626E}" sibTransId="{668A10AB-12AA-420D-A121-B137AD653B4B}"/>
    <dgm:cxn modelId="{A307317A-525D-44A7-BD23-60D1C70013A8}" srcId="{95A1601B-1B24-4794-92B6-89B244FCAE70}" destId="{450EFEF0-7AE6-44B9-8D10-5E5B45F9CF03}" srcOrd="3" destOrd="0" parTransId="{49440282-88CD-4731-8029-AB81E8A29CE8}" sibTransId="{33C31315-C6D2-4BD1-BF7E-C8BCFC772EAD}"/>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 modelId="{2806996A-42A7-4E10-B20A-8EDBB5017672}" type="presParOf" srcId="{93464224-1BDD-45BE-826E-30744991233E}" destId="{A00A64D7-1B50-41BF-ABDE-05C47A31D38B}" srcOrd="7" destOrd="0" presId="urn:microsoft.com/office/officeart/2008/layout/PictureStrips"/>
    <dgm:cxn modelId="{42393BC5-4545-4431-87FC-1E127BD34C26}" type="presParOf" srcId="{93464224-1BDD-45BE-826E-30744991233E}" destId="{84A2B20E-D2B1-4C7B-ADBB-6282DBE67104}" srcOrd="8" destOrd="0" presId="urn:microsoft.com/office/officeart/2008/layout/PictureStrips"/>
    <dgm:cxn modelId="{B0895DE5-D3DA-4FD6-A81A-E26D5EA98C07}" type="presParOf" srcId="{84A2B20E-D2B1-4C7B-ADBB-6282DBE67104}" destId="{AFE2DC02-980B-4F84-B14C-50B8F885F8FE}" srcOrd="0" destOrd="0" presId="urn:microsoft.com/office/officeart/2008/layout/PictureStrips"/>
    <dgm:cxn modelId="{CFB718BC-1CF1-4D0D-A977-485EC99AD981}" type="presParOf" srcId="{84A2B20E-D2B1-4C7B-ADBB-6282DBE67104}" destId="{915FF867-DFF2-411B-A34D-D37A9F0E6A7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E98377F-4208-479C-91A4-7D387DE2C2C3}">
      <dgm:prSet/>
      <dgm:spPr/>
      <dgm:t>
        <a:bodyPr/>
        <a:lstStyle/>
        <a:p>
          <a:r>
            <a:rPr lang="en-US" dirty="0" smtClean="0">
              <a:solidFill>
                <a:srgbClr val="0066CC"/>
              </a:solidFill>
            </a:rPr>
            <a:t>All of the above </a:t>
          </a:r>
          <a:endParaRPr lang="en-US" dirty="0">
            <a:solidFill>
              <a:srgbClr val="0066CC"/>
            </a:solidFill>
          </a:endParaRPr>
        </a:p>
      </dgm:t>
    </dgm:pt>
    <dgm:pt modelId="{7C0707CD-2885-4A6F-8D9E-7CFDCB003004}" type="parTrans" cxnId="{14C416E8-4765-49BE-9AF6-CCD93D57E7F2}">
      <dgm:prSet/>
      <dgm:spPr/>
      <dgm:t>
        <a:bodyPr/>
        <a:lstStyle/>
        <a:p>
          <a:endParaRPr lang="en-US"/>
        </a:p>
      </dgm:t>
    </dgm:pt>
    <dgm:pt modelId="{7767DA73-AC68-4A36-AFB3-C59AF81E7CA5}" type="sibTrans" cxnId="{14C416E8-4765-49BE-9AF6-CCD93D57E7F2}">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9BA2A148-3B87-4C9A-BD05-BC12FD08A67C}" type="pres">
      <dgm:prSet presAssocID="{BE98377F-4208-479C-91A4-7D387DE2C2C3}" presName="composite" presStyleCnt="0"/>
      <dgm:spPr/>
    </dgm:pt>
    <dgm:pt modelId="{63E71592-5FD3-4221-88CC-FC2F86A55C2E}" type="pres">
      <dgm:prSet presAssocID="{BE98377F-4208-479C-91A4-7D387DE2C2C3}" presName="rect1" presStyleLbl="trAlignAcc1" presStyleIdx="0" presStyleCnt="1">
        <dgm:presLayoutVars>
          <dgm:bulletEnabled val="1"/>
        </dgm:presLayoutVars>
      </dgm:prSet>
      <dgm:spPr/>
      <dgm:t>
        <a:bodyPr/>
        <a:lstStyle/>
        <a:p>
          <a:endParaRPr lang="en-US"/>
        </a:p>
      </dgm:t>
    </dgm:pt>
    <dgm:pt modelId="{E0609C7C-432B-4177-A8F4-E19F0FB7B8DA}" type="pres">
      <dgm:prSet presAssocID="{BE98377F-4208-479C-91A4-7D387DE2C2C3}" presName="rect2" presStyleLbl="fgImgPlace1" presStyleIdx="0" presStyleCnt="1" custScaleX="73964" custScaleY="86860" custLinFactNeighborX="-17473" custLinFactNeighborY="650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765" b="20765"/>
          </a:stretch>
        </a:blipFill>
        <a:ln>
          <a:noFill/>
        </a:ln>
      </dgm:spPr>
    </dgm:pt>
  </dgm:ptLst>
  <dgm:cxnLst>
    <dgm:cxn modelId="{02AE459A-5E1C-43B5-B11D-08DDA10E3D1F}" type="presOf" srcId="{BE98377F-4208-479C-91A4-7D387DE2C2C3}" destId="{63E71592-5FD3-4221-88CC-FC2F86A55C2E}" srcOrd="0" destOrd="0" presId="urn:microsoft.com/office/officeart/2008/layout/PictureStrips"/>
    <dgm:cxn modelId="{14C416E8-4765-49BE-9AF6-CCD93D57E7F2}" srcId="{95A1601B-1B24-4794-92B6-89B244FCAE70}" destId="{BE98377F-4208-479C-91A4-7D387DE2C2C3}" srcOrd="0" destOrd="0" parTransId="{7C0707CD-2885-4A6F-8D9E-7CFDCB003004}" sibTransId="{7767DA73-AC68-4A36-AFB3-C59AF81E7CA5}"/>
    <dgm:cxn modelId="{3B1B2336-A7EF-41E8-9558-73F9FE059506}" type="presOf" srcId="{95A1601B-1B24-4794-92B6-89B244FCAE70}" destId="{93464224-1BDD-45BE-826E-30744991233E}" srcOrd="0" destOrd="0" presId="urn:microsoft.com/office/officeart/2008/layout/PictureStrips"/>
    <dgm:cxn modelId="{57732CE8-B543-420E-802F-041AD6531212}" type="presParOf" srcId="{93464224-1BDD-45BE-826E-30744991233E}" destId="{9BA2A148-3B87-4C9A-BD05-BC12FD08A67C}" srcOrd="0" destOrd="0" presId="urn:microsoft.com/office/officeart/2008/layout/PictureStrips"/>
    <dgm:cxn modelId="{92D44E8F-59BC-4341-A08E-73321EEA6014}" type="presParOf" srcId="{9BA2A148-3B87-4C9A-BD05-BC12FD08A67C}" destId="{63E71592-5FD3-4221-88CC-FC2F86A55C2E}" srcOrd="0" destOrd="0" presId="urn:microsoft.com/office/officeart/2008/layout/PictureStrips"/>
    <dgm:cxn modelId="{6C1F2A48-84AD-4ECE-9340-42AFE21270E8}" type="presParOf" srcId="{9BA2A148-3B87-4C9A-BD05-BC12FD08A67C}" destId="{E0609C7C-432B-4177-A8F4-E19F0FB7B8D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custT="1"/>
      <dgm:spPr/>
      <dgm:t>
        <a:bodyPr/>
        <a:lstStyle/>
        <a:p>
          <a:r>
            <a:rPr lang="en-US" sz="2400" b="1" dirty="0" smtClean="0">
              <a:solidFill>
                <a:srgbClr val="0066CC"/>
              </a:solidFill>
            </a:rPr>
            <a:t>Good qualities of a Healthcare agent include…</a:t>
          </a:r>
          <a:endParaRPr lang="en-US" sz="2400"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Willing to accept the role as your Healthcare Agent</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Willing to talk to you about your goals, values, and preferences</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dgm:spPr/>
      <dgm:t>
        <a:bodyPr/>
        <a:lstStyle/>
        <a:p>
          <a:pPr rtl="0"/>
          <a:r>
            <a:rPr lang="en-US" dirty="0" smtClean="0">
              <a:solidFill>
                <a:srgbClr val="0066CC"/>
              </a:solidFill>
            </a:rPr>
            <a:t>Willing to follow your decisions -  even if they may not agree with them</a:t>
          </a:r>
          <a:endParaRPr lang="en-US"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2ED9A5C0-2437-4D54-A66D-1DE400C857E0}">
      <dgm:prSet/>
      <dgm:spPr/>
      <dgm:t>
        <a:bodyPr/>
        <a:lstStyle/>
        <a:p>
          <a:r>
            <a:rPr lang="en-US" dirty="0" smtClean="0">
              <a:solidFill>
                <a:srgbClr val="0066CC"/>
              </a:solidFill>
            </a:rPr>
            <a:t>All of the above </a:t>
          </a:r>
          <a:endParaRPr lang="en-US" dirty="0">
            <a:solidFill>
              <a:srgbClr val="0066CC"/>
            </a:solidFill>
          </a:endParaRPr>
        </a:p>
      </dgm:t>
    </dgm:pt>
    <dgm:pt modelId="{348307E8-B110-46B8-8CCE-6A68D88A1A17}" type="parTrans" cxnId="{5D7E175C-F3E7-4C5A-82A2-84DD3ABF0BE6}">
      <dgm:prSet/>
      <dgm:spPr/>
      <dgm:t>
        <a:bodyPr/>
        <a:lstStyle/>
        <a:p>
          <a:endParaRPr lang="en-US"/>
        </a:p>
      </dgm:t>
    </dgm:pt>
    <dgm:pt modelId="{09C5D57D-011C-4D05-9C37-8E82D92AF5A3}" type="sibTrans" cxnId="{5D7E175C-F3E7-4C5A-82A2-84DD3ABF0BE6}">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5"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5" custScaleX="85397" custScaleY="78281"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5">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5"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5">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5"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5">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5"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 modelId="{050BBB9B-F5BD-4833-8610-35E650E80F99}" type="pres">
      <dgm:prSet presAssocID="{33C31315-C6D2-4BD1-BF7E-C8BCFC772EAD}" presName="sibTrans" presStyleCnt="0"/>
      <dgm:spPr/>
    </dgm:pt>
    <dgm:pt modelId="{6F9146BF-C49C-4890-A425-FA47D6CF42DA}" type="pres">
      <dgm:prSet presAssocID="{2ED9A5C0-2437-4D54-A66D-1DE400C857E0}" presName="composite" presStyleCnt="0"/>
      <dgm:spPr/>
    </dgm:pt>
    <dgm:pt modelId="{B53F69D2-DF59-46A9-8C19-DD3C05835B2C}" type="pres">
      <dgm:prSet presAssocID="{2ED9A5C0-2437-4D54-A66D-1DE400C857E0}" presName="rect1" presStyleLbl="trAlignAcc1" presStyleIdx="4" presStyleCnt="5">
        <dgm:presLayoutVars>
          <dgm:bulletEnabled val="1"/>
        </dgm:presLayoutVars>
      </dgm:prSet>
      <dgm:spPr/>
      <dgm:t>
        <a:bodyPr/>
        <a:lstStyle/>
        <a:p>
          <a:endParaRPr lang="en-US"/>
        </a:p>
      </dgm:t>
    </dgm:pt>
    <dgm:pt modelId="{9C1431F2-190E-487D-88C5-3663BB038763}" type="pres">
      <dgm:prSet presAssocID="{2ED9A5C0-2437-4D54-A66D-1DE400C857E0}" presName="rect2" presStyleLbl="fgImgPlace1" presStyleIdx="4" presStyleCnt="5" custScaleX="73964" custScaleY="86860" custLinFactNeighborX="-17473" custLinFactNeighborY="6502"/>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a:noFill/>
        </a:ln>
      </dgm:spPr>
      <dgm:t>
        <a:bodyPr/>
        <a:lstStyle/>
        <a:p>
          <a:endParaRPr lang="en-US"/>
        </a:p>
      </dgm:t>
    </dgm:pt>
  </dgm:ptLst>
  <dgm:cxnLst>
    <dgm:cxn modelId="{7EEDEFEE-575A-48A2-9615-68A9C1E302BD}" type="presOf" srcId="{2ED9A5C0-2437-4D54-A66D-1DE400C857E0}" destId="{B53F69D2-DF59-46A9-8C19-DD3C05835B2C}" srcOrd="0" destOrd="0" presId="urn:microsoft.com/office/officeart/2008/layout/PictureStrips"/>
    <dgm:cxn modelId="{DAFA7DDF-EF0F-4D75-8813-75502CED0A1D}" type="presOf" srcId="{450EFEF0-7AE6-44B9-8D10-5E5B45F9CF03}" destId="{1D71A088-4FEC-4CF0-AFDF-5E9B24D3EE98}"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5D7E175C-F3E7-4C5A-82A2-84DD3ABF0BE6}" srcId="{95A1601B-1B24-4794-92B6-89B244FCAE70}" destId="{2ED9A5C0-2437-4D54-A66D-1DE400C857E0}" srcOrd="4" destOrd="0" parTransId="{348307E8-B110-46B8-8CCE-6A68D88A1A17}" sibTransId="{09C5D57D-011C-4D05-9C37-8E82D92AF5A3}"/>
    <dgm:cxn modelId="{52F06A12-632D-41DD-A252-E5179ED2D7C2}" srcId="{95A1601B-1B24-4794-92B6-89B244FCAE70}" destId="{4BCF848B-D776-4C70-9352-B9937C3E3FB1}" srcOrd="1"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A307317A-525D-44A7-BD23-60D1C70013A8}" srcId="{95A1601B-1B24-4794-92B6-89B244FCAE70}" destId="{450EFEF0-7AE6-44B9-8D10-5E5B45F9CF03}" srcOrd="3" destOrd="0" parTransId="{49440282-88CD-4731-8029-AB81E8A29CE8}" sibTransId="{33C31315-C6D2-4BD1-BF7E-C8BCFC772EAD}"/>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 modelId="{D4FF0BA3-3760-40FD-8E15-7332EA2863E3}" type="presParOf" srcId="{93464224-1BDD-45BE-826E-30744991233E}" destId="{050BBB9B-F5BD-4833-8610-35E650E80F99}" srcOrd="7" destOrd="0" presId="urn:microsoft.com/office/officeart/2008/layout/PictureStrips"/>
    <dgm:cxn modelId="{0E3E8954-E8DA-4F53-BB3B-6D0B61E2CCA1}" type="presParOf" srcId="{93464224-1BDD-45BE-826E-30744991233E}" destId="{6F9146BF-C49C-4890-A425-FA47D6CF42DA}" srcOrd="8" destOrd="0" presId="urn:microsoft.com/office/officeart/2008/layout/PictureStrips"/>
    <dgm:cxn modelId="{752CA33F-098A-4893-928B-3BD4BCB69BDD}" type="presParOf" srcId="{6F9146BF-C49C-4890-A425-FA47D6CF42DA}" destId="{B53F69D2-DF59-46A9-8C19-DD3C05835B2C}" srcOrd="0" destOrd="0" presId="urn:microsoft.com/office/officeart/2008/layout/PictureStrips"/>
    <dgm:cxn modelId="{B33FDACE-953E-496C-84C1-45ABAE1F6E87}" type="presParOf" srcId="{6F9146BF-C49C-4890-A425-FA47D6CF42DA}" destId="{9C1431F2-190E-487D-88C5-3663BB03876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4E1E9E4-775E-4F9F-AC1A-04B88A7D139C}">
      <dgm:prSet/>
      <dgm:spPr/>
      <dgm:t>
        <a:bodyPr/>
        <a:lstStyle/>
        <a:p>
          <a:r>
            <a:rPr lang="en-US" dirty="0" smtClean="0">
              <a:solidFill>
                <a:srgbClr val="0066CC"/>
              </a:solidFill>
            </a:rPr>
            <a:t>All of the above </a:t>
          </a:r>
          <a:endParaRPr lang="en-US" dirty="0">
            <a:solidFill>
              <a:srgbClr val="0066CC"/>
            </a:solidFill>
          </a:endParaRPr>
        </a:p>
      </dgm:t>
    </dgm:pt>
    <dgm:pt modelId="{33559EEC-BD03-477E-874D-41EFE07D2D70}" type="parTrans" cxnId="{6333B455-67FE-468F-B0DD-2D1B552C2DA0}">
      <dgm:prSet/>
      <dgm:spPr/>
      <dgm:t>
        <a:bodyPr/>
        <a:lstStyle/>
        <a:p>
          <a:endParaRPr lang="en-US"/>
        </a:p>
      </dgm:t>
    </dgm:pt>
    <dgm:pt modelId="{77367F52-5248-463C-913E-1EBAD50F986B}" type="sibTrans" cxnId="{6333B455-67FE-468F-B0DD-2D1B552C2DA0}">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E83CABCB-1B94-48AF-80E1-A0EB1DEC8878}" type="pres">
      <dgm:prSet presAssocID="{B4E1E9E4-775E-4F9F-AC1A-04B88A7D139C}" presName="composite" presStyleCnt="0"/>
      <dgm:spPr/>
    </dgm:pt>
    <dgm:pt modelId="{CED73ADD-5DF8-40EC-94FF-FEFA791D2F4C}" type="pres">
      <dgm:prSet presAssocID="{B4E1E9E4-775E-4F9F-AC1A-04B88A7D139C}" presName="rect1" presStyleLbl="trAlignAcc1" presStyleIdx="0" presStyleCnt="1">
        <dgm:presLayoutVars>
          <dgm:bulletEnabled val="1"/>
        </dgm:presLayoutVars>
      </dgm:prSet>
      <dgm:spPr/>
      <dgm:t>
        <a:bodyPr/>
        <a:lstStyle/>
        <a:p>
          <a:endParaRPr lang="en-US"/>
        </a:p>
      </dgm:t>
    </dgm:pt>
    <dgm:pt modelId="{AFE8B945-8352-48A1-B20D-DE0BD995C045}" type="pres">
      <dgm:prSet presAssocID="{B4E1E9E4-775E-4F9F-AC1A-04B88A7D139C}" presName="rect2" presStyleLbl="fgImgPlace1" presStyleIdx="0" presStyleCnt="1" custScaleX="73964" custScaleY="86860" custLinFactNeighborX="-17473" custLinFactNeighborY="650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765" b="20765"/>
          </a:stretch>
        </a:blipFill>
        <a:ln>
          <a:noFill/>
        </a:ln>
      </dgm:spPr>
      <dgm:t>
        <a:bodyPr/>
        <a:lstStyle/>
        <a:p>
          <a:endParaRPr lang="en-US"/>
        </a:p>
      </dgm:t>
    </dgm:pt>
  </dgm:ptLst>
  <dgm:cxnLst>
    <dgm:cxn modelId="{4C583637-9A55-44B4-A1A6-1A7DFC036181}" type="presOf" srcId="{B4E1E9E4-775E-4F9F-AC1A-04B88A7D139C}" destId="{CED73ADD-5DF8-40EC-94FF-FEFA791D2F4C}" srcOrd="0" destOrd="0" presId="urn:microsoft.com/office/officeart/2008/layout/PictureStrips"/>
    <dgm:cxn modelId="{6333B455-67FE-468F-B0DD-2D1B552C2DA0}" srcId="{95A1601B-1B24-4794-92B6-89B244FCAE70}" destId="{B4E1E9E4-775E-4F9F-AC1A-04B88A7D139C}" srcOrd="0" destOrd="0" parTransId="{33559EEC-BD03-477E-874D-41EFE07D2D70}" sibTransId="{77367F52-5248-463C-913E-1EBAD50F986B}"/>
    <dgm:cxn modelId="{3B1B2336-A7EF-41E8-9558-73F9FE059506}" type="presOf" srcId="{95A1601B-1B24-4794-92B6-89B244FCAE70}" destId="{93464224-1BDD-45BE-826E-30744991233E}" srcOrd="0" destOrd="0" presId="urn:microsoft.com/office/officeart/2008/layout/PictureStrips"/>
    <dgm:cxn modelId="{8FE60485-BFF2-4DD1-855E-6A8847EB6863}" type="presParOf" srcId="{93464224-1BDD-45BE-826E-30744991233E}" destId="{E83CABCB-1B94-48AF-80E1-A0EB1DEC8878}" srcOrd="0" destOrd="0" presId="urn:microsoft.com/office/officeart/2008/layout/PictureStrips"/>
    <dgm:cxn modelId="{B7D5547C-B9AC-491C-8754-FF33EDC2E4F3}" type="presParOf" srcId="{E83CABCB-1B94-48AF-80E1-A0EB1DEC8878}" destId="{CED73ADD-5DF8-40EC-94FF-FEFA791D2F4C}" srcOrd="0" destOrd="0" presId="urn:microsoft.com/office/officeart/2008/layout/PictureStrips"/>
    <dgm:cxn modelId="{5EA69451-50B7-4F7F-BA63-F0B2A3B74BA1}" type="presParOf" srcId="{E83CABCB-1B94-48AF-80E1-A0EB1DEC8878}" destId="{AFE8B945-8352-48A1-B20D-DE0BD995C04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custT="1"/>
      <dgm:spPr/>
      <dgm:t>
        <a:bodyPr/>
        <a:lstStyle/>
        <a:p>
          <a:pPr rtl="0"/>
          <a:r>
            <a:rPr lang="en-US" sz="2000" b="1" dirty="0" smtClean="0">
              <a:solidFill>
                <a:srgbClr val="0066CC"/>
              </a:solidFill>
            </a:rPr>
            <a:t>Choosing to stop or continue medical treatment in a situation of severe permanent brain injury with little chance of recovery is ….</a:t>
          </a:r>
          <a:endParaRPr lang="en-US" sz="2000"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An important part of my Goals of Care </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Something I don’t need to think about</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dgm:spPr/>
      <dgm:t>
        <a:bodyPr/>
        <a:lstStyle/>
        <a:p>
          <a:pPr rtl="0"/>
          <a:r>
            <a:rPr lang="en-US" dirty="0" smtClean="0">
              <a:solidFill>
                <a:srgbClr val="0066CC"/>
              </a:solidFill>
            </a:rPr>
            <a:t>Something my doctor will decide for me</a:t>
          </a:r>
          <a:endParaRPr lang="en-US"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4"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4" custScaleX="85397" custScaleY="78281"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4">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4"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4">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4"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4">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4"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Lst>
  <dgm:cxnLst>
    <dgm:cxn modelId="{DAFA7DDF-EF0F-4D75-8813-75502CED0A1D}" type="presOf" srcId="{450EFEF0-7AE6-44B9-8D10-5E5B45F9CF03}" destId="{1D71A088-4FEC-4CF0-AFDF-5E9B24D3EE98}"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A307317A-525D-44A7-BD23-60D1C70013A8}" srcId="{95A1601B-1B24-4794-92B6-89B244FCAE70}" destId="{450EFEF0-7AE6-44B9-8D10-5E5B45F9CF03}" srcOrd="3" destOrd="0" parTransId="{49440282-88CD-4731-8029-AB81E8A29CE8}" sibTransId="{33C31315-C6D2-4BD1-BF7E-C8BCFC772EAD}"/>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7D722FA-0DD2-4020-BF3E-1A19D14DF40A}">
      <dgm:prSet/>
      <dgm:spPr/>
      <dgm:t>
        <a:bodyPr/>
        <a:lstStyle/>
        <a:p>
          <a:pPr rtl="0"/>
          <a:r>
            <a:rPr lang="en-US" dirty="0" smtClean="0">
              <a:solidFill>
                <a:srgbClr val="0066CC"/>
              </a:solidFill>
            </a:rPr>
            <a:t>An important part of my Goals of Care </a:t>
          </a:r>
          <a:endParaRPr lang="en-US" dirty="0">
            <a:solidFill>
              <a:srgbClr val="0066CC"/>
            </a:solidFill>
          </a:endParaRPr>
        </a:p>
      </dgm:t>
    </dgm:pt>
    <dgm:pt modelId="{2BD0CA19-2A8A-4D5E-83AA-E18D1D751375}" type="parTrans" cxnId="{4F7F6526-470D-4909-83B3-69B915DD47C8}">
      <dgm:prSet/>
      <dgm:spPr/>
      <dgm:t>
        <a:bodyPr/>
        <a:lstStyle/>
        <a:p>
          <a:endParaRPr lang="en-US"/>
        </a:p>
      </dgm:t>
    </dgm:pt>
    <dgm:pt modelId="{4244FEF3-4AF4-4F2A-8B22-3EF444FCC583}" type="sibTrans" cxnId="{4F7F6526-470D-4909-83B3-69B915DD47C8}">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207C978D-1EDF-48EF-9F82-AE7938F29C12}" type="pres">
      <dgm:prSet presAssocID="{47D722FA-0DD2-4020-BF3E-1A19D14DF40A}" presName="composite" presStyleCnt="0"/>
      <dgm:spPr/>
    </dgm:pt>
    <dgm:pt modelId="{5F845C9F-20B5-4F44-B959-39CC41CE6554}" type="pres">
      <dgm:prSet presAssocID="{47D722FA-0DD2-4020-BF3E-1A19D14DF40A}" presName="rect1" presStyleLbl="trAlignAcc1" presStyleIdx="0" presStyleCnt="1" custLinFactNeighborX="650" custLinFactNeighborY="-6149">
        <dgm:presLayoutVars>
          <dgm:bulletEnabled val="1"/>
        </dgm:presLayoutVars>
      </dgm:prSet>
      <dgm:spPr/>
      <dgm:t>
        <a:bodyPr/>
        <a:lstStyle/>
        <a:p>
          <a:endParaRPr lang="en-US"/>
        </a:p>
      </dgm:t>
    </dgm:pt>
    <dgm:pt modelId="{E4791D2D-57EE-432F-BD2B-B01141BEF811}" type="pres">
      <dgm:prSet presAssocID="{47D722FA-0DD2-4020-BF3E-1A19D14DF40A}"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dgm:spPr>
      <dgm:t>
        <a:bodyPr/>
        <a:lstStyle/>
        <a:p>
          <a:endParaRPr lang="en-US"/>
        </a:p>
      </dgm:t>
    </dgm:pt>
  </dgm:ptLst>
  <dgm:cxnLst>
    <dgm:cxn modelId="{4F7F6526-470D-4909-83B3-69B915DD47C8}" srcId="{95A1601B-1B24-4794-92B6-89B244FCAE70}" destId="{47D722FA-0DD2-4020-BF3E-1A19D14DF40A}" srcOrd="0" destOrd="0" parTransId="{2BD0CA19-2A8A-4D5E-83AA-E18D1D751375}" sibTransId="{4244FEF3-4AF4-4F2A-8B22-3EF444FCC583}"/>
    <dgm:cxn modelId="{3B1B2336-A7EF-41E8-9558-73F9FE059506}" type="presOf" srcId="{95A1601B-1B24-4794-92B6-89B244FCAE70}" destId="{93464224-1BDD-45BE-826E-30744991233E}" srcOrd="0" destOrd="0" presId="urn:microsoft.com/office/officeart/2008/layout/PictureStrips"/>
    <dgm:cxn modelId="{F4553FAD-933E-4376-9DB4-4B9FB1B3DC8E}" type="presOf" srcId="{47D722FA-0DD2-4020-BF3E-1A19D14DF40A}" destId="{5F845C9F-20B5-4F44-B959-39CC41CE6554}" srcOrd="0" destOrd="0" presId="urn:microsoft.com/office/officeart/2008/layout/PictureStrips"/>
    <dgm:cxn modelId="{24E5C861-5335-4110-B757-0E5421812F93}" type="presParOf" srcId="{93464224-1BDD-45BE-826E-30744991233E}" destId="{207C978D-1EDF-48EF-9F82-AE7938F29C12}" srcOrd="0" destOrd="0" presId="urn:microsoft.com/office/officeart/2008/layout/PictureStrips"/>
    <dgm:cxn modelId="{0CB6ADF9-0A17-4E5C-BA30-71E6F094A874}" type="presParOf" srcId="{207C978D-1EDF-48EF-9F82-AE7938F29C12}" destId="{5F845C9F-20B5-4F44-B959-39CC41CE6554}" srcOrd="0" destOrd="0" presId="urn:microsoft.com/office/officeart/2008/layout/PictureStrips"/>
    <dgm:cxn modelId="{0640BCE8-63AF-47C3-A136-393223827357}" type="presParOf" srcId="{207C978D-1EDF-48EF-9F82-AE7938F29C12}" destId="{E4791D2D-57EE-432F-BD2B-B01141BEF81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custT="1"/>
      <dgm:spPr/>
      <dgm:t>
        <a:bodyPr/>
        <a:lstStyle/>
        <a:p>
          <a:r>
            <a:rPr lang="en-US" sz="2400" b="1" dirty="0" smtClean="0">
              <a:solidFill>
                <a:srgbClr val="0066CC"/>
              </a:solidFill>
            </a:rPr>
            <a:t>Examples of cultural beliefs and spiritual needs may include ….</a:t>
          </a:r>
          <a:endParaRPr lang="en-US" sz="2400"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Music, meditation, prayer</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Certain clergy persons involvement</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dgm:spPr/>
      <dgm:t>
        <a:bodyPr/>
        <a:lstStyle/>
        <a:p>
          <a:pPr rtl="0"/>
          <a:r>
            <a:rPr lang="en-US" dirty="0" smtClean="0">
              <a:solidFill>
                <a:srgbClr val="0066CC"/>
              </a:solidFill>
            </a:rPr>
            <a:t>Accepting or declining certain medical treatments not in alignment with your practices/traditions</a:t>
          </a:r>
          <a:endParaRPr lang="en-US"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2ED9A5C0-2437-4D54-A66D-1DE400C857E0}">
      <dgm:prSet/>
      <dgm:spPr/>
      <dgm:t>
        <a:bodyPr/>
        <a:lstStyle/>
        <a:p>
          <a:r>
            <a:rPr lang="en-US" dirty="0" smtClean="0">
              <a:solidFill>
                <a:srgbClr val="0066CC"/>
              </a:solidFill>
            </a:rPr>
            <a:t>All of the above </a:t>
          </a:r>
          <a:endParaRPr lang="en-US" dirty="0">
            <a:solidFill>
              <a:srgbClr val="0066CC"/>
            </a:solidFill>
          </a:endParaRPr>
        </a:p>
      </dgm:t>
    </dgm:pt>
    <dgm:pt modelId="{348307E8-B110-46B8-8CCE-6A68D88A1A17}" type="parTrans" cxnId="{5D7E175C-F3E7-4C5A-82A2-84DD3ABF0BE6}">
      <dgm:prSet/>
      <dgm:spPr/>
      <dgm:t>
        <a:bodyPr/>
        <a:lstStyle/>
        <a:p>
          <a:endParaRPr lang="en-US"/>
        </a:p>
      </dgm:t>
    </dgm:pt>
    <dgm:pt modelId="{09C5D57D-011C-4D05-9C37-8E82D92AF5A3}" type="sibTrans" cxnId="{5D7E175C-F3E7-4C5A-82A2-84DD3ABF0BE6}">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5"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5" custScaleX="85397" custScaleY="78281"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5">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5"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5">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5"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5">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5"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 modelId="{050BBB9B-F5BD-4833-8610-35E650E80F99}" type="pres">
      <dgm:prSet presAssocID="{33C31315-C6D2-4BD1-BF7E-C8BCFC772EAD}" presName="sibTrans" presStyleCnt="0"/>
      <dgm:spPr/>
    </dgm:pt>
    <dgm:pt modelId="{6F9146BF-C49C-4890-A425-FA47D6CF42DA}" type="pres">
      <dgm:prSet presAssocID="{2ED9A5C0-2437-4D54-A66D-1DE400C857E0}" presName="composite" presStyleCnt="0"/>
      <dgm:spPr/>
    </dgm:pt>
    <dgm:pt modelId="{B53F69D2-DF59-46A9-8C19-DD3C05835B2C}" type="pres">
      <dgm:prSet presAssocID="{2ED9A5C0-2437-4D54-A66D-1DE400C857E0}" presName="rect1" presStyleLbl="trAlignAcc1" presStyleIdx="4" presStyleCnt="5">
        <dgm:presLayoutVars>
          <dgm:bulletEnabled val="1"/>
        </dgm:presLayoutVars>
      </dgm:prSet>
      <dgm:spPr/>
      <dgm:t>
        <a:bodyPr/>
        <a:lstStyle/>
        <a:p>
          <a:endParaRPr lang="en-US"/>
        </a:p>
      </dgm:t>
    </dgm:pt>
    <dgm:pt modelId="{9C1431F2-190E-487D-88C5-3663BB038763}" type="pres">
      <dgm:prSet presAssocID="{2ED9A5C0-2437-4D54-A66D-1DE400C857E0}" presName="rect2" presStyleLbl="fgImgPlace1" presStyleIdx="4" presStyleCnt="5" custScaleX="73964" custScaleY="86860" custLinFactNeighborX="-17473" custLinFactNeighborY="6502"/>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a:noFill/>
        </a:ln>
      </dgm:spPr>
      <dgm:t>
        <a:bodyPr/>
        <a:lstStyle/>
        <a:p>
          <a:endParaRPr lang="en-US"/>
        </a:p>
      </dgm:t>
    </dgm:pt>
  </dgm:ptLst>
  <dgm:cxnLst>
    <dgm:cxn modelId="{7EEDEFEE-575A-48A2-9615-68A9C1E302BD}" type="presOf" srcId="{2ED9A5C0-2437-4D54-A66D-1DE400C857E0}" destId="{B53F69D2-DF59-46A9-8C19-DD3C05835B2C}" srcOrd="0" destOrd="0" presId="urn:microsoft.com/office/officeart/2008/layout/PictureStrips"/>
    <dgm:cxn modelId="{DAFA7DDF-EF0F-4D75-8813-75502CED0A1D}" type="presOf" srcId="{450EFEF0-7AE6-44B9-8D10-5E5B45F9CF03}" destId="{1D71A088-4FEC-4CF0-AFDF-5E9B24D3EE98}"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5D7E175C-F3E7-4C5A-82A2-84DD3ABF0BE6}" srcId="{95A1601B-1B24-4794-92B6-89B244FCAE70}" destId="{2ED9A5C0-2437-4D54-A66D-1DE400C857E0}" srcOrd="4" destOrd="0" parTransId="{348307E8-B110-46B8-8CCE-6A68D88A1A17}" sibTransId="{09C5D57D-011C-4D05-9C37-8E82D92AF5A3}"/>
    <dgm:cxn modelId="{52F06A12-632D-41DD-A252-E5179ED2D7C2}" srcId="{95A1601B-1B24-4794-92B6-89B244FCAE70}" destId="{4BCF848B-D776-4C70-9352-B9937C3E3FB1}" srcOrd="1"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A307317A-525D-44A7-BD23-60D1C70013A8}" srcId="{95A1601B-1B24-4794-92B6-89B244FCAE70}" destId="{450EFEF0-7AE6-44B9-8D10-5E5B45F9CF03}" srcOrd="3" destOrd="0" parTransId="{49440282-88CD-4731-8029-AB81E8A29CE8}" sibTransId="{33C31315-C6D2-4BD1-BF7E-C8BCFC772EAD}"/>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 modelId="{D4FF0BA3-3760-40FD-8E15-7332EA2863E3}" type="presParOf" srcId="{93464224-1BDD-45BE-826E-30744991233E}" destId="{050BBB9B-F5BD-4833-8610-35E650E80F99}" srcOrd="7" destOrd="0" presId="urn:microsoft.com/office/officeart/2008/layout/PictureStrips"/>
    <dgm:cxn modelId="{0E3E8954-E8DA-4F53-BB3B-6D0B61E2CCA1}" type="presParOf" srcId="{93464224-1BDD-45BE-826E-30744991233E}" destId="{6F9146BF-C49C-4890-A425-FA47D6CF42DA}" srcOrd="8" destOrd="0" presId="urn:microsoft.com/office/officeart/2008/layout/PictureStrips"/>
    <dgm:cxn modelId="{752CA33F-098A-4893-928B-3BD4BCB69BDD}" type="presParOf" srcId="{6F9146BF-C49C-4890-A425-FA47D6CF42DA}" destId="{B53F69D2-DF59-46A9-8C19-DD3C05835B2C}" srcOrd="0" destOrd="0" presId="urn:microsoft.com/office/officeart/2008/layout/PictureStrips"/>
    <dgm:cxn modelId="{B33FDACE-953E-496C-84C1-45ABAE1F6E87}" type="presParOf" srcId="{6F9146BF-C49C-4890-A425-FA47D6CF42DA}" destId="{9C1431F2-190E-487D-88C5-3663BB03876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pPr rtl="0"/>
          <a:r>
            <a:rPr lang="en-US" b="1" dirty="0" smtClean="0">
              <a:solidFill>
                <a:srgbClr val="0066CC"/>
              </a:solidFill>
            </a:rPr>
            <a:t>I only need to think or do Advance Care Planning when I’m really sick or injured.</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81815" custScaleY="68179" custLinFactX="-80405" custLinFactNeighborX="-100000" custLinFactNeighborY="-487"/>
      <dgm:spPr>
        <a:blipFill rotWithShape="1">
          <a:blip xmlns:r="http://schemas.openxmlformats.org/officeDocument/2006/relationships" r:embed="rId1"/>
          <a:stretch>
            <a:fillRect/>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4E1E9E4-775E-4F9F-AC1A-04B88A7D139C}">
      <dgm:prSet/>
      <dgm:spPr/>
      <dgm:t>
        <a:bodyPr/>
        <a:lstStyle/>
        <a:p>
          <a:r>
            <a:rPr lang="en-US" dirty="0" smtClean="0">
              <a:solidFill>
                <a:srgbClr val="0066CC"/>
              </a:solidFill>
            </a:rPr>
            <a:t>All of the above </a:t>
          </a:r>
          <a:endParaRPr lang="en-US" dirty="0">
            <a:solidFill>
              <a:srgbClr val="0066CC"/>
            </a:solidFill>
          </a:endParaRPr>
        </a:p>
      </dgm:t>
    </dgm:pt>
    <dgm:pt modelId="{33559EEC-BD03-477E-874D-41EFE07D2D70}" type="parTrans" cxnId="{6333B455-67FE-468F-B0DD-2D1B552C2DA0}">
      <dgm:prSet/>
      <dgm:spPr/>
      <dgm:t>
        <a:bodyPr/>
        <a:lstStyle/>
        <a:p>
          <a:endParaRPr lang="en-US"/>
        </a:p>
      </dgm:t>
    </dgm:pt>
    <dgm:pt modelId="{77367F52-5248-463C-913E-1EBAD50F986B}" type="sibTrans" cxnId="{6333B455-67FE-468F-B0DD-2D1B552C2DA0}">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E83CABCB-1B94-48AF-80E1-A0EB1DEC8878}" type="pres">
      <dgm:prSet presAssocID="{B4E1E9E4-775E-4F9F-AC1A-04B88A7D139C}" presName="composite" presStyleCnt="0"/>
      <dgm:spPr/>
    </dgm:pt>
    <dgm:pt modelId="{CED73ADD-5DF8-40EC-94FF-FEFA791D2F4C}" type="pres">
      <dgm:prSet presAssocID="{B4E1E9E4-775E-4F9F-AC1A-04B88A7D139C}" presName="rect1" presStyleLbl="trAlignAcc1" presStyleIdx="0" presStyleCnt="1">
        <dgm:presLayoutVars>
          <dgm:bulletEnabled val="1"/>
        </dgm:presLayoutVars>
      </dgm:prSet>
      <dgm:spPr/>
      <dgm:t>
        <a:bodyPr/>
        <a:lstStyle/>
        <a:p>
          <a:endParaRPr lang="en-US"/>
        </a:p>
      </dgm:t>
    </dgm:pt>
    <dgm:pt modelId="{AFE8B945-8352-48A1-B20D-DE0BD995C045}" type="pres">
      <dgm:prSet presAssocID="{B4E1E9E4-775E-4F9F-AC1A-04B88A7D139C}" presName="rect2" presStyleLbl="fgImgPlace1" presStyleIdx="0" presStyleCnt="1" custScaleX="73964" custScaleY="86860" custLinFactNeighborX="-17473" custLinFactNeighborY="650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765" b="20765"/>
          </a:stretch>
        </a:blipFill>
        <a:ln>
          <a:noFill/>
        </a:ln>
      </dgm:spPr>
      <dgm:t>
        <a:bodyPr/>
        <a:lstStyle/>
        <a:p>
          <a:endParaRPr lang="en-US"/>
        </a:p>
      </dgm:t>
    </dgm:pt>
  </dgm:ptLst>
  <dgm:cxnLst>
    <dgm:cxn modelId="{4C583637-9A55-44B4-A1A6-1A7DFC036181}" type="presOf" srcId="{B4E1E9E4-775E-4F9F-AC1A-04B88A7D139C}" destId="{CED73ADD-5DF8-40EC-94FF-FEFA791D2F4C}" srcOrd="0" destOrd="0" presId="urn:microsoft.com/office/officeart/2008/layout/PictureStrips"/>
    <dgm:cxn modelId="{6333B455-67FE-468F-B0DD-2D1B552C2DA0}" srcId="{95A1601B-1B24-4794-92B6-89B244FCAE70}" destId="{B4E1E9E4-775E-4F9F-AC1A-04B88A7D139C}" srcOrd="0" destOrd="0" parTransId="{33559EEC-BD03-477E-874D-41EFE07D2D70}" sibTransId="{77367F52-5248-463C-913E-1EBAD50F986B}"/>
    <dgm:cxn modelId="{3B1B2336-A7EF-41E8-9558-73F9FE059506}" type="presOf" srcId="{95A1601B-1B24-4794-92B6-89B244FCAE70}" destId="{93464224-1BDD-45BE-826E-30744991233E}" srcOrd="0" destOrd="0" presId="urn:microsoft.com/office/officeart/2008/layout/PictureStrips"/>
    <dgm:cxn modelId="{8FE60485-BFF2-4DD1-855E-6A8847EB6863}" type="presParOf" srcId="{93464224-1BDD-45BE-826E-30744991233E}" destId="{E83CABCB-1B94-48AF-80E1-A0EB1DEC8878}" srcOrd="0" destOrd="0" presId="urn:microsoft.com/office/officeart/2008/layout/PictureStrips"/>
    <dgm:cxn modelId="{B7D5547C-B9AC-491C-8754-FF33EDC2E4F3}" type="presParOf" srcId="{E83CABCB-1B94-48AF-80E1-A0EB1DEC8878}" destId="{CED73ADD-5DF8-40EC-94FF-FEFA791D2F4C}" srcOrd="0" destOrd="0" presId="urn:microsoft.com/office/officeart/2008/layout/PictureStrips"/>
    <dgm:cxn modelId="{5EA69451-50B7-4F7F-BA63-F0B2A3B74BA1}" type="presParOf" srcId="{E83CABCB-1B94-48AF-80E1-A0EB1DEC8878}" destId="{AFE8B945-8352-48A1-B20D-DE0BD995C04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pPr rtl="0"/>
          <a:r>
            <a:rPr lang="en-US" b="1" dirty="0" smtClean="0">
              <a:solidFill>
                <a:srgbClr val="0066CC"/>
              </a:solidFill>
            </a:rPr>
            <a:t>It’s natural to have some fears or worries about future healthcare decisions</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79336" custScaleY="72725" custLinFactX="-69722"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F7C77D3-5C49-4528-BBE8-29C49AB96F74}">
      <dgm:prSet/>
      <dgm:spPr/>
      <dgm:t>
        <a:bodyPr/>
        <a:lstStyle/>
        <a:p>
          <a:pPr rtl="0"/>
          <a:r>
            <a:rPr lang="en-US" dirty="0" smtClean="0">
              <a:solidFill>
                <a:srgbClr val="0066CC"/>
              </a:solidFill>
            </a:rPr>
            <a:t>True</a:t>
          </a:r>
          <a:endParaRPr lang="en-US" dirty="0">
            <a:solidFill>
              <a:srgbClr val="0066CC"/>
            </a:solidFill>
          </a:endParaRPr>
        </a:p>
      </dgm:t>
    </dgm:pt>
    <dgm:pt modelId="{A03CAF84-2754-4A18-ADF7-23E7A1399B53}" type="parTrans" cxnId="{875B5E0C-956C-49CB-82AE-F275CC85D215}">
      <dgm:prSet/>
      <dgm:spPr/>
      <dgm:t>
        <a:bodyPr/>
        <a:lstStyle/>
        <a:p>
          <a:endParaRPr lang="en-US"/>
        </a:p>
      </dgm:t>
    </dgm:pt>
    <dgm:pt modelId="{629E156A-9572-40C2-8400-CCE5CF7851AF}" type="sibTrans" cxnId="{875B5E0C-956C-49CB-82AE-F275CC85D215}">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2E2CA766-F244-4C57-B747-F0895EB85B12}" type="pres">
      <dgm:prSet presAssocID="{FF7C77D3-5C49-4528-BBE8-29C49AB96F74}" presName="composite" presStyleCnt="0"/>
      <dgm:spPr/>
    </dgm:pt>
    <dgm:pt modelId="{0D844C42-0864-4E1D-870B-7518223CECE3}" type="pres">
      <dgm:prSet presAssocID="{FF7C77D3-5C49-4528-BBE8-29C49AB96F74}" presName="rect1" presStyleLbl="trAlignAcc1" presStyleIdx="0" presStyleCnt="1">
        <dgm:presLayoutVars>
          <dgm:bulletEnabled val="1"/>
        </dgm:presLayoutVars>
      </dgm:prSet>
      <dgm:spPr/>
      <dgm:t>
        <a:bodyPr/>
        <a:lstStyle/>
        <a:p>
          <a:endParaRPr lang="en-US"/>
        </a:p>
      </dgm:t>
    </dgm:pt>
    <dgm:pt modelId="{9595D3A9-A337-47A9-B66C-4AD8C9C0A7ED}" type="pres">
      <dgm:prSet presAssocID="{FF7C77D3-5C49-4528-BBE8-29C49AB96F74}"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dgm:spPr>
      <dgm:t>
        <a:bodyPr/>
        <a:lstStyle/>
        <a:p>
          <a:endParaRPr lang="en-US"/>
        </a:p>
      </dgm:t>
    </dgm:pt>
  </dgm:ptLst>
  <dgm:cxnLst>
    <dgm:cxn modelId="{A9BD69CA-FCD7-4529-A6FE-F7E46755B8E6}" type="presOf" srcId="{FF7C77D3-5C49-4528-BBE8-29C49AB96F74}" destId="{0D844C42-0864-4E1D-870B-7518223CECE3}" srcOrd="0" destOrd="0" presId="urn:microsoft.com/office/officeart/2008/layout/PictureStrips"/>
    <dgm:cxn modelId="{875B5E0C-956C-49CB-82AE-F275CC85D215}" srcId="{95A1601B-1B24-4794-92B6-89B244FCAE70}" destId="{FF7C77D3-5C49-4528-BBE8-29C49AB96F74}" srcOrd="0" destOrd="0" parTransId="{A03CAF84-2754-4A18-ADF7-23E7A1399B53}" sibTransId="{629E156A-9572-40C2-8400-CCE5CF7851AF}"/>
    <dgm:cxn modelId="{3B1B2336-A7EF-41E8-9558-73F9FE059506}" type="presOf" srcId="{95A1601B-1B24-4794-92B6-89B244FCAE70}" destId="{93464224-1BDD-45BE-826E-30744991233E}" srcOrd="0" destOrd="0" presId="urn:microsoft.com/office/officeart/2008/layout/PictureStrips"/>
    <dgm:cxn modelId="{77A7B241-A639-4E99-AAF2-6ABA1B5E371B}" type="presParOf" srcId="{93464224-1BDD-45BE-826E-30744991233E}" destId="{2E2CA766-F244-4C57-B747-F0895EB85B12}" srcOrd="0" destOrd="0" presId="urn:microsoft.com/office/officeart/2008/layout/PictureStrips"/>
    <dgm:cxn modelId="{004DDFDE-973B-4002-AF27-9F29DFBFBFA1}" type="presParOf" srcId="{2E2CA766-F244-4C57-B747-F0895EB85B12}" destId="{0D844C42-0864-4E1D-870B-7518223CECE3}" srcOrd="0" destOrd="0" presId="urn:microsoft.com/office/officeart/2008/layout/PictureStrips"/>
    <dgm:cxn modelId="{C3D6EAF6-748F-41DE-AE08-3A28427C97EF}" type="presParOf" srcId="{2E2CA766-F244-4C57-B747-F0895EB85B12}" destId="{9595D3A9-A337-47A9-B66C-4AD8C9C0A7E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pPr rtl="0"/>
          <a:r>
            <a:rPr lang="en-US" b="1" dirty="0" smtClean="0">
              <a:solidFill>
                <a:srgbClr val="0066CC"/>
              </a:solidFill>
            </a:rPr>
            <a:t>If an adult has not identified a HCPOA and is not able to express their own wishes, a Surrogate Decision Maker is determined by the state of Illinois.</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79336" custScaleY="72725" custLinFactX="-69722"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F7C77D3-5C49-4528-BBE8-29C49AB96F74}">
      <dgm:prSet/>
      <dgm:spPr/>
      <dgm:t>
        <a:bodyPr/>
        <a:lstStyle/>
        <a:p>
          <a:pPr rtl="0"/>
          <a:r>
            <a:rPr lang="en-US" dirty="0" smtClean="0">
              <a:solidFill>
                <a:srgbClr val="0066CC"/>
              </a:solidFill>
            </a:rPr>
            <a:t>True</a:t>
          </a:r>
          <a:endParaRPr lang="en-US" dirty="0">
            <a:solidFill>
              <a:srgbClr val="0066CC"/>
            </a:solidFill>
          </a:endParaRPr>
        </a:p>
      </dgm:t>
    </dgm:pt>
    <dgm:pt modelId="{A03CAF84-2754-4A18-ADF7-23E7A1399B53}" type="parTrans" cxnId="{875B5E0C-956C-49CB-82AE-F275CC85D215}">
      <dgm:prSet/>
      <dgm:spPr/>
      <dgm:t>
        <a:bodyPr/>
        <a:lstStyle/>
        <a:p>
          <a:endParaRPr lang="en-US"/>
        </a:p>
      </dgm:t>
    </dgm:pt>
    <dgm:pt modelId="{629E156A-9572-40C2-8400-CCE5CF7851AF}" type="sibTrans" cxnId="{875B5E0C-956C-49CB-82AE-F275CC85D215}">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2E2CA766-F244-4C57-B747-F0895EB85B12}" type="pres">
      <dgm:prSet presAssocID="{FF7C77D3-5C49-4528-BBE8-29C49AB96F74}" presName="composite" presStyleCnt="0"/>
      <dgm:spPr/>
    </dgm:pt>
    <dgm:pt modelId="{0D844C42-0864-4E1D-870B-7518223CECE3}" type="pres">
      <dgm:prSet presAssocID="{FF7C77D3-5C49-4528-BBE8-29C49AB96F74}" presName="rect1" presStyleLbl="trAlignAcc1" presStyleIdx="0" presStyleCnt="1">
        <dgm:presLayoutVars>
          <dgm:bulletEnabled val="1"/>
        </dgm:presLayoutVars>
      </dgm:prSet>
      <dgm:spPr/>
      <dgm:t>
        <a:bodyPr/>
        <a:lstStyle/>
        <a:p>
          <a:endParaRPr lang="en-US"/>
        </a:p>
      </dgm:t>
    </dgm:pt>
    <dgm:pt modelId="{9595D3A9-A337-47A9-B66C-4AD8C9C0A7ED}" type="pres">
      <dgm:prSet presAssocID="{FF7C77D3-5C49-4528-BBE8-29C49AB96F74}"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dgm:spPr>
      <dgm:t>
        <a:bodyPr/>
        <a:lstStyle/>
        <a:p>
          <a:endParaRPr lang="en-US"/>
        </a:p>
      </dgm:t>
    </dgm:pt>
  </dgm:ptLst>
  <dgm:cxnLst>
    <dgm:cxn modelId="{A9BD69CA-FCD7-4529-A6FE-F7E46755B8E6}" type="presOf" srcId="{FF7C77D3-5C49-4528-BBE8-29C49AB96F74}" destId="{0D844C42-0864-4E1D-870B-7518223CECE3}" srcOrd="0" destOrd="0" presId="urn:microsoft.com/office/officeart/2008/layout/PictureStrips"/>
    <dgm:cxn modelId="{875B5E0C-956C-49CB-82AE-F275CC85D215}" srcId="{95A1601B-1B24-4794-92B6-89B244FCAE70}" destId="{FF7C77D3-5C49-4528-BBE8-29C49AB96F74}" srcOrd="0" destOrd="0" parTransId="{A03CAF84-2754-4A18-ADF7-23E7A1399B53}" sibTransId="{629E156A-9572-40C2-8400-CCE5CF7851AF}"/>
    <dgm:cxn modelId="{3B1B2336-A7EF-41E8-9558-73F9FE059506}" type="presOf" srcId="{95A1601B-1B24-4794-92B6-89B244FCAE70}" destId="{93464224-1BDD-45BE-826E-30744991233E}" srcOrd="0" destOrd="0" presId="urn:microsoft.com/office/officeart/2008/layout/PictureStrips"/>
    <dgm:cxn modelId="{77A7B241-A639-4E99-AAF2-6ABA1B5E371B}" type="presParOf" srcId="{93464224-1BDD-45BE-826E-30744991233E}" destId="{2E2CA766-F244-4C57-B747-F0895EB85B12}" srcOrd="0" destOrd="0" presId="urn:microsoft.com/office/officeart/2008/layout/PictureStrips"/>
    <dgm:cxn modelId="{004DDFDE-973B-4002-AF27-9F29DFBFBFA1}" type="presParOf" srcId="{2E2CA766-F244-4C57-B747-F0895EB85B12}" destId="{0D844C42-0864-4E1D-870B-7518223CECE3}" srcOrd="0" destOrd="0" presId="urn:microsoft.com/office/officeart/2008/layout/PictureStrips"/>
    <dgm:cxn modelId="{C3D6EAF6-748F-41DE-AE08-3A28427C97EF}" type="presParOf" srcId="{2E2CA766-F244-4C57-B747-F0895EB85B12}" destId="{9595D3A9-A337-47A9-B66C-4AD8C9C0A7E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custT="1"/>
      <dgm:spPr/>
      <dgm:t>
        <a:bodyPr/>
        <a:lstStyle/>
        <a:p>
          <a:r>
            <a:rPr lang="en-US" sz="2400" b="1" dirty="0" smtClean="0">
              <a:solidFill>
                <a:srgbClr val="0066CC"/>
              </a:solidFill>
            </a:rPr>
            <a:t>Good online Advance Care Planning resources include:</a:t>
          </a:r>
          <a:endParaRPr lang="en-US" sz="2400"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The Conversation Project.org</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Prepare for your Care.org</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dgm:spPr/>
      <dgm:t>
        <a:bodyPr/>
        <a:lstStyle/>
        <a:p>
          <a:pPr rtl="0"/>
          <a:r>
            <a:rPr lang="en-US" dirty="0" smtClean="0">
              <a:solidFill>
                <a:srgbClr val="0066CC"/>
              </a:solidFill>
            </a:rPr>
            <a:t>Begin the Conversation.org</a:t>
          </a:r>
          <a:endParaRPr lang="en-US"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2ED9A5C0-2437-4D54-A66D-1DE400C857E0}">
      <dgm:prSet/>
      <dgm:spPr/>
      <dgm:t>
        <a:bodyPr/>
        <a:lstStyle/>
        <a:p>
          <a:r>
            <a:rPr lang="en-US" dirty="0" smtClean="0">
              <a:solidFill>
                <a:srgbClr val="0066CC"/>
              </a:solidFill>
            </a:rPr>
            <a:t>AARP.org</a:t>
          </a:r>
          <a:endParaRPr lang="en-US" dirty="0">
            <a:solidFill>
              <a:srgbClr val="0066CC"/>
            </a:solidFill>
          </a:endParaRPr>
        </a:p>
      </dgm:t>
    </dgm:pt>
    <dgm:pt modelId="{348307E8-B110-46B8-8CCE-6A68D88A1A17}" type="parTrans" cxnId="{5D7E175C-F3E7-4C5A-82A2-84DD3ABF0BE6}">
      <dgm:prSet/>
      <dgm:spPr/>
      <dgm:t>
        <a:bodyPr/>
        <a:lstStyle/>
        <a:p>
          <a:endParaRPr lang="en-US"/>
        </a:p>
      </dgm:t>
    </dgm:pt>
    <dgm:pt modelId="{09C5D57D-011C-4D05-9C37-8E82D92AF5A3}" type="sibTrans" cxnId="{5D7E175C-F3E7-4C5A-82A2-84DD3ABF0BE6}">
      <dgm:prSet/>
      <dgm:spPr/>
      <dgm:t>
        <a:bodyPr/>
        <a:lstStyle/>
        <a:p>
          <a:endParaRPr lang="en-US"/>
        </a:p>
      </dgm:t>
    </dgm:pt>
    <dgm:pt modelId="{6FFB1F1B-CC13-49F8-8457-30B2F2448AE2}">
      <dgm:prSet/>
      <dgm:spPr/>
      <dgm:t>
        <a:bodyPr/>
        <a:lstStyle/>
        <a:p>
          <a:r>
            <a:rPr lang="en-US" dirty="0" smtClean="0">
              <a:solidFill>
                <a:srgbClr val="0066CC"/>
              </a:solidFill>
            </a:rPr>
            <a:t>All of the above </a:t>
          </a:r>
          <a:endParaRPr lang="en-US" dirty="0">
            <a:solidFill>
              <a:srgbClr val="0066CC"/>
            </a:solidFill>
          </a:endParaRPr>
        </a:p>
      </dgm:t>
    </dgm:pt>
    <dgm:pt modelId="{5F1CFBB8-DD7B-433E-AF8D-DF4D4902FDBD}" type="parTrans" cxnId="{645A2893-2087-44FF-99F0-E4B95F8329C8}">
      <dgm:prSet/>
      <dgm:spPr/>
      <dgm:t>
        <a:bodyPr/>
        <a:lstStyle/>
        <a:p>
          <a:endParaRPr lang="en-US"/>
        </a:p>
      </dgm:t>
    </dgm:pt>
    <dgm:pt modelId="{57DBF9AB-DE26-47AD-8054-C2519D9A9D5E}" type="sibTrans" cxnId="{645A2893-2087-44FF-99F0-E4B95F8329C8}">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6"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6" custScaleX="85397" custScaleY="78281"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6">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6"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6">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6"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6">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6"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 modelId="{050BBB9B-F5BD-4833-8610-35E650E80F99}" type="pres">
      <dgm:prSet presAssocID="{33C31315-C6D2-4BD1-BF7E-C8BCFC772EAD}" presName="sibTrans" presStyleCnt="0"/>
      <dgm:spPr/>
    </dgm:pt>
    <dgm:pt modelId="{6F9146BF-C49C-4890-A425-FA47D6CF42DA}" type="pres">
      <dgm:prSet presAssocID="{2ED9A5C0-2437-4D54-A66D-1DE400C857E0}" presName="composite" presStyleCnt="0"/>
      <dgm:spPr/>
    </dgm:pt>
    <dgm:pt modelId="{B53F69D2-DF59-46A9-8C19-DD3C05835B2C}" type="pres">
      <dgm:prSet presAssocID="{2ED9A5C0-2437-4D54-A66D-1DE400C857E0}" presName="rect1" presStyleLbl="trAlignAcc1" presStyleIdx="4" presStyleCnt="6">
        <dgm:presLayoutVars>
          <dgm:bulletEnabled val="1"/>
        </dgm:presLayoutVars>
      </dgm:prSet>
      <dgm:spPr/>
      <dgm:t>
        <a:bodyPr/>
        <a:lstStyle/>
        <a:p>
          <a:endParaRPr lang="en-US"/>
        </a:p>
      </dgm:t>
    </dgm:pt>
    <dgm:pt modelId="{9C1431F2-190E-487D-88C5-3663BB038763}" type="pres">
      <dgm:prSet presAssocID="{2ED9A5C0-2437-4D54-A66D-1DE400C857E0}" presName="rect2" presStyleLbl="fgImgPlace1" presStyleIdx="4" presStyleCnt="6" custScaleX="73964" custScaleY="86860" custLinFactNeighborX="-17473" custLinFactNeighborY="6502"/>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a:noFill/>
        </a:ln>
      </dgm:spPr>
      <dgm:t>
        <a:bodyPr/>
        <a:lstStyle/>
        <a:p>
          <a:endParaRPr lang="en-US"/>
        </a:p>
      </dgm:t>
    </dgm:pt>
    <dgm:pt modelId="{7D69D033-F7B7-4C2F-889C-A5A12124DE98}" type="pres">
      <dgm:prSet presAssocID="{09C5D57D-011C-4D05-9C37-8E82D92AF5A3}" presName="sibTrans" presStyleCnt="0"/>
      <dgm:spPr/>
    </dgm:pt>
    <dgm:pt modelId="{C1B173CB-04A4-4ECC-8419-80E70622B497}" type="pres">
      <dgm:prSet presAssocID="{6FFB1F1B-CC13-49F8-8457-30B2F2448AE2}" presName="composite" presStyleCnt="0"/>
      <dgm:spPr/>
    </dgm:pt>
    <dgm:pt modelId="{0173388D-24CF-4E99-9C7F-E05FC38E7CDD}" type="pres">
      <dgm:prSet presAssocID="{6FFB1F1B-CC13-49F8-8457-30B2F2448AE2}" presName="rect1" presStyleLbl="trAlignAcc1" presStyleIdx="5" presStyleCnt="6">
        <dgm:presLayoutVars>
          <dgm:bulletEnabled val="1"/>
        </dgm:presLayoutVars>
      </dgm:prSet>
      <dgm:spPr/>
      <dgm:t>
        <a:bodyPr/>
        <a:lstStyle/>
        <a:p>
          <a:endParaRPr lang="en-US"/>
        </a:p>
      </dgm:t>
    </dgm:pt>
    <dgm:pt modelId="{95DE09B4-3DB6-48EA-A4DC-060A69D4615E}" type="pres">
      <dgm:prSet presAssocID="{6FFB1F1B-CC13-49F8-8457-30B2F2448AE2}" presName="rect2" presStyleLbl="fgImgPlace1" presStyleIdx="5" presStyleCnt="6" custScaleX="54207" custScaleY="66036" custLinFactNeighborX="-9531" custLinFactNeighborY="1275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4000" r="-24000"/>
          </a:stretch>
        </a:blipFill>
        <a:ln>
          <a:noFill/>
        </a:ln>
      </dgm:spPr>
      <dgm:t>
        <a:bodyPr/>
        <a:lstStyle/>
        <a:p>
          <a:endParaRPr lang="en-US"/>
        </a:p>
      </dgm:t>
    </dgm:pt>
  </dgm:ptLst>
  <dgm:cxnLst>
    <dgm:cxn modelId="{7EEDEFEE-575A-48A2-9615-68A9C1E302BD}" type="presOf" srcId="{2ED9A5C0-2437-4D54-A66D-1DE400C857E0}" destId="{B53F69D2-DF59-46A9-8C19-DD3C05835B2C}"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C59B31E2-CE06-450C-838B-FC7B91727A12}" type="presOf" srcId="{4BCF848B-D776-4C70-9352-B9937C3E3FB1}" destId="{870C366F-AB92-4648-854E-100D4CF607A4}" srcOrd="0" destOrd="0" presId="urn:microsoft.com/office/officeart/2008/layout/PictureStrips"/>
    <dgm:cxn modelId="{DAFA7DDF-EF0F-4D75-8813-75502CED0A1D}" type="presOf" srcId="{450EFEF0-7AE6-44B9-8D10-5E5B45F9CF03}" destId="{1D71A088-4FEC-4CF0-AFDF-5E9B24D3EE98}" srcOrd="0" destOrd="0" presId="urn:microsoft.com/office/officeart/2008/layout/PictureStrips"/>
    <dgm:cxn modelId="{5D7E175C-F3E7-4C5A-82A2-84DD3ABF0BE6}" srcId="{95A1601B-1B24-4794-92B6-89B244FCAE70}" destId="{2ED9A5C0-2437-4D54-A66D-1DE400C857E0}" srcOrd="4" destOrd="0" parTransId="{348307E8-B110-46B8-8CCE-6A68D88A1A17}" sibTransId="{09C5D57D-011C-4D05-9C37-8E82D92AF5A3}"/>
    <dgm:cxn modelId="{52F06A12-632D-41DD-A252-E5179ED2D7C2}" srcId="{95A1601B-1B24-4794-92B6-89B244FCAE70}" destId="{4BCF848B-D776-4C70-9352-B9937C3E3FB1}" srcOrd="1" destOrd="0" parTransId="{AE9CDDFB-D50E-40EB-97AE-449549049E83}" sibTransId="{A0D4E829-C59D-48BA-A97E-F414FF02A9F1}"/>
    <dgm:cxn modelId="{22B7C03C-1A08-4FC9-86D5-238DB296428C}" type="presOf" srcId="{0A12E383-FACA-4323-AB62-CEB4F111295A}" destId="{2850739B-4889-43EC-BD13-4F7C3EBC7C1F}" srcOrd="0" destOrd="0" presId="urn:microsoft.com/office/officeart/2008/layout/PictureStrips"/>
    <dgm:cxn modelId="{6FBEC57C-2093-48EA-9B8C-0D73AC3A701A}" type="presOf" srcId="{6FFB1F1B-CC13-49F8-8457-30B2F2448AE2}" destId="{0173388D-24CF-4E99-9C7F-E05FC38E7CDD}" srcOrd="0" destOrd="0" presId="urn:microsoft.com/office/officeart/2008/layout/PictureStrips"/>
    <dgm:cxn modelId="{645A2893-2087-44FF-99F0-E4B95F8329C8}" srcId="{95A1601B-1B24-4794-92B6-89B244FCAE70}" destId="{6FFB1F1B-CC13-49F8-8457-30B2F2448AE2}" srcOrd="5" destOrd="0" parTransId="{5F1CFBB8-DD7B-433E-AF8D-DF4D4902FDBD}" sibTransId="{57DBF9AB-DE26-47AD-8054-C2519D9A9D5E}"/>
    <dgm:cxn modelId="{9593B3F7-36D9-4329-B46E-C0ACC1A44174}" type="presOf" srcId="{0733BF4E-34E7-4A43-818B-9D3DA8532D83}" destId="{E4275651-09D4-4EB8-B6C5-A8688B23615A}" srcOrd="0" destOrd="0" presId="urn:microsoft.com/office/officeart/2008/layout/PictureStrips"/>
    <dgm:cxn modelId="{A307317A-525D-44A7-BD23-60D1C70013A8}" srcId="{95A1601B-1B24-4794-92B6-89B244FCAE70}" destId="{450EFEF0-7AE6-44B9-8D10-5E5B45F9CF03}" srcOrd="3" destOrd="0" parTransId="{49440282-88CD-4731-8029-AB81E8A29CE8}" sibTransId="{33C31315-C6D2-4BD1-BF7E-C8BCFC772EAD}"/>
    <dgm:cxn modelId="{E626F3A3-F447-40A3-8458-482988926C09}" srcId="{95A1601B-1B24-4794-92B6-89B244FCAE70}" destId="{0733BF4E-34E7-4A43-818B-9D3DA8532D83}" srcOrd="2" destOrd="0" parTransId="{35702E5E-1A19-4DA8-80AB-70A05A7F7191}" sibTransId="{04CDACE7-F8F0-4FBC-835E-C96DD8815E55}"/>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 modelId="{D4FF0BA3-3760-40FD-8E15-7332EA2863E3}" type="presParOf" srcId="{93464224-1BDD-45BE-826E-30744991233E}" destId="{050BBB9B-F5BD-4833-8610-35E650E80F99}" srcOrd="7" destOrd="0" presId="urn:microsoft.com/office/officeart/2008/layout/PictureStrips"/>
    <dgm:cxn modelId="{0E3E8954-E8DA-4F53-BB3B-6D0B61E2CCA1}" type="presParOf" srcId="{93464224-1BDD-45BE-826E-30744991233E}" destId="{6F9146BF-C49C-4890-A425-FA47D6CF42DA}" srcOrd="8" destOrd="0" presId="urn:microsoft.com/office/officeart/2008/layout/PictureStrips"/>
    <dgm:cxn modelId="{752CA33F-098A-4893-928B-3BD4BCB69BDD}" type="presParOf" srcId="{6F9146BF-C49C-4890-A425-FA47D6CF42DA}" destId="{B53F69D2-DF59-46A9-8C19-DD3C05835B2C}" srcOrd="0" destOrd="0" presId="urn:microsoft.com/office/officeart/2008/layout/PictureStrips"/>
    <dgm:cxn modelId="{B33FDACE-953E-496C-84C1-45ABAE1F6E87}" type="presParOf" srcId="{6F9146BF-C49C-4890-A425-FA47D6CF42DA}" destId="{9C1431F2-190E-487D-88C5-3663BB038763}" srcOrd="1" destOrd="0" presId="urn:microsoft.com/office/officeart/2008/layout/PictureStrips"/>
    <dgm:cxn modelId="{1BBFF2B4-811B-4881-B09E-55ECD56E1526}" type="presParOf" srcId="{93464224-1BDD-45BE-826E-30744991233E}" destId="{7D69D033-F7B7-4C2F-889C-A5A12124DE98}" srcOrd="9" destOrd="0" presId="urn:microsoft.com/office/officeart/2008/layout/PictureStrips"/>
    <dgm:cxn modelId="{266E1B07-7C19-4C64-A7E7-56F64AE380D0}" type="presParOf" srcId="{93464224-1BDD-45BE-826E-30744991233E}" destId="{C1B173CB-04A4-4ECC-8419-80E70622B497}" srcOrd="10" destOrd="0" presId="urn:microsoft.com/office/officeart/2008/layout/PictureStrips"/>
    <dgm:cxn modelId="{A73B5DDC-CDAC-49DC-8431-9E2F477819A1}" type="presParOf" srcId="{C1B173CB-04A4-4ECC-8419-80E70622B497}" destId="{0173388D-24CF-4E99-9C7F-E05FC38E7CDD}" srcOrd="0" destOrd="0" presId="urn:microsoft.com/office/officeart/2008/layout/PictureStrips"/>
    <dgm:cxn modelId="{345AE07A-8CC6-4AA2-A34D-D3BF26559063}" type="presParOf" srcId="{C1B173CB-04A4-4ECC-8419-80E70622B497}" destId="{95DE09B4-3DB6-48EA-A4DC-060A69D4615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705EC11C-BB55-49F9-B8AE-81FDB7D8FA1D}">
      <dgm:prSet/>
      <dgm:spPr/>
      <dgm:t>
        <a:bodyPr/>
        <a:lstStyle/>
        <a:p>
          <a:r>
            <a:rPr lang="en-US" dirty="0" smtClean="0">
              <a:solidFill>
                <a:srgbClr val="0066CC"/>
              </a:solidFill>
            </a:rPr>
            <a:t>All of the above </a:t>
          </a:r>
          <a:endParaRPr lang="en-US" dirty="0">
            <a:solidFill>
              <a:srgbClr val="0066CC"/>
            </a:solidFill>
          </a:endParaRPr>
        </a:p>
      </dgm:t>
    </dgm:pt>
    <dgm:pt modelId="{D69B14DC-DD08-4ACB-B7EC-7BDED6AC25B9}" type="parTrans" cxnId="{C4F9E885-EF5C-4399-BDBB-2DC78B408AA1}">
      <dgm:prSet/>
      <dgm:spPr/>
      <dgm:t>
        <a:bodyPr/>
        <a:lstStyle/>
        <a:p>
          <a:endParaRPr lang="en-US"/>
        </a:p>
      </dgm:t>
    </dgm:pt>
    <dgm:pt modelId="{26A2543A-B5D2-4E46-A824-8EF8C023324C}" type="sibTrans" cxnId="{C4F9E885-EF5C-4399-BDBB-2DC78B408AA1}">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05E0507D-7851-4D1B-91C6-8AF928D72780}" type="pres">
      <dgm:prSet presAssocID="{705EC11C-BB55-49F9-B8AE-81FDB7D8FA1D}" presName="composite" presStyleCnt="0"/>
      <dgm:spPr/>
    </dgm:pt>
    <dgm:pt modelId="{260B3E09-25B5-4C94-8D31-C8BDC2C3A5F3}" type="pres">
      <dgm:prSet presAssocID="{705EC11C-BB55-49F9-B8AE-81FDB7D8FA1D}" presName="rect1" presStyleLbl="trAlignAcc1" presStyleIdx="0" presStyleCnt="1">
        <dgm:presLayoutVars>
          <dgm:bulletEnabled val="1"/>
        </dgm:presLayoutVars>
      </dgm:prSet>
      <dgm:spPr/>
      <dgm:t>
        <a:bodyPr/>
        <a:lstStyle/>
        <a:p>
          <a:endParaRPr lang="en-US"/>
        </a:p>
      </dgm:t>
    </dgm:pt>
    <dgm:pt modelId="{A9FB0AAE-4345-44CD-8EE1-A1243CB483E8}" type="pres">
      <dgm:prSet presAssocID="{705EC11C-BB55-49F9-B8AE-81FDB7D8FA1D}" presName="rect2" presStyleLbl="fgImgPlace1" presStyleIdx="0" presStyleCnt="1" custScaleX="68162" custScaleY="61844" custLinFactNeighborX="-1701" custLinFactNeighborY="100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dgm:spPr>
      <dgm:t>
        <a:bodyPr/>
        <a:lstStyle/>
        <a:p>
          <a:endParaRPr lang="en-US"/>
        </a:p>
      </dgm:t>
    </dgm:pt>
  </dgm:ptLst>
  <dgm:cxnLst>
    <dgm:cxn modelId="{38B3B4C5-C207-4920-9E84-F6788CE90409}" type="presOf" srcId="{705EC11C-BB55-49F9-B8AE-81FDB7D8FA1D}" destId="{260B3E09-25B5-4C94-8D31-C8BDC2C3A5F3}" srcOrd="0" destOrd="0" presId="urn:microsoft.com/office/officeart/2008/layout/PictureStrips"/>
    <dgm:cxn modelId="{C4F9E885-EF5C-4399-BDBB-2DC78B408AA1}" srcId="{95A1601B-1B24-4794-92B6-89B244FCAE70}" destId="{705EC11C-BB55-49F9-B8AE-81FDB7D8FA1D}" srcOrd="0" destOrd="0" parTransId="{D69B14DC-DD08-4ACB-B7EC-7BDED6AC25B9}" sibTransId="{26A2543A-B5D2-4E46-A824-8EF8C023324C}"/>
    <dgm:cxn modelId="{3B1B2336-A7EF-41E8-9558-73F9FE059506}" type="presOf" srcId="{95A1601B-1B24-4794-92B6-89B244FCAE70}" destId="{93464224-1BDD-45BE-826E-30744991233E}" srcOrd="0" destOrd="0" presId="urn:microsoft.com/office/officeart/2008/layout/PictureStrips"/>
    <dgm:cxn modelId="{EEC7A060-C90D-4729-9225-B814B67AB3EA}" type="presParOf" srcId="{93464224-1BDD-45BE-826E-30744991233E}" destId="{05E0507D-7851-4D1B-91C6-8AF928D72780}" srcOrd="0" destOrd="0" presId="urn:microsoft.com/office/officeart/2008/layout/PictureStrips"/>
    <dgm:cxn modelId="{EF578919-E258-494E-9009-732BF2A7D071}" type="presParOf" srcId="{05E0507D-7851-4D1B-91C6-8AF928D72780}" destId="{260B3E09-25B5-4C94-8D31-C8BDC2C3A5F3}" srcOrd="0" destOrd="0" presId="urn:microsoft.com/office/officeart/2008/layout/PictureStrips"/>
    <dgm:cxn modelId="{ECD6AFD7-18E2-4881-AC88-E83F34472FD5}" type="presParOf" srcId="{05E0507D-7851-4D1B-91C6-8AF928D72780}" destId="{A9FB0AAE-4345-44CD-8EE1-A1243CB483E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custT="1"/>
      <dgm:spPr/>
      <dgm:t>
        <a:bodyPr/>
        <a:lstStyle/>
        <a:p>
          <a:r>
            <a:rPr lang="en-US" sz="2800" b="1" dirty="0" smtClean="0">
              <a:solidFill>
                <a:srgbClr val="0066CC"/>
              </a:solidFill>
            </a:rPr>
            <a:t>Which documents specifically help with designating my </a:t>
          </a:r>
          <a:r>
            <a:rPr lang="en-US" sz="2800" b="1" u="sng" dirty="0" smtClean="0">
              <a:solidFill>
                <a:srgbClr val="0066CC"/>
              </a:solidFill>
            </a:rPr>
            <a:t>finances and personal affairs</a:t>
          </a:r>
          <a:r>
            <a:rPr lang="en-US" sz="2800" b="1" dirty="0" smtClean="0">
              <a:solidFill>
                <a:srgbClr val="0066CC"/>
              </a:solidFill>
            </a:rPr>
            <a:t>? </a:t>
          </a:r>
          <a:endParaRPr lang="en-US" sz="2800"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custT="1"/>
      <dgm:spPr/>
      <dgm:t>
        <a:bodyPr/>
        <a:lstStyle/>
        <a:p>
          <a:pPr rtl="0"/>
          <a:r>
            <a:rPr lang="en-US" sz="2400" dirty="0" smtClean="0">
              <a:solidFill>
                <a:srgbClr val="0066CC"/>
              </a:solidFill>
            </a:rPr>
            <a:t>Healthcare Power of Attorney</a:t>
          </a:r>
          <a:endParaRPr lang="en-US" sz="2400"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custT="1"/>
      <dgm:spPr/>
      <dgm:t>
        <a:bodyPr/>
        <a:lstStyle/>
        <a:p>
          <a:pPr rtl="0"/>
          <a:r>
            <a:rPr lang="en-US" sz="2800" dirty="0" smtClean="0">
              <a:solidFill>
                <a:srgbClr val="0066CC"/>
              </a:solidFill>
            </a:rPr>
            <a:t>Financial Power of Attorney</a:t>
          </a:r>
          <a:endParaRPr lang="en-US" sz="2800"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custT="1"/>
      <dgm:spPr/>
      <dgm:t>
        <a:bodyPr/>
        <a:lstStyle/>
        <a:p>
          <a:pPr rtl="0"/>
          <a:r>
            <a:rPr lang="en-US" sz="2800" dirty="0" smtClean="0">
              <a:solidFill>
                <a:srgbClr val="0066CC"/>
              </a:solidFill>
            </a:rPr>
            <a:t>Living Will</a:t>
          </a:r>
          <a:endParaRPr lang="en-US" sz="2800"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2ED9A5C0-2437-4D54-A66D-1DE400C857E0}">
      <dgm:prSet custT="1"/>
      <dgm:spPr/>
      <dgm:t>
        <a:bodyPr/>
        <a:lstStyle/>
        <a:p>
          <a:r>
            <a:rPr lang="en-US" sz="2800" dirty="0" smtClean="0">
              <a:solidFill>
                <a:srgbClr val="0066CC"/>
              </a:solidFill>
            </a:rPr>
            <a:t>Last Will and Testament</a:t>
          </a:r>
          <a:endParaRPr lang="en-US" sz="2800" dirty="0">
            <a:solidFill>
              <a:srgbClr val="0066CC"/>
            </a:solidFill>
          </a:endParaRPr>
        </a:p>
      </dgm:t>
    </dgm:pt>
    <dgm:pt modelId="{348307E8-B110-46B8-8CCE-6A68D88A1A17}" type="parTrans" cxnId="{5D7E175C-F3E7-4C5A-82A2-84DD3ABF0BE6}">
      <dgm:prSet/>
      <dgm:spPr/>
      <dgm:t>
        <a:bodyPr/>
        <a:lstStyle/>
        <a:p>
          <a:endParaRPr lang="en-US"/>
        </a:p>
      </dgm:t>
    </dgm:pt>
    <dgm:pt modelId="{09C5D57D-011C-4D05-9C37-8E82D92AF5A3}" type="sibTrans" cxnId="{5D7E175C-F3E7-4C5A-82A2-84DD3ABF0BE6}">
      <dgm:prSet/>
      <dgm:spPr/>
      <dgm:t>
        <a:bodyPr/>
        <a:lstStyle/>
        <a:p>
          <a:endParaRPr lang="en-US"/>
        </a:p>
      </dgm:t>
    </dgm:pt>
    <dgm:pt modelId="{6FFB1F1B-CC13-49F8-8457-30B2F2448AE2}">
      <dgm:prSet custT="1"/>
      <dgm:spPr/>
      <dgm:t>
        <a:bodyPr/>
        <a:lstStyle/>
        <a:p>
          <a:r>
            <a:rPr lang="en-US" sz="3100" dirty="0" smtClean="0">
              <a:solidFill>
                <a:srgbClr val="0066CC"/>
              </a:solidFill>
            </a:rPr>
            <a:t>Answers B </a:t>
          </a:r>
          <a:r>
            <a:rPr lang="en-US" sz="2800" dirty="0" smtClean="0">
              <a:solidFill>
                <a:srgbClr val="0066CC"/>
              </a:solidFill>
            </a:rPr>
            <a:t>and</a:t>
          </a:r>
          <a:r>
            <a:rPr lang="en-US" sz="3100" dirty="0" smtClean="0">
              <a:solidFill>
                <a:srgbClr val="0066CC"/>
              </a:solidFill>
            </a:rPr>
            <a:t> D</a:t>
          </a:r>
          <a:endParaRPr lang="en-US" sz="3100" dirty="0">
            <a:solidFill>
              <a:srgbClr val="0066CC"/>
            </a:solidFill>
          </a:endParaRPr>
        </a:p>
      </dgm:t>
    </dgm:pt>
    <dgm:pt modelId="{5F1CFBB8-DD7B-433E-AF8D-DF4D4902FDBD}" type="parTrans" cxnId="{645A2893-2087-44FF-99F0-E4B95F8329C8}">
      <dgm:prSet/>
      <dgm:spPr/>
      <dgm:t>
        <a:bodyPr/>
        <a:lstStyle/>
        <a:p>
          <a:endParaRPr lang="en-US"/>
        </a:p>
      </dgm:t>
    </dgm:pt>
    <dgm:pt modelId="{57DBF9AB-DE26-47AD-8054-C2519D9A9D5E}" type="sibTrans" cxnId="{645A2893-2087-44FF-99F0-E4B95F8329C8}">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6" custScaleX="201378">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6" custScaleX="85397" custScaleY="78281" custLinFactX="-100000" custLinFactNeighborX="-143051" custLinFactNeighborY="185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6">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6"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6">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6"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6">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6"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 modelId="{050BBB9B-F5BD-4833-8610-35E650E80F99}" type="pres">
      <dgm:prSet presAssocID="{33C31315-C6D2-4BD1-BF7E-C8BCFC772EAD}" presName="sibTrans" presStyleCnt="0"/>
      <dgm:spPr/>
    </dgm:pt>
    <dgm:pt modelId="{6F9146BF-C49C-4890-A425-FA47D6CF42DA}" type="pres">
      <dgm:prSet presAssocID="{2ED9A5C0-2437-4D54-A66D-1DE400C857E0}" presName="composite" presStyleCnt="0"/>
      <dgm:spPr/>
    </dgm:pt>
    <dgm:pt modelId="{B53F69D2-DF59-46A9-8C19-DD3C05835B2C}" type="pres">
      <dgm:prSet presAssocID="{2ED9A5C0-2437-4D54-A66D-1DE400C857E0}" presName="rect1" presStyleLbl="trAlignAcc1" presStyleIdx="4" presStyleCnt="6">
        <dgm:presLayoutVars>
          <dgm:bulletEnabled val="1"/>
        </dgm:presLayoutVars>
      </dgm:prSet>
      <dgm:spPr/>
      <dgm:t>
        <a:bodyPr/>
        <a:lstStyle/>
        <a:p>
          <a:endParaRPr lang="en-US"/>
        </a:p>
      </dgm:t>
    </dgm:pt>
    <dgm:pt modelId="{9C1431F2-190E-487D-88C5-3663BB038763}" type="pres">
      <dgm:prSet presAssocID="{2ED9A5C0-2437-4D54-A66D-1DE400C857E0}" presName="rect2" presStyleLbl="fgImgPlace1" presStyleIdx="4" presStyleCnt="6" custScaleX="73964" custScaleY="86860" custLinFactNeighborX="-17473" custLinFactNeighborY="6502"/>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a:noFill/>
        </a:ln>
      </dgm:spPr>
      <dgm:t>
        <a:bodyPr/>
        <a:lstStyle/>
        <a:p>
          <a:endParaRPr lang="en-US"/>
        </a:p>
      </dgm:t>
    </dgm:pt>
    <dgm:pt modelId="{7D69D033-F7B7-4C2F-889C-A5A12124DE98}" type="pres">
      <dgm:prSet presAssocID="{09C5D57D-011C-4D05-9C37-8E82D92AF5A3}" presName="sibTrans" presStyleCnt="0"/>
      <dgm:spPr/>
    </dgm:pt>
    <dgm:pt modelId="{C1B173CB-04A4-4ECC-8419-80E70622B497}" type="pres">
      <dgm:prSet presAssocID="{6FFB1F1B-CC13-49F8-8457-30B2F2448AE2}" presName="composite" presStyleCnt="0"/>
      <dgm:spPr/>
    </dgm:pt>
    <dgm:pt modelId="{0173388D-24CF-4E99-9C7F-E05FC38E7CDD}" type="pres">
      <dgm:prSet presAssocID="{6FFB1F1B-CC13-49F8-8457-30B2F2448AE2}" presName="rect1" presStyleLbl="trAlignAcc1" presStyleIdx="5" presStyleCnt="6">
        <dgm:presLayoutVars>
          <dgm:bulletEnabled val="1"/>
        </dgm:presLayoutVars>
      </dgm:prSet>
      <dgm:spPr/>
      <dgm:t>
        <a:bodyPr/>
        <a:lstStyle/>
        <a:p>
          <a:endParaRPr lang="en-US"/>
        </a:p>
      </dgm:t>
    </dgm:pt>
    <dgm:pt modelId="{95DE09B4-3DB6-48EA-A4DC-060A69D4615E}" type="pres">
      <dgm:prSet presAssocID="{6FFB1F1B-CC13-49F8-8457-30B2F2448AE2}" presName="rect2" presStyleLbl="fgImgPlace1" presStyleIdx="5" presStyleCnt="6" custScaleX="52275" custScaleY="44942" custLinFactNeighborX="-16458" custLinFactNeighborY="1275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4000" r="-24000"/>
          </a:stretch>
        </a:blipFill>
        <a:ln>
          <a:noFill/>
        </a:ln>
      </dgm:spPr>
      <dgm:t>
        <a:bodyPr/>
        <a:lstStyle/>
        <a:p>
          <a:endParaRPr lang="en-US"/>
        </a:p>
      </dgm:t>
    </dgm:pt>
  </dgm:ptLst>
  <dgm:cxnLst>
    <dgm:cxn modelId="{7EEDEFEE-575A-48A2-9615-68A9C1E302BD}" type="presOf" srcId="{2ED9A5C0-2437-4D54-A66D-1DE400C857E0}" destId="{B53F69D2-DF59-46A9-8C19-DD3C05835B2C}"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C59B31E2-CE06-450C-838B-FC7B91727A12}" type="presOf" srcId="{4BCF848B-D776-4C70-9352-B9937C3E3FB1}" destId="{870C366F-AB92-4648-854E-100D4CF607A4}" srcOrd="0" destOrd="0" presId="urn:microsoft.com/office/officeart/2008/layout/PictureStrips"/>
    <dgm:cxn modelId="{DAFA7DDF-EF0F-4D75-8813-75502CED0A1D}" type="presOf" srcId="{450EFEF0-7AE6-44B9-8D10-5E5B45F9CF03}" destId="{1D71A088-4FEC-4CF0-AFDF-5E9B24D3EE98}" srcOrd="0" destOrd="0" presId="urn:microsoft.com/office/officeart/2008/layout/PictureStrips"/>
    <dgm:cxn modelId="{5D7E175C-F3E7-4C5A-82A2-84DD3ABF0BE6}" srcId="{95A1601B-1B24-4794-92B6-89B244FCAE70}" destId="{2ED9A5C0-2437-4D54-A66D-1DE400C857E0}" srcOrd="4" destOrd="0" parTransId="{348307E8-B110-46B8-8CCE-6A68D88A1A17}" sibTransId="{09C5D57D-011C-4D05-9C37-8E82D92AF5A3}"/>
    <dgm:cxn modelId="{52F06A12-632D-41DD-A252-E5179ED2D7C2}" srcId="{95A1601B-1B24-4794-92B6-89B244FCAE70}" destId="{4BCF848B-D776-4C70-9352-B9937C3E3FB1}" srcOrd="1" destOrd="0" parTransId="{AE9CDDFB-D50E-40EB-97AE-449549049E83}" sibTransId="{A0D4E829-C59D-48BA-A97E-F414FF02A9F1}"/>
    <dgm:cxn modelId="{22B7C03C-1A08-4FC9-86D5-238DB296428C}" type="presOf" srcId="{0A12E383-FACA-4323-AB62-CEB4F111295A}" destId="{2850739B-4889-43EC-BD13-4F7C3EBC7C1F}" srcOrd="0" destOrd="0" presId="urn:microsoft.com/office/officeart/2008/layout/PictureStrips"/>
    <dgm:cxn modelId="{6FBEC57C-2093-48EA-9B8C-0D73AC3A701A}" type="presOf" srcId="{6FFB1F1B-CC13-49F8-8457-30B2F2448AE2}" destId="{0173388D-24CF-4E99-9C7F-E05FC38E7CDD}" srcOrd="0" destOrd="0" presId="urn:microsoft.com/office/officeart/2008/layout/PictureStrips"/>
    <dgm:cxn modelId="{645A2893-2087-44FF-99F0-E4B95F8329C8}" srcId="{95A1601B-1B24-4794-92B6-89B244FCAE70}" destId="{6FFB1F1B-CC13-49F8-8457-30B2F2448AE2}" srcOrd="5" destOrd="0" parTransId="{5F1CFBB8-DD7B-433E-AF8D-DF4D4902FDBD}" sibTransId="{57DBF9AB-DE26-47AD-8054-C2519D9A9D5E}"/>
    <dgm:cxn modelId="{9593B3F7-36D9-4329-B46E-C0ACC1A44174}" type="presOf" srcId="{0733BF4E-34E7-4A43-818B-9D3DA8532D83}" destId="{E4275651-09D4-4EB8-B6C5-A8688B23615A}" srcOrd="0" destOrd="0" presId="urn:microsoft.com/office/officeart/2008/layout/PictureStrips"/>
    <dgm:cxn modelId="{A307317A-525D-44A7-BD23-60D1C70013A8}" srcId="{95A1601B-1B24-4794-92B6-89B244FCAE70}" destId="{450EFEF0-7AE6-44B9-8D10-5E5B45F9CF03}" srcOrd="3" destOrd="0" parTransId="{49440282-88CD-4731-8029-AB81E8A29CE8}" sibTransId="{33C31315-C6D2-4BD1-BF7E-C8BCFC772EAD}"/>
    <dgm:cxn modelId="{E626F3A3-F447-40A3-8458-482988926C09}" srcId="{95A1601B-1B24-4794-92B6-89B244FCAE70}" destId="{0733BF4E-34E7-4A43-818B-9D3DA8532D83}" srcOrd="2" destOrd="0" parTransId="{35702E5E-1A19-4DA8-80AB-70A05A7F7191}" sibTransId="{04CDACE7-F8F0-4FBC-835E-C96DD8815E55}"/>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 modelId="{D4FF0BA3-3760-40FD-8E15-7332EA2863E3}" type="presParOf" srcId="{93464224-1BDD-45BE-826E-30744991233E}" destId="{050BBB9B-F5BD-4833-8610-35E650E80F99}" srcOrd="7" destOrd="0" presId="urn:microsoft.com/office/officeart/2008/layout/PictureStrips"/>
    <dgm:cxn modelId="{0E3E8954-E8DA-4F53-BB3B-6D0B61E2CCA1}" type="presParOf" srcId="{93464224-1BDD-45BE-826E-30744991233E}" destId="{6F9146BF-C49C-4890-A425-FA47D6CF42DA}" srcOrd="8" destOrd="0" presId="urn:microsoft.com/office/officeart/2008/layout/PictureStrips"/>
    <dgm:cxn modelId="{752CA33F-098A-4893-928B-3BD4BCB69BDD}" type="presParOf" srcId="{6F9146BF-C49C-4890-A425-FA47D6CF42DA}" destId="{B53F69D2-DF59-46A9-8C19-DD3C05835B2C}" srcOrd="0" destOrd="0" presId="urn:microsoft.com/office/officeart/2008/layout/PictureStrips"/>
    <dgm:cxn modelId="{B33FDACE-953E-496C-84C1-45ABAE1F6E87}" type="presParOf" srcId="{6F9146BF-C49C-4890-A425-FA47D6CF42DA}" destId="{9C1431F2-190E-487D-88C5-3663BB038763}" srcOrd="1" destOrd="0" presId="urn:microsoft.com/office/officeart/2008/layout/PictureStrips"/>
    <dgm:cxn modelId="{1BBFF2B4-811B-4881-B09E-55ECD56E1526}" type="presParOf" srcId="{93464224-1BDD-45BE-826E-30744991233E}" destId="{7D69D033-F7B7-4C2F-889C-A5A12124DE98}" srcOrd="9" destOrd="0" presId="urn:microsoft.com/office/officeart/2008/layout/PictureStrips"/>
    <dgm:cxn modelId="{266E1B07-7C19-4C64-A7E7-56F64AE380D0}" type="presParOf" srcId="{93464224-1BDD-45BE-826E-30744991233E}" destId="{C1B173CB-04A4-4ECC-8419-80E70622B497}" srcOrd="10" destOrd="0" presId="urn:microsoft.com/office/officeart/2008/layout/PictureStrips"/>
    <dgm:cxn modelId="{A73B5DDC-CDAC-49DC-8431-9E2F477819A1}" type="presParOf" srcId="{C1B173CB-04A4-4ECC-8419-80E70622B497}" destId="{0173388D-24CF-4E99-9C7F-E05FC38E7CDD}" srcOrd="0" destOrd="0" presId="urn:microsoft.com/office/officeart/2008/layout/PictureStrips"/>
    <dgm:cxn modelId="{345AE07A-8CC6-4AA2-A34D-D3BF26559063}" type="presParOf" srcId="{C1B173CB-04A4-4ECC-8419-80E70622B497}" destId="{95DE09B4-3DB6-48EA-A4DC-060A69D4615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64DB4E5C-4A88-404E-B7A3-07B95CC8CD7C}">
      <dgm:prSet/>
      <dgm:spPr/>
      <dgm:t>
        <a:bodyPr/>
        <a:lstStyle/>
        <a:p>
          <a:r>
            <a:rPr lang="en-US" dirty="0" smtClean="0"/>
            <a:t>Answers B and D:</a:t>
          </a:r>
        </a:p>
        <a:p>
          <a:r>
            <a:rPr lang="en-US" dirty="0" smtClean="0">
              <a:solidFill>
                <a:srgbClr val="0066CC"/>
              </a:solidFill>
            </a:rPr>
            <a:t>Financial Power of Attorney</a:t>
          </a:r>
        </a:p>
        <a:p>
          <a:r>
            <a:rPr lang="en-US" dirty="0" smtClean="0">
              <a:solidFill>
                <a:srgbClr val="0066CC"/>
              </a:solidFill>
            </a:rPr>
            <a:t>Last Will and Testament</a:t>
          </a:r>
          <a:endParaRPr lang="en-US" dirty="0">
            <a:solidFill>
              <a:srgbClr val="0066CC"/>
            </a:solidFill>
          </a:endParaRPr>
        </a:p>
      </dgm:t>
    </dgm:pt>
    <dgm:pt modelId="{8D759B3A-7AA7-4AB5-9DBE-30F3E232E616}" type="parTrans" cxnId="{BD56FA7A-199D-4FA2-B93A-474F86E5B653}">
      <dgm:prSet/>
      <dgm:spPr/>
      <dgm:t>
        <a:bodyPr/>
        <a:lstStyle/>
        <a:p>
          <a:endParaRPr lang="en-US"/>
        </a:p>
      </dgm:t>
    </dgm:pt>
    <dgm:pt modelId="{63D001C9-26E2-4CDD-9538-2FB79C42A673}" type="sibTrans" cxnId="{BD56FA7A-199D-4FA2-B93A-474F86E5B653}">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8942FE27-AA43-4E37-866F-894571A0FC5E}" type="pres">
      <dgm:prSet presAssocID="{64DB4E5C-4A88-404E-B7A3-07B95CC8CD7C}" presName="composite" presStyleCnt="0"/>
      <dgm:spPr/>
    </dgm:pt>
    <dgm:pt modelId="{F8199D51-22EF-4ECD-9270-ED238E58ADCD}" type="pres">
      <dgm:prSet presAssocID="{64DB4E5C-4A88-404E-B7A3-07B95CC8CD7C}" presName="rect1" presStyleLbl="trAlignAcc1" presStyleIdx="0" presStyleCnt="1" custScaleX="115981" custLinFactNeighborX="2670" custLinFactNeighborY="2825">
        <dgm:presLayoutVars>
          <dgm:bulletEnabled val="1"/>
        </dgm:presLayoutVars>
      </dgm:prSet>
      <dgm:spPr/>
      <dgm:t>
        <a:bodyPr/>
        <a:lstStyle/>
        <a:p>
          <a:endParaRPr lang="en-US"/>
        </a:p>
      </dgm:t>
    </dgm:pt>
    <dgm:pt modelId="{DA46B251-07F6-49DE-9218-DC9B1CCFEE26}" type="pres">
      <dgm:prSet presAssocID="{64DB4E5C-4A88-404E-B7A3-07B95CC8CD7C}" presName="rect2" presStyleLbl="fgImgPlace1" presStyleIdx="0" presStyleCnt="1" custScaleX="73246" custScaleY="54387" custLinFactNeighborX="-51496" custLinFactNeighborY="912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dgm:spPr>
      <dgm:t>
        <a:bodyPr/>
        <a:lstStyle/>
        <a:p>
          <a:endParaRPr lang="en-US"/>
        </a:p>
      </dgm:t>
    </dgm:pt>
  </dgm:ptLst>
  <dgm:cxnLst>
    <dgm:cxn modelId="{3B1B2336-A7EF-41E8-9558-73F9FE059506}" type="presOf" srcId="{95A1601B-1B24-4794-92B6-89B244FCAE70}" destId="{93464224-1BDD-45BE-826E-30744991233E}" srcOrd="0" destOrd="0" presId="urn:microsoft.com/office/officeart/2008/layout/PictureStrips"/>
    <dgm:cxn modelId="{BD56FA7A-199D-4FA2-B93A-474F86E5B653}" srcId="{95A1601B-1B24-4794-92B6-89B244FCAE70}" destId="{64DB4E5C-4A88-404E-B7A3-07B95CC8CD7C}" srcOrd="0" destOrd="0" parTransId="{8D759B3A-7AA7-4AB5-9DBE-30F3E232E616}" sibTransId="{63D001C9-26E2-4CDD-9538-2FB79C42A673}"/>
    <dgm:cxn modelId="{74E070E9-221E-4783-ABCC-DFE963F9E57E}" type="presOf" srcId="{64DB4E5C-4A88-404E-B7A3-07B95CC8CD7C}" destId="{F8199D51-22EF-4ECD-9270-ED238E58ADCD}" srcOrd="0" destOrd="0" presId="urn:microsoft.com/office/officeart/2008/layout/PictureStrips"/>
    <dgm:cxn modelId="{9210F39D-9F55-4ABB-9D90-32BBD3AC6706}" type="presParOf" srcId="{93464224-1BDD-45BE-826E-30744991233E}" destId="{8942FE27-AA43-4E37-866F-894571A0FC5E}" srcOrd="0" destOrd="0" presId="urn:microsoft.com/office/officeart/2008/layout/PictureStrips"/>
    <dgm:cxn modelId="{CF68A39B-73BC-49BF-9546-660989E91EB0}" type="presParOf" srcId="{8942FE27-AA43-4E37-866F-894571A0FC5E}" destId="{F8199D51-22EF-4ECD-9270-ED238E58ADCD}" srcOrd="0" destOrd="0" presId="urn:microsoft.com/office/officeart/2008/layout/PictureStrips"/>
    <dgm:cxn modelId="{4DC6A590-83C2-4661-9036-7DD75F4AA73D}" type="presParOf" srcId="{8942FE27-AA43-4E37-866F-894571A0FC5E}" destId="{DA46B251-07F6-49DE-9218-DC9B1CCFEE2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custT="1"/>
      <dgm:spPr/>
      <dgm:t>
        <a:bodyPr/>
        <a:lstStyle/>
        <a:p>
          <a:r>
            <a:rPr lang="en-US" sz="2400" b="1" dirty="0" smtClean="0">
              <a:solidFill>
                <a:srgbClr val="0066CC"/>
              </a:solidFill>
            </a:rPr>
            <a:t>Which one of the following terms doesn’t have the same meaning as the rest?</a:t>
          </a:r>
          <a:endParaRPr lang="en-US" sz="2400"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Healthcare Power of Attorney</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Healthcare Agent</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dgm:spPr/>
      <dgm:t>
        <a:bodyPr/>
        <a:lstStyle/>
        <a:p>
          <a:pPr rtl="0"/>
          <a:r>
            <a:rPr lang="en-US" dirty="0" smtClean="0">
              <a:solidFill>
                <a:srgbClr val="0066CC"/>
              </a:solidFill>
            </a:rPr>
            <a:t>Next of kin</a:t>
          </a:r>
          <a:endParaRPr lang="en-US"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2ED9A5C0-2437-4D54-A66D-1DE400C857E0}">
      <dgm:prSet/>
      <dgm:spPr/>
      <dgm:t>
        <a:bodyPr/>
        <a:lstStyle/>
        <a:p>
          <a:r>
            <a:rPr lang="en-US" dirty="0" smtClean="0">
              <a:solidFill>
                <a:srgbClr val="0066CC"/>
              </a:solidFill>
            </a:rPr>
            <a:t>Healthcare proxy</a:t>
          </a:r>
          <a:endParaRPr lang="en-US" dirty="0">
            <a:solidFill>
              <a:srgbClr val="0066CC"/>
            </a:solidFill>
          </a:endParaRPr>
        </a:p>
      </dgm:t>
    </dgm:pt>
    <dgm:pt modelId="{348307E8-B110-46B8-8CCE-6A68D88A1A17}" type="parTrans" cxnId="{5D7E175C-F3E7-4C5A-82A2-84DD3ABF0BE6}">
      <dgm:prSet/>
      <dgm:spPr/>
      <dgm:t>
        <a:bodyPr/>
        <a:lstStyle/>
        <a:p>
          <a:endParaRPr lang="en-US"/>
        </a:p>
      </dgm:t>
    </dgm:pt>
    <dgm:pt modelId="{09C5D57D-011C-4D05-9C37-8E82D92AF5A3}" type="sibTrans" cxnId="{5D7E175C-F3E7-4C5A-82A2-84DD3ABF0BE6}">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5"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5" custScaleX="85397" custScaleY="78281"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5">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5"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5">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5"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5">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5"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 modelId="{050BBB9B-F5BD-4833-8610-35E650E80F99}" type="pres">
      <dgm:prSet presAssocID="{33C31315-C6D2-4BD1-BF7E-C8BCFC772EAD}" presName="sibTrans" presStyleCnt="0"/>
      <dgm:spPr/>
    </dgm:pt>
    <dgm:pt modelId="{6F9146BF-C49C-4890-A425-FA47D6CF42DA}" type="pres">
      <dgm:prSet presAssocID="{2ED9A5C0-2437-4D54-A66D-1DE400C857E0}" presName="composite" presStyleCnt="0"/>
      <dgm:spPr/>
    </dgm:pt>
    <dgm:pt modelId="{B53F69D2-DF59-46A9-8C19-DD3C05835B2C}" type="pres">
      <dgm:prSet presAssocID="{2ED9A5C0-2437-4D54-A66D-1DE400C857E0}" presName="rect1" presStyleLbl="trAlignAcc1" presStyleIdx="4" presStyleCnt="5">
        <dgm:presLayoutVars>
          <dgm:bulletEnabled val="1"/>
        </dgm:presLayoutVars>
      </dgm:prSet>
      <dgm:spPr/>
      <dgm:t>
        <a:bodyPr/>
        <a:lstStyle/>
        <a:p>
          <a:endParaRPr lang="en-US"/>
        </a:p>
      </dgm:t>
    </dgm:pt>
    <dgm:pt modelId="{9C1431F2-190E-487D-88C5-3663BB038763}" type="pres">
      <dgm:prSet presAssocID="{2ED9A5C0-2437-4D54-A66D-1DE400C857E0}" presName="rect2" presStyleLbl="fgImgPlace1" presStyleIdx="4" presStyleCnt="5" custScaleX="73964" custScaleY="86860" custLinFactNeighborX="-17473" custLinFactNeighborY="6502"/>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a:noFill/>
        </a:ln>
      </dgm:spPr>
      <dgm:t>
        <a:bodyPr/>
        <a:lstStyle/>
        <a:p>
          <a:endParaRPr lang="en-US"/>
        </a:p>
      </dgm:t>
    </dgm:pt>
  </dgm:ptLst>
  <dgm:cxnLst>
    <dgm:cxn modelId="{7EEDEFEE-575A-48A2-9615-68A9C1E302BD}" type="presOf" srcId="{2ED9A5C0-2437-4D54-A66D-1DE400C857E0}" destId="{B53F69D2-DF59-46A9-8C19-DD3C05835B2C}" srcOrd="0" destOrd="0" presId="urn:microsoft.com/office/officeart/2008/layout/PictureStrips"/>
    <dgm:cxn modelId="{DAFA7DDF-EF0F-4D75-8813-75502CED0A1D}" type="presOf" srcId="{450EFEF0-7AE6-44B9-8D10-5E5B45F9CF03}" destId="{1D71A088-4FEC-4CF0-AFDF-5E9B24D3EE98}"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5D7E175C-F3E7-4C5A-82A2-84DD3ABF0BE6}" srcId="{95A1601B-1B24-4794-92B6-89B244FCAE70}" destId="{2ED9A5C0-2437-4D54-A66D-1DE400C857E0}" srcOrd="4" destOrd="0" parTransId="{348307E8-B110-46B8-8CCE-6A68D88A1A17}" sibTransId="{09C5D57D-011C-4D05-9C37-8E82D92AF5A3}"/>
    <dgm:cxn modelId="{52F06A12-632D-41DD-A252-E5179ED2D7C2}" srcId="{95A1601B-1B24-4794-92B6-89B244FCAE70}" destId="{4BCF848B-D776-4C70-9352-B9937C3E3FB1}" srcOrd="1"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A307317A-525D-44A7-BD23-60D1C70013A8}" srcId="{95A1601B-1B24-4794-92B6-89B244FCAE70}" destId="{450EFEF0-7AE6-44B9-8D10-5E5B45F9CF03}" srcOrd="3" destOrd="0" parTransId="{49440282-88CD-4731-8029-AB81E8A29CE8}" sibTransId="{33C31315-C6D2-4BD1-BF7E-C8BCFC772EAD}"/>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 modelId="{D4FF0BA3-3760-40FD-8E15-7332EA2863E3}" type="presParOf" srcId="{93464224-1BDD-45BE-826E-30744991233E}" destId="{050BBB9B-F5BD-4833-8610-35E650E80F99}" srcOrd="7" destOrd="0" presId="urn:microsoft.com/office/officeart/2008/layout/PictureStrips"/>
    <dgm:cxn modelId="{0E3E8954-E8DA-4F53-BB3B-6D0B61E2CCA1}" type="presParOf" srcId="{93464224-1BDD-45BE-826E-30744991233E}" destId="{6F9146BF-C49C-4890-A425-FA47D6CF42DA}" srcOrd="8" destOrd="0" presId="urn:microsoft.com/office/officeart/2008/layout/PictureStrips"/>
    <dgm:cxn modelId="{752CA33F-098A-4893-928B-3BD4BCB69BDD}" type="presParOf" srcId="{6F9146BF-C49C-4890-A425-FA47D6CF42DA}" destId="{B53F69D2-DF59-46A9-8C19-DD3C05835B2C}" srcOrd="0" destOrd="0" presId="urn:microsoft.com/office/officeart/2008/layout/PictureStrips"/>
    <dgm:cxn modelId="{B33FDACE-953E-496C-84C1-45ABAE1F6E87}" type="presParOf" srcId="{6F9146BF-C49C-4890-A425-FA47D6CF42DA}" destId="{9C1431F2-190E-487D-88C5-3663BB03876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598DA7C-63D1-4E72-BECA-BC3552009D96}">
      <dgm:prSet/>
      <dgm:spPr/>
      <dgm:t>
        <a:bodyPr/>
        <a:lstStyle/>
        <a:p>
          <a:pPr rtl="0"/>
          <a:r>
            <a:rPr lang="en-US" dirty="0" smtClean="0">
              <a:solidFill>
                <a:srgbClr val="0066CC"/>
              </a:solidFill>
            </a:rPr>
            <a:t>False </a:t>
          </a:r>
          <a:endParaRPr lang="en-US" dirty="0">
            <a:solidFill>
              <a:srgbClr val="0066CC"/>
            </a:solidFill>
          </a:endParaRPr>
        </a:p>
      </dgm:t>
    </dgm:pt>
    <dgm:pt modelId="{0FCDDD7B-ED4D-4826-BEF8-661E6F58ECF9}" type="parTrans" cxnId="{28CE762C-D1BE-416A-90A2-9024806087DC}">
      <dgm:prSet/>
      <dgm:spPr/>
      <dgm:t>
        <a:bodyPr/>
        <a:lstStyle/>
        <a:p>
          <a:endParaRPr lang="en-US"/>
        </a:p>
      </dgm:t>
    </dgm:pt>
    <dgm:pt modelId="{A5670356-E072-4185-880E-B3A1EEBF8AC0}" type="sibTrans" cxnId="{28CE762C-D1BE-416A-90A2-9024806087DC}">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C143ABF5-4DFC-4CD8-9133-27985BD64F5F}" type="pres">
      <dgm:prSet presAssocID="{C598DA7C-63D1-4E72-BECA-BC3552009D96}" presName="composite" presStyleCnt="0"/>
      <dgm:spPr/>
    </dgm:pt>
    <dgm:pt modelId="{015B810F-3055-414D-B7F9-BEA1164C81E2}" type="pres">
      <dgm:prSet presAssocID="{C598DA7C-63D1-4E72-BECA-BC3552009D96}" presName="rect1" presStyleLbl="trAlignAcc1" presStyleIdx="0" presStyleCnt="1">
        <dgm:presLayoutVars>
          <dgm:bulletEnabled val="1"/>
        </dgm:presLayoutVars>
      </dgm:prSet>
      <dgm:spPr/>
      <dgm:t>
        <a:bodyPr/>
        <a:lstStyle/>
        <a:p>
          <a:endParaRPr lang="en-US"/>
        </a:p>
      </dgm:t>
    </dgm:pt>
    <dgm:pt modelId="{72A41DA9-2B2E-4990-8603-0BC2858D4D62}" type="pres">
      <dgm:prSet presAssocID="{C598DA7C-63D1-4E72-BECA-BC3552009D96}"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dgm:spPr>
    </dgm:pt>
  </dgm:ptLst>
  <dgm:cxnLst>
    <dgm:cxn modelId="{28CE762C-D1BE-416A-90A2-9024806087DC}" srcId="{95A1601B-1B24-4794-92B6-89B244FCAE70}" destId="{C598DA7C-63D1-4E72-BECA-BC3552009D96}" srcOrd="0" destOrd="0" parTransId="{0FCDDD7B-ED4D-4826-BEF8-661E6F58ECF9}" sibTransId="{A5670356-E072-4185-880E-B3A1EEBF8AC0}"/>
    <dgm:cxn modelId="{3B1B2336-A7EF-41E8-9558-73F9FE059506}" type="presOf" srcId="{95A1601B-1B24-4794-92B6-89B244FCAE70}" destId="{93464224-1BDD-45BE-826E-30744991233E}" srcOrd="0" destOrd="0" presId="urn:microsoft.com/office/officeart/2008/layout/PictureStrips"/>
    <dgm:cxn modelId="{F81503C9-12E5-493C-993D-36E8F2742F7D}" type="presOf" srcId="{C598DA7C-63D1-4E72-BECA-BC3552009D96}" destId="{015B810F-3055-414D-B7F9-BEA1164C81E2}" srcOrd="0" destOrd="0" presId="urn:microsoft.com/office/officeart/2008/layout/PictureStrips"/>
    <dgm:cxn modelId="{EC7070E2-8CF6-4452-815A-21C93A53619B}" type="presParOf" srcId="{93464224-1BDD-45BE-826E-30744991233E}" destId="{C143ABF5-4DFC-4CD8-9133-27985BD64F5F}" srcOrd="0" destOrd="0" presId="urn:microsoft.com/office/officeart/2008/layout/PictureStrips"/>
    <dgm:cxn modelId="{1628C681-2AC2-4C6B-8E46-B3BE18E9C5C9}" type="presParOf" srcId="{C143ABF5-4DFC-4CD8-9133-27985BD64F5F}" destId="{015B810F-3055-414D-B7F9-BEA1164C81E2}" srcOrd="0" destOrd="0" presId="urn:microsoft.com/office/officeart/2008/layout/PictureStrips"/>
    <dgm:cxn modelId="{1BAEC6C0-A73D-44BF-8438-290276179F63}" type="presParOf" srcId="{C143ABF5-4DFC-4CD8-9133-27985BD64F5F}" destId="{72A41DA9-2B2E-4990-8603-0BC2858D4D6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9DD65BC-5C08-4601-B3CA-AFE192B2981B}">
      <dgm:prSet/>
      <dgm:spPr/>
      <dgm:t>
        <a:bodyPr/>
        <a:lstStyle/>
        <a:p>
          <a:pPr rtl="0"/>
          <a:r>
            <a:rPr lang="en-US" dirty="0" smtClean="0">
              <a:solidFill>
                <a:srgbClr val="0066CC"/>
              </a:solidFill>
            </a:rPr>
            <a:t>Next of kin</a:t>
          </a:r>
          <a:endParaRPr lang="en-US" dirty="0">
            <a:solidFill>
              <a:srgbClr val="0066CC"/>
            </a:solidFill>
          </a:endParaRPr>
        </a:p>
      </dgm:t>
    </dgm:pt>
    <dgm:pt modelId="{D999F416-0F5F-4C3E-8024-DBC3012A0E03}" type="parTrans" cxnId="{B8A821CC-AE47-45DD-851F-813ADAC4479D}">
      <dgm:prSet/>
      <dgm:spPr/>
      <dgm:t>
        <a:bodyPr/>
        <a:lstStyle/>
        <a:p>
          <a:endParaRPr lang="en-US"/>
        </a:p>
      </dgm:t>
    </dgm:pt>
    <dgm:pt modelId="{76336AFA-7835-49DD-AD14-02C804AD2255}" type="sibTrans" cxnId="{B8A821CC-AE47-45DD-851F-813ADAC4479D}">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C74CE2A3-7395-49B0-A1E4-5D81C45C7FEA}" type="pres">
      <dgm:prSet presAssocID="{C9DD65BC-5C08-4601-B3CA-AFE192B2981B}" presName="composite" presStyleCnt="0"/>
      <dgm:spPr/>
    </dgm:pt>
    <dgm:pt modelId="{80BE968C-2788-4394-930C-0DD660ECA395}" type="pres">
      <dgm:prSet presAssocID="{C9DD65BC-5C08-4601-B3CA-AFE192B2981B}" presName="rect1" presStyleLbl="trAlignAcc1" presStyleIdx="0" presStyleCnt="1">
        <dgm:presLayoutVars>
          <dgm:bulletEnabled val="1"/>
        </dgm:presLayoutVars>
      </dgm:prSet>
      <dgm:spPr/>
      <dgm:t>
        <a:bodyPr/>
        <a:lstStyle/>
        <a:p>
          <a:endParaRPr lang="en-US"/>
        </a:p>
      </dgm:t>
    </dgm:pt>
    <dgm:pt modelId="{4A802114-A4A7-4451-A5C2-7EBB157389AC}" type="pres">
      <dgm:prSet presAssocID="{C9DD65BC-5C08-4601-B3CA-AFE192B2981B}" presName="rect2" presStyleLbl="fgImgPlace1" presStyleIdx="0" presStyleCnt="1" custScaleX="82328" custScaleY="84935" custLinFactNeighborX="-8327" custLinFactNeighborY="526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Lst>
  <dgm:cxnLst>
    <dgm:cxn modelId="{8B683573-3277-4ABB-BAD4-5845D6412231}" type="presOf" srcId="{C9DD65BC-5C08-4601-B3CA-AFE192B2981B}" destId="{80BE968C-2788-4394-930C-0DD660ECA395}" srcOrd="0" destOrd="0" presId="urn:microsoft.com/office/officeart/2008/layout/PictureStrips"/>
    <dgm:cxn modelId="{B8A821CC-AE47-45DD-851F-813ADAC4479D}" srcId="{95A1601B-1B24-4794-92B6-89B244FCAE70}" destId="{C9DD65BC-5C08-4601-B3CA-AFE192B2981B}" srcOrd="0" destOrd="0" parTransId="{D999F416-0F5F-4C3E-8024-DBC3012A0E03}" sibTransId="{76336AFA-7835-49DD-AD14-02C804AD2255}"/>
    <dgm:cxn modelId="{3B1B2336-A7EF-41E8-9558-73F9FE059506}" type="presOf" srcId="{95A1601B-1B24-4794-92B6-89B244FCAE70}" destId="{93464224-1BDD-45BE-826E-30744991233E}" srcOrd="0" destOrd="0" presId="urn:microsoft.com/office/officeart/2008/layout/PictureStrips"/>
    <dgm:cxn modelId="{3E1ACF3A-11D5-4565-9E1A-97BEC773AC79}" type="presParOf" srcId="{93464224-1BDD-45BE-826E-30744991233E}" destId="{C74CE2A3-7395-49B0-A1E4-5D81C45C7FEA}" srcOrd="0" destOrd="0" presId="urn:microsoft.com/office/officeart/2008/layout/PictureStrips"/>
    <dgm:cxn modelId="{C660E03F-589A-4C80-B978-D77F7217AB5C}" type="presParOf" srcId="{C74CE2A3-7395-49B0-A1E4-5D81C45C7FEA}" destId="{80BE968C-2788-4394-930C-0DD660ECA395}" srcOrd="0" destOrd="0" presId="urn:microsoft.com/office/officeart/2008/layout/PictureStrips"/>
    <dgm:cxn modelId="{A51DE9E7-3F0A-4006-A59B-0A25C2727B47}" type="presParOf" srcId="{C74CE2A3-7395-49B0-A1E4-5D81C45C7FEA}" destId="{4A802114-A4A7-4451-A5C2-7EBB157389A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pPr rtl="0"/>
          <a:r>
            <a:rPr lang="en-US" b="1" dirty="0" smtClean="0">
              <a:solidFill>
                <a:srgbClr val="0066CC"/>
              </a:solidFill>
            </a:rPr>
            <a:t>I can complete advance directive documents without anyone knowing.</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79336" custScaleY="72725" custLinFactX="-69722"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DC9475D-CBC0-4F35-90F6-A4A9F2D92B93}">
      <dgm:prSet/>
      <dgm:spPr/>
      <dgm:t>
        <a:bodyPr/>
        <a:lstStyle/>
        <a:p>
          <a:pPr rtl="0"/>
          <a:r>
            <a:rPr lang="en-US" dirty="0" smtClean="0">
              <a:solidFill>
                <a:srgbClr val="0066CC"/>
              </a:solidFill>
            </a:rPr>
            <a:t>False </a:t>
          </a:r>
          <a:endParaRPr lang="en-US" dirty="0">
            <a:solidFill>
              <a:srgbClr val="0066CC"/>
            </a:solidFill>
          </a:endParaRPr>
        </a:p>
      </dgm:t>
    </dgm:pt>
    <dgm:pt modelId="{0D9A2117-9ACC-4F67-9252-BDFE332F11A3}" type="parTrans" cxnId="{D149B942-7B62-415A-90C0-E9263817174D}">
      <dgm:prSet/>
      <dgm:spPr/>
      <dgm:t>
        <a:bodyPr/>
        <a:lstStyle/>
        <a:p>
          <a:endParaRPr lang="en-US"/>
        </a:p>
      </dgm:t>
    </dgm:pt>
    <dgm:pt modelId="{54D68406-09C7-4817-8AEC-4CC1FA39BFDE}" type="sibTrans" cxnId="{D149B942-7B62-415A-90C0-E9263817174D}">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2F2A0527-5314-437E-892B-D0D392F912AA}" type="pres">
      <dgm:prSet presAssocID="{CDC9475D-CBC0-4F35-90F6-A4A9F2D92B93}" presName="composite" presStyleCnt="0"/>
      <dgm:spPr/>
    </dgm:pt>
    <dgm:pt modelId="{28407D39-4B7D-4CDB-97A5-16384AA00AFF}" type="pres">
      <dgm:prSet presAssocID="{CDC9475D-CBC0-4F35-90F6-A4A9F2D92B93}" presName="rect1" presStyleLbl="trAlignAcc1" presStyleIdx="0" presStyleCnt="1">
        <dgm:presLayoutVars>
          <dgm:bulletEnabled val="1"/>
        </dgm:presLayoutVars>
      </dgm:prSet>
      <dgm:spPr/>
      <dgm:t>
        <a:bodyPr/>
        <a:lstStyle/>
        <a:p>
          <a:endParaRPr lang="en-US"/>
        </a:p>
      </dgm:t>
    </dgm:pt>
    <dgm:pt modelId="{530DACB8-3D9D-4EC2-B43F-F3A658BA2AF3}" type="pres">
      <dgm:prSet presAssocID="{CDC9475D-CBC0-4F35-90F6-A4A9F2D92B93}"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dgm:spPr>
      <dgm:t>
        <a:bodyPr/>
        <a:lstStyle/>
        <a:p>
          <a:endParaRPr lang="en-US"/>
        </a:p>
      </dgm:t>
    </dgm:pt>
  </dgm:ptLst>
  <dgm:cxnLst>
    <dgm:cxn modelId="{D149B942-7B62-415A-90C0-E9263817174D}" srcId="{95A1601B-1B24-4794-92B6-89B244FCAE70}" destId="{CDC9475D-CBC0-4F35-90F6-A4A9F2D92B93}" srcOrd="0" destOrd="0" parTransId="{0D9A2117-9ACC-4F67-9252-BDFE332F11A3}" sibTransId="{54D68406-09C7-4817-8AEC-4CC1FA39BFDE}"/>
    <dgm:cxn modelId="{3B1B2336-A7EF-41E8-9558-73F9FE059506}" type="presOf" srcId="{95A1601B-1B24-4794-92B6-89B244FCAE70}" destId="{93464224-1BDD-45BE-826E-30744991233E}" srcOrd="0" destOrd="0" presId="urn:microsoft.com/office/officeart/2008/layout/PictureStrips"/>
    <dgm:cxn modelId="{FB39E99E-01EE-4630-A67F-28A9C2849C59}" type="presOf" srcId="{CDC9475D-CBC0-4F35-90F6-A4A9F2D92B93}" destId="{28407D39-4B7D-4CDB-97A5-16384AA00AFF}" srcOrd="0" destOrd="0" presId="urn:microsoft.com/office/officeart/2008/layout/PictureStrips"/>
    <dgm:cxn modelId="{2C4D1141-6F36-43A6-A4FA-82CA1A738CC2}" type="presParOf" srcId="{93464224-1BDD-45BE-826E-30744991233E}" destId="{2F2A0527-5314-437E-892B-D0D392F912AA}" srcOrd="0" destOrd="0" presId="urn:microsoft.com/office/officeart/2008/layout/PictureStrips"/>
    <dgm:cxn modelId="{EEAA1F57-5E50-4BB7-81A1-FDBC7A2A2D8A}" type="presParOf" srcId="{2F2A0527-5314-437E-892B-D0D392F912AA}" destId="{28407D39-4B7D-4CDB-97A5-16384AA00AFF}" srcOrd="0" destOrd="0" presId="urn:microsoft.com/office/officeart/2008/layout/PictureStrips"/>
    <dgm:cxn modelId="{FED44F1B-4A06-40FC-A1D6-56364B8F1664}" type="presParOf" srcId="{2F2A0527-5314-437E-892B-D0D392F912AA}" destId="{530DACB8-3D9D-4EC2-B43F-F3A658BA2AF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pPr rtl="0"/>
          <a:r>
            <a:rPr lang="en-US" b="1" dirty="0" smtClean="0">
              <a:solidFill>
                <a:srgbClr val="0066CC"/>
              </a:solidFill>
            </a:rPr>
            <a:t>A POLST form (Provider Order for Life Sustaining Treatment) could never ever be revoked, changed or updated after being completed:</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79336" custScaleY="72725" custLinFactX="-69722"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DC9475D-CBC0-4F35-90F6-A4A9F2D92B93}">
      <dgm:prSet/>
      <dgm:spPr/>
      <dgm:t>
        <a:bodyPr/>
        <a:lstStyle/>
        <a:p>
          <a:pPr rtl="0"/>
          <a:r>
            <a:rPr lang="en-US" dirty="0" smtClean="0">
              <a:solidFill>
                <a:srgbClr val="0066CC"/>
              </a:solidFill>
            </a:rPr>
            <a:t>False </a:t>
          </a:r>
          <a:endParaRPr lang="en-US" dirty="0">
            <a:solidFill>
              <a:srgbClr val="0066CC"/>
            </a:solidFill>
          </a:endParaRPr>
        </a:p>
      </dgm:t>
    </dgm:pt>
    <dgm:pt modelId="{0D9A2117-9ACC-4F67-9252-BDFE332F11A3}" type="parTrans" cxnId="{D149B942-7B62-415A-90C0-E9263817174D}">
      <dgm:prSet/>
      <dgm:spPr/>
      <dgm:t>
        <a:bodyPr/>
        <a:lstStyle/>
        <a:p>
          <a:endParaRPr lang="en-US"/>
        </a:p>
      </dgm:t>
    </dgm:pt>
    <dgm:pt modelId="{54D68406-09C7-4817-8AEC-4CC1FA39BFDE}" type="sibTrans" cxnId="{D149B942-7B62-415A-90C0-E9263817174D}">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2F2A0527-5314-437E-892B-D0D392F912AA}" type="pres">
      <dgm:prSet presAssocID="{CDC9475D-CBC0-4F35-90F6-A4A9F2D92B93}" presName="composite" presStyleCnt="0"/>
      <dgm:spPr/>
    </dgm:pt>
    <dgm:pt modelId="{28407D39-4B7D-4CDB-97A5-16384AA00AFF}" type="pres">
      <dgm:prSet presAssocID="{CDC9475D-CBC0-4F35-90F6-A4A9F2D92B93}" presName="rect1" presStyleLbl="trAlignAcc1" presStyleIdx="0" presStyleCnt="1">
        <dgm:presLayoutVars>
          <dgm:bulletEnabled val="1"/>
        </dgm:presLayoutVars>
      </dgm:prSet>
      <dgm:spPr/>
      <dgm:t>
        <a:bodyPr/>
        <a:lstStyle/>
        <a:p>
          <a:endParaRPr lang="en-US"/>
        </a:p>
      </dgm:t>
    </dgm:pt>
    <dgm:pt modelId="{530DACB8-3D9D-4EC2-B43F-F3A658BA2AF3}" type="pres">
      <dgm:prSet presAssocID="{CDC9475D-CBC0-4F35-90F6-A4A9F2D92B93}"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dgm:spPr>
      <dgm:t>
        <a:bodyPr/>
        <a:lstStyle/>
        <a:p>
          <a:endParaRPr lang="en-US"/>
        </a:p>
      </dgm:t>
    </dgm:pt>
  </dgm:ptLst>
  <dgm:cxnLst>
    <dgm:cxn modelId="{D149B942-7B62-415A-90C0-E9263817174D}" srcId="{95A1601B-1B24-4794-92B6-89B244FCAE70}" destId="{CDC9475D-CBC0-4F35-90F6-A4A9F2D92B93}" srcOrd="0" destOrd="0" parTransId="{0D9A2117-9ACC-4F67-9252-BDFE332F11A3}" sibTransId="{54D68406-09C7-4817-8AEC-4CC1FA39BFDE}"/>
    <dgm:cxn modelId="{3B1B2336-A7EF-41E8-9558-73F9FE059506}" type="presOf" srcId="{95A1601B-1B24-4794-92B6-89B244FCAE70}" destId="{93464224-1BDD-45BE-826E-30744991233E}" srcOrd="0" destOrd="0" presId="urn:microsoft.com/office/officeart/2008/layout/PictureStrips"/>
    <dgm:cxn modelId="{FB39E99E-01EE-4630-A67F-28A9C2849C59}" type="presOf" srcId="{CDC9475D-CBC0-4F35-90F6-A4A9F2D92B93}" destId="{28407D39-4B7D-4CDB-97A5-16384AA00AFF}" srcOrd="0" destOrd="0" presId="urn:microsoft.com/office/officeart/2008/layout/PictureStrips"/>
    <dgm:cxn modelId="{2C4D1141-6F36-43A6-A4FA-82CA1A738CC2}" type="presParOf" srcId="{93464224-1BDD-45BE-826E-30744991233E}" destId="{2F2A0527-5314-437E-892B-D0D392F912AA}" srcOrd="0" destOrd="0" presId="urn:microsoft.com/office/officeart/2008/layout/PictureStrips"/>
    <dgm:cxn modelId="{EEAA1F57-5E50-4BB7-81A1-FDBC7A2A2D8A}" type="presParOf" srcId="{2F2A0527-5314-437E-892B-D0D392F912AA}" destId="{28407D39-4B7D-4CDB-97A5-16384AA00AFF}" srcOrd="0" destOrd="0" presId="urn:microsoft.com/office/officeart/2008/layout/PictureStrips"/>
    <dgm:cxn modelId="{FED44F1B-4A06-40FC-A1D6-56364B8F1664}" type="presParOf" srcId="{2F2A0527-5314-437E-892B-D0D392F912AA}" destId="{530DACB8-3D9D-4EC2-B43F-F3A658BA2AF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pPr rtl="0"/>
          <a:r>
            <a:rPr lang="en-US" b="1" dirty="0" smtClean="0">
              <a:solidFill>
                <a:srgbClr val="0066CC"/>
              </a:solidFill>
            </a:rPr>
            <a:t>A Living Will and a POLST (Provider Order for Life Sustaining Treatment) are the same thing.</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79336" custScaleY="72725" custLinFactX="-69722"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DC9475D-CBC0-4F35-90F6-A4A9F2D92B93}">
      <dgm:prSet/>
      <dgm:spPr/>
      <dgm:t>
        <a:bodyPr/>
        <a:lstStyle/>
        <a:p>
          <a:pPr rtl="0"/>
          <a:r>
            <a:rPr lang="en-US" dirty="0" smtClean="0">
              <a:solidFill>
                <a:srgbClr val="0066CC"/>
              </a:solidFill>
            </a:rPr>
            <a:t>False </a:t>
          </a:r>
          <a:endParaRPr lang="en-US" dirty="0">
            <a:solidFill>
              <a:srgbClr val="0066CC"/>
            </a:solidFill>
          </a:endParaRPr>
        </a:p>
      </dgm:t>
    </dgm:pt>
    <dgm:pt modelId="{0D9A2117-9ACC-4F67-9252-BDFE332F11A3}" type="parTrans" cxnId="{D149B942-7B62-415A-90C0-E9263817174D}">
      <dgm:prSet/>
      <dgm:spPr/>
      <dgm:t>
        <a:bodyPr/>
        <a:lstStyle/>
        <a:p>
          <a:endParaRPr lang="en-US"/>
        </a:p>
      </dgm:t>
    </dgm:pt>
    <dgm:pt modelId="{54D68406-09C7-4817-8AEC-4CC1FA39BFDE}" type="sibTrans" cxnId="{D149B942-7B62-415A-90C0-E9263817174D}">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2F2A0527-5314-437E-892B-D0D392F912AA}" type="pres">
      <dgm:prSet presAssocID="{CDC9475D-CBC0-4F35-90F6-A4A9F2D92B93}" presName="composite" presStyleCnt="0"/>
      <dgm:spPr/>
    </dgm:pt>
    <dgm:pt modelId="{28407D39-4B7D-4CDB-97A5-16384AA00AFF}" type="pres">
      <dgm:prSet presAssocID="{CDC9475D-CBC0-4F35-90F6-A4A9F2D92B93}" presName="rect1" presStyleLbl="trAlignAcc1" presStyleIdx="0" presStyleCnt="1">
        <dgm:presLayoutVars>
          <dgm:bulletEnabled val="1"/>
        </dgm:presLayoutVars>
      </dgm:prSet>
      <dgm:spPr/>
      <dgm:t>
        <a:bodyPr/>
        <a:lstStyle/>
        <a:p>
          <a:endParaRPr lang="en-US"/>
        </a:p>
      </dgm:t>
    </dgm:pt>
    <dgm:pt modelId="{530DACB8-3D9D-4EC2-B43F-F3A658BA2AF3}" type="pres">
      <dgm:prSet presAssocID="{CDC9475D-CBC0-4F35-90F6-A4A9F2D92B93}"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dgm:spPr>
      <dgm:t>
        <a:bodyPr/>
        <a:lstStyle/>
        <a:p>
          <a:endParaRPr lang="en-US"/>
        </a:p>
      </dgm:t>
    </dgm:pt>
  </dgm:ptLst>
  <dgm:cxnLst>
    <dgm:cxn modelId="{D149B942-7B62-415A-90C0-E9263817174D}" srcId="{95A1601B-1B24-4794-92B6-89B244FCAE70}" destId="{CDC9475D-CBC0-4F35-90F6-A4A9F2D92B93}" srcOrd="0" destOrd="0" parTransId="{0D9A2117-9ACC-4F67-9252-BDFE332F11A3}" sibTransId="{54D68406-09C7-4817-8AEC-4CC1FA39BFDE}"/>
    <dgm:cxn modelId="{3B1B2336-A7EF-41E8-9558-73F9FE059506}" type="presOf" srcId="{95A1601B-1B24-4794-92B6-89B244FCAE70}" destId="{93464224-1BDD-45BE-826E-30744991233E}" srcOrd="0" destOrd="0" presId="urn:microsoft.com/office/officeart/2008/layout/PictureStrips"/>
    <dgm:cxn modelId="{FB39E99E-01EE-4630-A67F-28A9C2849C59}" type="presOf" srcId="{CDC9475D-CBC0-4F35-90F6-A4A9F2D92B93}" destId="{28407D39-4B7D-4CDB-97A5-16384AA00AFF}" srcOrd="0" destOrd="0" presId="urn:microsoft.com/office/officeart/2008/layout/PictureStrips"/>
    <dgm:cxn modelId="{2C4D1141-6F36-43A6-A4FA-82CA1A738CC2}" type="presParOf" srcId="{93464224-1BDD-45BE-826E-30744991233E}" destId="{2F2A0527-5314-437E-892B-D0D392F912AA}" srcOrd="0" destOrd="0" presId="urn:microsoft.com/office/officeart/2008/layout/PictureStrips"/>
    <dgm:cxn modelId="{EEAA1F57-5E50-4BB7-81A1-FDBC7A2A2D8A}" type="presParOf" srcId="{2F2A0527-5314-437E-892B-D0D392F912AA}" destId="{28407D39-4B7D-4CDB-97A5-16384AA00AFF}" srcOrd="0" destOrd="0" presId="urn:microsoft.com/office/officeart/2008/layout/PictureStrips"/>
    <dgm:cxn modelId="{FED44F1B-4A06-40FC-A1D6-56364B8F1664}" type="presParOf" srcId="{2F2A0527-5314-437E-892B-D0D392F912AA}" destId="{530DACB8-3D9D-4EC2-B43F-F3A658BA2AF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r>
            <a:rPr lang="en-US" b="1" dirty="0" smtClean="0">
              <a:solidFill>
                <a:srgbClr val="0066CC"/>
              </a:solidFill>
            </a:rPr>
            <a:t>If I want to decline CPR, I should talk to and complete a POLST (Provider Order for Life Sustaining Treatment) form with my provider.</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79336" custScaleY="72725" custLinFactX="-69722"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6CB09A7-2645-41E8-9108-C82E94C0BF01}">
      <dgm:prSet/>
      <dgm:spPr/>
      <dgm:t>
        <a:bodyPr/>
        <a:lstStyle/>
        <a:p>
          <a:pPr rtl="0"/>
          <a:r>
            <a:rPr lang="en-US" dirty="0" smtClean="0">
              <a:solidFill>
                <a:srgbClr val="0066CC"/>
              </a:solidFill>
            </a:rPr>
            <a:t>True</a:t>
          </a:r>
          <a:endParaRPr lang="en-US" dirty="0">
            <a:solidFill>
              <a:srgbClr val="0066CC"/>
            </a:solidFill>
          </a:endParaRPr>
        </a:p>
      </dgm:t>
    </dgm:pt>
    <dgm:pt modelId="{BDA71968-2472-4A75-B937-00077C4FFB2D}" type="parTrans" cxnId="{37318751-DF62-4DBA-8FAA-57BB0C5E1BF1}">
      <dgm:prSet/>
      <dgm:spPr/>
      <dgm:t>
        <a:bodyPr/>
        <a:lstStyle/>
        <a:p>
          <a:endParaRPr lang="en-US"/>
        </a:p>
      </dgm:t>
    </dgm:pt>
    <dgm:pt modelId="{52C46E1F-0E04-4093-9BBC-12A891D4A3D9}" type="sibTrans" cxnId="{37318751-DF62-4DBA-8FAA-57BB0C5E1BF1}">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7E7444EA-5731-42F2-9E29-47A11A4D28AC}" type="pres">
      <dgm:prSet presAssocID="{96CB09A7-2645-41E8-9108-C82E94C0BF01}" presName="composite" presStyleCnt="0"/>
      <dgm:spPr/>
    </dgm:pt>
    <dgm:pt modelId="{57168C36-DED9-40E3-8912-7E57B26F0F3C}" type="pres">
      <dgm:prSet presAssocID="{96CB09A7-2645-41E8-9108-C82E94C0BF01}" presName="rect1" presStyleLbl="trAlignAcc1" presStyleIdx="0" presStyleCnt="1">
        <dgm:presLayoutVars>
          <dgm:bulletEnabled val="1"/>
        </dgm:presLayoutVars>
      </dgm:prSet>
      <dgm:spPr/>
      <dgm:t>
        <a:bodyPr/>
        <a:lstStyle/>
        <a:p>
          <a:endParaRPr lang="en-US"/>
        </a:p>
      </dgm:t>
    </dgm:pt>
    <dgm:pt modelId="{5C07E914-271F-4B03-8AD7-60328F3ADC80}" type="pres">
      <dgm:prSet presAssocID="{96CB09A7-2645-41E8-9108-C82E94C0BF01}"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dgm:spPr>
      <dgm:t>
        <a:bodyPr/>
        <a:lstStyle/>
        <a:p>
          <a:endParaRPr lang="en-US"/>
        </a:p>
      </dgm:t>
    </dgm:pt>
  </dgm:ptLst>
  <dgm:cxnLst>
    <dgm:cxn modelId="{5FE2A4EF-5C17-429F-AB16-055E02109E7D}" type="presOf" srcId="{96CB09A7-2645-41E8-9108-C82E94C0BF01}" destId="{57168C36-DED9-40E3-8912-7E57B26F0F3C}" srcOrd="0" destOrd="0" presId="urn:microsoft.com/office/officeart/2008/layout/PictureStrips"/>
    <dgm:cxn modelId="{37318751-DF62-4DBA-8FAA-57BB0C5E1BF1}" srcId="{95A1601B-1B24-4794-92B6-89B244FCAE70}" destId="{96CB09A7-2645-41E8-9108-C82E94C0BF01}" srcOrd="0" destOrd="0" parTransId="{BDA71968-2472-4A75-B937-00077C4FFB2D}" sibTransId="{52C46E1F-0E04-4093-9BBC-12A891D4A3D9}"/>
    <dgm:cxn modelId="{3B1B2336-A7EF-41E8-9558-73F9FE059506}" type="presOf" srcId="{95A1601B-1B24-4794-92B6-89B244FCAE70}" destId="{93464224-1BDD-45BE-826E-30744991233E}" srcOrd="0" destOrd="0" presId="urn:microsoft.com/office/officeart/2008/layout/PictureStrips"/>
    <dgm:cxn modelId="{7EF76E5F-8E06-4E5C-9106-86FEAF584A59}" type="presParOf" srcId="{93464224-1BDD-45BE-826E-30744991233E}" destId="{7E7444EA-5731-42F2-9E29-47A11A4D28AC}" srcOrd="0" destOrd="0" presId="urn:microsoft.com/office/officeart/2008/layout/PictureStrips"/>
    <dgm:cxn modelId="{794272E8-40DD-454A-96C3-C02827376983}" type="presParOf" srcId="{7E7444EA-5731-42F2-9E29-47A11A4D28AC}" destId="{57168C36-DED9-40E3-8912-7E57B26F0F3C}" srcOrd="0" destOrd="0" presId="urn:microsoft.com/office/officeart/2008/layout/PictureStrips"/>
    <dgm:cxn modelId="{0EF224A1-F181-459B-8AFE-FAB641BAE2F8}" type="presParOf" srcId="{7E7444EA-5731-42F2-9E29-47A11A4D28AC}" destId="{5C07E914-271F-4B03-8AD7-60328F3ADC8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custT="1"/>
      <dgm:spPr/>
      <dgm:t>
        <a:bodyPr/>
        <a:lstStyle/>
        <a:p>
          <a:pPr rtl="0"/>
          <a:r>
            <a:rPr lang="en-US" sz="2000" b="1" dirty="0" smtClean="0">
              <a:solidFill>
                <a:srgbClr val="0066CC"/>
              </a:solidFill>
            </a:rPr>
            <a:t>Outside of the hospital, a completed POLST (Provider Order for Life Sustaining Treatment) form is required if I do not want CPR. </a:t>
          </a:r>
          <a:endParaRPr lang="en-US" sz="2000"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450EFEF0-7AE6-44B9-8D10-5E5B45F9CF03}">
      <dgm:prSet/>
      <dgm:spPr/>
      <dgm:t>
        <a:bodyPr/>
        <a:lstStyle/>
        <a:p>
          <a:pPr rtl="0"/>
          <a:r>
            <a:rPr lang="en-US" dirty="0" smtClean="0">
              <a:solidFill>
                <a:srgbClr val="0066CC"/>
              </a:solidFill>
            </a:rPr>
            <a:t>I’m not Sure</a:t>
          </a:r>
          <a:endParaRPr lang="en-US" dirty="0">
            <a:solidFill>
              <a:srgbClr val="0066CC"/>
            </a:solidFill>
          </a:endParaRPr>
        </a:p>
      </dgm:t>
    </dgm:pt>
    <dgm:pt modelId="{49440282-88CD-4731-8029-AB81E8A29CE8}" type="parTrans" cxnId="{A307317A-525D-44A7-BD23-60D1C70013A8}">
      <dgm:prSet/>
      <dgm:spPr/>
      <dgm:t>
        <a:bodyPr/>
        <a:lstStyle/>
        <a:p>
          <a:endParaRPr lang="en-US"/>
        </a:p>
      </dgm:t>
    </dgm:pt>
    <dgm:pt modelId="{33C31315-C6D2-4BD1-BF7E-C8BCFC772EAD}" type="sibTrans" cxnId="{A307317A-525D-44A7-BD23-60D1C70013A8}">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4"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4" custScaleX="85397" custScaleY="78281"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4">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4"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4">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4"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t>
        <a:bodyPr/>
        <a:lstStyle/>
        <a:p>
          <a:endParaRPr lang="en-US"/>
        </a:p>
      </dgm:t>
    </dgm:pt>
    <dgm:pt modelId="{B6770F8B-191D-4C12-AE7B-D55C3A773A95}" type="pres">
      <dgm:prSet presAssocID="{04CDACE7-F8F0-4FBC-835E-C96DD8815E55}" presName="sibTrans" presStyleCnt="0"/>
      <dgm:spPr/>
    </dgm:pt>
    <dgm:pt modelId="{03E3EA27-79FA-45E9-9CB4-9F2B8082CF83}" type="pres">
      <dgm:prSet presAssocID="{450EFEF0-7AE6-44B9-8D10-5E5B45F9CF03}" presName="composite" presStyleCnt="0"/>
      <dgm:spPr/>
    </dgm:pt>
    <dgm:pt modelId="{1D71A088-4FEC-4CF0-AFDF-5E9B24D3EE98}" type="pres">
      <dgm:prSet presAssocID="{450EFEF0-7AE6-44B9-8D10-5E5B45F9CF03}" presName="rect1" presStyleLbl="trAlignAcc1" presStyleIdx="3" presStyleCnt="4">
        <dgm:presLayoutVars>
          <dgm:bulletEnabled val="1"/>
        </dgm:presLayoutVars>
      </dgm:prSet>
      <dgm:spPr/>
      <dgm:t>
        <a:bodyPr/>
        <a:lstStyle/>
        <a:p>
          <a:endParaRPr lang="en-US"/>
        </a:p>
      </dgm:t>
    </dgm:pt>
    <dgm:pt modelId="{FE66706F-CBD8-4949-B15F-75EA2E644C5B}" type="pres">
      <dgm:prSet presAssocID="{450EFEF0-7AE6-44B9-8D10-5E5B45F9CF03}" presName="rect2" presStyleLbl="fgImgPlace1" presStyleIdx="3" presStyleCnt="4" custScaleX="68772" custScaleY="82552" custLinFactNeighborX="-19566" custLinFactNeighborY="569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a:noFill/>
        </a:ln>
      </dgm:spPr>
      <dgm:t>
        <a:bodyPr/>
        <a:lstStyle/>
        <a:p>
          <a:endParaRPr lang="en-US"/>
        </a:p>
      </dgm:t>
    </dgm:pt>
  </dgm:ptLst>
  <dgm:cxnLst>
    <dgm:cxn modelId="{DAFA7DDF-EF0F-4D75-8813-75502CED0A1D}" type="presOf" srcId="{450EFEF0-7AE6-44B9-8D10-5E5B45F9CF03}" destId="{1D71A088-4FEC-4CF0-AFDF-5E9B24D3EE98}"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C59B31E2-CE06-450C-838B-FC7B91727A12}" type="presOf" srcId="{4BCF848B-D776-4C70-9352-B9937C3E3FB1}" destId="{870C366F-AB92-4648-854E-100D4CF607A4}"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A307317A-525D-44A7-BD23-60D1C70013A8}" srcId="{95A1601B-1B24-4794-92B6-89B244FCAE70}" destId="{450EFEF0-7AE6-44B9-8D10-5E5B45F9CF03}" srcOrd="3" destOrd="0" parTransId="{49440282-88CD-4731-8029-AB81E8A29CE8}" sibTransId="{33C31315-C6D2-4BD1-BF7E-C8BCFC772EAD}"/>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 modelId="{86FC0F0D-2EF9-4A39-B34F-FA0284E020A5}" type="presParOf" srcId="{93464224-1BDD-45BE-826E-30744991233E}" destId="{B6770F8B-191D-4C12-AE7B-D55C3A773A95}" srcOrd="5" destOrd="0" presId="urn:microsoft.com/office/officeart/2008/layout/PictureStrips"/>
    <dgm:cxn modelId="{F17DF954-BB17-402D-9E38-AE95B377DEB2}" type="presParOf" srcId="{93464224-1BDD-45BE-826E-30744991233E}" destId="{03E3EA27-79FA-45E9-9CB4-9F2B8082CF83}" srcOrd="6" destOrd="0" presId="urn:microsoft.com/office/officeart/2008/layout/PictureStrips"/>
    <dgm:cxn modelId="{ABCFBEAF-5D0B-41EF-BEB2-91481E9DA532}" type="presParOf" srcId="{03E3EA27-79FA-45E9-9CB4-9F2B8082CF83}" destId="{1D71A088-4FEC-4CF0-AFDF-5E9B24D3EE98}" srcOrd="0" destOrd="0" presId="urn:microsoft.com/office/officeart/2008/layout/PictureStrips"/>
    <dgm:cxn modelId="{E2ECC20A-5878-4E49-9F8D-EBFD540D8188}" type="presParOf" srcId="{03E3EA27-79FA-45E9-9CB4-9F2B8082CF83}" destId="{FE66706F-CBD8-4949-B15F-75EA2E644C5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0A12E383-FACA-4323-AB62-CEB4F111295A}">
      <dgm:prSet/>
      <dgm:spPr/>
      <dgm:t>
        <a:bodyPr/>
        <a:lstStyle/>
        <a:p>
          <a:pPr rtl="0"/>
          <a:r>
            <a:rPr lang="en-US" b="1" dirty="0" smtClean="0">
              <a:solidFill>
                <a:srgbClr val="0066CC"/>
              </a:solidFill>
            </a:rPr>
            <a:t>I do not need to hire an attorney to do my Advance Directive.</a:t>
          </a:r>
          <a:endParaRPr lang="en-US" dirty="0">
            <a:solidFill>
              <a:srgbClr val="0066CC"/>
            </a:solidFill>
          </a:endParaRPr>
        </a:p>
      </dgm:t>
    </dgm:pt>
    <dgm:pt modelId="{668A10AB-12AA-420D-A121-B137AD653B4B}" type="sibTrans" cxnId="{5088219D-D8F9-4FF4-B532-BB1435FAA8C5}">
      <dgm:prSet/>
      <dgm:spPr/>
      <dgm:t>
        <a:bodyPr/>
        <a:lstStyle/>
        <a:p>
          <a:endParaRPr lang="en-US"/>
        </a:p>
      </dgm:t>
    </dgm:pt>
    <dgm:pt modelId="{A2CB0D9E-54CD-48D2-B051-A2E2FAC1626E}" type="parTrans" cxnId="{5088219D-D8F9-4FF4-B532-BB1435FAA8C5}">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81815" custScaleY="74997"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6CB09A7-2645-41E8-9108-C82E94C0BF01}">
      <dgm:prSet/>
      <dgm:spPr/>
      <dgm:t>
        <a:bodyPr/>
        <a:lstStyle/>
        <a:p>
          <a:pPr rtl="0"/>
          <a:r>
            <a:rPr lang="en-US" dirty="0" smtClean="0">
              <a:solidFill>
                <a:srgbClr val="0066CC"/>
              </a:solidFill>
            </a:rPr>
            <a:t>True</a:t>
          </a:r>
          <a:endParaRPr lang="en-US" dirty="0">
            <a:solidFill>
              <a:srgbClr val="0066CC"/>
            </a:solidFill>
          </a:endParaRPr>
        </a:p>
      </dgm:t>
    </dgm:pt>
    <dgm:pt modelId="{BDA71968-2472-4A75-B937-00077C4FFB2D}" type="parTrans" cxnId="{37318751-DF62-4DBA-8FAA-57BB0C5E1BF1}">
      <dgm:prSet/>
      <dgm:spPr/>
      <dgm:t>
        <a:bodyPr/>
        <a:lstStyle/>
        <a:p>
          <a:endParaRPr lang="en-US"/>
        </a:p>
      </dgm:t>
    </dgm:pt>
    <dgm:pt modelId="{52C46E1F-0E04-4093-9BBC-12A891D4A3D9}" type="sibTrans" cxnId="{37318751-DF62-4DBA-8FAA-57BB0C5E1BF1}">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7E7444EA-5731-42F2-9E29-47A11A4D28AC}" type="pres">
      <dgm:prSet presAssocID="{96CB09A7-2645-41E8-9108-C82E94C0BF01}" presName="composite" presStyleCnt="0"/>
      <dgm:spPr/>
    </dgm:pt>
    <dgm:pt modelId="{57168C36-DED9-40E3-8912-7E57B26F0F3C}" type="pres">
      <dgm:prSet presAssocID="{96CB09A7-2645-41E8-9108-C82E94C0BF01}" presName="rect1" presStyleLbl="trAlignAcc1" presStyleIdx="0" presStyleCnt="1">
        <dgm:presLayoutVars>
          <dgm:bulletEnabled val="1"/>
        </dgm:presLayoutVars>
      </dgm:prSet>
      <dgm:spPr/>
      <dgm:t>
        <a:bodyPr/>
        <a:lstStyle/>
        <a:p>
          <a:endParaRPr lang="en-US"/>
        </a:p>
      </dgm:t>
    </dgm:pt>
    <dgm:pt modelId="{5C07E914-271F-4B03-8AD7-60328F3ADC80}" type="pres">
      <dgm:prSet presAssocID="{96CB09A7-2645-41E8-9108-C82E94C0BF01}"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dgm:spPr>
      <dgm:t>
        <a:bodyPr/>
        <a:lstStyle/>
        <a:p>
          <a:endParaRPr lang="en-US"/>
        </a:p>
      </dgm:t>
    </dgm:pt>
  </dgm:ptLst>
  <dgm:cxnLst>
    <dgm:cxn modelId="{5FE2A4EF-5C17-429F-AB16-055E02109E7D}" type="presOf" srcId="{96CB09A7-2645-41E8-9108-C82E94C0BF01}" destId="{57168C36-DED9-40E3-8912-7E57B26F0F3C}" srcOrd="0" destOrd="0" presId="urn:microsoft.com/office/officeart/2008/layout/PictureStrips"/>
    <dgm:cxn modelId="{37318751-DF62-4DBA-8FAA-57BB0C5E1BF1}" srcId="{95A1601B-1B24-4794-92B6-89B244FCAE70}" destId="{96CB09A7-2645-41E8-9108-C82E94C0BF01}" srcOrd="0" destOrd="0" parTransId="{BDA71968-2472-4A75-B937-00077C4FFB2D}" sibTransId="{52C46E1F-0E04-4093-9BBC-12A891D4A3D9}"/>
    <dgm:cxn modelId="{3B1B2336-A7EF-41E8-9558-73F9FE059506}" type="presOf" srcId="{95A1601B-1B24-4794-92B6-89B244FCAE70}" destId="{93464224-1BDD-45BE-826E-30744991233E}" srcOrd="0" destOrd="0" presId="urn:microsoft.com/office/officeart/2008/layout/PictureStrips"/>
    <dgm:cxn modelId="{7EF76E5F-8E06-4E5C-9106-86FEAF584A59}" type="presParOf" srcId="{93464224-1BDD-45BE-826E-30744991233E}" destId="{7E7444EA-5731-42F2-9E29-47A11A4D28AC}" srcOrd="0" destOrd="0" presId="urn:microsoft.com/office/officeart/2008/layout/PictureStrips"/>
    <dgm:cxn modelId="{794272E8-40DD-454A-96C3-C02827376983}" type="presParOf" srcId="{7E7444EA-5731-42F2-9E29-47A11A4D28AC}" destId="{57168C36-DED9-40E3-8912-7E57B26F0F3C}" srcOrd="0" destOrd="0" presId="urn:microsoft.com/office/officeart/2008/layout/PictureStrips"/>
    <dgm:cxn modelId="{0EF224A1-F181-459B-8AFE-FAB641BAE2F8}" type="presParOf" srcId="{7E7444EA-5731-42F2-9E29-47A11A4D28AC}" destId="{5C07E914-271F-4B03-8AD7-60328F3ADC8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C5E56F08-7966-49D4-A791-795E28732AED}"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n-US"/>
        </a:p>
      </dgm:t>
    </dgm:pt>
    <dgm:pt modelId="{4D739ED2-F141-4A51-A9F7-3DC454EB2561}">
      <dgm:prSet phldrT="[Text]"/>
      <dgm:spPr/>
      <dgm:t>
        <a:bodyPr/>
        <a:lstStyle/>
        <a:p>
          <a:r>
            <a:rPr lang="en-US" dirty="0" smtClean="0"/>
            <a:t>Choose an Appropriate Agent</a:t>
          </a:r>
          <a:endParaRPr lang="en-US" dirty="0"/>
        </a:p>
      </dgm:t>
    </dgm:pt>
    <dgm:pt modelId="{03B54C18-84A7-4BED-91A8-A1022676BE1E}" type="parTrans" cxnId="{AEC439CB-D8BB-4313-8762-8E0AA2DB54A3}">
      <dgm:prSet/>
      <dgm:spPr/>
      <dgm:t>
        <a:bodyPr/>
        <a:lstStyle/>
        <a:p>
          <a:endParaRPr lang="en-US"/>
        </a:p>
      </dgm:t>
    </dgm:pt>
    <dgm:pt modelId="{E1A181CC-0579-407C-9A15-22EF3A534340}" type="sibTrans" cxnId="{AEC439CB-D8BB-4313-8762-8E0AA2DB54A3}">
      <dgm:prSet/>
      <dgm:spPr/>
      <dgm:t>
        <a:bodyPr/>
        <a:lstStyle/>
        <a:p>
          <a:endParaRPr lang="en-US"/>
        </a:p>
      </dgm:t>
    </dgm:pt>
    <dgm:pt modelId="{2506237B-0608-4900-9A0D-B51DC2A88744}">
      <dgm:prSet phldrT="[Text]"/>
      <dgm:spPr/>
      <dgm:t>
        <a:bodyPr/>
        <a:lstStyle/>
        <a:p>
          <a:r>
            <a:rPr lang="en-US" dirty="0" smtClean="0"/>
            <a:t>Explore Experiences &amp; Beliefs</a:t>
          </a:r>
          <a:endParaRPr lang="en-US" dirty="0"/>
        </a:p>
      </dgm:t>
    </dgm:pt>
    <dgm:pt modelId="{16B08604-44B6-4F9D-9D1E-12ADD585DD51}" type="parTrans" cxnId="{18B59D4A-7186-47CA-BD42-03D55BC22279}">
      <dgm:prSet/>
      <dgm:spPr/>
      <dgm:t>
        <a:bodyPr/>
        <a:lstStyle/>
        <a:p>
          <a:endParaRPr lang="en-US"/>
        </a:p>
      </dgm:t>
    </dgm:pt>
    <dgm:pt modelId="{18640F94-3805-45BE-8EEC-AA024EA53782}" type="sibTrans" cxnId="{18B59D4A-7186-47CA-BD42-03D55BC22279}">
      <dgm:prSet/>
      <dgm:spPr/>
      <dgm:t>
        <a:bodyPr/>
        <a:lstStyle/>
        <a:p>
          <a:endParaRPr lang="en-US"/>
        </a:p>
      </dgm:t>
    </dgm:pt>
    <dgm:pt modelId="{FFB8D226-E2ED-463D-A140-34242981835A}">
      <dgm:prSet phldrT="[Text]"/>
      <dgm:spPr/>
      <dgm:t>
        <a:bodyPr/>
        <a:lstStyle/>
        <a:p>
          <a:r>
            <a:rPr lang="en-US" dirty="0" smtClean="0"/>
            <a:t>Define a Good Day </a:t>
          </a:r>
          <a:endParaRPr lang="en-US" dirty="0"/>
        </a:p>
      </dgm:t>
    </dgm:pt>
    <dgm:pt modelId="{7B461228-C1DF-4CFD-8C2E-850DB3C42684}" type="parTrans" cxnId="{13DC7232-10B1-4612-AAEE-F53BD9E3F833}">
      <dgm:prSet/>
      <dgm:spPr/>
      <dgm:t>
        <a:bodyPr/>
        <a:lstStyle/>
        <a:p>
          <a:endParaRPr lang="en-US"/>
        </a:p>
      </dgm:t>
    </dgm:pt>
    <dgm:pt modelId="{B8B63485-748B-4DA5-9A38-B6EE9DF94565}" type="sibTrans" cxnId="{13DC7232-10B1-4612-AAEE-F53BD9E3F833}">
      <dgm:prSet/>
      <dgm:spPr/>
      <dgm:t>
        <a:bodyPr/>
        <a:lstStyle/>
        <a:p>
          <a:endParaRPr lang="en-US"/>
        </a:p>
      </dgm:t>
    </dgm:pt>
    <dgm:pt modelId="{601746E6-EC55-497A-9986-B56987ABF1FD}">
      <dgm:prSet phldrT="[Text]"/>
      <dgm:spPr/>
      <dgm:t>
        <a:bodyPr/>
        <a:lstStyle/>
        <a:p>
          <a:r>
            <a:rPr lang="en-US" dirty="0" smtClean="0"/>
            <a:t>Evaluate your Goals for Care</a:t>
          </a:r>
          <a:endParaRPr lang="en-US" dirty="0"/>
        </a:p>
      </dgm:t>
    </dgm:pt>
    <dgm:pt modelId="{E61030A5-E41E-4A80-A8D0-EC11AB6C71B6}" type="parTrans" cxnId="{8609CBB0-3243-499F-8546-7828048B128B}">
      <dgm:prSet/>
      <dgm:spPr/>
      <dgm:t>
        <a:bodyPr/>
        <a:lstStyle/>
        <a:p>
          <a:endParaRPr lang="en-US"/>
        </a:p>
      </dgm:t>
    </dgm:pt>
    <dgm:pt modelId="{F719B91D-3A70-4424-8626-A59A141648A8}" type="sibTrans" cxnId="{8609CBB0-3243-499F-8546-7828048B128B}">
      <dgm:prSet/>
      <dgm:spPr/>
      <dgm:t>
        <a:bodyPr/>
        <a:lstStyle/>
        <a:p>
          <a:endParaRPr lang="en-US"/>
        </a:p>
      </dgm:t>
    </dgm:pt>
    <dgm:pt modelId="{8F81B2A5-207D-4F73-AE39-DB4BF23332DF}">
      <dgm:prSet phldrT="[Text]"/>
      <dgm:spPr/>
      <dgm:t>
        <a:bodyPr/>
        <a:lstStyle/>
        <a:p>
          <a:r>
            <a:rPr lang="en-US" dirty="0" smtClean="0"/>
            <a:t>Share what you decided</a:t>
          </a:r>
          <a:endParaRPr lang="en-US" dirty="0"/>
        </a:p>
      </dgm:t>
    </dgm:pt>
    <dgm:pt modelId="{0EE7F105-06D9-4798-B890-AE58B4D81F98}" type="parTrans" cxnId="{058A7621-6425-4118-9BBB-088A61894FFD}">
      <dgm:prSet/>
      <dgm:spPr/>
      <dgm:t>
        <a:bodyPr/>
        <a:lstStyle/>
        <a:p>
          <a:endParaRPr lang="en-US"/>
        </a:p>
      </dgm:t>
    </dgm:pt>
    <dgm:pt modelId="{930933A2-C806-4A93-8099-7E2D439AA108}" type="sibTrans" cxnId="{058A7621-6425-4118-9BBB-088A61894FFD}">
      <dgm:prSet/>
      <dgm:spPr/>
      <dgm:t>
        <a:bodyPr/>
        <a:lstStyle/>
        <a:p>
          <a:endParaRPr lang="en-US"/>
        </a:p>
      </dgm:t>
    </dgm:pt>
    <dgm:pt modelId="{4AF66AF2-0FBE-46F1-9FB3-47A51116B25D}" type="pres">
      <dgm:prSet presAssocID="{C5E56F08-7966-49D4-A791-795E28732AED}" presName="diagram" presStyleCnt="0">
        <dgm:presLayoutVars>
          <dgm:dir/>
          <dgm:resizeHandles val="exact"/>
        </dgm:presLayoutVars>
      </dgm:prSet>
      <dgm:spPr/>
      <dgm:t>
        <a:bodyPr/>
        <a:lstStyle/>
        <a:p>
          <a:endParaRPr lang="en-US"/>
        </a:p>
      </dgm:t>
    </dgm:pt>
    <dgm:pt modelId="{FA6F7548-7C3D-4181-AEF0-A0D4FC8E21BA}" type="pres">
      <dgm:prSet presAssocID="{4D739ED2-F141-4A51-A9F7-3DC454EB2561}" presName="node" presStyleLbl="node1" presStyleIdx="0" presStyleCnt="5">
        <dgm:presLayoutVars>
          <dgm:bulletEnabled val="1"/>
        </dgm:presLayoutVars>
      </dgm:prSet>
      <dgm:spPr/>
      <dgm:t>
        <a:bodyPr/>
        <a:lstStyle/>
        <a:p>
          <a:endParaRPr lang="en-US"/>
        </a:p>
      </dgm:t>
    </dgm:pt>
    <dgm:pt modelId="{B7CF9620-9EC2-4C14-A374-84EC302C663C}" type="pres">
      <dgm:prSet presAssocID="{E1A181CC-0579-407C-9A15-22EF3A534340}" presName="sibTrans" presStyleCnt="0"/>
      <dgm:spPr/>
      <dgm:t>
        <a:bodyPr/>
        <a:lstStyle/>
        <a:p>
          <a:endParaRPr lang="en-US"/>
        </a:p>
      </dgm:t>
    </dgm:pt>
    <dgm:pt modelId="{C81ED306-1FF3-429B-82F4-1D3FB855823E}" type="pres">
      <dgm:prSet presAssocID="{2506237B-0608-4900-9A0D-B51DC2A88744}" presName="node" presStyleLbl="node1" presStyleIdx="1" presStyleCnt="5">
        <dgm:presLayoutVars>
          <dgm:bulletEnabled val="1"/>
        </dgm:presLayoutVars>
      </dgm:prSet>
      <dgm:spPr/>
      <dgm:t>
        <a:bodyPr/>
        <a:lstStyle/>
        <a:p>
          <a:endParaRPr lang="en-US"/>
        </a:p>
      </dgm:t>
    </dgm:pt>
    <dgm:pt modelId="{11D35F4D-E324-468A-8AFD-6D135C95FF8B}" type="pres">
      <dgm:prSet presAssocID="{18640F94-3805-45BE-8EEC-AA024EA53782}" presName="sibTrans" presStyleCnt="0"/>
      <dgm:spPr/>
      <dgm:t>
        <a:bodyPr/>
        <a:lstStyle/>
        <a:p>
          <a:endParaRPr lang="en-US"/>
        </a:p>
      </dgm:t>
    </dgm:pt>
    <dgm:pt modelId="{9395F221-CFB6-4AF2-9952-165B5BEAE50B}" type="pres">
      <dgm:prSet presAssocID="{FFB8D226-E2ED-463D-A140-34242981835A}" presName="node" presStyleLbl="node1" presStyleIdx="2" presStyleCnt="5">
        <dgm:presLayoutVars>
          <dgm:bulletEnabled val="1"/>
        </dgm:presLayoutVars>
      </dgm:prSet>
      <dgm:spPr/>
      <dgm:t>
        <a:bodyPr/>
        <a:lstStyle/>
        <a:p>
          <a:endParaRPr lang="en-US"/>
        </a:p>
      </dgm:t>
    </dgm:pt>
    <dgm:pt modelId="{1318A47A-165E-4EFA-9317-8251873705E6}" type="pres">
      <dgm:prSet presAssocID="{B8B63485-748B-4DA5-9A38-B6EE9DF94565}" presName="sibTrans" presStyleCnt="0"/>
      <dgm:spPr/>
      <dgm:t>
        <a:bodyPr/>
        <a:lstStyle/>
        <a:p>
          <a:endParaRPr lang="en-US"/>
        </a:p>
      </dgm:t>
    </dgm:pt>
    <dgm:pt modelId="{F76E0012-AE48-49B0-9F18-A66A2BD4A772}" type="pres">
      <dgm:prSet presAssocID="{601746E6-EC55-497A-9986-B56987ABF1FD}" presName="node" presStyleLbl="node1" presStyleIdx="3" presStyleCnt="5">
        <dgm:presLayoutVars>
          <dgm:bulletEnabled val="1"/>
        </dgm:presLayoutVars>
      </dgm:prSet>
      <dgm:spPr/>
      <dgm:t>
        <a:bodyPr/>
        <a:lstStyle/>
        <a:p>
          <a:endParaRPr lang="en-US"/>
        </a:p>
      </dgm:t>
    </dgm:pt>
    <dgm:pt modelId="{156A4A60-48D4-440D-BDF9-A309E6900C00}" type="pres">
      <dgm:prSet presAssocID="{F719B91D-3A70-4424-8626-A59A141648A8}" presName="sibTrans" presStyleCnt="0"/>
      <dgm:spPr/>
      <dgm:t>
        <a:bodyPr/>
        <a:lstStyle/>
        <a:p>
          <a:endParaRPr lang="en-US"/>
        </a:p>
      </dgm:t>
    </dgm:pt>
    <dgm:pt modelId="{BDA1EEA8-C6E3-40EE-B5B1-787DC6E8DED0}" type="pres">
      <dgm:prSet presAssocID="{8F81B2A5-207D-4F73-AE39-DB4BF23332DF}" presName="node" presStyleLbl="node1" presStyleIdx="4" presStyleCnt="5">
        <dgm:presLayoutVars>
          <dgm:bulletEnabled val="1"/>
        </dgm:presLayoutVars>
      </dgm:prSet>
      <dgm:spPr/>
      <dgm:t>
        <a:bodyPr/>
        <a:lstStyle/>
        <a:p>
          <a:endParaRPr lang="en-US"/>
        </a:p>
      </dgm:t>
    </dgm:pt>
  </dgm:ptLst>
  <dgm:cxnLst>
    <dgm:cxn modelId="{21F5D537-8CB7-4D7C-90FD-1AA21C95D299}" type="presOf" srcId="{FFB8D226-E2ED-463D-A140-34242981835A}" destId="{9395F221-CFB6-4AF2-9952-165B5BEAE50B}" srcOrd="0" destOrd="0" presId="urn:microsoft.com/office/officeart/2005/8/layout/default"/>
    <dgm:cxn modelId="{058A7621-6425-4118-9BBB-088A61894FFD}" srcId="{C5E56F08-7966-49D4-A791-795E28732AED}" destId="{8F81B2A5-207D-4F73-AE39-DB4BF23332DF}" srcOrd="4" destOrd="0" parTransId="{0EE7F105-06D9-4798-B890-AE58B4D81F98}" sibTransId="{930933A2-C806-4A93-8099-7E2D439AA108}"/>
    <dgm:cxn modelId="{C6FBF93A-6FD0-4314-86E7-BAC01A309FD6}" type="presOf" srcId="{601746E6-EC55-497A-9986-B56987ABF1FD}" destId="{F76E0012-AE48-49B0-9F18-A66A2BD4A772}" srcOrd="0" destOrd="0" presId="urn:microsoft.com/office/officeart/2005/8/layout/default"/>
    <dgm:cxn modelId="{8DAED86C-1ADD-4CE0-B18F-A3452B9812AB}" type="presOf" srcId="{4D739ED2-F141-4A51-A9F7-3DC454EB2561}" destId="{FA6F7548-7C3D-4181-AEF0-A0D4FC8E21BA}" srcOrd="0" destOrd="0" presId="urn:microsoft.com/office/officeart/2005/8/layout/default"/>
    <dgm:cxn modelId="{8609CBB0-3243-499F-8546-7828048B128B}" srcId="{C5E56F08-7966-49D4-A791-795E28732AED}" destId="{601746E6-EC55-497A-9986-B56987ABF1FD}" srcOrd="3" destOrd="0" parTransId="{E61030A5-E41E-4A80-A8D0-EC11AB6C71B6}" sibTransId="{F719B91D-3A70-4424-8626-A59A141648A8}"/>
    <dgm:cxn modelId="{D6E66AAD-F7A7-4566-9263-D4FC4D9E1D10}" type="presOf" srcId="{C5E56F08-7966-49D4-A791-795E28732AED}" destId="{4AF66AF2-0FBE-46F1-9FB3-47A51116B25D}" srcOrd="0" destOrd="0" presId="urn:microsoft.com/office/officeart/2005/8/layout/default"/>
    <dgm:cxn modelId="{E896A065-DAB5-4B61-8F35-9FADD57A88C9}" type="presOf" srcId="{8F81B2A5-207D-4F73-AE39-DB4BF23332DF}" destId="{BDA1EEA8-C6E3-40EE-B5B1-787DC6E8DED0}" srcOrd="0" destOrd="0" presId="urn:microsoft.com/office/officeart/2005/8/layout/default"/>
    <dgm:cxn modelId="{18B59D4A-7186-47CA-BD42-03D55BC22279}" srcId="{C5E56F08-7966-49D4-A791-795E28732AED}" destId="{2506237B-0608-4900-9A0D-B51DC2A88744}" srcOrd="1" destOrd="0" parTransId="{16B08604-44B6-4F9D-9D1E-12ADD585DD51}" sibTransId="{18640F94-3805-45BE-8EEC-AA024EA53782}"/>
    <dgm:cxn modelId="{13DC7232-10B1-4612-AAEE-F53BD9E3F833}" srcId="{C5E56F08-7966-49D4-A791-795E28732AED}" destId="{FFB8D226-E2ED-463D-A140-34242981835A}" srcOrd="2" destOrd="0" parTransId="{7B461228-C1DF-4CFD-8C2E-850DB3C42684}" sibTransId="{B8B63485-748B-4DA5-9A38-B6EE9DF94565}"/>
    <dgm:cxn modelId="{EDFE3854-2ABD-4277-8FC9-36FBCFD7C1DE}" type="presOf" srcId="{2506237B-0608-4900-9A0D-B51DC2A88744}" destId="{C81ED306-1FF3-429B-82F4-1D3FB855823E}" srcOrd="0" destOrd="0" presId="urn:microsoft.com/office/officeart/2005/8/layout/default"/>
    <dgm:cxn modelId="{AEC439CB-D8BB-4313-8762-8E0AA2DB54A3}" srcId="{C5E56F08-7966-49D4-A791-795E28732AED}" destId="{4D739ED2-F141-4A51-A9F7-3DC454EB2561}" srcOrd="0" destOrd="0" parTransId="{03B54C18-84A7-4BED-91A8-A1022676BE1E}" sibTransId="{E1A181CC-0579-407C-9A15-22EF3A534340}"/>
    <dgm:cxn modelId="{70BD1E3C-BE65-4422-83D4-DE3F263E4BC4}" type="presParOf" srcId="{4AF66AF2-0FBE-46F1-9FB3-47A51116B25D}" destId="{FA6F7548-7C3D-4181-AEF0-A0D4FC8E21BA}" srcOrd="0" destOrd="0" presId="urn:microsoft.com/office/officeart/2005/8/layout/default"/>
    <dgm:cxn modelId="{08DA98F0-E228-4C28-B671-4F6C9E432DE1}" type="presParOf" srcId="{4AF66AF2-0FBE-46F1-9FB3-47A51116B25D}" destId="{B7CF9620-9EC2-4C14-A374-84EC302C663C}" srcOrd="1" destOrd="0" presId="urn:microsoft.com/office/officeart/2005/8/layout/default"/>
    <dgm:cxn modelId="{7284164C-392C-442B-972E-877C677720BD}" type="presParOf" srcId="{4AF66AF2-0FBE-46F1-9FB3-47A51116B25D}" destId="{C81ED306-1FF3-429B-82F4-1D3FB855823E}" srcOrd="2" destOrd="0" presId="urn:microsoft.com/office/officeart/2005/8/layout/default"/>
    <dgm:cxn modelId="{395977CA-CC9D-43C4-9F31-95D50B9B59E9}" type="presParOf" srcId="{4AF66AF2-0FBE-46F1-9FB3-47A51116B25D}" destId="{11D35F4D-E324-468A-8AFD-6D135C95FF8B}" srcOrd="3" destOrd="0" presId="urn:microsoft.com/office/officeart/2005/8/layout/default"/>
    <dgm:cxn modelId="{64FA9665-AAF0-4D91-8821-2847D1BB1174}" type="presParOf" srcId="{4AF66AF2-0FBE-46F1-9FB3-47A51116B25D}" destId="{9395F221-CFB6-4AF2-9952-165B5BEAE50B}" srcOrd="4" destOrd="0" presId="urn:microsoft.com/office/officeart/2005/8/layout/default"/>
    <dgm:cxn modelId="{CDC66607-B113-4BDA-B334-C7B38FEB4118}" type="presParOf" srcId="{4AF66AF2-0FBE-46F1-9FB3-47A51116B25D}" destId="{1318A47A-165E-4EFA-9317-8251873705E6}" srcOrd="5" destOrd="0" presId="urn:microsoft.com/office/officeart/2005/8/layout/default"/>
    <dgm:cxn modelId="{4DC53914-6750-48AD-A8B6-AF600436F4AC}" type="presParOf" srcId="{4AF66AF2-0FBE-46F1-9FB3-47A51116B25D}" destId="{F76E0012-AE48-49B0-9F18-A66A2BD4A772}" srcOrd="6" destOrd="0" presId="urn:microsoft.com/office/officeart/2005/8/layout/default"/>
    <dgm:cxn modelId="{74BC6312-6A25-4B5F-B3A9-C8FFE9816553}" type="presParOf" srcId="{4AF66AF2-0FBE-46F1-9FB3-47A51116B25D}" destId="{156A4A60-48D4-440D-BDF9-A309E6900C00}" srcOrd="7" destOrd="0" presId="urn:microsoft.com/office/officeart/2005/8/layout/default"/>
    <dgm:cxn modelId="{835FBBC9-7BAE-41FF-8AF6-D8CDCA7A3DEC}" type="presParOf" srcId="{4AF66AF2-0FBE-46F1-9FB3-47A51116B25D}" destId="{BDA1EEA8-C6E3-40EE-B5B1-787DC6E8DED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B2F0C6B-9996-4B3F-8AB8-AD9B82DFAB8B}">
      <dgm:prSet/>
      <dgm:spPr/>
      <dgm:t>
        <a:bodyPr/>
        <a:lstStyle/>
        <a:p>
          <a:pPr rtl="0"/>
          <a:r>
            <a:rPr lang="en-US" dirty="0" smtClean="0">
              <a:solidFill>
                <a:srgbClr val="0066CC"/>
              </a:solidFill>
            </a:rPr>
            <a:t>True</a:t>
          </a:r>
          <a:endParaRPr lang="en-US" dirty="0">
            <a:solidFill>
              <a:srgbClr val="0066CC"/>
            </a:solidFill>
          </a:endParaRPr>
        </a:p>
      </dgm:t>
    </dgm:pt>
    <dgm:pt modelId="{E92EC4E7-3E9E-4A61-B671-2DEEAE2AB3D3}" type="parTrans" cxnId="{36F5C4A8-92A6-421F-B603-0748CC1F73DC}">
      <dgm:prSet/>
      <dgm:spPr/>
      <dgm:t>
        <a:bodyPr/>
        <a:lstStyle/>
        <a:p>
          <a:endParaRPr lang="en-US"/>
        </a:p>
      </dgm:t>
    </dgm:pt>
    <dgm:pt modelId="{8217AD01-B2EE-41AD-9DD0-B74E432A6DFD}" type="sibTrans" cxnId="{36F5C4A8-92A6-421F-B603-0748CC1F73DC}">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087EDC01-608F-4D63-91E8-1CF262040D0F}" type="pres">
      <dgm:prSet presAssocID="{9B2F0C6B-9996-4B3F-8AB8-AD9B82DFAB8B}" presName="composite" presStyleCnt="0"/>
      <dgm:spPr/>
    </dgm:pt>
    <dgm:pt modelId="{CAF5C9EF-592A-4A61-B7FF-233A355820F3}" type="pres">
      <dgm:prSet presAssocID="{9B2F0C6B-9996-4B3F-8AB8-AD9B82DFAB8B}" presName="rect1" presStyleLbl="trAlignAcc1" presStyleIdx="0" presStyleCnt="1">
        <dgm:presLayoutVars>
          <dgm:bulletEnabled val="1"/>
        </dgm:presLayoutVars>
      </dgm:prSet>
      <dgm:spPr/>
      <dgm:t>
        <a:bodyPr/>
        <a:lstStyle/>
        <a:p>
          <a:endParaRPr lang="en-US"/>
        </a:p>
      </dgm:t>
    </dgm:pt>
    <dgm:pt modelId="{0DC8EE9F-5250-486C-8449-9798ED2D0758}" type="pres">
      <dgm:prSet presAssocID="{9B2F0C6B-9996-4B3F-8AB8-AD9B82DFAB8B}"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dgm:spPr>
    </dgm:pt>
  </dgm:ptLst>
  <dgm:cxnLst>
    <dgm:cxn modelId="{FEB6419C-574F-44AC-89C2-386C7CB50729}" type="presOf" srcId="{9B2F0C6B-9996-4B3F-8AB8-AD9B82DFAB8B}" destId="{CAF5C9EF-592A-4A61-B7FF-233A355820F3}" srcOrd="0" destOrd="0" presId="urn:microsoft.com/office/officeart/2008/layout/PictureStrips"/>
    <dgm:cxn modelId="{36F5C4A8-92A6-421F-B603-0748CC1F73DC}" srcId="{95A1601B-1B24-4794-92B6-89B244FCAE70}" destId="{9B2F0C6B-9996-4B3F-8AB8-AD9B82DFAB8B}" srcOrd="0" destOrd="0" parTransId="{E92EC4E7-3E9E-4A61-B671-2DEEAE2AB3D3}" sibTransId="{8217AD01-B2EE-41AD-9DD0-B74E432A6DFD}"/>
    <dgm:cxn modelId="{3B1B2336-A7EF-41E8-9558-73F9FE059506}" type="presOf" srcId="{95A1601B-1B24-4794-92B6-89B244FCAE70}" destId="{93464224-1BDD-45BE-826E-30744991233E}" srcOrd="0" destOrd="0" presId="urn:microsoft.com/office/officeart/2008/layout/PictureStrips"/>
    <dgm:cxn modelId="{0F1532D4-F46F-4164-B65B-C025BDB363D1}" type="presParOf" srcId="{93464224-1BDD-45BE-826E-30744991233E}" destId="{087EDC01-608F-4D63-91E8-1CF262040D0F}" srcOrd="0" destOrd="0" presId="urn:microsoft.com/office/officeart/2008/layout/PictureStrips"/>
    <dgm:cxn modelId="{83A6AE0B-81A0-4158-91E4-403F0EE5600F}" type="presParOf" srcId="{087EDC01-608F-4D63-91E8-1CF262040D0F}" destId="{CAF5C9EF-592A-4A61-B7FF-233A355820F3}" srcOrd="0" destOrd="0" presId="urn:microsoft.com/office/officeart/2008/layout/PictureStrips"/>
    <dgm:cxn modelId="{726EC8DD-1DC7-4DC6-94F6-D91A336FEF8B}" type="presParOf" srcId="{087EDC01-608F-4D63-91E8-1CF262040D0F}" destId="{0DC8EE9F-5250-486C-8449-9798ED2D075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pPr rtl="0"/>
          <a:r>
            <a:rPr lang="en-US" b="1" dirty="0" smtClean="0">
              <a:solidFill>
                <a:srgbClr val="0066CC"/>
              </a:solidFill>
            </a:rPr>
            <a:t>When I name a health care agent in my Advance Directive, I lose my ability to make my own healthcare decisions.</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81815" custScaleY="74997"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598DA7C-63D1-4E72-BECA-BC3552009D96}">
      <dgm:prSet/>
      <dgm:spPr/>
      <dgm:t>
        <a:bodyPr/>
        <a:lstStyle/>
        <a:p>
          <a:pPr rtl="0"/>
          <a:r>
            <a:rPr lang="en-US" dirty="0" smtClean="0">
              <a:solidFill>
                <a:srgbClr val="0066CC"/>
              </a:solidFill>
            </a:rPr>
            <a:t>False </a:t>
          </a:r>
          <a:endParaRPr lang="en-US" dirty="0">
            <a:solidFill>
              <a:srgbClr val="0066CC"/>
            </a:solidFill>
          </a:endParaRPr>
        </a:p>
      </dgm:t>
    </dgm:pt>
    <dgm:pt modelId="{0FCDDD7B-ED4D-4826-BEF8-661E6F58ECF9}" type="parTrans" cxnId="{28CE762C-D1BE-416A-90A2-9024806087DC}">
      <dgm:prSet/>
      <dgm:spPr/>
      <dgm:t>
        <a:bodyPr/>
        <a:lstStyle/>
        <a:p>
          <a:endParaRPr lang="en-US"/>
        </a:p>
      </dgm:t>
    </dgm:pt>
    <dgm:pt modelId="{A5670356-E072-4185-880E-B3A1EEBF8AC0}" type="sibTrans" cxnId="{28CE762C-D1BE-416A-90A2-9024806087DC}">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C143ABF5-4DFC-4CD8-9133-27985BD64F5F}" type="pres">
      <dgm:prSet presAssocID="{C598DA7C-63D1-4E72-BECA-BC3552009D96}" presName="composite" presStyleCnt="0"/>
      <dgm:spPr/>
    </dgm:pt>
    <dgm:pt modelId="{015B810F-3055-414D-B7F9-BEA1164C81E2}" type="pres">
      <dgm:prSet presAssocID="{C598DA7C-63D1-4E72-BECA-BC3552009D96}" presName="rect1" presStyleLbl="trAlignAcc1" presStyleIdx="0" presStyleCnt="1">
        <dgm:presLayoutVars>
          <dgm:bulletEnabled val="1"/>
        </dgm:presLayoutVars>
      </dgm:prSet>
      <dgm:spPr/>
      <dgm:t>
        <a:bodyPr/>
        <a:lstStyle/>
        <a:p>
          <a:endParaRPr lang="en-US"/>
        </a:p>
      </dgm:t>
    </dgm:pt>
    <dgm:pt modelId="{72A41DA9-2B2E-4990-8603-0BC2858D4D62}" type="pres">
      <dgm:prSet presAssocID="{C598DA7C-63D1-4E72-BECA-BC3552009D96}" presName="rect2"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dgm:spPr>
    </dgm:pt>
  </dgm:ptLst>
  <dgm:cxnLst>
    <dgm:cxn modelId="{28CE762C-D1BE-416A-90A2-9024806087DC}" srcId="{95A1601B-1B24-4794-92B6-89B244FCAE70}" destId="{C598DA7C-63D1-4E72-BECA-BC3552009D96}" srcOrd="0" destOrd="0" parTransId="{0FCDDD7B-ED4D-4826-BEF8-661E6F58ECF9}" sibTransId="{A5670356-E072-4185-880E-B3A1EEBF8AC0}"/>
    <dgm:cxn modelId="{3B1B2336-A7EF-41E8-9558-73F9FE059506}" type="presOf" srcId="{95A1601B-1B24-4794-92B6-89B244FCAE70}" destId="{93464224-1BDD-45BE-826E-30744991233E}" srcOrd="0" destOrd="0" presId="urn:microsoft.com/office/officeart/2008/layout/PictureStrips"/>
    <dgm:cxn modelId="{F81503C9-12E5-493C-993D-36E8F2742F7D}" type="presOf" srcId="{C598DA7C-63D1-4E72-BECA-BC3552009D96}" destId="{015B810F-3055-414D-B7F9-BEA1164C81E2}" srcOrd="0" destOrd="0" presId="urn:microsoft.com/office/officeart/2008/layout/PictureStrips"/>
    <dgm:cxn modelId="{EC7070E2-8CF6-4452-815A-21C93A53619B}" type="presParOf" srcId="{93464224-1BDD-45BE-826E-30744991233E}" destId="{C143ABF5-4DFC-4CD8-9133-27985BD64F5F}" srcOrd="0" destOrd="0" presId="urn:microsoft.com/office/officeart/2008/layout/PictureStrips"/>
    <dgm:cxn modelId="{1628C681-2AC2-4C6B-8E46-B3BE18E9C5C9}" type="presParOf" srcId="{C143ABF5-4DFC-4CD8-9133-27985BD64F5F}" destId="{015B810F-3055-414D-B7F9-BEA1164C81E2}" srcOrd="0" destOrd="0" presId="urn:microsoft.com/office/officeart/2008/layout/PictureStrips"/>
    <dgm:cxn modelId="{1BAEC6C0-A73D-44BF-8438-290276179F63}" type="presParOf" srcId="{C143ABF5-4DFC-4CD8-9133-27985BD64F5F}" destId="{72A41DA9-2B2E-4990-8603-0BC2858D4D6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A1601B-1B24-4794-92B6-89B244FCAE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A12E383-FACA-4323-AB62-CEB4F111295A}">
      <dgm:prSet/>
      <dgm:spPr/>
      <dgm:t>
        <a:bodyPr/>
        <a:lstStyle/>
        <a:p>
          <a:pPr rtl="0"/>
          <a:r>
            <a:rPr lang="en-US" b="1" dirty="0" smtClean="0">
              <a:solidFill>
                <a:srgbClr val="0066CC"/>
              </a:solidFill>
            </a:rPr>
            <a:t>Once I have an Advance Directive, I can file it away and forget about it.</a:t>
          </a:r>
          <a:endParaRPr lang="en-US" dirty="0">
            <a:solidFill>
              <a:srgbClr val="0066CC"/>
            </a:solidFill>
          </a:endParaRPr>
        </a:p>
      </dgm:t>
    </dgm:pt>
    <dgm:pt modelId="{A2CB0D9E-54CD-48D2-B051-A2E2FAC1626E}" type="parTrans" cxnId="{5088219D-D8F9-4FF4-B532-BB1435FAA8C5}">
      <dgm:prSet/>
      <dgm:spPr/>
      <dgm:t>
        <a:bodyPr/>
        <a:lstStyle/>
        <a:p>
          <a:endParaRPr lang="en-US"/>
        </a:p>
      </dgm:t>
    </dgm:pt>
    <dgm:pt modelId="{668A10AB-12AA-420D-A121-B137AD653B4B}" type="sibTrans" cxnId="{5088219D-D8F9-4FF4-B532-BB1435FAA8C5}">
      <dgm:prSet/>
      <dgm:spPr/>
      <dgm:t>
        <a:bodyPr/>
        <a:lstStyle/>
        <a:p>
          <a:endParaRPr lang="en-US"/>
        </a:p>
      </dgm:t>
    </dgm:pt>
    <dgm:pt modelId="{4BCF848B-D776-4C70-9352-B9937C3E3FB1}">
      <dgm:prSet/>
      <dgm:spPr/>
      <dgm:t>
        <a:bodyPr/>
        <a:lstStyle/>
        <a:p>
          <a:pPr rtl="0"/>
          <a:r>
            <a:rPr lang="en-US" dirty="0" smtClean="0">
              <a:solidFill>
                <a:srgbClr val="0066CC"/>
              </a:solidFill>
            </a:rPr>
            <a:t>True</a:t>
          </a:r>
          <a:endParaRPr lang="en-US" dirty="0">
            <a:solidFill>
              <a:srgbClr val="0066CC"/>
            </a:solidFill>
          </a:endParaRPr>
        </a:p>
      </dgm:t>
    </dgm:pt>
    <dgm:pt modelId="{AE9CDDFB-D50E-40EB-97AE-449549049E83}" type="parTrans" cxnId="{52F06A12-632D-41DD-A252-E5179ED2D7C2}">
      <dgm:prSet/>
      <dgm:spPr/>
      <dgm:t>
        <a:bodyPr/>
        <a:lstStyle/>
        <a:p>
          <a:endParaRPr lang="en-US"/>
        </a:p>
      </dgm:t>
    </dgm:pt>
    <dgm:pt modelId="{A0D4E829-C59D-48BA-A97E-F414FF02A9F1}" type="sibTrans" cxnId="{52F06A12-632D-41DD-A252-E5179ED2D7C2}">
      <dgm:prSet/>
      <dgm:spPr/>
      <dgm:t>
        <a:bodyPr/>
        <a:lstStyle/>
        <a:p>
          <a:endParaRPr lang="en-US"/>
        </a:p>
      </dgm:t>
    </dgm:pt>
    <dgm:pt modelId="{0733BF4E-34E7-4A43-818B-9D3DA8532D83}">
      <dgm:prSet/>
      <dgm:spPr/>
      <dgm:t>
        <a:bodyPr/>
        <a:lstStyle/>
        <a:p>
          <a:pPr rtl="0"/>
          <a:r>
            <a:rPr lang="en-US" dirty="0" smtClean="0">
              <a:solidFill>
                <a:srgbClr val="0066CC"/>
              </a:solidFill>
            </a:rPr>
            <a:t>False </a:t>
          </a:r>
          <a:endParaRPr lang="en-US" dirty="0">
            <a:solidFill>
              <a:srgbClr val="0066CC"/>
            </a:solidFill>
          </a:endParaRPr>
        </a:p>
      </dgm:t>
    </dgm:pt>
    <dgm:pt modelId="{35702E5E-1A19-4DA8-80AB-70A05A7F7191}" type="parTrans" cxnId="{E626F3A3-F447-40A3-8458-482988926C09}">
      <dgm:prSet/>
      <dgm:spPr/>
      <dgm:t>
        <a:bodyPr/>
        <a:lstStyle/>
        <a:p>
          <a:endParaRPr lang="en-US"/>
        </a:p>
      </dgm:t>
    </dgm:pt>
    <dgm:pt modelId="{04CDACE7-F8F0-4FBC-835E-C96DD8815E55}" type="sibTrans" cxnId="{E626F3A3-F447-40A3-8458-482988926C09}">
      <dgm:prSet/>
      <dgm:spPr/>
      <dgm:t>
        <a:bodyPr/>
        <a:lstStyle/>
        <a:p>
          <a:endParaRPr lang="en-US"/>
        </a:p>
      </dgm:t>
    </dgm:pt>
    <dgm:pt modelId="{93464224-1BDD-45BE-826E-30744991233E}" type="pres">
      <dgm:prSet presAssocID="{95A1601B-1B24-4794-92B6-89B244FCAE70}" presName="Name0" presStyleCnt="0">
        <dgm:presLayoutVars>
          <dgm:dir/>
          <dgm:resizeHandles val="exact"/>
        </dgm:presLayoutVars>
      </dgm:prSet>
      <dgm:spPr/>
      <dgm:t>
        <a:bodyPr/>
        <a:lstStyle/>
        <a:p>
          <a:endParaRPr lang="en-US"/>
        </a:p>
      </dgm:t>
    </dgm:pt>
    <dgm:pt modelId="{D6498AC3-D760-4087-BD57-E1B9E883EC57}" type="pres">
      <dgm:prSet presAssocID="{0A12E383-FACA-4323-AB62-CEB4F111295A}" presName="composite" presStyleCnt="0"/>
      <dgm:spPr/>
    </dgm:pt>
    <dgm:pt modelId="{2850739B-4889-43EC-BD13-4F7C3EBC7C1F}" type="pres">
      <dgm:prSet presAssocID="{0A12E383-FACA-4323-AB62-CEB4F111295A}" presName="rect1" presStyleLbl="trAlignAcc1" presStyleIdx="0" presStyleCnt="3" custScaleX="178725">
        <dgm:presLayoutVars>
          <dgm:bulletEnabled val="1"/>
        </dgm:presLayoutVars>
      </dgm:prSet>
      <dgm:spPr/>
      <dgm:t>
        <a:bodyPr/>
        <a:lstStyle/>
        <a:p>
          <a:endParaRPr lang="en-US"/>
        </a:p>
      </dgm:t>
    </dgm:pt>
    <dgm:pt modelId="{8A2971F8-5E1C-45EF-B28B-88CA2E5E5600}" type="pres">
      <dgm:prSet presAssocID="{0A12E383-FACA-4323-AB62-CEB4F111295A}" presName="rect2" presStyleLbl="fgImgPlace1" presStyleIdx="0" presStyleCnt="3" custScaleX="81815" custScaleY="74997" custLinFactX="-80405" custLinFactNeighborX="-100000" custLinFactNeighborY="-48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a:noFill/>
        </a:ln>
      </dgm:spPr>
      <dgm:t>
        <a:bodyPr/>
        <a:lstStyle/>
        <a:p>
          <a:endParaRPr lang="en-US"/>
        </a:p>
      </dgm:t>
    </dgm:pt>
    <dgm:pt modelId="{FCF15415-D8B0-4BC7-BC8C-3E17E266FB20}" type="pres">
      <dgm:prSet presAssocID="{668A10AB-12AA-420D-A121-B137AD653B4B}" presName="sibTrans" presStyleCnt="0"/>
      <dgm:spPr/>
    </dgm:pt>
    <dgm:pt modelId="{C49CFA30-E57F-4D55-9D67-E5137308786B}" type="pres">
      <dgm:prSet presAssocID="{4BCF848B-D776-4C70-9352-B9937C3E3FB1}" presName="composite" presStyleCnt="0"/>
      <dgm:spPr/>
    </dgm:pt>
    <dgm:pt modelId="{870C366F-AB92-4648-854E-100D4CF607A4}" type="pres">
      <dgm:prSet presAssocID="{4BCF848B-D776-4C70-9352-B9937C3E3FB1}" presName="rect1" presStyleLbl="trAlignAcc1" presStyleIdx="1" presStyleCnt="3">
        <dgm:presLayoutVars>
          <dgm:bulletEnabled val="1"/>
        </dgm:presLayoutVars>
      </dgm:prSet>
      <dgm:spPr/>
      <dgm:t>
        <a:bodyPr/>
        <a:lstStyle/>
        <a:p>
          <a:endParaRPr lang="en-US"/>
        </a:p>
      </dgm:t>
    </dgm:pt>
    <dgm:pt modelId="{ABE47D76-AFBD-4D2D-BFDC-CFD84BA87F72}" type="pres">
      <dgm:prSet presAssocID="{4BCF848B-D776-4C70-9352-B9937C3E3FB1}" presName="rect2" presStyleLbl="fgImgPlace1" presStyleIdx="1" presStyleCnt="3" custScaleX="55626" custScaleY="74280" custLinFactNeighborX="-2033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a:noFill/>
        </a:ln>
      </dgm:spPr>
      <dgm:t>
        <a:bodyPr/>
        <a:lstStyle/>
        <a:p>
          <a:endParaRPr lang="en-US"/>
        </a:p>
      </dgm:t>
    </dgm:pt>
    <dgm:pt modelId="{2C5E0CB6-ADAF-4318-A604-ECBF90B1DC7A}" type="pres">
      <dgm:prSet presAssocID="{A0D4E829-C59D-48BA-A97E-F414FF02A9F1}" presName="sibTrans" presStyleCnt="0"/>
      <dgm:spPr/>
    </dgm:pt>
    <dgm:pt modelId="{D2A868AF-E889-4E9F-9EDC-9A99885AF9FA}" type="pres">
      <dgm:prSet presAssocID="{0733BF4E-34E7-4A43-818B-9D3DA8532D83}" presName="composite" presStyleCnt="0"/>
      <dgm:spPr/>
    </dgm:pt>
    <dgm:pt modelId="{E4275651-09D4-4EB8-B6C5-A8688B23615A}" type="pres">
      <dgm:prSet presAssocID="{0733BF4E-34E7-4A43-818B-9D3DA8532D83}" presName="rect1" presStyleLbl="trAlignAcc1" presStyleIdx="2" presStyleCnt="3">
        <dgm:presLayoutVars>
          <dgm:bulletEnabled val="1"/>
        </dgm:presLayoutVars>
      </dgm:prSet>
      <dgm:spPr/>
      <dgm:t>
        <a:bodyPr/>
        <a:lstStyle/>
        <a:p>
          <a:endParaRPr lang="en-US"/>
        </a:p>
      </dgm:t>
    </dgm:pt>
    <dgm:pt modelId="{186DE28B-F24E-405F-B6A0-B359D0F26F18}" type="pres">
      <dgm:prSet presAssocID="{0733BF4E-34E7-4A43-818B-9D3DA8532D83}" presName="rect2" presStyleLbl="fgImgPlace1" presStyleIdx="2" presStyleCnt="3" custScaleX="74620" custScaleY="73029" custLinFactNeighborX="-1489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a:noFill/>
        </a:ln>
      </dgm:spPr>
    </dgm:pt>
  </dgm:ptLst>
  <dgm:cxnLst>
    <dgm:cxn modelId="{C59B31E2-CE06-450C-838B-FC7B91727A12}" type="presOf" srcId="{4BCF848B-D776-4C70-9352-B9937C3E3FB1}" destId="{870C366F-AB92-4648-854E-100D4CF607A4}" srcOrd="0" destOrd="0" presId="urn:microsoft.com/office/officeart/2008/layout/PictureStrips"/>
    <dgm:cxn modelId="{52F06A12-632D-41DD-A252-E5179ED2D7C2}" srcId="{95A1601B-1B24-4794-92B6-89B244FCAE70}" destId="{4BCF848B-D776-4C70-9352-B9937C3E3FB1}" srcOrd="1" destOrd="0" parTransId="{AE9CDDFB-D50E-40EB-97AE-449549049E83}" sibTransId="{A0D4E829-C59D-48BA-A97E-F414FF02A9F1}"/>
    <dgm:cxn modelId="{E626F3A3-F447-40A3-8458-482988926C09}" srcId="{95A1601B-1B24-4794-92B6-89B244FCAE70}" destId="{0733BF4E-34E7-4A43-818B-9D3DA8532D83}" srcOrd="2" destOrd="0" parTransId="{35702E5E-1A19-4DA8-80AB-70A05A7F7191}" sibTransId="{04CDACE7-F8F0-4FBC-835E-C96DD8815E55}"/>
    <dgm:cxn modelId="{9593B3F7-36D9-4329-B46E-C0ACC1A44174}" type="presOf" srcId="{0733BF4E-34E7-4A43-818B-9D3DA8532D83}" destId="{E4275651-09D4-4EB8-B6C5-A8688B23615A}" srcOrd="0" destOrd="0" presId="urn:microsoft.com/office/officeart/2008/layout/PictureStrips"/>
    <dgm:cxn modelId="{22B7C03C-1A08-4FC9-86D5-238DB296428C}" type="presOf" srcId="{0A12E383-FACA-4323-AB62-CEB4F111295A}" destId="{2850739B-4889-43EC-BD13-4F7C3EBC7C1F}" srcOrd="0" destOrd="0" presId="urn:microsoft.com/office/officeart/2008/layout/PictureStrips"/>
    <dgm:cxn modelId="{3B1B2336-A7EF-41E8-9558-73F9FE059506}" type="presOf" srcId="{95A1601B-1B24-4794-92B6-89B244FCAE70}" destId="{93464224-1BDD-45BE-826E-30744991233E}" srcOrd="0" destOrd="0" presId="urn:microsoft.com/office/officeart/2008/layout/PictureStrips"/>
    <dgm:cxn modelId="{5088219D-D8F9-4FF4-B532-BB1435FAA8C5}" srcId="{95A1601B-1B24-4794-92B6-89B244FCAE70}" destId="{0A12E383-FACA-4323-AB62-CEB4F111295A}" srcOrd="0" destOrd="0" parTransId="{A2CB0D9E-54CD-48D2-B051-A2E2FAC1626E}" sibTransId="{668A10AB-12AA-420D-A121-B137AD653B4B}"/>
    <dgm:cxn modelId="{4B3F0568-0152-4D6A-898D-7294EF1BA9BC}" type="presParOf" srcId="{93464224-1BDD-45BE-826E-30744991233E}" destId="{D6498AC3-D760-4087-BD57-E1B9E883EC57}" srcOrd="0" destOrd="0" presId="urn:microsoft.com/office/officeart/2008/layout/PictureStrips"/>
    <dgm:cxn modelId="{1936F51E-D997-45AB-86E8-2E8D3E264D29}" type="presParOf" srcId="{D6498AC3-D760-4087-BD57-E1B9E883EC57}" destId="{2850739B-4889-43EC-BD13-4F7C3EBC7C1F}" srcOrd="0" destOrd="0" presId="urn:microsoft.com/office/officeart/2008/layout/PictureStrips"/>
    <dgm:cxn modelId="{424B2648-25CC-4F50-A506-087B6929BF88}" type="presParOf" srcId="{D6498AC3-D760-4087-BD57-E1B9E883EC57}" destId="{8A2971F8-5E1C-45EF-B28B-88CA2E5E5600}" srcOrd="1" destOrd="0" presId="urn:microsoft.com/office/officeart/2008/layout/PictureStrips"/>
    <dgm:cxn modelId="{3AA32A36-9920-41F5-A498-31F9EC9C98B8}" type="presParOf" srcId="{93464224-1BDD-45BE-826E-30744991233E}" destId="{FCF15415-D8B0-4BC7-BC8C-3E17E266FB20}" srcOrd="1" destOrd="0" presId="urn:microsoft.com/office/officeart/2008/layout/PictureStrips"/>
    <dgm:cxn modelId="{A5F699F1-3A18-4810-8C9E-E5A2675DDC7F}" type="presParOf" srcId="{93464224-1BDD-45BE-826E-30744991233E}" destId="{C49CFA30-E57F-4D55-9D67-E5137308786B}" srcOrd="2" destOrd="0" presId="urn:microsoft.com/office/officeart/2008/layout/PictureStrips"/>
    <dgm:cxn modelId="{3843E076-A6E6-481D-9D09-68BE518982B6}" type="presParOf" srcId="{C49CFA30-E57F-4D55-9D67-E5137308786B}" destId="{870C366F-AB92-4648-854E-100D4CF607A4}" srcOrd="0" destOrd="0" presId="urn:microsoft.com/office/officeart/2008/layout/PictureStrips"/>
    <dgm:cxn modelId="{C480917B-29C7-4E07-B84C-450BE2C2DB11}" type="presParOf" srcId="{C49CFA30-E57F-4D55-9D67-E5137308786B}" destId="{ABE47D76-AFBD-4D2D-BFDC-CFD84BA87F72}" srcOrd="1" destOrd="0" presId="urn:microsoft.com/office/officeart/2008/layout/PictureStrips"/>
    <dgm:cxn modelId="{7C238CA4-096A-41C8-A577-282A860FA58F}" type="presParOf" srcId="{93464224-1BDD-45BE-826E-30744991233E}" destId="{2C5E0CB6-ADAF-4318-A604-ECBF90B1DC7A}" srcOrd="3" destOrd="0" presId="urn:microsoft.com/office/officeart/2008/layout/PictureStrips"/>
    <dgm:cxn modelId="{8C0E8DF7-C4A5-4168-A407-AD57C60A1E3F}" type="presParOf" srcId="{93464224-1BDD-45BE-826E-30744991233E}" destId="{D2A868AF-E889-4E9F-9EDC-9A99885AF9FA}" srcOrd="4" destOrd="0" presId="urn:microsoft.com/office/officeart/2008/layout/PictureStrips"/>
    <dgm:cxn modelId="{CFE1320C-7F37-4459-AD30-0171B049C435}" type="presParOf" srcId="{D2A868AF-E889-4E9F-9EDC-9A99885AF9FA}" destId="{E4275651-09D4-4EB8-B6C5-A8688B23615A}" srcOrd="0" destOrd="0" presId="urn:microsoft.com/office/officeart/2008/layout/PictureStrips"/>
    <dgm:cxn modelId="{0BF98A66-6F7A-41A1-9019-1F6027B1940C}" type="presParOf" srcId="{D2A868AF-E889-4E9F-9EDC-9A99885AF9FA}" destId="{186DE28B-F24E-405F-B6A0-B359D0F26F1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158237" y="331156"/>
          <a:ext cx="6998724" cy="12237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869" tIns="129540" rIns="129540" bIns="129540" numCol="1" spcCol="1270" anchor="ctr" anchorCtr="0">
          <a:noAutofit/>
        </a:bodyPr>
        <a:lstStyle/>
        <a:p>
          <a:pPr lvl="0" algn="l" defTabSz="1511300" rtl="0">
            <a:lnSpc>
              <a:spcPct val="90000"/>
            </a:lnSpc>
            <a:spcBef>
              <a:spcPct val="0"/>
            </a:spcBef>
            <a:spcAft>
              <a:spcPct val="35000"/>
            </a:spcAft>
          </a:pPr>
          <a:r>
            <a:rPr lang="en-US" sz="3400" b="1" kern="1200" dirty="0" smtClean="0">
              <a:solidFill>
                <a:srgbClr val="0066CC"/>
              </a:solidFill>
            </a:rPr>
            <a:t>When you plan ahead for future healthcare decisions it is called…</a:t>
          </a:r>
          <a:endParaRPr lang="en-US" sz="3400" kern="1200" dirty="0">
            <a:solidFill>
              <a:srgbClr val="0066CC"/>
            </a:solidFill>
          </a:endParaRPr>
        </a:p>
      </dsp:txBody>
      <dsp:txXfrm>
        <a:off x="158237" y="331156"/>
        <a:ext cx="6998724" cy="1223724"/>
      </dsp:txXfrm>
    </dsp:sp>
    <dsp:sp modelId="{8A2971F8-5E1C-45EF-B28B-88CA2E5E5600}">
      <dsp:nvSpPr>
        <dsp:cNvPr id="0" name=""/>
        <dsp:cNvSpPr/>
      </dsp:nvSpPr>
      <dsp:spPr>
        <a:xfrm>
          <a:off x="53660" y="287673"/>
          <a:ext cx="731516" cy="1005840"/>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99640" y="1706449"/>
          <a:ext cx="3915918" cy="12237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869"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rgbClr val="0066CC"/>
              </a:solidFill>
            </a:rPr>
            <a:t>Advance Care Planning  </a:t>
          </a:r>
          <a:endParaRPr lang="en-US" sz="3400" kern="1200" dirty="0">
            <a:solidFill>
              <a:srgbClr val="0066CC"/>
            </a:solidFill>
          </a:endParaRPr>
        </a:p>
      </dsp:txBody>
      <dsp:txXfrm>
        <a:off x="1699640" y="1706449"/>
        <a:ext cx="3915918" cy="1223724"/>
      </dsp:txXfrm>
    </dsp:sp>
    <dsp:sp modelId="{ABE47D76-AFBD-4D2D-BFDC-CFD84BA87F72}">
      <dsp:nvSpPr>
        <dsp:cNvPr id="0" name=""/>
        <dsp:cNvSpPr/>
      </dsp:nvSpPr>
      <dsp:spPr>
        <a:xfrm>
          <a:off x="1552376" y="1694929"/>
          <a:ext cx="476496" cy="95443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726870" y="3073706"/>
          <a:ext cx="3915918" cy="12237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869"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rgbClr val="0066CC"/>
              </a:solidFill>
            </a:rPr>
            <a:t>Mapping </a:t>
          </a:r>
          <a:endParaRPr lang="en-US" sz="3400" kern="1200" dirty="0">
            <a:solidFill>
              <a:srgbClr val="0066CC"/>
            </a:solidFill>
          </a:endParaRPr>
        </a:p>
      </dsp:txBody>
      <dsp:txXfrm>
        <a:off x="1726870" y="3073706"/>
        <a:ext cx="3915918" cy="1223724"/>
      </dsp:txXfrm>
    </dsp:sp>
    <dsp:sp modelId="{186DE28B-F24E-405F-B6A0-B359D0F26F18}">
      <dsp:nvSpPr>
        <dsp:cNvPr id="0" name=""/>
        <dsp:cNvSpPr/>
      </dsp:nvSpPr>
      <dsp:spPr>
        <a:xfrm>
          <a:off x="1544793" y="3070222"/>
          <a:ext cx="639200" cy="938357"/>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1714347" y="4502143"/>
          <a:ext cx="3915918" cy="12237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869"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rgbClr val="0066CC"/>
              </a:solidFill>
            </a:rPr>
            <a:t>Finishing Well </a:t>
          </a:r>
          <a:endParaRPr lang="en-US" sz="3400" kern="1200" dirty="0">
            <a:solidFill>
              <a:srgbClr val="0066CC"/>
            </a:solidFill>
          </a:endParaRPr>
        </a:p>
      </dsp:txBody>
      <dsp:txXfrm>
        <a:off x="1714347" y="4502143"/>
        <a:ext cx="3915918" cy="1223724"/>
      </dsp:txXfrm>
    </dsp:sp>
    <dsp:sp modelId="{FE66706F-CBD8-4949-B15F-75EA2E644C5B}">
      <dsp:nvSpPr>
        <dsp:cNvPr id="0" name=""/>
        <dsp:cNvSpPr/>
      </dsp:nvSpPr>
      <dsp:spPr>
        <a:xfrm>
          <a:off x="1517330" y="4510693"/>
          <a:ext cx="589105" cy="106071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B810F-3055-414D-B7F9-BEA1164C81E2}">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False </a:t>
          </a:r>
          <a:endParaRPr lang="en-US" sz="5800" kern="1200" dirty="0">
            <a:solidFill>
              <a:srgbClr val="0066CC"/>
            </a:solidFill>
          </a:endParaRPr>
        </a:p>
      </dsp:txBody>
      <dsp:txXfrm>
        <a:off x="1040598" y="185122"/>
        <a:ext cx="4030334" cy="1259479"/>
      </dsp:txXfrm>
    </dsp:sp>
    <dsp:sp modelId="{72A41DA9-2B2E-4990-8603-0BC2858D4D62}">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025" y="948351"/>
          <a:ext cx="7305148"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solidFill>
                <a:srgbClr val="0066CC"/>
              </a:solidFill>
            </a:rPr>
            <a:t>Medicare covers certain types of Advance care planning.</a:t>
          </a:r>
          <a:endParaRPr lang="en-US" sz="3500" kern="1200" dirty="0">
            <a:solidFill>
              <a:srgbClr val="0066CC"/>
            </a:solidFill>
          </a:endParaRPr>
        </a:p>
      </dsp:txBody>
      <dsp:txXfrm>
        <a:off x="5025" y="948351"/>
        <a:ext cx="7305148" cy="1277302"/>
      </dsp:txXfrm>
    </dsp:sp>
    <dsp:sp modelId="{8A2971F8-5E1C-45EF-B28B-88CA2E5E5600}">
      <dsp:nvSpPr>
        <dsp:cNvPr id="0" name=""/>
        <dsp:cNvSpPr/>
      </dsp:nvSpPr>
      <dsp:spPr>
        <a:xfrm>
          <a:off x="0" y="924986"/>
          <a:ext cx="731517" cy="1005835"/>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13916" y="2383859"/>
          <a:ext cx="4087367"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solidFill>
                <a:srgbClr val="0066CC"/>
              </a:solidFill>
            </a:rPr>
            <a:t>True</a:t>
          </a:r>
          <a:endParaRPr lang="en-US" sz="3500" kern="1200" dirty="0">
            <a:solidFill>
              <a:srgbClr val="0066CC"/>
            </a:solidFill>
          </a:endParaRPr>
        </a:p>
      </dsp:txBody>
      <dsp:txXfrm>
        <a:off x="1613916" y="2383859"/>
        <a:ext cx="4087367" cy="1277302"/>
      </dsp:txXfrm>
    </dsp:sp>
    <dsp:sp modelId="{ABE47D76-AFBD-4D2D-BFDC-CFD84BA87F72}">
      <dsp:nvSpPr>
        <dsp:cNvPr id="0" name=""/>
        <dsp:cNvSpPr/>
      </dsp:nvSpPr>
      <dsp:spPr>
        <a:xfrm>
          <a:off x="1460203" y="2371834"/>
          <a:ext cx="497358" cy="99621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42338" y="3810978"/>
          <a:ext cx="4087367"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solidFill>
                <a:srgbClr val="0066CC"/>
              </a:solidFill>
            </a:rPr>
            <a:t>False </a:t>
          </a:r>
          <a:endParaRPr lang="en-US" sz="3500" kern="1200" dirty="0">
            <a:solidFill>
              <a:srgbClr val="0066CC"/>
            </a:solidFill>
          </a:endParaRPr>
        </a:p>
      </dsp:txBody>
      <dsp:txXfrm>
        <a:off x="1642338" y="3810978"/>
        <a:ext cx="4087367" cy="1277302"/>
      </dsp:txXfrm>
    </dsp:sp>
    <dsp:sp modelId="{186DE28B-F24E-405F-B6A0-B359D0F26F18}">
      <dsp:nvSpPr>
        <dsp:cNvPr id="0" name=""/>
        <dsp:cNvSpPr/>
      </dsp:nvSpPr>
      <dsp:spPr>
        <a:xfrm>
          <a:off x="1452289" y="3807342"/>
          <a:ext cx="667186" cy="979441"/>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5C9EF-592A-4A61-B7FF-233A355820F3}">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True</a:t>
          </a:r>
          <a:endParaRPr lang="en-US" sz="5800" kern="1200" dirty="0">
            <a:solidFill>
              <a:srgbClr val="0066CC"/>
            </a:solidFill>
          </a:endParaRPr>
        </a:p>
      </dsp:txBody>
      <dsp:txXfrm>
        <a:off x="1040598" y="185122"/>
        <a:ext cx="4030334" cy="1259479"/>
      </dsp:txXfrm>
    </dsp:sp>
    <dsp:sp modelId="{0DC8EE9F-5250-486C-8449-9798ED2D0758}">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828701" y="520847"/>
          <a:ext cx="6495997" cy="113582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9331"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solidFill>
                <a:srgbClr val="0066CC"/>
              </a:solidFill>
            </a:rPr>
            <a:t>Decisions involved in the Advance Care Planning process can include…</a:t>
          </a:r>
          <a:endParaRPr lang="en-US" sz="2600" kern="1200" dirty="0">
            <a:solidFill>
              <a:srgbClr val="0066CC"/>
            </a:solidFill>
          </a:endParaRPr>
        </a:p>
      </dsp:txBody>
      <dsp:txXfrm>
        <a:off x="828701" y="520847"/>
        <a:ext cx="6495997" cy="1135822"/>
      </dsp:txXfrm>
    </dsp:sp>
    <dsp:sp modelId="{8A2971F8-5E1C-45EF-B28B-88CA2E5E5600}">
      <dsp:nvSpPr>
        <dsp:cNvPr id="0" name=""/>
        <dsp:cNvSpPr/>
      </dsp:nvSpPr>
      <dsp:spPr>
        <a:xfrm>
          <a:off x="705362" y="549271"/>
          <a:ext cx="731517" cy="1005838"/>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277026" y="2439818"/>
          <a:ext cx="3634632" cy="113582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9331"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66CC"/>
              </a:solidFill>
            </a:rPr>
            <a:t>Formulating my goals, values, and things that are important to me</a:t>
          </a:r>
          <a:endParaRPr lang="en-US" sz="1800" kern="1200" dirty="0">
            <a:solidFill>
              <a:srgbClr val="0066CC"/>
            </a:solidFill>
          </a:endParaRPr>
        </a:p>
      </dsp:txBody>
      <dsp:txXfrm>
        <a:off x="277026" y="2439818"/>
        <a:ext cx="3634632" cy="1135822"/>
      </dsp:txXfrm>
    </dsp:sp>
    <dsp:sp modelId="{ABE47D76-AFBD-4D2D-BFDC-CFD84BA87F72}">
      <dsp:nvSpPr>
        <dsp:cNvPr id="0" name=""/>
        <dsp:cNvSpPr/>
      </dsp:nvSpPr>
      <dsp:spPr>
        <a:xfrm>
          <a:off x="140340" y="2429125"/>
          <a:ext cx="442268" cy="885873"/>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4241740" y="2436088"/>
          <a:ext cx="3634632" cy="113582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9331"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66CC"/>
              </a:solidFill>
            </a:rPr>
            <a:t>Choosing who can make care decisions for me when I cannot </a:t>
          </a:r>
          <a:endParaRPr lang="en-US" sz="1800" kern="1200" dirty="0">
            <a:solidFill>
              <a:srgbClr val="0066CC"/>
            </a:solidFill>
          </a:endParaRPr>
        </a:p>
      </dsp:txBody>
      <dsp:txXfrm>
        <a:off x="4241740" y="2436088"/>
        <a:ext cx="3634632" cy="1135822"/>
      </dsp:txXfrm>
    </dsp:sp>
    <dsp:sp modelId="{186DE28B-F24E-405F-B6A0-B359D0F26F18}">
      <dsp:nvSpPr>
        <dsp:cNvPr id="0" name=""/>
        <dsp:cNvSpPr/>
      </dsp:nvSpPr>
      <dsp:spPr>
        <a:xfrm>
          <a:off x="4072741" y="2432855"/>
          <a:ext cx="593285" cy="870954"/>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291980" y="3778494"/>
          <a:ext cx="3634632" cy="113582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9331"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66CC"/>
              </a:solidFill>
            </a:rPr>
            <a:t>Choosing or refusing (if I want to): tests, procedures, medicines, and life-sustaining treatment </a:t>
          </a:r>
          <a:endParaRPr lang="en-US" sz="1800" kern="1200" dirty="0">
            <a:solidFill>
              <a:srgbClr val="0066CC"/>
            </a:solidFill>
          </a:endParaRPr>
        </a:p>
      </dsp:txBody>
      <dsp:txXfrm>
        <a:off x="291980" y="3778494"/>
        <a:ext cx="3634632" cy="1135822"/>
      </dsp:txXfrm>
    </dsp:sp>
    <dsp:sp modelId="{FE66706F-CBD8-4949-B15F-75EA2E644C5B}">
      <dsp:nvSpPr>
        <dsp:cNvPr id="0" name=""/>
        <dsp:cNvSpPr/>
      </dsp:nvSpPr>
      <dsp:spPr>
        <a:xfrm>
          <a:off x="109116" y="3786429"/>
          <a:ext cx="546789" cy="984526"/>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7F5A416-A53F-4486-BE70-ADFFBA88E243}">
      <dsp:nvSpPr>
        <dsp:cNvPr id="0" name=""/>
        <dsp:cNvSpPr/>
      </dsp:nvSpPr>
      <dsp:spPr>
        <a:xfrm>
          <a:off x="4254086" y="3791338"/>
          <a:ext cx="3634632" cy="113582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9331"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rgbClr val="0066CC"/>
              </a:solidFill>
            </a:rPr>
            <a:t>All of the above </a:t>
          </a:r>
          <a:endParaRPr lang="en-US" sz="1800" kern="1200" dirty="0">
            <a:solidFill>
              <a:srgbClr val="0066CC"/>
            </a:solidFill>
          </a:endParaRPr>
        </a:p>
      </dsp:txBody>
      <dsp:txXfrm>
        <a:off x="4254086" y="3791338"/>
        <a:ext cx="3634632" cy="1135822"/>
      </dsp:txXfrm>
    </dsp:sp>
    <dsp:sp modelId="{F16F5C4A-2AEB-498B-BF82-D221EBC24423}">
      <dsp:nvSpPr>
        <dsp:cNvPr id="0" name=""/>
        <dsp:cNvSpPr/>
      </dsp:nvSpPr>
      <dsp:spPr>
        <a:xfrm>
          <a:off x="4067222" y="3783173"/>
          <a:ext cx="588069" cy="1035904"/>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5D55F-ABB7-460D-92E0-205B257E5E78}">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solidFill>
                <a:srgbClr val="0066CC"/>
              </a:solidFill>
            </a:rPr>
            <a:t>All of the above </a:t>
          </a:r>
          <a:endParaRPr lang="en-US" sz="3700" kern="1200" dirty="0">
            <a:solidFill>
              <a:srgbClr val="0066CC"/>
            </a:solidFill>
          </a:endParaRPr>
        </a:p>
      </dsp:txBody>
      <dsp:txXfrm>
        <a:off x="1040598" y="185122"/>
        <a:ext cx="4030334" cy="1259479"/>
      </dsp:txXfrm>
    </dsp:sp>
    <dsp:sp modelId="{D9A1DFFA-1715-4557-9908-B26F8C7C582D}">
      <dsp:nvSpPr>
        <dsp:cNvPr id="0" name=""/>
        <dsp:cNvSpPr/>
      </dsp:nvSpPr>
      <dsp:spPr>
        <a:xfrm>
          <a:off x="762004" y="49153"/>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765" b="2076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182" y="876072"/>
          <a:ext cx="7533434"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rgbClr val="0066CC"/>
              </a:solidFill>
            </a:rPr>
            <a:t>If I don’t complete a Healthcare Power of Attorney form, my children can do it for me.</a:t>
          </a:r>
          <a:endParaRPr lang="en-US" sz="2800" kern="1200" dirty="0">
            <a:solidFill>
              <a:srgbClr val="0066CC"/>
            </a:solidFill>
          </a:endParaRPr>
        </a:p>
      </dsp:txBody>
      <dsp:txXfrm>
        <a:off x="5182" y="876072"/>
        <a:ext cx="7533434" cy="1317218"/>
      </dsp:txXfrm>
    </dsp:sp>
    <dsp:sp modelId="{8A2971F8-5E1C-45EF-B28B-88CA2E5E5600}">
      <dsp:nvSpPr>
        <dsp:cNvPr id="0" name=""/>
        <dsp:cNvSpPr/>
      </dsp:nvSpPr>
      <dsp:spPr>
        <a:xfrm>
          <a:off x="19061" y="867689"/>
          <a:ext cx="731519" cy="100584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64350" y="2356439"/>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0066CC"/>
              </a:solidFill>
            </a:rPr>
            <a:t>True</a:t>
          </a:r>
          <a:endParaRPr lang="en-US" sz="2800" kern="1200" dirty="0">
            <a:solidFill>
              <a:srgbClr val="0066CC"/>
            </a:solidFill>
          </a:endParaRPr>
        </a:p>
      </dsp:txBody>
      <dsp:txXfrm>
        <a:off x="1664350" y="2356439"/>
        <a:ext cx="4215098" cy="1317218"/>
      </dsp:txXfrm>
    </dsp:sp>
    <dsp:sp modelId="{ABE47D76-AFBD-4D2D-BFDC-CFD84BA87F72}">
      <dsp:nvSpPr>
        <dsp:cNvPr id="0" name=""/>
        <dsp:cNvSpPr/>
      </dsp:nvSpPr>
      <dsp:spPr>
        <a:xfrm>
          <a:off x="1505835" y="2344038"/>
          <a:ext cx="512901" cy="102735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93661" y="3828155"/>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0066CC"/>
              </a:solidFill>
            </a:rPr>
            <a:t>False </a:t>
          </a:r>
          <a:endParaRPr lang="en-US" sz="2800" kern="1200" dirty="0">
            <a:solidFill>
              <a:srgbClr val="0066CC"/>
            </a:solidFill>
          </a:endParaRPr>
        </a:p>
      </dsp:txBody>
      <dsp:txXfrm>
        <a:off x="1693661" y="3828155"/>
        <a:ext cx="4215098" cy="1317218"/>
      </dsp:txXfrm>
    </dsp:sp>
    <dsp:sp modelId="{186DE28B-F24E-405F-B6A0-B359D0F26F18}">
      <dsp:nvSpPr>
        <dsp:cNvPr id="0" name=""/>
        <dsp:cNvSpPr/>
      </dsp:nvSpPr>
      <dsp:spPr>
        <a:xfrm>
          <a:off x="1497673" y="3824406"/>
          <a:ext cx="688035" cy="101004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B810F-3055-414D-B7F9-BEA1164C81E2}">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False </a:t>
          </a:r>
          <a:endParaRPr lang="en-US" sz="5800" kern="1200" dirty="0">
            <a:solidFill>
              <a:srgbClr val="0066CC"/>
            </a:solidFill>
          </a:endParaRPr>
        </a:p>
      </dsp:txBody>
      <dsp:txXfrm>
        <a:off x="1040598" y="185122"/>
        <a:ext cx="4030334" cy="1259479"/>
      </dsp:txXfrm>
    </dsp:sp>
    <dsp:sp modelId="{72A41DA9-2B2E-4990-8603-0BC2858D4D62}">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158237" y="331156"/>
          <a:ext cx="6998724" cy="12237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869"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solidFill>
                <a:srgbClr val="0066CC"/>
              </a:solidFill>
            </a:rPr>
            <a:t>The best way to document advance care plans in writing is….</a:t>
          </a:r>
          <a:endParaRPr lang="en-US" sz="3200" kern="1200" dirty="0">
            <a:solidFill>
              <a:srgbClr val="0066CC"/>
            </a:solidFill>
          </a:endParaRPr>
        </a:p>
      </dsp:txBody>
      <dsp:txXfrm>
        <a:off x="158237" y="331156"/>
        <a:ext cx="6998724" cy="1223724"/>
      </dsp:txXfrm>
    </dsp:sp>
    <dsp:sp modelId="{8A2971F8-5E1C-45EF-B28B-88CA2E5E5600}">
      <dsp:nvSpPr>
        <dsp:cNvPr id="0" name=""/>
        <dsp:cNvSpPr/>
      </dsp:nvSpPr>
      <dsp:spPr>
        <a:xfrm>
          <a:off x="53660" y="287673"/>
          <a:ext cx="731516" cy="1005840"/>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99640" y="1706449"/>
          <a:ext cx="3915918" cy="12237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869"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rgbClr val="0066CC"/>
              </a:solidFill>
            </a:rPr>
            <a:t>Healthcare Power of Attorney </a:t>
          </a:r>
          <a:endParaRPr lang="en-US" sz="3200" kern="1200" dirty="0">
            <a:solidFill>
              <a:srgbClr val="0066CC"/>
            </a:solidFill>
          </a:endParaRPr>
        </a:p>
      </dsp:txBody>
      <dsp:txXfrm>
        <a:off x="1699640" y="1706449"/>
        <a:ext cx="3915918" cy="1223724"/>
      </dsp:txXfrm>
    </dsp:sp>
    <dsp:sp modelId="{ABE47D76-AFBD-4D2D-BFDC-CFD84BA87F72}">
      <dsp:nvSpPr>
        <dsp:cNvPr id="0" name=""/>
        <dsp:cNvSpPr/>
      </dsp:nvSpPr>
      <dsp:spPr>
        <a:xfrm>
          <a:off x="1552376" y="1694929"/>
          <a:ext cx="476496" cy="95443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726870" y="3073706"/>
          <a:ext cx="3915918" cy="12237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869"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rgbClr val="0066CC"/>
              </a:solidFill>
            </a:rPr>
            <a:t>Living Will </a:t>
          </a:r>
          <a:endParaRPr lang="en-US" sz="3200" kern="1200" dirty="0">
            <a:solidFill>
              <a:srgbClr val="0066CC"/>
            </a:solidFill>
          </a:endParaRPr>
        </a:p>
      </dsp:txBody>
      <dsp:txXfrm>
        <a:off x="1726870" y="3073706"/>
        <a:ext cx="3915918" cy="1223724"/>
      </dsp:txXfrm>
    </dsp:sp>
    <dsp:sp modelId="{186DE28B-F24E-405F-B6A0-B359D0F26F18}">
      <dsp:nvSpPr>
        <dsp:cNvPr id="0" name=""/>
        <dsp:cNvSpPr/>
      </dsp:nvSpPr>
      <dsp:spPr>
        <a:xfrm>
          <a:off x="1544793" y="3070222"/>
          <a:ext cx="639200" cy="938357"/>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1714347" y="4502143"/>
          <a:ext cx="3915918" cy="12237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869"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rgbClr val="0066CC"/>
              </a:solidFill>
            </a:rPr>
            <a:t>Sticky note </a:t>
          </a:r>
          <a:endParaRPr lang="en-US" sz="3200" kern="1200" dirty="0">
            <a:solidFill>
              <a:srgbClr val="0066CC"/>
            </a:solidFill>
          </a:endParaRPr>
        </a:p>
      </dsp:txBody>
      <dsp:txXfrm>
        <a:off x="1714347" y="4502143"/>
        <a:ext cx="3915918" cy="1223724"/>
      </dsp:txXfrm>
    </dsp:sp>
    <dsp:sp modelId="{FE66706F-CBD8-4949-B15F-75EA2E644C5B}">
      <dsp:nvSpPr>
        <dsp:cNvPr id="0" name=""/>
        <dsp:cNvSpPr/>
      </dsp:nvSpPr>
      <dsp:spPr>
        <a:xfrm>
          <a:off x="1517330" y="4510693"/>
          <a:ext cx="589105" cy="106071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C366F-AB92-4648-854E-100D4CF607A4}">
      <dsp:nvSpPr>
        <dsp:cNvPr id="0" name=""/>
        <dsp:cNvSpPr/>
      </dsp:nvSpPr>
      <dsp:spPr>
        <a:xfrm>
          <a:off x="76205" y="44835"/>
          <a:ext cx="6248388"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rgbClr val="0066CC"/>
              </a:solidFill>
            </a:rPr>
            <a:t>Healthcare Power of Attorney </a:t>
          </a:r>
          <a:endParaRPr lang="en-US" sz="3400" kern="1200" dirty="0">
            <a:solidFill>
              <a:srgbClr val="0066CC"/>
            </a:solidFill>
          </a:endParaRPr>
        </a:p>
      </dsp:txBody>
      <dsp:txXfrm>
        <a:off x="76205" y="44835"/>
        <a:ext cx="6248388" cy="1259479"/>
      </dsp:txXfrm>
    </dsp:sp>
    <dsp:sp modelId="{ABE47D76-AFBD-4D2D-BFDC-CFD84BA87F72}">
      <dsp:nvSpPr>
        <dsp:cNvPr id="0" name=""/>
        <dsp:cNvSpPr/>
      </dsp:nvSpPr>
      <dsp:spPr>
        <a:xfrm>
          <a:off x="0" y="82350"/>
          <a:ext cx="548641" cy="100584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7" b="2154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118291" y="314235"/>
          <a:ext cx="6545216"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0066CC"/>
              </a:solidFill>
            </a:rPr>
            <a:t>A main difference between Advance Care Planning and Advance directives includes:</a:t>
          </a:r>
          <a:endParaRPr lang="en-US" sz="2400" kern="1200" dirty="0">
            <a:solidFill>
              <a:srgbClr val="0066CC"/>
            </a:solidFill>
          </a:endParaRPr>
        </a:p>
      </dsp:txBody>
      <dsp:txXfrm>
        <a:off x="118291" y="314235"/>
        <a:ext cx="6545216" cy="1144428"/>
      </dsp:txXfrm>
    </dsp:sp>
    <dsp:sp modelId="{8A2971F8-5E1C-45EF-B28B-88CA2E5E5600}">
      <dsp:nvSpPr>
        <dsp:cNvPr id="0" name=""/>
        <dsp:cNvSpPr/>
      </dsp:nvSpPr>
      <dsp:spPr>
        <a:xfrm>
          <a:off x="20491" y="273569"/>
          <a:ext cx="684115" cy="94066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559814" y="1600411"/>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66CC"/>
              </a:solidFill>
            </a:rPr>
            <a:t>The transfer of your thoughts and decisions about healthcare into written documents</a:t>
          </a:r>
          <a:endParaRPr lang="en-US" sz="1800" kern="1200" dirty="0">
            <a:solidFill>
              <a:srgbClr val="0066CC"/>
            </a:solidFill>
          </a:endParaRPr>
        </a:p>
      </dsp:txBody>
      <dsp:txXfrm>
        <a:off x="1559814" y="1600411"/>
        <a:ext cx="3662171" cy="1144428"/>
      </dsp:txXfrm>
    </dsp:sp>
    <dsp:sp modelId="{ABE47D76-AFBD-4D2D-BFDC-CFD84BA87F72}">
      <dsp:nvSpPr>
        <dsp:cNvPr id="0" name=""/>
        <dsp:cNvSpPr/>
      </dsp:nvSpPr>
      <dsp:spPr>
        <a:xfrm>
          <a:off x="1422091" y="1589637"/>
          <a:ext cx="445619" cy="892585"/>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585279" y="2879071"/>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66CC"/>
              </a:solidFill>
            </a:rPr>
            <a:t>Nothing, they mean the same thing</a:t>
          </a:r>
          <a:endParaRPr lang="en-US" sz="1800" kern="1200" dirty="0">
            <a:solidFill>
              <a:srgbClr val="0066CC"/>
            </a:solidFill>
          </a:endParaRPr>
        </a:p>
      </dsp:txBody>
      <dsp:txXfrm>
        <a:off x="1585279" y="2879071"/>
        <a:ext cx="3662171" cy="1144428"/>
      </dsp:txXfrm>
    </dsp:sp>
    <dsp:sp modelId="{186DE28B-F24E-405F-B6A0-B359D0F26F18}">
      <dsp:nvSpPr>
        <dsp:cNvPr id="0" name=""/>
        <dsp:cNvSpPr/>
      </dsp:nvSpPr>
      <dsp:spPr>
        <a:xfrm>
          <a:off x="1415000" y="2875813"/>
          <a:ext cx="597780" cy="877553"/>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1573567" y="4214948"/>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66CC"/>
              </a:solidFill>
            </a:rPr>
            <a:t>One is for pets and one is for people</a:t>
          </a:r>
          <a:endParaRPr lang="en-US" sz="1800" kern="1200" dirty="0">
            <a:solidFill>
              <a:srgbClr val="0066CC"/>
            </a:solidFill>
          </a:endParaRPr>
        </a:p>
      </dsp:txBody>
      <dsp:txXfrm>
        <a:off x="1573567" y="4214948"/>
        <a:ext cx="3662171" cy="1144428"/>
      </dsp:txXfrm>
    </dsp:sp>
    <dsp:sp modelId="{FE66706F-CBD8-4949-B15F-75EA2E644C5B}">
      <dsp:nvSpPr>
        <dsp:cNvPr id="0" name=""/>
        <dsp:cNvSpPr/>
      </dsp:nvSpPr>
      <dsp:spPr>
        <a:xfrm>
          <a:off x="1389317" y="4222943"/>
          <a:ext cx="550932" cy="991986"/>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C366F-AB92-4648-854E-100D4CF607A4}">
      <dsp:nvSpPr>
        <dsp:cNvPr id="0" name=""/>
        <dsp:cNvSpPr/>
      </dsp:nvSpPr>
      <dsp:spPr>
        <a:xfrm>
          <a:off x="190506" y="44835"/>
          <a:ext cx="5562586"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144780" rIns="144780" bIns="144780" numCol="1" spcCol="1270" anchor="ctr" anchorCtr="0">
          <a:noAutofit/>
        </a:bodyPr>
        <a:lstStyle/>
        <a:p>
          <a:pPr lvl="0" algn="l" defTabSz="1689100" rtl="0">
            <a:lnSpc>
              <a:spcPct val="90000"/>
            </a:lnSpc>
            <a:spcBef>
              <a:spcPct val="0"/>
            </a:spcBef>
            <a:spcAft>
              <a:spcPct val="35000"/>
            </a:spcAft>
          </a:pPr>
          <a:r>
            <a:rPr lang="en-US" sz="3800" kern="1200" dirty="0" smtClean="0">
              <a:solidFill>
                <a:srgbClr val="0066CC"/>
              </a:solidFill>
            </a:rPr>
            <a:t>Advance Care Planning</a:t>
          </a:r>
          <a:endParaRPr lang="en-US" sz="3800" kern="1200" dirty="0">
            <a:solidFill>
              <a:srgbClr val="0066CC"/>
            </a:solidFill>
          </a:endParaRPr>
        </a:p>
      </dsp:txBody>
      <dsp:txXfrm>
        <a:off x="190506" y="44835"/>
        <a:ext cx="5562586" cy="1259479"/>
      </dsp:txXfrm>
    </dsp:sp>
    <dsp:sp modelId="{ABE47D76-AFBD-4D2D-BFDC-CFD84BA87F72}">
      <dsp:nvSpPr>
        <dsp:cNvPr id="0" name=""/>
        <dsp:cNvSpPr/>
      </dsp:nvSpPr>
      <dsp:spPr>
        <a:xfrm>
          <a:off x="76199" y="82350"/>
          <a:ext cx="548641" cy="100584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7" b="2154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C366F-AB92-4648-854E-100D4CF607A4}">
      <dsp:nvSpPr>
        <dsp:cNvPr id="0" name=""/>
        <dsp:cNvSpPr/>
      </dsp:nvSpPr>
      <dsp:spPr>
        <a:xfrm>
          <a:off x="76205" y="44835"/>
          <a:ext cx="6248388"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0066CC"/>
              </a:solidFill>
            </a:rPr>
            <a:t>The transfer of your thoughts and decisions about healthcare into written documents</a:t>
          </a:r>
          <a:endParaRPr lang="en-US" sz="2400" kern="1200" dirty="0">
            <a:solidFill>
              <a:srgbClr val="0066CC"/>
            </a:solidFill>
          </a:endParaRPr>
        </a:p>
      </dsp:txBody>
      <dsp:txXfrm>
        <a:off x="76205" y="44835"/>
        <a:ext cx="6248388" cy="1259479"/>
      </dsp:txXfrm>
    </dsp:sp>
    <dsp:sp modelId="{ABE47D76-AFBD-4D2D-BFDC-CFD84BA87F72}">
      <dsp:nvSpPr>
        <dsp:cNvPr id="0" name=""/>
        <dsp:cNvSpPr/>
      </dsp:nvSpPr>
      <dsp:spPr>
        <a:xfrm>
          <a:off x="0" y="82350"/>
          <a:ext cx="548641" cy="100584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7" b="2154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118291" y="314235"/>
          <a:ext cx="6545216"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0066CC"/>
              </a:solidFill>
            </a:rPr>
            <a:t>If I’m a healthcare agent for someone and they become incapacitated, part of my role is:</a:t>
          </a:r>
          <a:endParaRPr lang="en-US" sz="2400" kern="1200" dirty="0">
            <a:solidFill>
              <a:srgbClr val="0066CC"/>
            </a:solidFill>
          </a:endParaRPr>
        </a:p>
      </dsp:txBody>
      <dsp:txXfrm>
        <a:off x="118291" y="314235"/>
        <a:ext cx="6545216" cy="1144428"/>
      </dsp:txXfrm>
    </dsp:sp>
    <dsp:sp modelId="{8A2971F8-5E1C-45EF-B28B-88CA2E5E5600}">
      <dsp:nvSpPr>
        <dsp:cNvPr id="0" name=""/>
        <dsp:cNvSpPr/>
      </dsp:nvSpPr>
      <dsp:spPr>
        <a:xfrm>
          <a:off x="20491" y="273569"/>
          <a:ext cx="684115" cy="94066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559814" y="1600411"/>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rgbClr val="0066CC"/>
              </a:solidFill>
            </a:rPr>
            <a:t>To make decisions about their finances and/or pay their bills</a:t>
          </a:r>
          <a:endParaRPr lang="en-US" sz="2200" kern="1200" dirty="0">
            <a:solidFill>
              <a:srgbClr val="0066CC"/>
            </a:solidFill>
          </a:endParaRPr>
        </a:p>
      </dsp:txBody>
      <dsp:txXfrm>
        <a:off x="1559814" y="1600411"/>
        <a:ext cx="3662171" cy="1144428"/>
      </dsp:txXfrm>
    </dsp:sp>
    <dsp:sp modelId="{ABE47D76-AFBD-4D2D-BFDC-CFD84BA87F72}">
      <dsp:nvSpPr>
        <dsp:cNvPr id="0" name=""/>
        <dsp:cNvSpPr/>
      </dsp:nvSpPr>
      <dsp:spPr>
        <a:xfrm>
          <a:off x="1422091" y="1589637"/>
          <a:ext cx="445619" cy="892585"/>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585279" y="2879071"/>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rgbClr val="0066CC"/>
              </a:solidFill>
            </a:rPr>
            <a:t>Be their voice regarding medical procedures or treatment when needed</a:t>
          </a:r>
          <a:endParaRPr lang="en-US" sz="2200" kern="1200" dirty="0">
            <a:solidFill>
              <a:srgbClr val="0066CC"/>
            </a:solidFill>
          </a:endParaRPr>
        </a:p>
      </dsp:txBody>
      <dsp:txXfrm>
        <a:off x="1585279" y="2879071"/>
        <a:ext cx="3662171" cy="1144428"/>
      </dsp:txXfrm>
    </dsp:sp>
    <dsp:sp modelId="{186DE28B-F24E-405F-B6A0-B359D0F26F18}">
      <dsp:nvSpPr>
        <dsp:cNvPr id="0" name=""/>
        <dsp:cNvSpPr/>
      </dsp:nvSpPr>
      <dsp:spPr>
        <a:xfrm>
          <a:off x="1415000" y="2875813"/>
          <a:ext cx="597780" cy="877553"/>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1573567" y="4214948"/>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rgbClr val="0066CC"/>
              </a:solidFill>
            </a:rPr>
            <a:t>Become their full-time at home caregiver</a:t>
          </a:r>
          <a:endParaRPr lang="en-US" sz="2200" kern="1200" dirty="0">
            <a:solidFill>
              <a:srgbClr val="0066CC"/>
            </a:solidFill>
          </a:endParaRPr>
        </a:p>
      </dsp:txBody>
      <dsp:txXfrm>
        <a:off x="1573567" y="4214948"/>
        <a:ext cx="3662171" cy="1144428"/>
      </dsp:txXfrm>
    </dsp:sp>
    <dsp:sp modelId="{FE66706F-CBD8-4949-B15F-75EA2E644C5B}">
      <dsp:nvSpPr>
        <dsp:cNvPr id="0" name=""/>
        <dsp:cNvSpPr/>
      </dsp:nvSpPr>
      <dsp:spPr>
        <a:xfrm>
          <a:off x="1389317" y="4222943"/>
          <a:ext cx="550932" cy="991986"/>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5C06F-106C-4B5B-A115-AB219EE634B9}">
      <dsp:nvSpPr>
        <dsp:cNvPr id="0" name=""/>
        <dsp:cNvSpPr/>
      </dsp:nvSpPr>
      <dsp:spPr>
        <a:xfrm>
          <a:off x="922173" y="185122"/>
          <a:ext cx="4556453"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0066CC"/>
              </a:solidFill>
            </a:rPr>
            <a:t>Be their voice regarding medical procedures or treatment when needed</a:t>
          </a:r>
          <a:endParaRPr lang="en-US" sz="2400" kern="1200" dirty="0">
            <a:solidFill>
              <a:srgbClr val="0066CC"/>
            </a:solidFill>
          </a:endParaRPr>
        </a:p>
      </dsp:txBody>
      <dsp:txXfrm>
        <a:off x="922173" y="185122"/>
        <a:ext cx="4556453" cy="1259479"/>
      </dsp:txXfrm>
    </dsp:sp>
    <dsp:sp modelId="{B463C087-A99B-4CEC-BDC9-A9A27F5209FD}">
      <dsp:nvSpPr>
        <dsp:cNvPr id="0" name=""/>
        <dsp:cNvSpPr/>
      </dsp:nvSpPr>
      <dsp:spPr>
        <a:xfrm>
          <a:off x="718568"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837577" y="420589"/>
          <a:ext cx="6668744" cy="116602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9789"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0066CC"/>
              </a:solidFill>
            </a:rPr>
            <a:t>Sharing with others my personal definition of a “Good Day” is important because:</a:t>
          </a:r>
          <a:endParaRPr lang="en-US" sz="2400" kern="1200" dirty="0">
            <a:solidFill>
              <a:srgbClr val="0066CC"/>
            </a:solidFill>
          </a:endParaRPr>
        </a:p>
      </dsp:txBody>
      <dsp:txXfrm>
        <a:off x="837577" y="420589"/>
        <a:ext cx="6668744" cy="1166027"/>
      </dsp:txXfrm>
    </dsp:sp>
    <dsp:sp modelId="{8A2971F8-5E1C-45EF-B28B-88CA2E5E5600}">
      <dsp:nvSpPr>
        <dsp:cNvPr id="0" name=""/>
        <dsp:cNvSpPr/>
      </dsp:nvSpPr>
      <dsp:spPr>
        <a:xfrm>
          <a:off x="737931" y="379130"/>
          <a:ext cx="697026" cy="958416"/>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280939" y="2268065"/>
          <a:ext cx="3731287" cy="116602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9789"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rgbClr val="0066CC"/>
              </a:solidFill>
            </a:rPr>
            <a:t>It helps others understand people or activities that I value. </a:t>
          </a:r>
          <a:endParaRPr lang="en-US" sz="1900" kern="1200" dirty="0">
            <a:solidFill>
              <a:srgbClr val="0066CC"/>
            </a:solidFill>
          </a:endParaRPr>
        </a:p>
      </dsp:txBody>
      <dsp:txXfrm>
        <a:off x="280939" y="2268065"/>
        <a:ext cx="3731287" cy="1166027"/>
      </dsp:txXfrm>
    </dsp:sp>
    <dsp:sp modelId="{ABE47D76-AFBD-4D2D-BFDC-CFD84BA87F72}">
      <dsp:nvSpPr>
        <dsp:cNvPr id="0" name=""/>
        <dsp:cNvSpPr/>
      </dsp:nvSpPr>
      <dsp:spPr>
        <a:xfrm>
          <a:off x="140618" y="2257088"/>
          <a:ext cx="454030" cy="90943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4331672" y="2264236"/>
          <a:ext cx="3731287" cy="116602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9789"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rgbClr val="0066CC"/>
              </a:solidFill>
            </a:rPr>
            <a:t>It helps others understand what brings meaning and purpose to my life.</a:t>
          </a:r>
          <a:endParaRPr lang="en-US" sz="1900" kern="1200" dirty="0">
            <a:solidFill>
              <a:srgbClr val="0066CC"/>
            </a:solidFill>
          </a:endParaRPr>
        </a:p>
      </dsp:txBody>
      <dsp:txXfrm>
        <a:off x="4331672" y="2264236"/>
        <a:ext cx="3731287" cy="1166027"/>
      </dsp:txXfrm>
    </dsp:sp>
    <dsp:sp modelId="{186DE28B-F24E-405F-B6A0-B359D0F26F18}">
      <dsp:nvSpPr>
        <dsp:cNvPr id="0" name=""/>
        <dsp:cNvSpPr/>
      </dsp:nvSpPr>
      <dsp:spPr>
        <a:xfrm>
          <a:off x="4158180" y="2260917"/>
          <a:ext cx="609062" cy="894115"/>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296291" y="3642340"/>
          <a:ext cx="3731287" cy="116602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9789"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rgbClr val="0066CC"/>
              </a:solidFill>
            </a:rPr>
            <a:t>It helps others see the individual that I am, not the disease or illness within me.</a:t>
          </a:r>
          <a:endParaRPr lang="en-US" sz="1900" kern="1200" dirty="0">
            <a:solidFill>
              <a:srgbClr val="0066CC"/>
            </a:solidFill>
          </a:endParaRPr>
        </a:p>
      </dsp:txBody>
      <dsp:txXfrm>
        <a:off x="296291" y="3642340"/>
        <a:ext cx="3731287" cy="1166027"/>
      </dsp:txXfrm>
    </dsp:sp>
    <dsp:sp modelId="{FE66706F-CBD8-4949-B15F-75EA2E644C5B}">
      <dsp:nvSpPr>
        <dsp:cNvPr id="0" name=""/>
        <dsp:cNvSpPr/>
      </dsp:nvSpPr>
      <dsp:spPr>
        <a:xfrm>
          <a:off x="108563" y="3650486"/>
          <a:ext cx="561330" cy="1010707"/>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FE2DC02-980B-4F84-B14C-50B8F885F8FE}">
      <dsp:nvSpPr>
        <dsp:cNvPr id="0" name=""/>
        <dsp:cNvSpPr/>
      </dsp:nvSpPr>
      <dsp:spPr>
        <a:xfrm>
          <a:off x="4344346" y="3655526"/>
          <a:ext cx="3731287" cy="116602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9789"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solidFill>
                <a:srgbClr val="0066CC"/>
              </a:solidFill>
            </a:rPr>
            <a:t>All of the above </a:t>
          </a:r>
          <a:endParaRPr lang="en-US" sz="1900" kern="1200" dirty="0">
            <a:solidFill>
              <a:srgbClr val="0066CC"/>
            </a:solidFill>
          </a:endParaRPr>
        </a:p>
      </dsp:txBody>
      <dsp:txXfrm>
        <a:off x="4344346" y="3655526"/>
        <a:ext cx="3731287" cy="1166027"/>
      </dsp:txXfrm>
    </dsp:sp>
    <dsp:sp modelId="{915FF867-DFF2-411B-A34D-D37A9F0E6A70}">
      <dsp:nvSpPr>
        <dsp:cNvPr id="0" name=""/>
        <dsp:cNvSpPr/>
      </dsp:nvSpPr>
      <dsp:spPr>
        <a:xfrm>
          <a:off x="4152514" y="3647144"/>
          <a:ext cx="603708" cy="1063451"/>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71592-5FD3-4221-88CC-FC2F86A55C2E}">
      <dsp:nvSpPr>
        <dsp:cNvPr id="0" name=""/>
        <dsp:cNvSpPr/>
      </dsp:nvSpPr>
      <dsp:spPr>
        <a:xfrm>
          <a:off x="1211812" y="141680"/>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solidFill>
                <a:srgbClr val="0066CC"/>
              </a:solidFill>
            </a:rPr>
            <a:t>All of the above </a:t>
          </a:r>
          <a:endParaRPr lang="en-US" sz="3700" kern="1200" dirty="0">
            <a:solidFill>
              <a:srgbClr val="0066CC"/>
            </a:solidFill>
          </a:endParaRPr>
        </a:p>
      </dsp:txBody>
      <dsp:txXfrm>
        <a:off x="1211812" y="141680"/>
        <a:ext cx="4030334" cy="1259479"/>
      </dsp:txXfrm>
    </dsp:sp>
    <dsp:sp modelId="{E0609C7C-432B-4177-A8F4-E19F0FB7B8DA}">
      <dsp:nvSpPr>
        <dsp:cNvPr id="0" name=""/>
        <dsp:cNvSpPr/>
      </dsp:nvSpPr>
      <dsp:spPr>
        <a:xfrm>
          <a:off x="1004605" y="132626"/>
          <a:ext cx="652092" cy="114868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765" b="20765"/>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887297" y="994901"/>
          <a:ext cx="7064605" cy="12352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6672"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0066CC"/>
              </a:solidFill>
            </a:rPr>
            <a:t>Good qualities of a Healthcare agent include…</a:t>
          </a:r>
          <a:endParaRPr lang="en-US" sz="2400" kern="1200" dirty="0">
            <a:solidFill>
              <a:srgbClr val="0066CC"/>
            </a:solidFill>
          </a:endParaRPr>
        </a:p>
      </dsp:txBody>
      <dsp:txXfrm>
        <a:off x="887297" y="994901"/>
        <a:ext cx="7064605" cy="1235243"/>
      </dsp:txXfrm>
    </dsp:sp>
    <dsp:sp modelId="{8A2971F8-5E1C-45EF-B28B-88CA2E5E5600}">
      <dsp:nvSpPr>
        <dsp:cNvPr id="0" name=""/>
        <dsp:cNvSpPr/>
      </dsp:nvSpPr>
      <dsp:spPr>
        <a:xfrm>
          <a:off x="781735" y="951008"/>
          <a:ext cx="738402" cy="1015309"/>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298527" y="2383140"/>
          <a:ext cx="3952779" cy="12352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6672"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rgbClr val="0066CC"/>
              </a:solidFill>
            </a:rPr>
            <a:t>Willing to accept the role as your Healthcare Agent</a:t>
          </a:r>
          <a:endParaRPr lang="en-US" sz="2300" kern="1200" dirty="0">
            <a:solidFill>
              <a:srgbClr val="0066CC"/>
            </a:solidFill>
          </a:endParaRPr>
        </a:p>
      </dsp:txBody>
      <dsp:txXfrm>
        <a:off x="298527" y="2383140"/>
        <a:ext cx="3952779" cy="1235243"/>
      </dsp:txXfrm>
    </dsp:sp>
    <dsp:sp modelId="{ABE47D76-AFBD-4D2D-BFDC-CFD84BA87F72}">
      <dsp:nvSpPr>
        <dsp:cNvPr id="0" name=""/>
        <dsp:cNvSpPr/>
      </dsp:nvSpPr>
      <dsp:spPr>
        <a:xfrm>
          <a:off x="149876" y="2371511"/>
          <a:ext cx="480981" cy="963415"/>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4587892" y="2379084"/>
          <a:ext cx="3952779" cy="12352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6672"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rgbClr val="0066CC"/>
              </a:solidFill>
            </a:rPr>
            <a:t>Willing to talk to you about your goals, values, and preferences</a:t>
          </a:r>
          <a:endParaRPr lang="en-US" sz="2300" kern="1200" dirty="0">
            <a:solidFill>
              <a:srgbClr val="0066CC"/>
            </a:solidFill>
          </a:endParaRPr>
        </a:p>
      </dsp:txBody>
      <dsp:txXfrm>
        <a:off x="4587892" y="2379084"/>
        <a:ext cx="3952779" cy="1235243"/>
      </dsp:txXfrm>
    </dsp:sp>
    <dsp:sp modelId="{186DE28B-F24E-405F-B6A0-B359D0F26F18}">
      <dsp:nvSpPr>
        <dsp:cNvPr id="0" name=""/>
        <dsp:cNvSpPr/>
      </dsp:nvSpPr>
      <dsp:spPr>
        <a:xfrm>
          <a:off x="4404101" y="2375567"/>
          <a:ext cx="645217" cy="947190"/>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314790" y="3838993"/>
          <a:ext cx="3952779" cy="12352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6672"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rgbClr val="0066CC"/>
              </a:solidFill>
            </a:rPr>
            <a:t>Willing to follow your decisions -  even if they may not agree with them</a:t>
          </a:r>
          <a:endParaRPr lang="en-US" sz="2300" kern="1200" dirty="0">
            <a:solidFill>
              <a:srgbClr val="0066CC"/>
            </a:solidFill>
          </a:endParaRPr>
        </a:p>
      </dsp:txBody>
      <dsp:txXfrm>
        <a:off x="314790" y="3838993"/>
        <a:ext cx="3952779" cy="1235243"/>
      </dsp:txXfrm>
    </dsp:sp>
    <dsp:sp modelId="{FE66706F-CBD8-4949-B15F-75EA2E644C5B}">
      <dsp:nvSpPr>
        <dsp:cNvPr id="0" name=""/>
        <dsp:cNvSpPr/>
      </dsp:nvSpPr>
      <dsp:spPr>
        <a:xfrm>
          <a:off x="115919" y="3847623"/>
          <a:ext cx="594651" cy="1070704"/>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53F69D2-DF59-46A9-8C19-DD3C05835B2C}">
      <dsp:nvSpPr>
        <dsp:cNvPr id="0" name=""/>
        <dsp:cNvSpPr/>
      </dsp:nvSpPr>
      <dsp:spPr>
        <a:xfrm>
          <a:off x="4601319" y="3852961"/>
          <a:ext cx="3952779" cy="12352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6672"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solidFill>
                <a:srgbClr val="0066CC"/>
              </a:solidFill>
            </a:rPr>
            <a:t>All of the above </a:t>
          </a:r>
          <a:endParaRPr lang="en-US" sz="2300" kern="1200" dirty="0">
            <a:solidFill>
              <a:srgbClr val="0066CC"/>
            </a:solidFill>
          </a:endParaRPr>
        </a:p>
      </dsp:txBody>
      <dsp:txXfrm>
        <a:off x="4601319" y="3852961"/>
        <a:ext cx="3952779" cy="1235243"/>
      </dsp:txXfrm>
    </dsp:sp>
    <dsp:sp modelId="{9C1431F2-190E-487D-88C5-3663BB038763}">
      <dsp:nvSpPr>
        <dsp:cNvPr id="0" name=""/>
        <dsp:cNvSpPr/>
      </dsp:nvSpPr>
      <dsp:spPr>
        <a:xfrm>
          <a:off x="4398099" y="3844082"/>
          <a:ext cx="639544" cy="1126579"/>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73ADD-5DF8-40EC-94FF-FEFA791D2F4C}">
      <dsp:nvSpPr>
        <dsp:cNvPr id="0" name=""/>
        <dsp:cNvSpPr/>
      </dsp:nvSpPr>
      <dsp:spPr>
        <a:xfrm>
          <a:off x="1211812" y="141680"/>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solidFill>
                <a:srgbClr val="0066CC"/>
              </a:solidFill>
            </a:rPr>
            <a:t>All of the above </a:t>
          </a:r>
          <a:endParaRPr lang="en-US" sz="3700" kern="1200" dirty="0">
            <a:solidFill>
              <a:srgbClr val="0066CC"/>
            </a:solidFill>
          </a:endParaRPr>
        </a:p>
      </dsp:txBody>
      <dsp:txXfrm>
        <a:off x="1211812" y="141680"/>
        <a:ext cx="4030334" cy="1259479"/>
      </dsp:txXfrm>
    </dsp:sp>
    <dsp:sp modelId="{AFE8B945-8352-48A1-B20D-DE0BD995C045}">
      <dsp:nvSpPr>
        <dsp:cNvPr id="0" name=""/>
        <dsp:cNvSpPr/>
      </dsp:nvSpPr>
      <dsp:spPr>
        <a:xfrm>
          <a:off x="1004605" y="132626"/>
          <a:ext cx="652092" cy="114868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765" b="20765"/>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118291" y="314235"/>
          <a:ext cx="6545216"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66CC"/>
              </a:solidFill>
            </a:rPr>
            <a:t>Choosing to stop or continue medical treatment in a situation of severe permanent brain injury with little chance of recovery is ….</a:t>
          </a:r>
          <a:endParaRPr lang="en-US" sz="2000" kern="1200" dirty="0">
            <a:solidFill>
              <a:srgbClr val="0066CC"/>
            </a:solidFill>
          </a:endParaRPr>
        </a:p>
      </dsp:txBody>
      <dsp:txXfrm>
        <a:off x="118291" y="314235"/>
        <a:ext cx="6545216" cy="1144428"/>
      </dsp:txXfrm>
    </dsp:sp>
    <dsp:sp modelId="{8A2971F8-5E1C-45EF-B28B-88CA2E5E5600}">
      <dsp:nvSpPr>
        <dsp:cNvPr id="0" name=""/>
        <dsp:cNvSpPr/>
      </dsp:nvSpPr>
      <dsp:spPr>
        <a:xfrm>
          <a:off x="20491" y="273569"/>
          <a:ext cx="684115" cy="94066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559814" y="1600411"/>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rgbClr val="0066CC"/>
              </a:solidFill>
            </a:rPr>
            <a:t>An important part of my Goals of Care </a:t>
          </a:r>
          <a:endParaRPr lang="en-US" sz="2500" kern="1200" dirty="0">
            <a:solidFill>
              <a:srgbClr val="0066CC"/>
            </a:solidFill>
          </a:endParaRPr>
        </a:p>
      </dsp:txBody>
      <dsp:txXfrm>
        <a:off x="1559814" y="1600411"/>
        <a:ext cx="3662171" cy="1144428"/>
      </dsp:txXfrm>
    </dsp:sp>
    <dsp:sp modelId="{ABE47D76-AFBD-4D2D-BFDC-CFD84BA87F72}">
      <dsp:nvSpPr>
        <dsp:cNvPr id="0" name=""/>
        <dsp:cNvSpPr/>
      </dsp:nvSpPr>
      <dsp:spPr>
        <a:xfrm>
          <a:off x="1422091" y="1589637"/>
          <a:ext cx="445619" cy="892585"/>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585279" y="2879071"/>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rgbClr val="0066CC"/>
              </a:solidFill>
            </a:rPr>
            <a:t>Something I don’t need to think about</a:t>
          </a:r>
          <a:endParaRPr lang="en-US" sz="2500" kern="1200" dirty="0">
            <a:solidFill>
              <a:srgbClr val="0066CC"/>
            </a:solidFill>
          </a:endParaRPr>
        </a:p>
      </dsp:txBody>
      <dsp:txXfrm>
        <a:off x="1585279" y="2879071"/>
        <a:ext cx="3662171" cy="1144428"/>
      </dsp:txXfrm>
    </dsp:sp>
    <dsp:sp modelId="{186DE28B-F24E-405F-B6A0-B359D0F26F18}">
      <dsp:nvSpPr>
        <dsp:cNvPr id="0" name=""/>
        <dsp:cNvSpPr/>
      </dsp:nvSpPr>
      <dsp:spPr>
        <a:xfrm>
          <a:off x="1415000" y="2875813"/>
          <a:ext cx="597780" cy="877553"/>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1573567" y="4214948"/>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rgbClr val="0066CC"/>
              </a:solidFill>
            </a:rPr>
            <a:t>Something my doctor will decide for me</a:t>
          </a:r>
          <a:endParaRPr lang="en-US" sz="2500" kern="1200" dirty="0">
            <a:solidFill>
              <a:srgbClr val="0066CC"/>
            </a:solidFill>
          </a:endParaRPr>
        </a:p>
      </dsp:txBody>
      <dsp:txXfrm>
        <a:off x="1573567" y="4214948"/>
        <a:ext cx="3662171" cy="1144428"/>
      </dsp:txXfrm>
    </dsp:sp>
    <dsp:sp modelId="{FE66706F-CBD8-4949-B15F-75EA2E644C5B}">
      <dsp:nvSpPr>
        <dsp:cNvPr id="0" name=""/>
        <dsp:cNvSpPr/>
      </dsp:nvSpPr>
      <dsp:spPr>
        <a:xfrm>
          <a:off x="1389317" y="4222943"/>
          <a:ext cx="550932" cy="991986"/>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45C9F-20B5-4F44-B959-39CC41CE6554}">
      <dsp:nvSpPr>
        <dsp:cNvPr id="0" name=""/>
        <dsp:cNvSpPr/>
      </dsp:nvSpPr>
      <dsp:spPr>
        <a:xfrm>
          <a:off x="1295395" y="107677"/>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rgbClr val="0066CC"/>
              </a:solidFill>
            </a:rPr>
            <a:t>An important part of my Goals of Care </a:t>
          </a:r>
          <a:endParaRPr lang="en-US" sz="3000" kern="1200" dirty="0">
            <a:solidFill>
              <a:srgbClr val="0066CC"/>
            </a:solidFill>
          </a:endParaRPr>
        </a:p>
      </dsp:txBody>
      <dsp:txXfrm>
        <a:off x="1295395" y="107677"/>
        <a:ext cx="4030334" cy="1259479"/>
      </dsp:txXfrm>
    </dsp:sp>
    <dsp:sp modelId="{E4791D2D-57EE-432F-BD2B-B01141BEF811}">
      <dsp:nvSpPr>
        <dsp:cNvPr id="0" name=""/>
        <dsp:cNvSpPr/>
      </dsp:nvSpPr>
      <dsp:spPr>
        <a:xfrm>
          <a:off x="11012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786721" y="1027150"/>
          <a:ext cx="6198957" cy="10838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152"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0066CC"/>
              </a:solidFill>
            </a:rPr>
            <a:t>Examples of cultural beliefs and spiritual needs may include ….</a:t>
          </a:r>
          <a:endParaRPr lang="en-US" sz="2400" kern="1200" dirty="0">
            <a:solidFill>
              <a:srgbClr val="0066CC"/>
            </a:solidFill>
          </a:endParaRPr>
        </a:p>
      </dsp:txBody>
      <dsp:txXfrm>
        <a:off x="786721" y="1027150"/>
        <a:ext cx="6198957" cy="1083885"/>
      </dsp:txXfrm>
    </dsp:sp>
    <dsp:sp modelId="{8A2971F8-5E1C-45EF-B28B-88CA2E5E5600}">
      <dsp:nvSpPr>
        <dsp:cNvPr id="0" name=""/>
        <dsp:cNvSpPr/>
      </dsp:nvSpPr>
      <dsp:spPr>
        <a:xfrm>
          <a:off x="694094" y="988636"/>
          <a:ext cx="647923" cy="890900"/>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263188" y="2245284"/>
          <a:ext cx="3468433" cy="10838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152"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rgbClr val="0066CC"/>
              </a:solidFill>
            </a:rPr>
            <a:t>Music, meditation, prayer</a:t>
          </a:r>
          <a:endParaRPr lang="en-US" sz="1700" kern="1200" dirty="0">
            <a:solidFill>
              <a:srgbClr val="0066CC"/>
            </a:solidFill>
          </a:endParaRPr>
        </a:p>
      </dsp:txBody>
      <dsp:txXfrm>
        <a:off x="263188" y="2245284"/>
        <a:ext cx="3468433" cy="1083885"/>
      </dsp:txXfrm>
    </dsp:sp>
    <dsp:sp modelId="{ABE47D76-AFBD-4D2D-BFDC-CFD84BA87F72}">
      <dsp:nvSpPr>
        <dsp:cNvPr id="0" name=""/>
        <dsp:cNvSpPr/>
      </dsp:nvSpPr>
      <dsp:spPr>
        <a:xfrm>
          <a:off x="132752" y="2235080"/>
          <a:ext cx="422045" cy="845365"/>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4040778" y="2241725"/>
          <a:ext cx="3468433" cy="10838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152"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rgbClr val="0066CC"/>
              </a:solidFill>
            </a:rPr>
            <a:t>Certain clergy persons involvement</a:t>
          </a:r>
          <a:endParaRPr lang="en-US" sz="1700" kern="1200" dirty="0">
            <a:solidFill>
              <a:srgbClr val="0066CC"/>
            </a:solidFill>
          </a:endParaRPr>
        </a:p>
      </dsp:txBody>
      <dsp:txXfrm>
        <a:off x="4040778" y="2241725"/>
        <a:ext cx="3468433" cy="1083885"/>
      </dsp:txXfrm>
    </dsp:sp>
    <dsp:sp modelId="{186DE28B-F24E-405F-B6A0-B359D0F26F18}">
      <dsp:nvSpPr>
        <dsp:cNvPr id="0" name=""/>
        <dsp:cNvSpPr/>
      </dsp:nvSpPr>
      <dsp:spPr>
        <a:xfrm>
          <a:off x="3879507" y="2238640"/>
          <a:ext cx="566156" cy="83112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277458" y="3522747"/>
          <a:ext cx="3468433" cy="10838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152"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rgbClr val="0066CC"/>
              </a:solidFill>
            </a:rPr>
            <a:t>Accepting or declining certain medical treatments not in alignment with your practices/traditions</a:t>
          </a:r>
          <a:endParaRPr lang="en-US" sz="1700" kern="1200" dirty="0">
            <a:solidFill>
              <a:srgbClr val="0066CC"/>
            </a:solidFill>
          </a:endParaRPr>
        </a:p>
      </dsp:txBody>
      <dsp:txXfrm>
        <a:off x="277458" y="3522747"/>
        <a:ext cx="3468433" cy="1083885"/>
      </dsp:txXfrm>
    </dsp:sp>
    <dsp:sp modelId="{FE66706F-CBD8-4949-B15F-75EA2E644C5B}">
      <dsp:nvSpPr>
        <dsp:cNvPr id="0" name=""/>
        <dsp:cNvSpPr/>
      </dsp:nvSpPr>
      <dsp:spPr>
        <a:xfrm>
          <a:off x="102955" y="3530319"/>
          <a:ext cx="521786" cy="939507"/>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53F69D2-DF59-46A9-8C19-DD3C05835B2C}">
      <dsp:nvSpPr>
        <dsp:cNvPr id="0" name=""/>
        <dsp:cNvSpPr/>
      </dsp:nvSpPr>
      <dsp:spPr>
        <a:xfrm>
          <a:off x="4052559" y="3535004"/>
          <a:ext cx="3468433" cy="10838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152"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rgbClr val="0066CC"/>
              </a:solidFill>
            </a:rPr>
            <a:t>All of the above </a:t>
          </a:r>
          <a:endParaRPr lang="en-US" sz="1700" kern="1200" dirty="0">
            <a:solidFill>
              <a:srgbClr val="0066CC"/>
            </a:solidFill>
          </a:endParaRPr>
        </a:p>
      </dsp:txBody>
      <dsp:txXfrm>
        <a:off x="4052559" y="3535004"/>
        <a:ext cx="3468433" cy="1083885"/>
      </dsp:txXfrm>
    </dsp:sp>
    <dsp:sp modelId="{9C1431F2-190E-487D-88C5-3663BB038763}">
      <dsp:nvSpPr>
        <dsp:cNvPr id="0" name=""/>
        <dsp:cNvSpPr/>
      </dsp:nvSpPr>
      <dsp:spPr>
        <a:xfrm>
          <a:off x="3874240" y="3527212"/>
          <a:ext cx="561179" cy="988536"/>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025" y="939934"/>
          <a:ext cx="7305148"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smtClean="0">
              <a:solidFill>
                <a:srgbClr val="0066CC"/>
              </a:solidFill>
            </a:rPr>
            <a:t>I only need to think or do Advance Care Planning when I’m really sick or injured.</a:t>
          </a:r>
          <a:endParaRPr lang="en-US" sz="3000" kern="1200" dirty="0">
            <a:solidFill>
              <a:srgbClr val="0066CC"/>
            </a:solidFill>
          </a:endParaRPr>
        </a:p>
      </dsp:txBody>
      <dsp:txXfrm>
        <a:off x="5025" y="939934"/>
        <a:ext cx="7305148" cy="1277302"/>
      </dsp:txXfrm>
    </dsp:sp>
    <dsp:sp modelId="{8A2971F8-5E1C-45EF-B28B-88CA2E5E5600}">
      <dsp:nvSpPr>
        <dsp:cNvPr id="0" name=""/>
        <dsp:cNvSpPr/>
      </dsp:nvSpPr>
      <dsp:spPr>
        <a:xfrm>
          <a:off x="0" y="962290"/>
          <a:ext cx="731517" cy="914394"/>
        </a:xfrm>
        <a:prstGeom prst="rect">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13916" y="2375442"/>
          <a:ext cx="4087367"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rgbClr val="0066CC"/>
              </a:solidFill>
            </a:rPr>
            <a:t>True</a:t>
          </a:r>
          <a:endParaRPr lang="en-US" sz="3000" kern="1200" dirty="0">
            <a:solidFill>
              <a:srgbClr val="0066CC"/>
            </a:solidFill>
          </a:endParaRPr>
        </a:p>
      </dsp:txBody>
      <dsp:txXfrm>
        <a:off x="1613916" y="2375442"/>
        <a:ext cx="4087367" cy="1277302"/>
      </dsp:txXfrm>
    </dsp:sp>
    <dsp:sp modelId="{ABE47D76-AFBD-4D2D-BFDC-CFD84BA87F72}">
      <dsp:nvSpPr>
        <dsp:cNvPr id="0" name=""/>
        <dsp:cNvSpPr/>
      </dsp:nvSpPr>
      <dsp:spPr>
        <a:xfrm>
          <a:off x="1460203" y="2363417"/>
          <a:ext cx="497358" cy="99621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42338" y="3802561"/>
          <a:ext cx="4087367"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rgbClr val="0066CC"/>
              </a:solidFill>
            </a:rPr>
            <a:t>False </a:t>
          </a:r>
          <a:endParaRPr lang="en-US" sz="3000" kern="1200" dirty="0">
            <a:solidFill>
              <a:srgbClr val="0066CC"/>
            </a:solidFill>
          </a:endParaRPr>
        </a:p>
      </dsp:txBody>
      <dsp:txXfrm>
        <a:off x="1642338" y="3802561"/>
        <a:ext cx="4087367" cy="1277302"/>
      </dsp:txXfrm>
    </dsp:sp>
    <dsp:sp modelId="{186DE28B-F24E-405F-B6A0-B359D0F26F18}">
      <dsp:nvSpPr>
        <dsp:cNvPr id="0" name=""/>
        <dsp:cNvSpPr/>
      </dsp:nvSpPr>
      <dsp:spPr>
        <a:xfrm>
          <a:off x="1452289" y="3798925"/>
          <a:ext cx="667186" cy="979441"/>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73ADD-5DF8-40EC-94FF-FEFA791D2F4C}">
      <dsp:nvSpPr>
        <dsp:cNvPr id="0" name=""/>
        <dsp:cNvSpPr/>
      </dsp:nvSpPr>
      <dsp:spPr>
        <a:xfrm>
          <a:off x="1211812" y="141680"/>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solidFill>
                <a:srgbClr val="0066CC"/>
              </a:solidFill>
            </a:rPr>
            <a:t>All of the above </a:t>
          </a:r>
          <a:endParaRPr lang="en-US" sz="3700" kern="1200" dirty="0">
            <a:solidFill>
              <a:srgbClr val="0066CC"/>
            </a:solidFill>
          </a:endParaRPr>
        </a:p>
      </dsp:txBody>
      <dsp:txXfrm>
        <a:off x="1211812" y="141680"/>
        <a:ext cx="4030334" cy="1259479"/>
      </dsp:txXfrm>
    </dsp:sp>
    <dsp:sp modelId="{AFE8B945-8352-48A1-B20D-DE0BD995C045}">
      <dsp:nvSpPr>
        <dsp:cNvPr id="0" name=""/>
        <dsp:cNvSpPr/>
      </dsp:nvSpPr>
      <dsp:spPr>
        <a:xfrm>
          <a:off x="1004605" y="132626"/>
          <a:ext cx="652092" cy="114868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765" b="20765"/>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182" y="876072"/>
          <a:ext cx="7533434"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smtClean="0">
              <a:solidFill>
                <a:srgbClr val="0066CC"/>
              </a:solidFill>
            </a:rPr>
            <a:t>It’s natural to have some fears or worries about future healthcare decisions</a:t>
          </a:r>
          <a:endParaRPr lang="en-US" sz="3000" kern="1200" dirty="0">
            <a:solidFill>
              <a:srgbClr val="0066CC"/>
            </a:solidFill>
          </a:endParaRPr>
        </a:p>
      </dsp:txBody>
      <dsp:txXfrm>
        <a:off x="5182" y="876072"/>
        <a:ext cx="7533434" cy="1317218"/>
      </dsp:txXfrm>
    </dsp:sp>
    <dsp:sp modelId="{8A2971F8-5E1C-45EF-B28B-88CA2E5E5600}">
      <dsp:nvSpPr>
        <dsp:cNvPr id="0" name=""/>
        <dsp:cNvSpPr/>
      </dsp:nvSpPr>
      <dsp:spPr>
        <a:xfrm>
          <a:off x="19061" y="867689"/>
          <a:ext cx="731519" cy="100584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64350" y="2356439"/>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rgbClr val="0066CC"/>
              </a:solidFill>
            </a:rPr>
            <a:t>True</a:t>
          </a:r>
          <a:endParaRPr lang="en-US" sz="3000" kern="1200" dirty="0">
            <a:solidFill>
              <a:srgbClr val="0066CC"/>
            </a:solidFill>
          </a:endParaRPr>
        </a:p>
      </dsp:txBody>
      <dsp:txXfrm>
        <a:off x="1664350" y="2356439"/>
        <a:ext cx="4215098" cy="1317218"/>
      </dsp:txXfrm>
    </dsp:sp>
    <dsp:sp modelId="{ABE47D76-AFBD-4D2D-BFDC-CFD84BA87F72}">
      <dsp:nvSpPr>
        <dsp:cNvPr id="0" name=""/>
        <dsp:cNvSpPr/>
      </dsp:nvSpPr>
      <dsp:spPr>
        <a:xfrm>
          <a:off x="1505835" y="2344038"/>
          <a:ext cx="512901" cy="102735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93661" y="3828155"/>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rgbClr val="0066CC"/>
              </a:solidFill>
            </a:rPr>
            <a:t>False </a:t>
          </a:r>
          <a:endParaRPr lang="en-US" sz="3000" kern="1200" dirty="0">
            <a:solidFill>
              <a:srgbClr val="0066CC"/>
            </a:solidFill>
          </a:endParaRPr>
        </a:p>
      </dsp:txBody>
      <dsp:txXfrm>
        <a:off x="1693661" y="3828155"/>
        <a:ext cx="4215098" cy="1317218"/>
      </dsp:txXfrm>
    </dsp:sp>
    <dsp:sp modelId="{186DE28B-F24E-405F-B6A0-B359D0F26F18}">
      <dsp:nvSpPr>
        <dsp:cNvPr id="0" name=""/>
        <dsp:cNvSpPr/>
      </dsp:nvSpPr>
      <dsp:spPr>
        <a:xfrm>
          <a:off x="1497673" y="3824406"/>
          <a:ext cx="688035" cy="101004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44C42-0864-4E1D-870B-7518223CECE3}">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True</a:t>
          </a:r>
          <a:endParaRPr lang="en-US" sz="5800" kern="1200" dirty="0">
            <a:solidFill>
              <a:srgbClr val="0066CC"/>
            </a:solidFill>
          </a:endParaRPr>
        </a:p>
      </dsp:txBody>
      <dsp:txXfrm>
        <a:off x="1040598" y="185122"/>
        <a:ext cx="4030334" cy="1259479"/>
      </dsp:txXfrm>
    </dsp:sp>
    <dsp:sp modelId="{9595D3A9-A337-47A9-B66C-4AD8C9C0A7ED}">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182" y="876072"/>
          <a:ext cx="7533434"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solidFill>
                <a:srgbClr val="0066CC"/>
              </a:solidFill>
            </a:rPr>
            <a:t>If an adult has not identified a HCPOA and is not able to express their own wishes, a Surrogate Decision Maker is determined by the state of Illinois.</a:t>
          </a:r>
          <a:endParaRPr lang="en-US" sz="2300" kern="1200" dirty="0">
            <a:solidFill>
              <a:srgbClr val="0066CC"/>
            </a:solidFill>
          </a:endParaRPr>
        </a:p>
      </dsp:txBody>
      <dsp:txXfrm>
        <a:off x="5182" y="876072"/>
        <a:ext cx="7533434" cy="1317218"/>
      </dsp:txXfrm>
    </dsp:sp>
    <dsp:sp modelId="{8A2971F8-5E1C-45EF-B28B-88CA2E5E5600}">
      <dsp:nvSpPr>
        <dsp:cNvPr id="0" name=""/>
        <dsp:cNvSpPr/>
      </dsp:nvSpPr>
      <dsp:spPr>
        <a:xfrm>
          <a:off x="19061" y="867689"/>
          <a:ext cx="731519" cy="100584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64350" y="2356439"/>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rgbClr val="0066CC"/>
              </a:solidFill>
            </a:rPr>
            <a:t>True</a:t>
          </a:r>
          <a:endParaRPr lang="en-US" sz="2300" kern="1200" dirty="0">
            <a:solidFill>
              <a:srgbClr val="0066CC"/>
            </a:solidFill>
          </a:endParaRPr>
        </a:p>
      </dsp:txBody>
      <dsp:txXfrm>
        <a:off x="1664350" y="2356439"/>
        <a:ext cx="4215098" cy="1317218"/>
      </dsp:txXfrm>
    </dsp:sp>
    <dsp:sp modelId="{ABE47D76-AFBD-4D2D-BFDC-CFD84BA87F72}">
      <dsp:nvSpPr>
        <dsp:cNvPr id="0" name=""/>
        <dsp:cNvSpPr/>
      </dsp:nvSpPr>
      <dsp:spPr>
        <a:xfrm>
          <a:off x="1505835" y="2344038"/>
          <a:ext cx="512901" cy="102735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93661" y="3828155"/>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rgbClr val="0066CC"/>
              </a:solidFill>
            </a:rPr>
            <a:t>False </a:t>
          </a:r>
          <a:endParaRPr lang="en-US" sz="2300" kern="1200" dirty="0">
            <a:solidFill>
              <a:srgbClr val="0066CC"/>
            </a:solidFill>
          </a:endParaRPr>
        </a:p>
      </dsp:txBody>
      <dsp:txXfrm>
        <a:off x="1693661" y="3828155"/>
        <a:ext cx="4215098" cy="1317218"/>
      </dsp:txXfrm>
    </dsp:sp>
    <dsp:sp modelId="{186DE28B-F24E-405F-B6A0-B359D0F26F18}">
      <dsp:nvSpPr>
        <dsp:cNvPr id="0" name=""/>
        <dsp:cNvSpPr/>
      </dsp:nvSpPr>
      <dsp:spPr>
        <a:xfrm>
          <a:off x="1497673" y="3824406"/>
          <a:ext cx="688035" cy="101004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44C42-0864-4E1D-870B-7518223CECE3}">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True</a:t>
          </a:r>
          <a:endParaRPr lang="en-US" sz="5800" kern="1200" dirty="0">
            <a:solidFill>
              <a:srgbClr val="0066CC"/>
            </a:solidFill>
          </a:endParaRPr>
        </a:p>
      </dsp:txBody>
      <dsp:txXfrm>
        <a:off x="1040598" y="185122"/>
        <a:ext cx="4030334" cy="1259479"/>
      </dsp:txXfrm>
    </dsp:sp>
    <dsp:sp modelId="{9595D3A9-A337-47A9-B66C-4AD8C9C0A7ED}">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793232" y="428192"/>
          <a:ext cx="6185934" cy="10816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2609"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0066CC"/>
              </a:solidFill>
            </a:rPr>
            <a:t>Good online Advance Care Planning resources include:</a:t>
          </a:r>
          <a:endParaRPr lang="en-US" sz="2400" kern="1200" dirty="0">
            <a:solidFill>
              <a:srgbClr val="0066CC"/>
            </a:solidFill>
          </a:endParaRPr>
        </a:p>
      </dsp:txBody>
      <dsp:txXfrm>
        <a:off x="793232" y="428192"/>
        <a:ext cx="6185934" cy="1081608"/>
      </dsp:txXfrm>
    </dsp:sp>
    <dsp:sp modelId="{8A2971F8-5E1C-45EF-B28B-88CA2E5E5600}">
      <dsp:nvSpPr>
        <dsp:cNvPr id="0" name=""/>
        <dsp:cNvSpPr/>
      </dsp:nvSpPr>
      <dsp:spPr>
        <a:xfrm>
          <a:off x="700800" y="389759"/>
          <a:ext cx="646562" cy="889028"/>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270799" y="1643767"/>
          <a:ext cx="3461146" cy="10816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2609"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rgbClr val="0066CC"/>
              </a:solidFill>
            </a:rPr>
            <a:t>The Conversation Project.org</a:t>
          </a:r>
          <a:endParaRPr lang="en-US" sz="2900" kern="1200" dirty="0">
            <a:solidFill>
              <a:srgbClr val="0066CC"/>
            </a:solidFill>
          </a:endParaRPr>
        </a:p>
      </dsp:txBody>
      <dsp:txXfrm>
        <a:off x="270799" y="1643767"/>
        <a:ext cx="3461146" cy="1081608"/>
      </dsp:txXfrm>
    </dsp:sp>
    <dsp:sp modelId="{ABE47D76-AFBD-4D2D-BFDC-CFD84BA87F72}">
      <dsp:nvSpPr>
        <dsp:cNvPr id="0" name=""/>
        <dsp:cNvSpPr/>
      </dsp:nvSpPr>
      <dsp:spPr>
        <a:xfrm>
          <a:off x="140637" y="1633585"/>
          <a:ext cx="421158" cy="84358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4040453" y="1640215"/>
          <a:ext cx="3461146" cy="10816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2609"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rgbClr val="0066CC"/>
              </a:solidFill>
            </a:rPr>
            <a:t>Prepare for your Care.org</a:t>
          </a:r>
          <a:endParaRPr lang="en-US" sz="2900" kern="1200" dirty="0">
            <a:solidFill>
              <a:srgbClr val="0066CC"/>
            </a:solidFill>
          </a:endParaRPr>
        </a:p>
      </dsp:txBody>
      <dsp:txXfrm>
        <a:off x="4040453" y="1640215"/>
        <a:ext cx="3461146" cy="1081608"/>
      </dsp:txXfrm>
    </dsp:sp>
    <dsp:sp modelId="{186DE28B-F24E-405F-B6A0-B359D0F26F18}">
      <dsp:nvSpPr>
        <dsp:cNvPr id="0" name=""/>
        <dsp:cNvSpPr/>
      </dsp:nvSpPr>
      <dsp:spPr>
        <a:xfrm>
          <a:off x="3879521" y="1637136"/>
          <a:ext cx="564967" cy="829382"/>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285039" y="2918546"/>
          <a:ext cx="3461146" cy="10816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2609"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rgbClr val="0066CC"/>
              </a:solidFill>
            </a:rPr>
            <a:t>Begin the Conversation.org</a:t>
          </a:r>
          <a:endParaRPr lang="en-US" sz="2900" kern="1200" dirty="0">
            <a:solidFill>
              <a:srgbClr val="0066CC"/>
            </a:solidFill>
          </a:endParaRPr>
        </a:p>
      </dsp:txBody>
      <dsp:txXfrm>
        <a:off x="285039" y="2918546"/>
        <a:ext cx="3461146" cy="1081608"/>
      </dsp:txXfrm>
    </dsp:sp>
    <dsp:sp modelId="{FE66706F-CBD8-4949-B15F-75EA2E644C5B}">
      <dsp:nvSpPr>
        <dsp:cNvPr id="0" name=""/>
        <dsp:cNvSpPr/>
      </dsp:nvSpPr>
      <dsp:spPr>
        <a:xfrm>
          <a:off x="110903" y="2926103"/>
          <a:ext cx="520690" cy="937533"/>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53F69D2-DF59-46A9-8C19-DD3C05835B2C}">
      <dsp:nvSpPr>
        <dsp:cNvPr id="0" name=""/>
        <dsp:cNvSpPr/>
      </dsp:nvSpPr>
      <dsp:spPr>
        <a:xfrm>
          <a:off x="4052210" y="2930777"/>
          <a:ext cx="3461146" cy="10816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2609"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solidFill>
                <a:srgbClr val="0066CC"/>
              </a:solidFill>
            </a:rPr>
            <a:t>AARP.org</a:t>
          </a:r>
          <a:endParaRPr lang="en-US" sz="2900" kern="1200" dirty="0">
            <a:solidFill>
              <a:srgbClr val="0066CC"/>
            </a:solidFill>
          </a:endParaRPr>
        </a:p>
      </dsp:txBody>
      <dsp:txXfrm>
        <a:off x="4052210" y="2930777"/>
        <a:ext cx="3461146" cy="1081608"/>
      </dsp:txXfrm>
    </dsp:sp>
    <dsp:sp modelId="{9C1431F2-190E-487D-88C5-3663BB038763}">
      <dsp:nvSpPr>
        <dsp:cNvPr id="0" name=""/>
        <dsp:cNvSpPr/>
      </dsp:nvSpPr>
      <dsp:spPr>
        <a:xfrm>
          <a:off x="3874265" y="2923002"/>
          <a:ext cx="560000" cy="986459"/>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0173388D-24CF-4E99-9C7F-E05FC38E7CDD}">
      <dsp:nvSpPr>
        <dsp:cNvPr id="0" name=""/>
        <dsp:cNvSpPr/>
      </dsp:nvSpPr>
      <dsp:spPr>
        <a:xfrm>
          <a:off x="2405086" y="4136170"/>
          <a:ext cx="3461146" cy="10816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2609"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solidFill>
                <a:srgbClr val="0066CC"/>
              </a:solidFill>
            </a:rPr>
            <a:t>All of the above </a:t>
          </a:r>
          <a:endParaRPr lang="en-US" sz="2900" kern="1200" dirty="0">
            <a:solidFill>
              <a:srgbClr val="0066CC"/>
            </a:solidFill>
          </a:endParaRPr>
        </a:p>
      </dsp:txBody>
      <dsp:txXfrm>
        <a:off x="2405086" y="4136170"/>
        <a:ext cx="3461146" cy="1081608"/>
      </dsp:txXfrm>
    </dsp:sp>
    <dsp:sp modelId="{95DE09B4-3DB6-48EA-A4DC-060A69D4615E}">
      <dsp:nvSpPr>
        <dsp:cNvPr id="0" name=""/>
        <dsp:cNvSpPr/>
      </dsp:nvSpPr>
      <dsp:spPr>
        <a:xfrm>
          <a:off x="2362065" y="4317669"/>
          <a:ext cx="410415" cy="74996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4000" r="-24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B3E09-25B5-4C94-8D31-C8BDC2C3A5F3}">
      <dsp:nvSpPr>
        <dsp:cNvPr id="0" name=""/>
        <dsp:cNvSpPr/>
      </dsp:nvSpPr>
      <dsp:spPr>
        <a:xfrm>
          <a:off x="1028695" y="84248"/>
          <a:ext cx="3606088" cy="11269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3289"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solidFill>
                <a:srgbClr val="0066CC"/>
              </a:solidFill>
            </a:rPr>
            <a:t>All of the above </a:t>
          </a:r>
          <a:endParaRPr lang="en-US" sz="3300" kern="1200" dirty="0">
            <a:solidFill>
              <a:srgbClr val="0066CC"/>
            </a:solidFill>
          </a:endParaRPr>
        </a:p>
      </dsp:txBody>
      <dsp:txXfrm>
        <a:off x="1028695" y="84248"/>
        <a:ext cx="3606088" cy="1126902"/>
      </dsp:txXfrm>
    </dsp:sp>
    <dsp:sp modelId="{A9FB0AAE-4345-44CD-8EE1-A1243CB483E8}">
      <dsp:nvSpPr>
        <dsp:cNvPr id="0" name=""/>
        <dsp:cNvSpPr/>
      </dsp:nvSpPr>
      <dsp:spPr>
        <a:xfrm>
          <a:off x="990598" y="266579"/>
          <a:ext cx="537683" cy="73176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497606" y="223375"/>
          <a:ext cx="7691587" cy="119358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8456"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0066CC"/>
              </a:solidFill>
            </a:rPr>
            <a:t>Which documents specifically help with designating my </a:t>
          </a:r>
          <a:r>
            <a:rPr lang="en-US" sz="2800" b="1" u="sng" kern="1200" dirty="0" smtClean="0">
              <a:solidFill>
                <a:srgbClr val="0066CC"/>
              </a:solidFill>
            </a:rPr>
            <a:t>finances and personal affairs</a:t>
          </a:r>
          <a:r>
            <a:rPr lang="en-US" sz="2800" b="1" kern="1200" dirty="0" smtClean="0">
              <a:solidFill>
                <a:srgbClr val="0066CC"/>
              </a:solidFill>
            </a:rPr>
            <a:t>? </a:t>
          </a:r>
          <a:endParaRPr lang="en-US" sz="2800" kern="1200" dirty="0">
            <a:solidFill>
              <a:srgbClr val="0066CC"/>
            </a:solidFill>
          </a:endParaRPr>
        </a:p>
      </dsp:txBody>
      <dsp:txXfrm>
        <a:off x="497606" y="223375"/>
        <a:ext cx="7691587" cy="1193586"/>
      </dsp:txXfrm>
    </dsp:sp>
    <dsp:sp modelId="{8A2971F8-5E1C-45EF-B28B-88CA2E5E5600}">
      <dsp:nvSpPr>
        <dsp:cNvPr id="0" name=""/>
        <dsp:cNvSpPr/>
      </dsp:nvSpPr>
      <dsp:spPr>
        <a:xfrm>
          <a:off x="304804" y="210277"/>
          <a:ext cx="713501" cy="981069"/>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366925" y="1564798"/>
          <a:ext cx="3819477" cy="119358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8456"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0066CC"/>
              </a:solidFill>
            </a:rPr>
            <a:t>Healthcare Power of Attorney</a:t>
          </a:r>
          <a:endParaRPr lang="en-US" sz="2400" kern="1200" dirty="0">
            <a:solidFill>
              <a:srgbClr val="0066CC"/>
            </a:solidFill>
          </a:endParaRPr>
        </a:p>
      </dsp:txBody>
      <dsp:txXfrm>
        <a:off x="366925" y="1564798"/>
        <a:ext cx="3819477" cy="1193586"/>
      </dsp:txXfrm>
    </dsp:sp>
    <dsp:sp modelId="{ABE47D76-AFBD-4D2D-BFDC-CFD84BA87F72}">
      <dsp:nvSpPr>
        <dsp:cNvPr id="0" name=""/>
        <dsp:cNvSpPr/>
      </dsp:nvSpPr>
      <dsp:spPr>
        <a:xfrm>
          <a:off x="223287" y="1553561"/>
          <a:ext cx="464761" cy="930925"/>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4500397" y="1560878"/>
          <a:ext cx="3819477" cy="119358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8456"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0066CC"/>
              </a:solidFill>
            </a:rPr>
            <a:t>Financial Power of Attorney</a:t>
          </a:r>
          <a:endParaRPr lang="en-US" sz="2800" kern="1200" dirty="0">
            <a:solidFill>
              <a:srgbClr val="0066CC"/>
            </a:solidFill>
          </a:endParaRPr>
        </a:p>
      </dsp:txBody>
      <dsp:txXfrm>
        <a:off x="4500397" y="1560878"/>
        <a:ext cx="3819477" cy="1193586"/>
      </dsp:txXfrm>
    </dsp:sp>
    <dsp:sp modelId="{186DE28B-F24E-405F-B6A0-B359D0F26F18}">
      <dsp:nvSpPr>
        <dsp:cNvPr id="0" name=""/>
        <dsp:cNvSpPr/>
      </dsp:nvSpPr>
      <dsp:spPr>
        <a:xfrm>
          <a:off x="4322804" y="1557480"/>
          <a:ext cx="623458" cy="915247"/>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382639" y="2971553"/>
          <a:ext cx="3819477" cy="119358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8456"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0066CC"/>
              </a:solidFill>
            </a:rPr>
            <a:t>Living Will</a:t>
          </a:r>
          <a:endParaRPr lang="en-US" sz="2800" kern="1200" dirty="0">
            <a:solidFill>
              <a:srgbClr val="0066CC"/>
            </a:solidFill>
          </a:endParaRPr>
        </a:p>
      </dsp:txBody>
      <dsp:txXfrm>
        <a:off x="382639" y="2971553"/>
        <a:ext cx="3819477" cy="1193586"/>
      </dsp:txXfrm>
    </dsp:sp>
    <dsp:sp modelId="{FE66706F-CBD8-4949-B15F-75EA2E644C5B}">
      <dsp:nvSpPr>
        <dsp:cNvPr id="0" name=""/>
        <dsp:cNvSpPr/>
      </dsp:nvSpPr>
      <dsp:spPr>
        <a:xfrm>
          <a:off x="190475" y="2979893"/>
          <a:ext cx="574597" cy="1034596"/>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53F69D2-DF59-46A9-8C19-DD3C05835B2C}">
      <dsp:nvSpPr>
        <dsp:cNvPr id="0" name=""/>
        <dsp:cNvSpPr/>
      </dsp:nvSpPr>
      <dsp:spPr>
        <a:xfrm>
          <a:off x="4513371" y="2985051"/>
          <a:ext cx="3819477" cy="119358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8456"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rgbClr val="0066CC"/>
              </a:solidFill>
            </a:rPr>
            <a:t>Last Will and Testament</a:t>
          </a:r>
          <a:endParaRPr lang="en-US" sz="2800" kern="1200" dirty="0">
            <a:solidFill>
              <a:srgbClr val="0066CC"/>
            </a:solidFill>
          </a:endParaRPr>
        </a:p>
      </dsp:txBody>
      <dsp:txXfrm>
        <a:off x="4513371" y="2985051"/>
        <a:ext cx="3819477" cy="1193586"/>
      </dsp:txXfrm>
    </dsp:sp>
    <dsp:sp modelId="{9C1431F2-190E-487D-88C5-3663BB038763}">
      <dsp:nvSpPr>
        <dsp:cNvPr id="0" name=""/>
        <dsp:cNvSpPr/>
      </dsp:nvSpPr>
      <dsp:spPr>
        <a:xfrm>
          <a:off x="4317004" y="2976471"/>
          <a:ext cx="617977" cy="1088586"/>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0173388D-24CF-4E99-9C7F-E05FC38E7CDD}">
      <dsp:nvSpPr>
        <dsp:cNvPr id="0" name=""/>
        <dsp:cNvSpPr/>
      </dsp:nvSpPr>
      <dsp:spPr>
        <a:xfrm>
          <a:off x="2486028" y="4315237"/>
          <a:ext cx="3819477" cy="119358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8456"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solidFill>
                <a:srgbClr val="0066CC"/>
              </a:solidFill>
            </a:rPr>
            <a:t>Answers B </a:t>
          </a:r>
          <a:r>
            <a:rPr lang="en-US" sz="2800" kern="1200" dirty="0" smtClean="0">
              <a:solidFill>
                <a:srgbClr val="0066CC"/>
              </a:solidFill>
            </a:rPr>
            <a:t>and</a:t>
          </a:r>
          <a:r>
            <a:rPr lang="en-US" sz="3100" kern="1200" dirty="0" smtClean="0">
              <a:solidFill>
                <a:srgbClr val="0066CC"/>
              </a:solidFill>
            </a:rPr>
            <a:t> D</a:t>
          </a:r>
          <a:endParaRPr lang="en-US" sz="3100" kern="1200" dirty="0">
            <a:solidFill>
              <a:srgbClr val="0066CC"/>
            </a:solidFill>
          </a:endParaRPr>
        </a:p>
      </dsp:txBody>
      <dsp:txXfrm>
        <a:off x="2486028" y="4315237"/>
        <a:ext cx="3819477" cy="1193586"/>
      </dsp:txXfrm>
    </dsp:sp>
    <dsp:sp modelId="{95DE09B4-3DB6-48EA-A4DC-060A69D4615E}">
      <dsp:nvSpPr>
        <dsp:cNvPr id="0" name=""/>
        <dsp:cNvSpPr/>
      </dsp:nvSpPr>
      <dsp:spPr>
        <a:xfrm>
          <a:off x="2388748" y="4647708"/>
          <a:ext cx="436763" cy="563242"/>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4000" r="-24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99D51-22EF-4ECD-9270-ED238E58ADCD}">
      <dsp:nvSpPr>
        <dsp:cNvPr id="0" name=""/>
        <dsp:cNvSpPr/>
      </dsp:nvSpPr>
      <dsp:spPr>
        <a:xfrm>
          <a:off x="293086" y="169176"/>
          <a:ext cx="6095264" cy="164231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2393"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Answers B and D:</a:t>
          </a:r>
        </a:p>
        <a:p>
          <a:pPr lvl="0" algn="l" defTabSz="1200150">
            <a:lnSpc>
              <a:spcPct val="90000"/>
            </a:lnSpc>
            <a:spcBef>
              <a:spcPct val="0"/>
            </a:spcBef>
            <a:spcAft>
              <a:spcPct val="35000"/>
            </a:spcAft>
          </a:pPr>
          <a:r>
            <a:rPr lang="en-US" sz="2700" kern="1200" dirty="0" smtClean="0">
              <a:solidFill>
                <a:srgbClr val="0066CC"/>
              </a:solidFill>
            </a:rPr>
            <a:t>Financial Power of Attorney</a:t>
          </a:r>
        </a:p>
        <a:p>
          <a:pPr lvl="0" algn="l" defTabSz="1200150">
            <a:lnSpc>
              <a:spcPct val="90000"/>
            </a:lnSpc>
            <a:spcBef>
              <a:spcPct val="0"/>
            </a:spcBef>
            <a:spcAft>
              <a:spcPct val="35000"/>
            </a:spcAft>
          </a:pPr>
          <a:r>
            <a:rPr lang="en-US" sz="2700" kern="1200" dirty="0" smtClean="0">
              <a:solidFill>
                <a:srgbClr val="0066CC"/>
              </a:solidFill>
            </a:rPr>
            <a:t>Last Will and Testament</a:t>
          </a:r>
          <a:endParaRPr lang="en-US" sz="2700" kern="1200" dirty="0">
            <a:solidFill>
              <a:srgbClr val="0066CC"/>
            </a:solidFill>
          </a:endParaRPr>
        </a:p>
      </dsp:txBody>
      <dsp:txXfrm>
        <a:off x="293086" y="169176"/>
        <a:ext cx="6095264" cy="1642312"/>
      </dsp:txXfrm>
    </dsp:sp>
    <dsp:sp modelId="{DA46B251-07F6-49DE-9218-DC9B1CCFEE26}">
      <dsp:nvSpPr>
        <dsp:cNvPr id="0" name=""/>
        <dsp:cNvSpPr/>
      </dsp:nvSpPr>
      <dsp:spPr>
        <a:xfrm>
          <a:off x="0" y="436125"/>
          <a:ext cx="842049" cy="93786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786721" y="1027150"/>
          <a:ext cx="6198957" cy="10838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152"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0066CC"/>
              </a:solidFill>
            </a:rPr>
            <a:t>Which one of the following terms doesn’t have the same meaning as the rest?</a:t>
          </a:r>
          <a:endParaRPr lang="en-US" sz="2400" kern="1200" dirty="0">
            <a:solidFill>
              <a:srgbClr val="0066CC"/>
            </a:solidFill>
          </a:endParaRPr>
        </a:p>
      </dsp:txBody>
      <dsp:txXfrm>
        <a:off x="786721" y="1027150"/>
        <a:ext cx="6198957" cy="1083885"/>
      </dsp:txXfrm>
    </dsp:sp>
    <dsp:sp modelId="{8A2971F8-5E1C-45EF-B28B-88CA2E5E5600}">
      <dsp:nvSpPr>
        <dsp:cNvPr id="0" name=""/>
        <dsp:cNvSpPr/>
      </dsp:nvSpPr>
      <dsp:spPr>
        <a:xfrm>
          <a:off x="694094" y="988636"/>
          <a:ext cx="647923" cy="890900"/>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263188" y="2245284"/>
          <a:ext cx="3468433" cy="10838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152"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0066CC"/>
              </a:solidFill>
            </a:rPr>
            <a:t>Healthcare Power of Attorney</a:t>
          </a:r>
          <a:endParaRPr lang="en-US" sz="2800" kern="1200" dirty="0">
            <a:solidFill>
              <a:srgbClr val="0066CC"/>
            </a:solidFill>
          </a:endParaRPr>
        </a:p>
      </dsp:txBody>
      <dsp:txXfrm>
        <a:off x="263188" y="2245284"/>
        <a:ext cx="3468433" cy="1083885"/>
      </dsp:txXfrm>
    </dsp:sp>
    <dsp:sp modelId="{ABE47D76-AFBD-4D2D-BFDC-CFD84BA87F72}">
      <dsp:nvSpPr>
        <dsp:cNvPr id="0" name=""/>
        <dsp:cNvSpPr/>
      </dsp:nvSpPr>
      <dsp:spPr>
        <a:xfrm>
          <a:off x="132752" y="2235080"/>
          <a:ext cx="422045" cy="845365"/>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4040778" y="2241725"/>
          <a:ext cx="3468433" cy="10838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152"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0066CC"/>
              </a:solidFill>
            </a:rPr>
            <a:t>Healthcare Agent</a:t>
          </a:r>
          <a:endParaRPr lang="en-US" sz="2800" kern="1200" dirty="0">
            <a:solidFill>
              <a:srgbClr val="0066CC"/>
            </a:solidFill>
          </a:endParaRPr>
        </a:p>
      </dsp:txBody>
      <dsp:txXfrm>
        <a:off x="4040778" y="2241725"/>
        <a:ext cx="3468433" cy="1083885"/>
      </dsp:txXfrm>
    </dsp:sp>
    <dsp:sp modelId="{186DE28B-F24E-405F-B6A0-B359D0F26F18}">
      <dsp:nvSpPr>
        <dsp:cNvPr id="0" name=""/>
        <dsp:cNvSpPr/>
      </dsp:nvSpPr>
      <dsp:spPr>
        <a:xfrm>
          <a:off x="3879507" y="2238640"/>
          <a:ext cx="566156" cy="83112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277458" y="3522747"/>
          <a:ext cx="3468433" cy="10838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152"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0066CC"/>
              </a:solidFill>
            </a:rPr>
            <a:t>Next of kin</a:t>
          </a:r>
          <a:endParaRPr lang="en-US" sz="2800" kern="1200" dirty="0">
            <a:solidFill>
              <a:srgbClr val="0066CC"/>
            </a:solidFill>
          </a:endParaRPr>
        </a:p>
      </dsp:txBody>
      <dsp:txXfrm>
        <a:off x="277458" y="3522747"/>
        <a:ext cx="3468433" cy="1083885"/>
      </dsp:txXfrm>
    </dsp:sp>
    <dsp:sp modelId="{FE66706F-CBD8-4949-B15F-75EA2E644C5B}">
      <dsp:nvSpPr>
        <dsp:cNvPr id="0" name=""/>
        <dsp:cNvSpPr/>
      </dsp:nvSpPr>
      <dsp:spPr>
        <a:xfrm>
          <a:off x="102955" y="3530319"/>
          <a:ext cx="521786" cy="939507"/>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53F69D2-DF59-46A9-8C19-DD3C05835B2C}">
      <dsp:nvSpPr>
        <dsp:cNvPr id="0" name=""/>
        <dsp:cNvSpPr/>
      </dsp:nvSpPr>
      <dsp:spPr>
        <a:xfrm>
          <a:off x="4052559" y="3535004"/>
          <a:ext cx="3468433" cy="10838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152"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rgbClr val="0066CC"/>
              </a:solidFill>
            </a:rPr>
            <a:t>Healthcare proxy</a:t>
          </a:r>
          <a:endParaRPr lang="en-US" sz="2800" kern="1200" dirty="0">
            <a:solidFill>
              <a:srgbClr val="0066CC"/>
            </a:solidFill>
          </a:endParaRPr>
        </a:p>
      </dsp:txBody>
      <dsp:txXfrm>
        <a:off x="4052559" y="3535004"/>
        <a:ext cx="3468433" cy="1083885"/>
      </dsp:txXfrm>
    </dsp:sp>
    <dsp:sp modelId="{9C1431F2-190E-487D-88C5-3663BB038763}">
      <dsp:nvSpPr>
        <dsp:cNvPr id="0" name=""/>
        <dsp:cNvSpPr/>
      </dsp:nvSpPr>
      <dsp:spPr>
        <a:xfrm>
          <a:off x="3874240" y="3527212"/>
          <a:ext cx="561179" cy="988536"/>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20765" b="20765"/>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B810F-3055-414D-B7F9-BEA1164C81E2}">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False </a:t>
          </a:r>
          <a:endParaRPr lang="en-US" sz="5800" kern="1200" dirty="0">
            <a:solidFill>
              <a:srgbClr val="0066CC"/>
            </a:solidFill>
          </a:endParaRPr>
        </a:p>
      </dsp:txBody>
      <dsp:txXfrm>
        <a:off x="1040598" y="185122"/>
        <a:ext cx="4030334" cy="1259479"/>
      </dsp:txXfrm>
    </dsp:sp>
    <dsp:sp modelId="{72A41DA9-2B2E-4990-8603-0BC2858D4D62}">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E968C-2788-4394-930C-0DD660ECA395}">
      <dsp:nvSpPr>
        <dsp:cNvPr id="0" name=""/>
        <dsp:cNvSpPr/>
      </dsp:nvSpPr>
      <dsp:spPr>
        <a:xfrm>
          <a:off x="1230247" y="135315"/>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01930" rIns="201930" bIns="201930" numCol="1" spcCol="1270" anchor="ctr" anchorCtr="0">
          <a:noAutofit/>
        </a:bodyPr>
        <a:lstStyle/>
        <a:p>
          <a:pPr lvl="0" algn="l" defTabSz="2355850" rtl="0">
            <a:lnSpc>
              <a:spcPct val="90000"/>
            </a:lnSpc>
            <a:spcBef>
              <a:spcPct val="0"/>
            </a:spcBef>
            <a:spcAft>
              <a:spcPct val="35000"/>
            </a:spcAft>
          </a:pPr>
          <a:r>
            <a:rPr lang="en-US" sz="5300" kern="1200" dirty="0" smtClean="0">
              <a:solidFill>
                <a:srgbClr val="0066CC"/>
              </a:solidFill>
            </a:rPr>
            <a:t>Next of kin</a:t>
          </a:r>
          <a:endParaRPr lang="en-US" sz="5300" kern="1200" dirty="0">
            <a:solidFill>
              <a:srgbClr val="0066CC"/>
            </a:solidFill>
          </a:endParaRPr>
        </a:p>
      </dsp:txBody>
      <dsp:txXfrm>
        <a:off x="1230247" y="135315"/>
        <a:ext cx="4030334" cy="1259479"/>
      </dsp:txXfrm>
    </dsp:sp>
    <dsp:sp modelId="{4A802114-A4A7-4451-A5C2-7EBB157389AC}">
      <dsp:nvSpPr>
        <dsp:cNvPr id="0" name=""/>
        <dsp:cNvSpPr/>
      </dsp:nvSpPr>
      <dsp:spPr>
        <a:xfrm>
          <a:off x="1066804" y="122592"/>
          <a:ext cx="725832" cy="1123225"/>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182" y="876072"/>
          <a:ext cx="7533434"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solidFill>
                <a:srgbClr val="0066CC"/>
              </a:solidFill>
            </a:rPr>
            <a:t>I can complete advance directive documents without anyone knowing.</a:t>
          </a:r>
          <a:endParaRPr lang="en-US" sz="3300" kern="1200" dirty="0">
            <a:solidFill>
              <a:srgbClr val="0066CC"/>
            </a:solidFill>
          </a:endParaRPr>
        </a:p>
      </dsp:txBody>
      <dsp:txXfrm>
        <a:off x="5182" y="876072"/>
        <a:ext cx="7533434" cy="1317218"/>
      </dsp:txXfrm>
    </dsp:sp>
    <dsp:sp modelId="{8A2971F8-5E1C-45EF-B28B-88CA2E5E5600}">
      <dsp:nvSpPr>
        <dsp:cNvPr id="0" name=""/>
        <dsp:cNvSpPr/>
      </dsp:nvSpPr>
      <dsp:spPr>
        <a:xfrm>
          <a:off x="19061" y="867689"/>
          <a:ext cx="731519" cy="100584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64350" y="2356439"/>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solidFill>
                <a:srgbClr val="0066CC"/>
              </a:solidFill>
            </a:rPr>
            <a:t>True</a:t>
          </a:r>
          <a:endParaRPr lang="en-US" sz="3300" kern="1200" dirty="0">
            <a:solidFill>
              <a:srgbClr val="0066CC"/>
            </a:solidFill>
          </a:endParaRPr>
        </a:p>
      </dsp:txBody>
      <dsp:txXfrm>
        <a:off x="1664350" y="2356439"/>
        <a:ext cx="4215098" cy="1317218"/>
      </dsp:txXfrm>
    </dsp:sp>
    <dsp:sp modelId="{ABE47D76-AFBD-4D2D-BFDC-CFD84BA87F72}">
      <dsp:nvSpPr>
        <dsp:cNvPr id="0" name=""/>
        <dsp:cNvSpPr/>
      </dsp:nvSpPr>
      <dsp:spPr>
        <a:xfrm>
          <a:off x="1505835" y="2344038"/>
          <a:ext cx="512901" cy="102735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93661" y="3828155"/>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solidFill>
                <a:srgbClr val="0066CC"/>
              </a:solidFill>
            </a:rPr>
            <a:t>False </a:t>
          </a:r>
          <a:endParaRPr lang="en-US" sz="3300" kern="1200" dirty="0">
            <a:solidFill>
              <a:srgbClr val="0066CC"/>
            </a:solidFill>
          </a:endParaRPr>
        </a:p>
      </dsp:txBody>
      <dsp:txXfrm>
        <a:off x="1693661" y="3828155"/>
        <a:ext cx="4215098" cy="1317218"/>
      </dsp:txXfrm>
    </dsp:sp>
    <dsp:sp modelId="{186DE28B-F24E-405F-B6A0-B359D0F26F18}">
      <dsp:nvSpPr>
        <dsp:cNvPr id="0" name=""/>
        <dsp:cNvSpPr/>
      </dsp:nvSpPr>
      <dsp:spPr>
        <a:xfrm>
          <a:off x="1497673" y="3824406"/>
          <a:ext cx="688035" cy="101004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07D39-4B7D-4CDB-97A5-16384AA00AFF}">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False </a:t>
          </a:r>
          <a:endParaRPr lang="en-US" sz="5800" kern="1200" dirty="0">
            <a:solidFill>
              <a:srgbClr val="0066CC"/>
            </a:solidFill>
          </a:endParaRPr>
        </a:p>
      </dsp:txBody>
      <dsp:txXfrm>
        <a:off x="1040598" y="185122"/>
        <a:ext cx="4030334" cy="1259479"/>
      </dsp:txXfrm>
    </dsp:sp>
    <dsp:sp modelId="{530DACB8-3D9D-4EC2-B43F-F3A658BA2AF3}">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182" y="876072"/>
          <a:ext cx="7533434"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solidFill>
                <a:srgbClr val="0066CC"/>
              </a:solidFill>
            </a:rPr>
            <a:t>A POLST form (Provider Order for Life Sustaining Treatment) could never ever be revoked, changed or updated after being completed:</a:t>
          </a:r>
          <a:endParaRPr lang="en-US" sz="2500" kern="1200" dirty="0">
            <a:solidFill>
              <a:srgbClr val="0066CC"/>
            </a:solidFill>
          </a:endParaRPr>
        </a:p>
      </dsp:txBody>
      <dsp:txXfrm>
        <a:off x="5182" y="876072"/>
        <a:ext cx="7533434" cy="1317218"/>
      </dsp:txXfrm>
    </dsp:sp>
    <dsp:sp modelId="{8A2971F8-5E1C-45EF-B28B-88CA2E5E5600}">
      <dsp:nvSpPr>
        <dsp:cNvPr id="0" name=""/>
        <dsp:cNvSpPr/>
      </dsp:nvSpPr>
      <dsp:spPr>
        <a:xfrm>
          <a:off x="19061" y="867689"/>
          <a:ext cx="731519" cy="100584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64350" y="2356439"/>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rgbClr val="0066CC"/>
              </a:solidFill>
            </a:rPr>
            <a:t>True</a:t>
          </a:r>
          <a:endParaRPr lang="en-US" sz="2500" kern="1200" dirty="0">
            <a:solidFill>
              <a:srgbClr val="0066CC"/>
            </a:solidFill>
          </a:endParaRPr>
        </a:p>
      </dsp:txBody>
      <dsp:txXfrm>
        <a:off x="1664350" y="2356439"/>
        <a:ext cx="4215098" cy="1317218"/>
      </dsp:txXfrm>
    </dsp:sp>
    <dsp:sp modelId="{ABE47D76-AFBD-4D2D-BFDC-CFD84BA87F72}">
      <dsp:nvSpPr>
        <dsp:cNvPr id="0" name=""/>
        <dsp:cNvSpPr/>
      </dsp:nvSpPr>
      <dsp:spPr>
        <a:xfrm>
          <a:off x="1505835" y="2344038"/>
          <a:ext cx="512901" cy="102735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93661" y="3828155"/>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rgbClr val="0066CC"/>
              </a:solidFill>
            </a:rPr>
            <a:t>False </a:t>
          </a:r>
          <a:endParaRPr lang="en-US" sz="2500" kern="1200" dirty="0">
            <a:solidFill>
              <a:srgbClr val="0066CC"/>
            </a:solidFill>
          </a:endParaRPr>
        </a:p>
      </dsp:txBody>
      <dsp:txXfrm>
        <a:off x="1693661" y="3828155"/>
        <a:ext cx="4215098" cy="1317218"/>
      </dsp:txXfrm>
    </dsp:sp>
    <dsp:sp modelId="{186DE28B-F24E-405F-B6A0-B359D0F26F18}">
      <dsp:nvSpPr>
        <dsp:cNvPr id="0" name=""/>
        <dsp:cNvSpPr/>
      </dsp:nvSpPr>
      <dsp:spPr>
        <a:xfrm>
          <a:off x="1497673" y="3824406"/>
          <a:ext cx="688035" cy="101004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07D39-4B7D-4CDB-97A5-16384AA00AFF}">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False </a:t>
          </a:r>
          <a:endParaRPr lang="en-US" sz="5800" kern="1200" dirty="0">
            <a:solidFill>
              <a:srgbClr val="0066CC"/>
            </a:solidFill>
          </a:endParaRPr>
        </a:p>
      </dsp:txBody>
      <dsp:txXfrm>
        <a:off x="1040598" y="185122"/>
        <a:ext cx="4030334" cy="1259479"/>
      </dsp:txXfrm>
    </dsp:sp>
    <dsp:sp modelId="{530DACB8-3D9D-4EC2-B43F-F3A658BA2AF3}">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182" y="876072"/>
          <a:ext cx="7533434"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rgbClr val="0066CC"/>
              </a:solidFill>
            </a:rPr>
            <a:t>A Living Will and a POLST (Provider Order for Life Sustaining Treatment) are the same thing.</a:t>
          </a:r>
          <a:endParaRPr lang="en-US" sz="2700" kern="1200" dirty="0">
            <a:solidFill>
              <a:srgbClr val="0066CC"/>
            </a:solidFill>
          </a:endParaRPr>
        </a:p>
      </dsp:txBody>
      <dsp:txXfrm>
        <a:off x="5182" y="876072"/>
        <a:ext cx="7533434" cy="1317218"/>
      </dsp:txXfrm>
    </dsp:sp>
    <dsp:sp modelId="{8A2971F8-5E1C-45EF-B28B-88CA2E5E5600}">
      <dsp:nvSpPr>
        <dsp:cNvPr id="0" name=""/>
        <dsp:cNvSpPr/>
      </dsp:nvSpPr>
      <dsp:spPr>
        <a:xfrm>
          <a:off x="19061" y="867689"/>
          <a:ext cx="731519" cy="100584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64350" y="2356439"/>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rgbClr val="0066CC"/>
              </a:solidFill>
            </a:rPr>
            <a:t>True</a:t>
          </a:r>
          <a:endParaRPr lang="en-US" sz="2700" kern="1200" dirty="0">
            <a:solidFill>
              <a:srgbClr val="0066CC"/>
            </a:solidFill>
          </a:endParaRPr>
        </a:p>
      </dsp:txBody>
      <dsp:txXfrm>
        <a:off x="1664350" y="2356439"/>
        <a:ext cx="4215098" cy="1317218"/>
      </dsp:txXfrm>
    </dsp:sp>
    <dsp:sp modelId="{ABE47D76-AFBD-4D2D-BFDC-CFD84BA87F72}">
      <dsp:nvSpPr>
        <dsp:cNvPr id="0" name=""/>
        <dsp:cNvSpPr/>
      </dsp:nvSpPr>
      <dsp:spPr>
        <a:xfrm>
          <a:off x="1505835" y="2344038"/>
          <a:ext cx="512901" cy="102735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93661" y="3828155"/>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rgbClr val="0066CC"/>
              </a:solidFill>
            </a:rPr>
            <a:t>False </a:t>
          </a:r>
          <a:endParaRPr lang="en-US" sz="2700" kern="1200" dirty="0">
            <a:solidFill>
              <a:srgbClr val="0066CC"/>
            </a:solidFill>
          </a:endParaRPr>
        </a:p>
      </dsp:txBody>
      <dsp:txXfrm>
        <a:off x="1693661" y="3828155"/>
        <a:ext cx="4215098" cy="1317218"/>
      </dsp:txXfrm>
    </dsp:sp>
    <dsp:sp modelId="{186DE28B-F24E-405F-B6A0-B359D0F26F18}">
      <dsp:nvSpPr>
        <dsp:cNvPr id="0" name=""/>
        <dsp:cNvSpPr/>
      </dsp:nvSpPr>
      <dsp:spPr>
        <a:xfrm>
          <a:off x="1497673" y="3824406"/>
          <a:ext cx="688035" cy="101004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07D39-4B7D-4CDB-97A5-16384AA00AFF}">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False </a:t>
          </a:r>
          <a:endParaRPr lang="en-US" sz="5800" kern="1200" dirty="0">
            <a:solidFill>
              <a:srgbClr val="0066CC"/>
            </a:solidFill>
          </a:endParaRPr>
        </a:p>
      </dsp:txBody>
      <dsp:txXfrm>
        <a:off x="1040598" y="185122"/>
        <a:ext cx="4030334" cy="1259479"/>
      </dsp:txXfrm>
    </dsp:sp>
    <dsp:sp modelId="{530DACB8-3D9D-4EC2-B43F-F3A658BA2AF3}">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182" y="876072"/>
          <a:ext cx="7533434"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solidFill>
                <a:srgbClr val="0066CC"/>
              </a:solidFill>
            </a:rPr>
            <a:t>If I want to decline CPR, I should talk to and complete a POLST (Provider Order for Life Sustaining Treatment) form with my provider.</a:t>
          </a:r>
          <a:endParaRPr lang="en-US" sz="2600" kern="1200" dirty="0">
            <a:solidFill>
              <a:srgbClr val="0066CC"/>
            </a:solidFill>
          </a:endParaRPr>
        </a:p>
      </dsp:txBody>
      <dsp:txXfrm>
        <a:off x="5182" y="876072"/>
        <a:ext cx="7533434" cy="1317218"/>
      </dsp:txXfrm>
    </dsp:sp>
    <dsp:sp modelId="{8A2971F8-5E1C-45EF-B28B-88CA2E5E5600}">
      <dsp:nvSpPr>
        <dsp:cNvPr id="0" name=""/>
        <dsp:cNvSpPr/>
      </dsp:nvSpPr>
      <dsp:spPr>
        <a:xfrm>
          <a:off x="19061" y="867689"/>
          <a:ext cx="731519" cy="100584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64350" y="2356439"/>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solidFill>
                <a:srgbClr val="0066CC"/>
              </a:solidFill>
            </a:rPr>
            <a:t>True</a:t>
          </a:r>
          <a:endParaRPr lang="en-US" sz="2600" kern="1200" dirty="0">
            <a:solidFill>
              <a:srgbClr val="0066CC"/>
            </a:solidFill>
          </a:endParaRPr>
        </a:p>
      </dsp:txBody>
      <dsp:txXfrm>
        <a:off x="1664350" y="2356439"/>
        <a:ext cx="4215098" cy="1317218"/>
      </dsp:txXfrm>
    </dsp:sp>
    <dsp:sp modelId="{ABE47D76-AFBD-4D2D-BFDC-CFD84BA87F72}">
      <dsp:nvSpPr>
        <dsp:cNvPr id="0" name=""/>
        <dsp:cNvSpPr/>
      </dsp:nvSpPr>
      <dsp:spPr>
        <a:xfrm>
          <a:off x="1505835" y="2344038"/>
          <a:ext cx="512901" cy="102735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93661" y="3828155"/>
          <a:ext cx="4215098" cy="13172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2196"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solidFill>
                <a:srgbClr val="0066CC"/>
              </a:solidFill>
            </a:rPr>
            <a:t>False </a:t>
          </a:r>
          <a:endParaRPr lang="en-US" sz="2600" kern="1200" dirty="0">
            <a:solidFill>
              <a:srgbClr val="0066CC"/>
            </a:solidFill>
          </a:endParaRPr>
        </a:p>
      </dsp:txBody>
      <dsp:txXfrm>
        <a:off x="1693661" y="3828155"/>
        <a:ext cx="4215098" cy="1317218"/>
      </dsp:txXfrm>
    </dsp:sp>
    <dsp:sp modelId="{186DE28B-F24E-405F-B6A0-B359D0F26F18}">
      <dsp:nvSpPr>
        <dsp:cNvPr id="0" name=""/>
        <dsp:cNvSpPr/>
      </dsp:nvSpPr>
      <dsp:spPr>
        <a:xfrm>
          <a:off x="1497673" y="3824406"/>
          <a:ext cx="688035" cy="101004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68C36-DED9-40E3-8912-7E57B26F0F3C}">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True</a:t>
          </a:r>
          <a:endParaRPr lang="en-US" sz="5800" kern="1200" dirty="0">
            <a:solidFill>
              <a:srgbClr val="0066CC"/>
            </a:solidFill>
          </a:endParaRPr>
        </a:p>
      </dsp:txBody>
      <dsp:txXfrm>
        <a:off x="1040598" y="185122"/>
        <a:ext cx="4030334" cy="1259479"/>
      </dsp:txXfrm>
    </dsp:sp>
    <dsp:sp modelId="{5C07E914-271F-4B03-8AD7-60328F3ADC80}">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118291" y="314235"/>
          <a:ext cx="6545216"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66CC"/>
              </a:solidFill>
            </a:rPr>
            <a:t>Outside of the hospital, a completed POLST (Provider Order for Life Sustaining Treatment) form is required if I do not want CPR. </a:t>
          </a:r>
          <a:endParaRPr lang="en-US" sz="2000" kern="1200" dirty="0">
            <a:solidFill>
              <a:srgbClr val="0066CC"/>
            </a:solidFill>
          </a:endParaRPr>
        </a:p>
      </dsp:txBody>
      <dsp:txXfrm>
        <a:off x="118291" y="314235"/>
        <a:ext cx="6545216" cy="1144428"/>
      </dsp:txXfrm>
    </dsp:sp>
    <dsp:sp modelId="{8A2971F8-5E1C-45EF-B28B-88CA2E5E5600}">
      <dsp:nvSpPr>
        <dsp:cNvPr id="0" name=""/>
        <dsp:cNvSpPr/>
      </dsp:nvSpPr>
      <dsp:spPr>
        <a:xfrm>
          <a:off x="20491" y="273569"/>
          <a:ext cx="684115" cy="94066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559814" y="1600411"/>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solidFill>
                <a:srgbClr val="0066CC"/>
              </a:solidFill>
            </a:rPr>
            <a:t>True</a:t>
          </a:r>
          <a:endParaRPr lang="en-US" sz="4300" kern="1200" dirty="0">
            <a:solidFill>
              <a:srgbClr val="0066CC"/>
            </a:solidFill>
          </a:endParaRPr>
        </a:p>
      </dsp:txBody>
      <dsp:txXfrm>
        <a:off x="1559814" y="1600411"/>
        <a:ext cx="3662171" cy="1144428"/>
      </dsp:txXfrm>
    </dsp:sp>
    <dsp:sp modelId="{ABE47D76-AFBD-4D2D-BFDC-CFD84BA87F72}">
      <dsp:nvSpPr>
        <dsp:cNvPr id="0" name=""/>
        <dsp:cNvSpPr/>
      </dsp:nvSpPr>
      <dsp:spPr>
        <a:xfrm>
          <a:off x="1422091" y="1589637"/>
          <a:ext cx="445619" cy="892585"/>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585279" y="2879071"/>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solidFill>
                <a:srgbClr val="0066CC"/>
              </a:solidFill>
            </a:rPr>
            <a:t>False</a:t>
          </a:r>
          <a:endParaRPr lang="en-US" sz="4300" kern="1200" dirty="0">
            <a:solidFill>
              <a:srgbClr val="0066CC"/>
            </a:solidFill>
          </a:endParaRPr>
        </a:p>
      </dsp:txBody>
      <dsp:txXfrm>
        <a:off x="1585279" y="2879071"/>
        <a:ext cx="3662171" cy="1144428"/>
      </dsp:txXfrm>
    </dsp:sp>
    <dsp:sp modelId="{186DE28B-F24E-405F-B6A0-B359D0F26F18}">
      <dsp:nvSpPr>
        <dsp:cNvPr id="0" name=""/>
        <dsp:cNvSpPr/>
      </dsp:nvSpPr>
      <dsp:spPr>
        <a:xfrm>
          <a:off x="1415000" y="2875813"/>
          <a:ext cx="597780" cy="877553"/>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D71A088-4FEC-4CF0-AFDF-5E9B24D3EE98}">
      <dsp:nvSpPr>
        <dsp:cNvPr id="0" name=""/>
        <dsp:cNvSpPr/>
      </dsp:nvSpPr>
      <dsp:spPr>
        <a:xfrm>
          <a:off x="1573567" y="4214948"/>
          <a:ext cx="3662171" cy="11444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16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solidFill>
                <a:srgbClr val="0066CC"/>
              </a:solidFill>
            </a:rPr>
            <a:t>I’m not Sure</a:t>
          </a:r>
          <a:endParaRPr lang="en-US" sz="4300" kern="1200" dirty="0">
            <a:solidFill>
              <a:srgbClr val="0066CC"/>
            </a:solidFill>
          </a:endParaRPr>
        </a:p>
      </dsp:txBody>
      <dsp:txXfrm>
        <a:off x="1573567" y="4214948"/>
        <a:ext cx="3662171" cy="1144428"/>
      </dsp:txXfrm>
    </dsp:sp>
    <dsp:sp modelId="{FE66706F-CBD8-4949-B15F-75EA2E644C5B}">
      <dsp:nvSpPr>
        <dsp:cNvPr id="0" name=""/>
        <dsp:cNvSpPr/>
      </dsp:nvSpPr>
      <dsp:spPr>
        <a:xfrm>
          <a:off x="1389317" y="4222943"/>
          <a:ext cx="550932" cy="991986"/>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783" b="20783"/>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025" y="948351"/>
          <a:ext cx="7305148"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solidFill>
                <a:srgbClr val="0066CC"/>
              </a:solidFill>
            </a:rPr>
            <a:t>I do not need to hire an attorney to do my Advance Directive.</a:t>
          </a:r>
          <a:endParaRPr lang="en-US" sz="3500" kern="1200" dirty="0">
            <a:solidFill>
              <a:srgbClr val="0066CC"/>
            </a:solidFill>
          </a:endParaRPr>
        </a:p>
      </dsp:txBody>
      <dsp:txXfrm>
        <a:off x="5025" y="948351"/>
        <a:ext cx="7305148" cy="1277302"/>
      </dsp:txXfrm>
    </dsp:sp>
    <dsp:sp modelId="{8A2971F8-5E1C-45EF-B28B-88CA2E5E5600}">
      <dsp:nvSpPr>
        <dsp:cNvPr id="0" name=""/>
        <dsp:cNvSpPr/>
      </dsp:nvSpPr>
      <dsp:spPr>
        <a:xfrm>
          <a:off x="0" y="924986"/>
          <a:ext cx="731517" cy="1005835"/>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13916" y="2383859"/>
          <a:ext cx="4087367"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solidFill>
                <a:srgbClr val="0066CC"/>
              </a:solidFill>
            </a:rPr>
            <a:t>True</a:t>
          </a:r>
          <a:endParaRPr lang="en-US" sz="3500" kern="1200" dirty="0">
            <a:solidFill>
              <a:srgbClr val="0066CC"/>
            </a:solidFill>
          </a:endParaRPr>
        </a:p>
      </dsp:txBody>
      <dsp:txXfrm>
        <a:off x="1613916" y="2383859"/>
        <a:ext cx="4087367" cy="1277302"/>
      </dsp:txXfrm>
    </dsp:sp>
    <dsp:sp modelId="{ABE47D76-AFBD-4D2D-BFDC-CFD84BA87F72}">
      <dsp:nvSpPr>
        <dsp:cNvPr id="0" name=""/>
        <dsp:cNvSpPr/>
      </dsp:nvSpPr>
      <dsp:spPr>
        <a:xfrm>
          <a:off x="1460203" y="2371834"/>
          <a:ext cx="497358" cy="99621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42338" y="3810978"/>
          <a:ext cx="4087367"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solidFill>
                <a:srgbClr val="0066CC"/>
              </a:solidFill>
            </a:rPr>
            <a:t>False </a:t>
          </a:r>
          <a:endParaRPr lang="en-US" sz="3500" kern="1200" dirty="0">
            <a:solidFill>
              <a:srgbClr val="0066CC"/>
            </a:solidFill>
          </a:endParaRPr>
        </a:p>
      </dsp:txBody>
      <dsp:txXfrm>
        <a:off x="1642338" y="3810978"/>
        <a:ext cx="4087367" cy="1277302"/>
      </dsp:txXfrm>
    </dsp:sp>
    <dsp:sp modelId="{186DE28B-F24E-405F-B6A0-B359D0F26F18}">
      <dsp:nvSpPr>
        <dsp:cNvPr id="0" name=""/>
        <dsp:cNvSpPr/>
      </dsp:nvSpPr>
      <dsp:spPr>
        <a:xfrm>
          <a:off x="1452289" y="3807342"/>
          <a:ext cx="667186" cy="979441"/>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68C36-DED9-40E3-8912-7E57B26F0F3C}">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True</a:t>
          </a:r>
          <a:endParaRPr lang="en-US" sz="5800" kern="1200" dirty="0">
            <a:solidFill>
              <a:srgbClr val="0066CC"/>
            </a:solidFill>
          </a:endParaRPr>
        </a:p>
      </dsp:txBody>
      <dsp:txXfrm>
        <a:off x="1040598" y="185122"/>
        <a:ext cx="4030334" cy="1259479"/>
      </dsp:txXfrm>
    </dsp:sp>
    <dsp:sp modelId="{5C07E914-271F-4B03-8AD7-60328F3ADC80}">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F7548-7C3D-4181-AEF0-A0D4FC8E21BA}">
      <dsp:nvSpPr>
        <dsp:cNvPr id="0" name=""/>
        <dsp:cNvSpPr/>
      </dsp:nvSpPr>
      <dsp:spPr>
        <a:xfrm>
          <a:off x="0" y="556708"/>
          <a:ext cx="2735451" cy="164127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Choose an Appropriate Agent</a:t>
          </a:r>
          <a:endParaRPr lang="en-US" sz="3300" kern="1200" dirty="0"/>
        </a:p>
      </dsp:txBody>
      <dsp:txXfrm>
        <a:off x="0" y="556708"/>
        <a:ext cx="2735451" cy="1641270"/>
      </dsp:txXfrm>
    </dsp:sp>
    <dsp:sp modelId="{C81ED306-1FF3-429B-82F4-1D3FB855823E}">
      <dsp:nvSpPr>
        <dsp:cNvPr id="0" name=""/>
        <dsp:cNvSpPr/>
      </dsp:nvSpPr>
      <dsp:spPr>
        <a:xfrm>
          <a:off x="3008996" y="556708"/>
          <a:ext cx="2735451" cy="1641270"/>
        </a:xfrm>
        <a:prstGeom prst="rect">
          <a:avLst/>
        </a:prstGeom>
        <a:gradFill rotWithShape="0">
          <a:gsLst>
            <a:gs pos="0">
              <a:schemeClr val="accent3">
                <a:hueOff val="418523"/>
                <a:satOff val="13735"/>
                <a:lumOff val="-13579"/>
                <a:alphaOff val="0"/>
                <a:tint val="50000"/>
                <a:satMod val="300000"/>
              </a:schemeClr>
            </a:gs>
            <a:gs pos="35000">
              <a:schemeClr val="accent3">
                <a:hueOff val="418523"/>
                <a:satOff val="13735"/>
                <a:lumOff val="-13579"/>
                <a:alphaOff val="0"/>
                <a:tint val="37000"/>
                <a:satMod val="300000"/>
              </a:schemeClr>
            </a:gs>
            <a:gs pos="100000">
              <a:schemeClr val="accent3">
                <a:hueOff val="418523"/>
                <a:satOff val="13735"/>
                <a:lumOff val="-135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Explore Experiences &amp; Beliefs</a:t>
          </a:r>
          <a:endParaRPr lang="en-US" sz="3300" kern="1200" dirty="0"/>
        </a:p>
      </dsp:txBody>
      <dsp:txXfrm>
        <a:off x="3008996" y="556708"/>
        <a:ext cx="2735451" cy="1641270"/>
      </dsp:txXfrm>
    </dsp:sp>
    <dsp:sp modelId="{9395F221-CFB6-4AF2-9952-165B5BEAE50B}">
      <dsp:nvSpPr>
        <dsp:cNvPr id="0" name=""/>
        <dsp:cNvSpPr/>
      </dsp:nvSpPr>
      <dsp:spPr>
        <a:xfrm>
          <a:off x="6017993" y="556708"/>
          <a:ext cx="2735451" cy="1641270"/>
        </a:xfrm>
        <a:prstGeom prst="rect">
          <a:avLst/>
        </a:prstGeom>
        <a:gradFill rotWithShape="0">
          <a:gsLst>
            <a:gs pos="0">
              <a:schemeClr val="accent3">
                <a:hueOff val="837046"/>
                <a:satOff val="27470"/>
                <a:lumOff val="-27158"/>
                <a:alphaOff val="0"/>
                <a:tint val="50000"/>
                <a:satMod val="300000"/>
              </a:schemeClr>
            </a:gs>
            <a:gs pos="35000">
              <a:schemeClr val="accent3">
                <a:hueOff val="837046"/>
                <a:satOff val="27470"/>
                <a:lumOff val="-27158"/>
                <a:alphaOff val="0"/>
                <a:tint val="37000"/>
                <a:satMod val="300000"/>
              </a:schemeClr>
            </a:gs>
            <a:gs pos="100000">
              <a:schemeClr val="accent3">
                <a:hueOff val="837046"/>
                <a:satOff val="27470"/>
                <a:lumOff val="-271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Define a Good Day </a:t>
          </a:r>
          <a:endParaRPr lang="en-US" sz="3300" kern="1200" dirty="0"/>
        </a:p>
      </dsp:txBody>
      <dsp:txXfrm>
        <a:off x="6017993" y="556708"/>
        <a:ext cx="2735451" cy="1641270"/>
      </dsp:txXfrm>
    </dsp:sp>
    <dsp:sp modelId="{F76E0012-AE48-49B0-9F18-A66A2BD4A772}">
      <dsp:nvSpPr>
        <dsp:cNvPr id="0" name=""/>
        <dsp:cNvSpPr/>
      </dsp:nvSpPr>
      <dsp:spPr>
        <a:xfrm>
          <a:off x="1504498" y="2471524"/>
          <a:ext cx="2735451" cy="1641270"/>
        </a:xfrm>
        <a:prstGeom prst="rect">
          <a:avLst/>
        </a:prstGeom>
        <a:gradFill rotWithShape="0">
          <a:gsLst>
            <a:gs pos="0">
              <a:schemeClr val="accent3">
                <a:hueOff val="1255569"/>
                <a:satOff val="41205"/>
                <a:lumOff val="-40737"/>
                <a:alphaOff val="0"/>
                <a:tint val="50000"/>
                <a:satMod val="300000"/>
              </a:schemeClr>
            </a:gs>
            <a:gs pos="35000">
              <a:schemeClr val="accent3">
                <a:hueOff val="1255569"/>
                <a:satOff val="41205"/>
                <a:lumOff val="-40737"/>
                <a:alphaOff val="0"/>
                <a:tint val="37000"/>
                <a:satMod val="300000"/>
              </a:schemeClr>
            </a:gs>
            <a:gs pos="100000">
              <a:schemeClr val="accent3">
                <a:hueOff val="1255569"/>
                <a:satOff val="41205"/>
                <a:lumOff val="-407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Evaluate your Goals for Care</a:t>
          </a:r>
          <a:endParaRPr lang="en-US" sz="3300" kern="1200" dirty="0"/>
        </a:p>
      </dsp:txBody>
      <dsp:txXfrm>
        <a:off x="1504498" y="2471524"/>
        <a:ext cx="2735451" cy="1641270"/>
      </dsp:txXfrm>
    </dsp:sp>
    <dsp:sp modelId="{BDA1EEA8-C6E3-40EE-B5B1-787DC6E8DED0}">
      <dsp:nvSpPr>
        <dsp:cNvPr id="0" name=""/>
        <dsp:cNvSpPr/>
      </dsp:nvSpPr>
      <dsp:spPr>
        <a:xfrm>
          <a:off x="4513495" y="2471524"/>
          <a:ext cx="2735451" cy="1641270"/>
        </a:xfrm>
        <a:prstGeom prst="rect">
          <a:avLst/>
        </a:prstGeom>
        <a:gradFill rotWithShape="0">
          <a:gsLst>
            <a:gs pos="0">
              <a:schemeClr val="accent3">
                <a:hueOff val="1674092"/>
                <a:satOff val="54940"/>
                <a:lumOff val="-54316"/>
                <a:alphaOff val="0"/>
                <a:tint val="50000"/>
                <a:satMod val="300000"/>
              </a:schemeClr>
            </a:gs>
            <a:gs pos="35000">
              <a:schemeClr val="accent3">
                <a:hueOff val="1674092"/>
                <a:satOff val="54940"/>
                <a:lumOff val="-54316"/>
                <a:alphaOff val="0"/>
                <a:tint val="37000"/>
                <a:satMod val="300000"/>
              </a:schemeClr>
            </a:gs>
            <a:gs pos="100000">
              <a:schemeClr val="accent3">
                <a:hueOff val="1674092"/>
                <a:satOff val="54940"/>
                <a:lumOff val="-543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Share what you decided</a:t>
          </a:r>
          <a:endParaRPr lang="en-US" sz="3300" kern="1200" dirty="0"/>
        </a:p>
      </dsp:txBody>
      <dsp:txXfrm>
        <a:off x="4513495" y="2471524"/>
        <a:ext cx="2735451" cy="1641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5C9EF-592A-4A61-B7FF-233A355820F3}">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True</a:t>
          </a:r>
          <a:endParaRPr lang="en-US" sz="5800" kern="1200" dirty="0">
            <a:solidFill>
              <a:srgbClr val="0066CC"/>
            </a:solidFill>
          </a:endParaRPr>
        </a:p>
      </dsp:txBody>
      <dsp:txXfrm>
        <a:off x="1040598" y="185122"/>
        <a:ext cx="4030334" cy="1259479"/>
      </dsp:txXfrm>
    </dsp:sp>
    <dsp:sp modelId="{0DC8EE9F-5250-486C-8449-9798ED2D0758}">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546" b="2154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025" y="948351"/>
          <a:ext cx="7305148"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solidFill>
                <a:srgbClr val="0066CC"/>
              </a:solidFill>
            </a:rPr>
            <a:t>When I name a health care agent in my Advance Directive, I lose my ability to make my own healthcare decisions.</a:t>
          </a:r>
          <a:endParaRPr lang="en-US" sz="2500" kern="1200" dirty="0">
            <a:solidFill>
              <a:srgbClr val="0066CC"/>
            </a:solidFill>
          </a:endParaRPr>
        </a:p>
      </dsp:txBody>
      <dsp:txXfrm>
        <a:off x="5025" y="948351"/>
        <a:ext cx="7305148" cy="1277302"/>
      </dsp:txXfrm>
    </dsp:sp>
    <dsp:sp modelId="{8A2971F8-5E1C-45EF-B28B-88CA2E5E5600}">
      <dsp:nvSpPr>
        <dsp:cNvPr id="0" name=""/>
        <dsp:cNvSpPr/>
      </dsp:nvSpPr>
      <dsp:spPr>
        <a:xfrm>
          <a:off x="0" y="924986"/>
          <a:ext cx="731517" cy="1005835"/>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13916" y="2383859"/>
          <a:ext cx="4087367"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rgbClr val="0066CC"/>
              </a:solidFill>
            </a:rPr>
            <a:t>True</a:t>
          </a:r>
          <a:endParaRPr lang="en-US" sz="2500" kern="1200" dirty="0">
            <a:solidFill>
              <a:srgbClr val="0066CC"/>
            </a:solidFill>
          </a:endParaRPr>
        </a:p>
      </dsp:txBody>
      <dsp:txXfrm>
        <a:off x="1613916" y="2383859"/>
        <a:ext cx="4087367" cy="1277302"/>
      </dsp:txXfrm>
    </dsp:sp>
    <dsp:sp modelId="{ABE47D76-AFBD-4D2D-BFDC-CFD84BA87F72}">
      <dsp:nvSpPr>
        <dsp:cNvPr id="0" name=""/>
        <dsp:cNvSpPr/>
      </dsp:nvSpPr>
      <dsp:spPr>
        <a:xfrm>
          <a:off x="1460203" y="2371834"/>
          <a:ext cx="497358" cy="99621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42338" y="3810978"/>
          <a:ext cx="4087367"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rgbClr val="0066CC"/>
              </a:solidFill>
            </a:rPr>
            <a:t>False </a:t>
          </a:r>
          <a:endParaRPr lang="en-US" sz="2500" kern="1200" dirty="0">
            <a:solidFill>
              <a:srgbClr val="0066CC"/>
            </a:solidFill>
          </a:endParaRPr>
        </a:p>
      </dsp:txBody>
      <dsp:txXfrm>
        <a:off x="1642338" y="3810978"/>
        <a:ext cx="4087367" cy="1277302"/>
      </dsp:txXfrm>
    </dsp:sp>
    <dsp:sp modelId="{186DE28B-F24E-405F-B6A0-B359D0F26F18}">
      <dsp:nvSpPr>
        <dsp:cNvPr id="0" name=""/>
        <dsp:cNvSpPr/>
      </dsp:nvSpPr>
      <dsp:spPr>
        <a:xfrm>
          <a:off x="1452289" y="3807342"/>
          <a:ext cx="667186" cy="979441"/>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B810F-3055-414D-B7F9-BEA1164C81E2}">
      <dsp:nvSpPr>
        <dsp:cNvPr id="0" name=""/>
        <dsp:cNvSpPr/>
      </dsp:nvSpPr>
      <dsp:spPr>
        <a:xfrm>
          <a:off x="1040598" y="185122"/>
          <a:ext cx="4030334" cy="12594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87"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solidFill>
                <a:srgbClr val="0066CC"/>
              </a:solidFill>
            </a:rPr>
            <a:t>False </a:t>
          </a:r>
          <a:endParaRPr lang="en-US" sz="5800" kern="1200" dirty="0">
            <a:solidFill>
              <a:srgbClr val="0066CC"/>
            </a:solidFill>
          </a:endParaRPr>
        </a:p>
      </dsp:txBody>
      <dsp:txXfrm>
        <a:off x="1040598" y="185122"/>
        <a:ext cx="4030334" cy="1259479"/>
      </dsp:txXfrm>
    </dsp:sp>
    <dsp:sp modelId="{72A41DA9-2B2E-4990-8603-0BC2858D4D62}">
      <dsp:nvSpPr>
        <dsp:cNvPr id="0" name=""/>
        <dsp:cNvSpPr/>
      </dsp:nvSpPr>
      <dsp:spPr>
        <a:xfrm>
          <a:off x="872667" y="3197"/>
          <a:ext cx="881635" cy="132245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 t="28747" r="14981" b="1965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739B-4889-43EC-BD13-4F7C3EBC7C1F}">
      <dsp:nvSpPr>
        <dsp:cNvPr id="0" name=""/>
        <dsp:cNvSpPr/>
      </dsp:nvSpPr>
      <dsp:spPr>
        <a:xfrm>
          <a:off x="5025" y="948351"/>
          <a:ext cx="7305148"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29540" rIns="129540" bIns="129540" numCol="1" spcCol="1270" anchor="ctr" anchorCtr="0">
          <a:noAutofit/>
        </a:bodyPr>
        <a:lstStyle/>
        <a:p>
          <a:pPr lvl="0" algn="l" defTabSz="1511300" rtl="0">
            <a:lnSpc>
              <a:spcPct val="90000"/>
            </a:lnSpc>
            <a:spcBef>
              <a:spcPct val="0"/>
            </a:spcBef>
            <a:spcAft>
              <a:spcPct val="35000"/>
            </a:spcAft>
          </a:pPr>
          <a:r>
            <a:rPr lang="en-US" sz="3400" b="1" kern="1200" dirty="0" smtClean="0">
              <a:solidFill>
                <a:srgbClr val="0066CC"/>
              </a:solidFill>
            </a:rPr>
            <a:t>Once I have an Advance Directive, I can file it away and forget about it.</a:t>
          </a:r>
          <a:endParaRPr lang="en-US" sz="3400" kern="1200" dirty="0">
            <a:solidFill>
              <a:srgbClr val="0066CC"/>
            </a:solidFill>
          </a:endParaRPr>
        </a:p>
      </dsp:txBody>
      <dsp:txXfrm>
        <a:off x="5025" y="948351"/>
        <a:ext cx="7305148" cy="1277302"/>
      </dsp:txXfrm>
    </dsp:sp>
    <dsp:sp modelId="{8A2971F8-5E1C-45EF-B28B-88CA2E5E5600}">
      <dsp:nvSpPr>
        <dsp:cNvPr id="0" name=""/>
        <dsp:cNvSpPr/>
      </dsp:nvSpPr>
      <dsp:spPr>
        <a:xfrm>
          <a:off x="0" y="924986"/>
          <a:ext cx="731517" cy="1005835"/>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809" b="20809"/>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0C366F-AB92-4648-854E-100D4CF607A4}">
      <dsp:nvSpPr>
        <dsp:cNvPr id="0" name=""/>
        <dsp:cNvSpPr/>
      </dsp:nvSpPr>
      <dsp:spPr>
        <a:xfrm>
          <a:off x="1613916" y="2383859"/>
          <a:ext cx="4087367"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rgbClr val="0066CC"/>
              </a:solidFill>
            </a:rPr>
            <a:t>True</a:t>
          </a:r>
          <a:endParaRPr lang="en-US" sz="3400" kern="1200" dirty="0">
            <a:solidFill>
              <a:srgbClr val="0066CC"/>
            </a:solidFill>
          </a:endParaRPr>
        </a:p>
      </dsp:txBody>
      <dsp:txXfrm>
        <a:off x="1613916" y="2383859"/>
        <a:ext cx="4087367" cy="1277302"/>
      </dsp:txXfrm>
    </dsp:sp>
    <dsp:sp modelId="{ABE47D76-AFBD-4D2D-BFDC-CFD84BA87F72}">
      <dsp:nvSpPr>
        <dsp:cNvPr id="0" name=""/>
        <dsp:cNvSpPr/>
      </dsp:nvSpPr>
      <dsp:spPr>
        <a:xfrm>
          <a:off x="1460203" y="2371834"/>
          <a:ext cx="497358" cy="99621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1546" b="2154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4275651-09D4-4EB8-B6C5-A8688B23615A}">
      <dsp:nvSpPr>
        <dsp:cNvPr id="0" name=""/>
        <dsp:cNvSpPr/>
      </dsp:nvSpPr>
      <dsp:spPr>
        <a:xfrm>
          <a:off x="1642338" y="3810978"/>
          <a:ext cx="4087367" cy="1277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516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rgbClr val="0066CC"/>
              </a:solidFill>
            </a:rPr>
            <a:t>False </a:t>
          </a:r>
          <a:endParaRPr lang="en-US" sz="3400" kern="1200" dirty="0">
            <a:solidFill>
              <a:srgbClr val="0066CC"/>
            </a:solidFill>
          </a:endParaRPr>
        </a:p>
      </dsp:txBody>
      <dsp:txXfrm>
        <a:off x="1642338" y="3810978"/>
        <a:ext cx="4087367" cy="1277302"/>
      </dsp:txXfrm>
    </dsp:sp>
    <dsp:sp modelId="{186DE28B-F24E-405F-B6A0-B359D0F26F18}">
      <dsp:nvSpPr>
        <dsp:cNvPr id="0" name=""/>
        <dsp:cNvSpPr/>
      </dsp:nvSpPr>
      <dsp:spPr>
        <a:xfrm>
          <a:off x="1452289" y="3807342"/>
          <a:ext cx="667186" cy="979441"/>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 t="28747" r="14981" b="19657"/>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9300" y="0"/>
            <a:ext cx="3043343" cy="465455"/>
          </a:xfrm>
          <a:prstGeom prst="rect">
            <a:avLst/>
          </a:prstGeom>
        </p:spPr>
        <p:txBody>
          <a:bodyPr vert="horz" lIns="92293" tIns="46147" rIns="92293" bIns="46147" rtlCol="0"/>
          <a:lstStyle>
            <a:lvl1pPr algn="l">
              <a:defRPr sz="1200"/>
            </a:lvl1pPr>
          </a:lstStyle>
          <a:p>
            <a:r>
              <a:rPr lang="en-US" dirty="0">
                <a:latin typeface="+mn-lt"/>
              </a:rPr>
              <a:t>ACP: It’s About the Conversation!</a:t>
            </a:r>
            <a:br>
              <a:rPr lang="en-US" dirty="0">
                <a:latin typeface="+mn-lt"/>
              </a:rPr>
            </a:br>
            <a:r>
              <a:rPr lang="en-US" dirty="0">
                <a:latin typeface="+mn-lt"/>
              </a:rPr>
              <a:t>PowerPoint Handout</a:t>
            </a:r>
          </a:p>
        </p:txBody>
      </p:sp>
      <p:sp>
        <p:nvSpPr>
          <p:cNvPr id="7" name="Footer Placeholder 5"/>
          <p:cNvSpPr txBox="1">
            <a:spLocks/>
          </p:cNvSpPr>
          <p:nvPr/>
        </p:nvSpPr>
        <p:spPr>
          <a:xfrm>
            <a:off x="167679" y="8653940"/>
            <a:ext cx="6687740" cy="502555"/>
          </a:xfrm>
          <a:prstGeom prst="rect">
            <a:avLst/>
          </a:prstGeom>
        </p:spPr>
        <p:txBody>
          <a:bodyPr vert="horz" lIns="92293" tIns="46147" rIns="92293" bIns="46147" rtlCol="0" anchor="b"/>
          <a:lstStyle>
            <a:defPPr>
              <a:defRPr lang="en-US"/>
            </a:defPPr>
            <a:lvl1pPr algn="ctr" rtl="0" fontAlgn="base">
              <a:spcBef>
                <a:spcPct val="0"/>
              </a:spcBef>
              <a:spcAft>
                <a:spcPct val="0"/>
              </a:spcAft>
              <a:defRPr sz="105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25DDB02-2DF3-445B-BBE3-9B0BAEA0E053}" type="slidenum">
              <a:rPr lang="en-US" smtClean="0"/>
              <a:pPr/>
              <a:t>‹#›</a:t>
            </a:fld>
            <a:endParaRPr lang="en-US" dirty="0"/>
          </a:p>
          <a:p>
            <a:pPr algn="l"/>
            <a:r>
              <a:rPr lang="en-US" sz="1000" dirty="0">
                <a:latin typeface="+mj-lt"/>
              </a:rPr>
              <a:t>Materials developed by Respecting Choices®.</a:t>
            </a:r>
          </a:p>
          <a:p>
            <a:pPr algn="l"/>
            <a:r>
              <a:rPr lang="en-US" sz="1000" dirty="0">
                <a:latin typeface="+mj-lt"/>
              </a:rPr>
              <a:t>© Copyright 2015-2018 GLMF, Inc. All rights reserved.		RC 1119_AboutConvoEval_v11.18 </a:t>
            </a:r>
          </a:p>
        </p:txBody>
      </p:sp>
    </p:spTree>
    <p:extLst>
      <p:ext uri="{BB962C8B-B14F-4D97-AF65-F5344CB8AC3E}">
        <p14:creationId xmlns:p14="http://schemas.microsoft.com/office/powerpoint/2010/main" val="173716378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5455"/>
          </a:xfrm>
          <a:prstGeom prst="rect">
            <a:avLst/>
          </a:prstGeom>
        </p:spPr>
        <p:txBody>
          <a:bodyPr vert="horz" lIns="92293" tIns="46147" rIns="92293" bIns="46147" rtlCol="0"/>
          <a:lstStyle>
            <a:lvl1pPr algn="l">
              <a:defRPr sz="1200"/>
            </a:lvl1pPr>
          </a:lstStyle>
          <a:p>
            <a:r>
              <a:rPr lang="en-US" dirty="0"/>
              <a:t>ACP: It’s About the Conversation!</a:t>
            </a:r>
            <a:br>
              <a:rPr lang="en-US" dirty="0"/>
            </a:br>
            <a:r>
              <a:rPr lang="en-US" dirty="0"/>
              <a:t>PowerPoint Handout</a:t>
            </a:r>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2293" tIns="46147" rIns="92293" bIns="46147"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2293" tIns="46147" rIns="92293" bIns="461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82440" y="8622365"/>
            <a:ext cx="6672982" cy="610433"/>
          </a:xfrm>
          <a:prstGeom prst="rect">
            <a:avLst/>
          </a:prstGeom>
        </p:spPr>
        <p:txBody>
          <a:bodyPr vert="horz" lIns="92293" tIns="46147" rIns="92293" bIns="46147" rtlCol="0" anchor="b"/>
          <a:lstStyle>
            <a:lvl1pPr algn="ctr">
              <a:defRPr sz="1000"/>
            </a:lvl1pPr>
          </a:lstStyle>
          <a:p>
            <a:pPr algn="l"/>
            <a:r>
              <a:rPr lang="en-US" sz="900" dirty="0"/>
              <a:t>Materials developed by Respecting Choices</a:t>
            </a:r>
            <a:r>
              <a:rPr lang="en-US" sz="900" baseline="30000" dirty="0"/>
              <a:t>®</a:t>
            </a:r>
            <a:r>
              <a:rPr lang="en-US" sz="900" dirty="0"/>
              <a:t>.</a:t>
            </a:r>
          </a:p>
          <a:p>
            <a:pPr algn="l"/>
            <a:r>
              <a:rPr lang="en-US" sz="900" dirty="0"/>
              <a:t>© Copyright 2015-2018 GLMF, Inc. All rights reserved.		RC 1117_AboutConvoEval_v11.18 </a:t>
            </a:r>
          </a:p>
        </p:txBody>
      </p:sp>
      <p:sp>
        <p:nvSpPr>
          <p:cNvPr id="7" name="Slide Number Placeholder 6">
            <a:extLst>
              <a:ext uri="{FF2B5EF4-FFF2-40B4-BE49-F238E27FC236}">
                <a16:creationId xmlns:a16="http://schemas.microsoft.com/office/drawing/2014/main" id="{B5256352-6825-4A5B-B993-8C7814B747C4}"/>
              </a:ext>
            </a:extLst>
          </p:cNvPr>
          <p:cNvSpPr>
            <a:spLocks noGrp="1"/>
          </p:cNvSpPr>
          <p:nvPr>
            <p:ph type="sldNum" sz="quarter" idx="5"/>
          </p:nvPr>
        </p:nvSpPr>
        <p:spPr>
          <a:xfrm>
            <a:off x="3977927" y="8842722"/>
            <a:ext cx="3043649" cy="466378"/>
          </a:xfrm>
          <a:prstGeom prst="rect">
            <a:avLst/>
          </a:prstGeom>
        </p:spPr>
        <p:txBody>
          <a:bodyPr vert="horz" lIns="88276" tIns="44138" rIns="88276" bIns="44138" rtlCol="0" anchor="b"/>
          <a:lstStyle>
            <a:lvl1pPr algn="r">
              <a:defRPr sz="1100"/>
            </a:lvl1pPr>
          </a:lstStyle>
          <a:p>
            <a:fld id="{9DE0B92D-0E8E-4D78-B698-EA1B0E95D631}" type="slidenum">
              <a:rPr lang="en-US" smtClean="0"/>
              <a:t>‹#›</a:t>
            </a:fld>
            <a:endParaRPr lang="en-US"/>
          </a:p>
        </p:txBody>
      </p:sp>
    </p:spTree>
    <p:extLst>
      <p:ext uri="{BB962C8B-B14F-4D97-AF65-F5344CB8AC3E}">
        <p14:creationId xmlns:p14="http://schemas.microsoft.com/office/powerpoint/2010/main" val="409119453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ph.illinois.gov/topics-services2fhealth-care-regulation2fnursing-homes2fadvance-directives%23forms-forms-advance"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 AIDET</a:t>
            </a:r>
          </a:p>
          <a:p>
            <a:r>
              <a:rPr lang="en-US" dirty="0" smtClean="0"/>
              <a:t>Program Review – Carle PCP offices now have the Respecting</a:t>
            </a:r>
            <a:r>
              <a:rPr lang="en-US" baseline="0" dirty="0" smtClean="0"/>
              <a:t> Choices program.  You may schedule a Free visit with an ACP facilitator at your PCP office. </a:t>
            </a:r>
            <a:endParaRPr lang="en-US" dirty="0" smtClean="0"/>
          </a:p>
          <a:p>
            <a:r>
              <a:rPr lang="en-US" dirty="0" smtClean="0"/>
              <a:t>The</a:t>
            </a:r>
            <a:r>
              <a:rPr lang="en-US" baseline="0" dirty="0" smtClean="0"/>
              <a:t> Self-Determination Act re</a:t>
            </a:r>
            <a:r>
              <a:rPr lang="en-US" dirty="0" smtClean="0"/>
              <a:t>quires us to ask to ask about ADs when someone arrives at the </a:t>
            </a:r>
            <a:r>
              <a:rPr lang="en-US" baseline="0" dirty="0" smtClean="0"/>
              <a:t>ED or is admitted to the hospital, but these are terrible times!</a:t>
            </a:r>
          </a:p>
          <a:p>
            <a:r>
              <a:rPr lang="en-US" dirty="0" smtClean="0"/>
              <a:t>ACP is the concept of starting</a:t>
            </a:r>
            <a:r>
              <a:rPr lang="en-US" baseline="0" dirty="0" smtClean="0"/>
              <a:t> the conversation earlier; normalizing the topic.  That’s the overall purpose of our time together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24041BEB-69A8-427F-A753-DF351CC7A4E7}" type="slidenum">
              <a:rPr lang="en-US" smtClean="0"/>
              <a:pPr/>
              <a:t>1</a:t>
            </a:fld>
            <a:endParaRPr lang="en-US"/>
          </a:p>
        </p:txBody>
      </p:sp>
    </p:spTree>
    <p:extLst>
      <p:ext uri="{BB962C8B-B14F-4D97-AF65-F5344CB8AC3E}">
        <p14:creationId xmlns:p14="http://schemas.microsoft.com/office/powerpoint/2010/main" val="2588104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24</a:t>
            </a:fld>
            <a:endParaRPr lang="en-US"/>
          </a:p>
        </p:txBody>
      </p:sp>
    </p:spTree>
    <p:extLst>
      <p:ext uri="{BB962C8B-B14F-4D97-AF65-F5344CB8AC3E}">
        <p14:creationId xmlns:p14="http://schemas.microsoft.com/office/powerpoint/2010/main" val="165975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26</a:t>
            </a:fld>
            <a:endParaRPr lang="en-US"/>
          </a:p>
        </p:txBody>
      </p:sp>
    </p:spTree>
    <p:extLst>
      <p:ext uri="{BB962C8B-B14F-4D97-AF65-F5344CB8AC3E}">
        <p14:creationId xmlns:p14="http://schemas.microsoft.com/office/powerpoint/2010/main" val="251903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28</a:t>
            </a:fld>
            <a:endParaRPr lang="en-US"/>
          </a:p>
        </p:txBody>
      </p:sp>
    </p:spTree>
    <p:extLst>
      <p:ext uri="{BB962C8B-B14F-4D97-AF65-F5344CB8AC3E}">
        <p14:creationId xmlns:p14="http://schemas.microsoft.com/office/powerpoint/2010/main" val="654794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30</a:t>
            </a:fld>
            <a:endParaRPr lang="en-US"/>
          </a:p>
        </p:txBody>
      </p:sp>
    </p:spTree>
    <p:extLst>
      <p:ext uri="{BB962C8B-B14F-4D97-AF65-F5344CB8AC3E}">
        <p14:creationId xmlns:p14="http://schemas.microsoft.com/office/powerpoint/2010/main" val="112060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32</a:t>
            </a:fld>
            <a:endParaRPr lang="en-US"/>
          </a:p>
        </p:txBody>
      </p:sp>
    </p:spTree>
    <p:extLst>
      <p:ext uri="{BB962C8B-B14F-4D97-AF65-F5344CB8AC3E}">
        <p14:creationId xmlns:p14="http://schemas.microsoft.com/office/powerpoint/2010/main" val="400826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34</a:t>
            </a:fld>
            <a:endParaRPr lang="en-US"/>
          </a:p>
        </p:txBody>
      </p:sp>
    </p:spTree>
    <p:extLst>
      <p:ext uri="{BB962C8B-B14F-4D97-AF65-F5344CB8AC3E}">
        <p14:creationId xmlns:p14="http://schemas.microsoft.com/office/powerpoint/2010/main" val="905341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36</a:t>
            </a:fld>
            <a:endParaRPr lang="en-US"/>
          </a:p>
        </p:txBody>
      </p:sp>
    </p:spTree>
    <p:extLst>
      <p:ext uri="{BB962C8B-B14F-4D97-AF65-F5344CB8AC3E}">
        <p14:creationId xmlns:p14="http://schemas.microsoft.com/office/powerpoint/2010/main" val="339224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38</a:t>
            </a:fld>
            <a:endParaRPr lang="en-US"/>
          </a:p>
        </p:txBody>
      </p:sp>
    </p:spTree>
    <p:extLst>
      <p:ext uri="{BB962C8B-B14F-4D97-AF65-F5344CB8AC3E}">
        <p14:creationId xmlns:p14="http://schemas.microsoft.com/office/powerpoint/2010/main" val="976539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40</a:t>
            </a:fld>
            <a:endParaRPr lang="en-US"/>
          </a:p>
        </p:txBody>
      </p:sp>
    </p:spTree>
    <p:extLst>
      <p:ext uri="{BB962C8B-B14F-4D97-AF65-F5344CB8AC3E}">
        <p14:creationId xmlns:p14="http://schemas.microsoft.com/office/powerpoint/2010/main" val="2921461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42</a:t>
            </a:fld>
            <a:endParaRPr lang="en-US"/>
          </a:p>
        </p:txBody>
      </p:sp>
    </p:spTree>
    <p:extLst>
      <p:ext uri="{BB962C8B-B14F-4D97-AF65-F5344CB8AC3E}">
        <p14:creationId xmlns:p14="http://schemas.microsoft.com/office/powerpoint/2010/main" val="403154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4</a:t>
            </a:fld>
            <a:endParaRPr lang="en-US"/>
          </a:p>
        </p:txBody>
      </p:sp>
    </p:spTree>
    <p:extLst>
      <p:ext uri="{BB962C8B-B14F-4D97-AF65-F5344CB8AC3E}">
        <p14:creationId xmlns:p14="http://schemas.microsoft.com/office/powerpoint/2010/main" val="285311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44</a:t>
            </a:fld>
            <a:endParaRPr lang="en-US"/>
          </a:p>
        </p:txBody>
      </p:sp>
    </p:spTree>
    <p:extLst>
      <p:ext uri="{BB962C8B-B14F-4D97-AF65-F5344CB8AC3E}">
        <p14:creationId xmlns:p14="http://schemas.microsoft.com/office/powerpoint/2010/main" val="2807821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46</a:t>
            </a:fld>
            <a:endParaRPr lang="en-US"/>
          </a:p>
        </p:txBody>
      </p:sp>
    </p:spTree>
    <p:extLst>
      <p:ext uri="{BB962C8B-B14F-4D97-AF65-F5344CB8AC3E}">
        <p14:creationId xmlns:p14="http://schemas.microsoft.com/office/powerpoint/2010/main" val="1575701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48</a:t>
            </a:fld>
            <a:endParaRPr lang="en-US"/>
          </a:p>
        </p:txBody>
      </p:sp>
    </p:spTree>
    <p:extLst>
      <p:ext uri="{BB962C8B-B14F-4D97-AF65-F5344CB8AC3E}">
        <p14:creationId xmlns:p14="http://schemas.microsoft.com/office/powerpoint/2010/main" val="2118647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50</a:t>
            </a:fld>
            <a:endParaRPr lang="en-US"/>
          </a:p>
        </p:txBody>
      </p:sp>
    </p:spTree>
    <p:extLst>
      <p:ext uri="{BB962C8B-B14F-4D97-AF65-F5344CB8AC3E}">
        <p14:creationId xmlns:p14="http://schemas.microsoft.com/office/powerpoint/2010/main" val="3007759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today we’re going over some basic concepts of introductory ACP.  Now, if at the end you feel that you would like to take this work beyond the introductory level, we will provide resources for you to do that.</a:t>
            </a:r>
          </a:p>
          <a:p>
            <a:endParaRPr lang="en-US" baseline="0" dirty="0" smtClean="0"/>
          </a:p>
          <a:p>
            <a:r>
              <a:rPr lang="en-US" baseline="0" dirty="0" smtClean="0"/>
              <a:t>Today using the Trivia questions you might have heard some key concepts of ACP come up such as:</a:t>
            </a:r>
          </a:p>
          <a:p>
            <a:pPr marL="173050" indent="-173050">
              <a:buFont typeface="Arial" panose="020B0604020202020204" pitchFamily="34" charset="0"/>
              <a:buChar char="•"/>
            </a:pPr>
            <a:r>
              <a:rPr lang="en-US" dirty="0" smtClean="0"/>
              <a:t>What advance care planning truly</a:t>
            </a:r>
            <a:r>
              <a:rPr lang="en-US" baseline="0" dirty="0" smtClean="0"/>
              <a:t> means in current times</a:t>
            </a:r>
            <a:endParaRPr lang="en-US" dirty="0" smtClean="0"/>
          </a:p>
          <a:p>
            <a:pPr marL="173050" indent="-173050" defTabSz="922935">
              <a:buFont typeface="Arial" panose="020B0604020202020204" pitchFamily="34" charset="0"/>
              <a:buChar char="•"/>
              <a:defRPr/>
            </a:pPr>
            <a:r>
              <a:rPr lang="en-US" dirty="0" smtClean="0"/>
              <a:t>Suggested qualities of a good </a:t>
            </a:r>
            <a:r>
              <a:rPr lang="en-US" baseline="0" dirty="0" smtClean="0"/>
              <a:t>healthcare agent </a:t>
            </a:r>
          </a:p>
          <a:p>
            <a:pPr marL="173050" indent="-173050">
              <a:buFont typeface="Arial" panose="020B0604020202020204" pitchFamily="34" charset="0"/>
              <a:buChar char="•"/>
            </a:pPr>
            <a:r>
              <a:rPr lang="en-US" dirty="0" smtClean="0"/>
              <a:t>How your own experiences,</a:t>
            </a:r>
            <a:r>
              <a:rPr lang="en-US" baseline="0" dirty="0" smtClean="0"/>
              <a:t> values, and beliefs may impact the HC choices you make (now and future)</a:t>
            </a:r>
          </a:p>
          <a:p>
            <a:pPr marL="173050" indent="-173050">
              <a:buFont typeface="Arial" panose="020B0604020202020204" pitchFamily="34" charset="0"/>
              <a:buChar char="•"/>
            </a:pPr>
            <a:r>
              <a:rPr lang="en-US" baseline="0" dirty="0" smtClean="0"/>
              <a:t>Help you consider at least one possible future health care decision (what if scenario) </a:t>
            </a:r>
          </a:p>
          <a:p>
            <a:pPr marL="173050" indent="-173050">
              <a:buFont typeface="Arial" panose="020B0604020202020204" pitchFamily="34" charset="0"/>
              <a:buChar char="•"/>
            </a:pPr>
            <a:r>
              <a:rPr lang="en-US" baseline="0" dirty="0" smtClean="0"/>
              <a:t>Talk about how you can transfer your wishes to a plan called an advance directive</a:t>
            </a:r>
          </a:p>
          <a:p>
            <a:pPr marL="173050" indent="-173050">
              <a:buFont typeface="Arial" panose="020B0604020202020204" pitchFamily="34" charset="0"/>
              <a:buChar char="•"/>
            </a:pPr>
            <a:r>
              <a:rPr lang="en-US" baseline="0" dirty="0" smtClean="0"/>
              <a:t>Suggested ways to share that plan</a:t>
            </a:r>
          </a:p>
          <a:p>
            <a:endParaRPr lang="en-US" baseline="0" dirty="0" smtClean="0"/>
          </a:p>
        </p:txBody>
      </p:sp>
      <p:sp>
        <p:nvSpPr>
          <p:cNvPr id="4" name="Slide Number Placeholder 3"/>
          <p:cNvSpPr>
            <a:spLocks noGrp="1"/>
          </p:cNvSpPr>
          <p:nvPr>
            <p:ph type="sldNum" sz="quarter" idx="10"/>
          </p:nvPr>
        </p:nvSpPr>
        <p:spPr/>
        <p:txBody>
          <a:bodyPr/>
          <a:lstStyle/>
          <a:p>
            <a:fld id="{24041BEB-69A8-427F-A753-DF351CC7A4E7}" type="slidenum">
              <a:rPr lang="en-US" smtClean="0"/>
              <a:pPr/>
              <a:t>52</a:t>
            </a:fld>
            <a:endParaRPr lang="en-US"/>
          </a:p>
        </p:txBody>
      </p:sp>
      <p:sp>
        <p:nvSpPr>
          <p:cNvPr id="5" name="Header Placeholder 4"/>
          <p:cNvSpPr>
            <a:spLocks noGrp="1"/>
          </p:cNvSpPr>
          <p:nvPr>
            <p:ph type="hdr" sz="quarter" idx="11"/>
          </p:nvPr>
        </p:nvSpPr>
        <p:spPr/>
        <p:txBody>
          <a:bodyPr/>
          <a:lstStyle/>
          <a:p>
            <a:r>
              <a:rPr lang="en-US" smtClean="0"/>
              <a:t>ACP: It’s About the Conversation!</a:t>
            </a:r>
            <a:br>
              <a:rPr lang="en-US" smtClean="0"/>
            </a:br>
            <a:r>
              <a:rPr lang="en-US" smtClean="0"/>
              <a:t>PowerPoint Handout</a:t>
            </a:r>
            <a:endParaRPr lang="en-US" dirty="0"/>
          </a:p>
        </p:txBody>
      </p:sp>
    </p:spTree>
    <p:extLst>
      <p:ext uri="{BB962C8B-B14F-4D97-AF65-F5344CB8AC3E}">
        <p14:creationId xmlns:p14="http://schemas.microsoft.com/office/powerpoint/2010/main" val="2930250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Arial" panose="020B0604020202020204" pitchFamily="34" charset="0"/>
              <a:buChar char="•"/>
              <a:defRPr/>
            </a:pPr>
            <a:r>
              <a:rPr lang="en-US" altLang="en-US" b="1" dirty="0" smtClean="0"/>
              <a:t>ACP</a:t>
            </a:r>
            <a:r>
              <a:rPr lang="en-US" altLang="en-US" b="1" baseline="0" dirty="0" smtClean="0"/>
              <a:t> occurs over time</a:t>
            </a:r>
            <a:r>
              <a:rPr lang="en-US" altLang="en-US" baseline="0" dirty="0" smtClean="0"/>
              <a:t>.  It involves thoughtful conversations, asking questions, and sharing with others. Our t</a:t>
            </a:r>
            <a:r>
              <a:rPr lang="en-US" altLang="en-US" dirty="0" smtClean="0"/>
              <a:t>houghts and wishes change as we age and as our health changes;</a:t>
            </a:r>
            <a:r>
              <a:rPr lang="en-US" altLang="en-US" baseline="0" dirty="0" smtClean="0"/>
              <a:t> thus the discussion needs to evolve with us as well. </a:t>
            </a:r>
            <a:endParaRPr lang="en-US" altLang="en-US" sz="1400" dirty="0">
              <a:ea typeface="Calibri" pitchFamily="34" charset="0"/>
              <a:cs typeface="Times New Roman" pitchFamily="18" charset="0"/>
            </a:endParaRPr>
          </a:p>
          <a:p>
            <a:endParaRPr lang="en-US" altLang="en-US" baseline="0" dirty="0" smtClean="0"/>
          </a:p>
          <a:p>
            <a:pPr marL="173336" indent="-173336">
              <a:buFont typeface="Arial" panose="020B0604020202020204" pitchFamily="34" charset="0"/>
              <a:buChar char="•"/>
            </a:pPr>
            <a:r>
              <a:rPr lang="en-US" altLang="en-US" b="1" baseline="0" dirty="0" smtClean="0"/>
              <a:t>ADs are (or should be) the written results of ACP</a:t>
            </a:r>
            <a:r>
              <a:rPr lang="en-US" altLang="en-US" baseline="0" dirty="0" smtClean="0"/>
              <a:t>.  These are able to be updated/ re-written as needed.</a:t>
            </a:r>
          </a:p>
          <a:p>
            <a:endParaRPr lang="en-US" altLang="en-US" baseline="0" dirty="0" smtClean="0"/>
          </a:p>
          <a:p>
            <a:pPr marL="173336" indent="-173336">
              <a:buFont typeface="Arial" panose="020B0604020202020204" pitchFamily="34" charset="0"/>
              <a:buChar char="•"/>
            </a:pPr>
            <a:r>
              <a:rPr lang="en-US" altLang="en-US" baseline="0" dirty="0" smtClean="0"/>
              <a:t>Timeline shows an example of how this can happen over one’s lifetime.  </a:t>
            </a:r>
          </a:p>
          <a:p>
            <a:pPr marL="635565" lvl="1" indent="-173336">
              <a:buFont typeface="Arial" panose="020B0604020202020204" pitchFamily="34" charset="0"/>
              <a:buChar char="•"/>
            </a:pPr>
            <a:r>
              <a:rPr lang="en-US" altLang="en-US" baseline="0" dirty="0" smtClean="0"/>
              <a:t>The purple dots are ACP conversations and the blue dots are advance directives. T</a:t>
            </a:r>
            <a:r>
              <a:rPr lang="en-US" altLang="en-US" b="0" baseline="0" dirty="0" smtClean="0"/>
              <a:t>he dates are arbitrary and don’t mean anything. </a:t>
            </a:r>
          </a:p>
          <a:p>
            <a:endParaRPr lang="en-US" altLang="en-US" baseline="0" dirty="0" smtClean="0"/>
          </a:p>
          <a:p>
            <a:pPr marL="173336" indent="-173336">
              <a:buFont typeface="Arial" panose="020B0604020202020204" pitchFamily="34" charset="0"/>
              <a:buChar char="•"/>
            </a:pPr>
            <a:r>
              <a:rPr lang="en-US" altLang="en-US" b="1" baseline="0" dirty="0" smtClean="0"/>
              <a:t>You start with a simple conversation/presentation (like this one) and possibly complete a HCPOA form to name an agent.  </a:t>
            </a:r>
            <a:r>
              <a:rPr lang="en-US" altLang="en-US" baseline="0" dirty="0" smtClean="0"/>
              <a:t>Later in life your health changes and more questions/discussions occur as appropriate.  In the final season of life, one might want a POLST form completed to have a “Do Not Resuscitate”</a:t>
            </a:r>
          </a:p>
          <a:p>
            <a:endParaRPr lang="en-US" altLang="en-US" baseline="0" dirty="0" smtClean="0"/>
          </a:p>
          <a:p>
            <a:pPr marL="173336" indent="-173336" defTabSz="924458">
              <a:buFont typeface="Arial" panose="020B0604020202020204" pitchFamily="34" charset="0"/>
              <a:buChar char="•"/>
              <a:defRPr/>
            </a:pPr>
            <a:r>
              <a:rPr lang="en-US" altLang="en-US" baseline="0" dirty="0" smtClean="0"/>
              <a:t>HCPOA completion is not required – but it’s important to remember:  </a:t>
            </a:r>
            <a:r>
              <a:rPr lang="en-US" altLang="en-US" b="0" dirty="0" smtClean="0"/>
              <a:t>If an </a:t>
            </a:r>
            <a:r>
              <a:rPr lang="en-US" altLang="en-US" b="1" dirty="0" smtClean="0"/>
              <a:t>individual does not have a written power of attorney document, then an IL law called</a:t>
            </a:r>
            <a:r>
              <a:rPr lang="en-US" altLang="en-US" b="1" baseline="0" dirty="0" smtClean="0"/>
              <a:t> the “IL Healthcare Surrogate Act” </a:t>
            </a:r>
            <a:r>
              <a:rPr lang="en-US" altLang="en-US" b="0" dirty="0" smtClean="0"/>
              <a:t>dictates</a:t>
            </a:r>
            <a:r>
              <a:rPr lang="en-US" altLang="en-US" b="0" baseline="0" dirty="0" smtClean="0"/>
              <a:t> who will speak for us when we are unable to speak for ourselves and this individual may not be who we want it to be and that can be concerning to us. </a:t>
            </a:r>
            <a:endParaRPr lang="en-US" altLang="en-US" b="0" dirty="0" smtClean="0"/>
          </a:p>
          <a:p>
            <a:endParaRPr lang="en-US" altLang="en-US" dirty="0"/>
          </a:p>
        </p:txBody>
      </p:sp>
      <p:sp>
        <p:nvSpPr>
          <p:cNvPr id="5" name="Slide Number Placeholder 4">
            <a:extLst>
              <a:ext uri="{FF2B5EF4-FFF2-40B4-BE49-F238E27FC236}">
                <a16:creationId xmlns:a16="http://schemas.microsoft.com/office/drawing/2014/main" id="{5084E391-C040-44FF-AFEE-FFE76BE37A5C}"/>
              </a:ext>
            </a:extLst>
          </p:cNvPr>
          <p:cNvSpPr>
            <a:spLocks noGrp="1"/>
          </p:cNvSpPr>
          <p:nvPr>
            <p:ph type="sldNum" sz="quarter" idx="5"/>
          </p:nvPr>
        </p:nvSpPr>
        <p:spPr/>
        <p:txBody>
          <a:bodyPr/>
          <a:lstStyle/>
          <a:p>
            <a:fld id="{9DE0B92D-0E8E-4D78-B698-EA1B0E95D631}" type="slidenum">
              <a:rPr lang="en-US" smtClean="0"/>
              <a:t>53</a:t>
            </a:fld>
            <a:endParaRPr lang="en-US"/>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Tree>
    <p:extLst>
      <p:ext uri="{BB962C8B-B14F-4D97-AF65-F5344CB8AC3E}">
        <p14:creationId xmlns:p14="http://schemas.microsoft.com/office/powerpoint/2010/main" val="226907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24458">
              <a:defRPr/>
            </a:pPr>
            <a:r>
              <a:rPr lang="en-US" altLang="en-US" b="1" dirty="0" smtClean="0"/>
              <a:t>If Short on time just stay on this slide vs going through slides individually:</a:t>
            </a:r>
          </a:p>
          <a:p>
            <a:pPr marL="173050" indent="-173050" defTabSz="922935">
              <a:buFont typeface="Arial" panose="020B0604020202020204" pitchFamily="34" charset="0"/>
              <a:buChar char="•"/>
              <a:defRPr/>
            </a:pPr>
            <a:r>
              <a:rPr lang="en-US" altLang="en-US" dirty="0" smtClean="0">
                <a:ea typeface="Calibri" pitchFamily="34" charset="0"/>
                <a:cs typeface="Times New Roman" pitchFamily="18" charset="0"/>
              </a:rPr>
              <a:t>Key concepts of Advance Care planning discussions encourage</a:t>
            </a:r>
            <a:r>
              <a:rPr lang="en-US" altLang="en-US" baseline="0" dirty="0" smtClean="0">
                <a:ea typeface="Calibri" pitchFamily="34" charset="0"/>
                <a:cs typeface="Times New Roman" pitchFamily="18" charset="0"/>
              </a:rPr>
              <a:t> us to….read key points from slide).</a:t>
            </a:r>
          </a:p>
          <a:p>
            <a:pPr defTabSz="924458">
              <a:defRPr/>
            </a:pPr>
            <a:endParaRPr lang="en-US" altLang="en-US" b="1" dirty="0" smtClean="0"/>
          </a:p>
          <a:p>
            <a:pPr defTabSz="924458">
              <a:defRPr/>
            </a:pPr>
            <a:r>
              <a:rPr lang="en-US" altLang="en-US" b="1" dirty="0" smtClean="0"/>
              <a:t>SAY:</a:t>
            </a:r>
            <a:r>
              <a:rPr lang="en-US" altLang="en-US" b="1" baseline="0" dirty="0" smtClean="0"/>
              <a:t> 	</a:t>
            </a:r>
          </a:p>
          <a:p>
            <a:pPr marL="173336" indent="-173336" defTabSz="924458">
              <a:buFont typeface="Arial" panose="020B0604020202020204" pitchFamily="34" charset="0"/>
              <a:buChar char="•"/>
              <a:defRPr/>
            </a:pPr>
            <a:r>
              <a:rPr lang="en-US" altLang="en-US" i="1" dirty="0" smtClean="0"/>
              <a:t>Choose Agent: </a:t>
            </a:r>
            <a:r>
              <a:rPr lang="en-US" altLang="en-US" dirty="0" smtClean="0"/>
              <a:t>One of the most important decisions we encourage all adults to make is </a:t>
            </a:r>
            <a:r>
              <a:rPr lang="en-US" altLang="en-US" b="1" dirty="0" smtClean="0"/>
              <a:t>choosing someone now who would make future decisions for you </a:t>
            </a:r>
            <a:r>
              <a:rPr lang="en-US" altLang="en-US" dirty="0" smtClean="0"/>
              <a:t>if you were ill or injured and unable to make decisions for yourself or communicate your wishes. This person would </a:t>
            </a:r>
            <a:r>
              <a:rPr lang="en-US" altLang="en-US" b="1" dirty="0" smtClean="0"/>
              <a:t>only make decisions if you had a sudden event and could not make your own decisions.”</a:t>
            </a:r>
          </a:p>
          <a:p>
            <a:endParaRPr lang="en-US" altLang="en-US" dirty="0" smtClean="0"/>
          </a:p>
          <a:p>
            <a:pPr marL="173336" indent="-173336" defTabSz="924458">
              <a:buFont typeface="Arial" panose="020B0604020202020204" pitchFamily="34" charset="0"/>
              <a:buChar char="•"/>
              <a:defRPr/>
            </a:pPr>
            <a:r>
              <a:rPr lang="en-US" i="1" dirty="0" smtClean="0">
                <a:ea typeface="Calibri"/>
                <a:cs typeface="Times New Roman"/>
              </a:rPr>
              <a:t>Experiences:</a:t>
            </a:r>
            <a:r>
              <a:rPr lang="en-US" i="1" baseline="0" dirty="0" smtClean="0">
                <a:ea typeface="Calibri"/>
                <a:cs typeface="Times New Roman"/>
              </a:rPr>
              <a:t> </a:t>
            </a:r>
            <a:r>
              <a:rPr lang="en-US" dirty="0" smtClean="0">
                <a:ea typeface="Calibri"/>
                <a:cs typeface="Times New Roman"/>
              </a:rPr>
              <a:t>Many of us know or have known of someone who was in a medical situation where they were unable to communicate for themselves. </a:t>
            </a:r>
            <a:r>
              <a:rPr lang="en-US" b="0" dirty="0" smtClean="0">
                <a:ea typeface="Calibri"/>
                <a:cs typeface="Times New Roman"/>
              </a:rPr>
              <a:t>It’s important</a:t>
            </a:r>
            <a:r>
              <a:rPr lang="en-US" b="0" baseline="0" dirty="0" smtClean="0">
                <a:ea typeface="Calibri"/>
                <a:cs typeface="Times New Roman"/>
              </a:rPr>
              <a:t> to stop and</a:t>
            </a:r>
            <a:r>
              <a:rPr lang="en-US" b="0" dirty="0" smtClean="0">
                <a:ea typeface="Calibri"/>
                <a:cs typeface="Times New Roman"/>
              </a:rPr>
              <a:t> reflect</a:t>
            </a:r>
            <a:r>
              <a:rPr lang="en-US" b="0" baseline="0" dirty="0" smtClean="0">
                <a:ea typeface="Calibri"/>
                <a:cs typeface="Times New Roman"/>
              </a:rPr>
              <a:t> on </a:t>
            </a:r>
            <a:r>
              <a:rPr lang="en-US" b="1" u="none" baseline="0" dirty="0" smtClean="0">
                <a:ea typeface="Calibri"/>
                <a:cs typeface="Times New Roman"/>
              </a:rPr>
              <a:t>what you learned from </a:t>
            </a:r>
            <a:r>
              <a:rPr lang="en-US" b="0" baseline="0" dirty="0" smtClean="0">
                <a:ea typeface="Calibri"/>
                <a:cs typeface="Times New Roman"/>
              </a:rPr>
              <a:t>that situation that you would desire to apply to your own life. </a:t>
            </a:r>
          </a:p>
          <a:p>
            <a:pPr defTabSz="924458">
              <a:defRPr/>
            </a:pPr>
            <a:endParaRPr lang="en-US" dirty="0" smtClean="0">
              <a:ea typeface="Calibri"/>
              <a:cs typeface="Times New Roman"/>
            </a:endParaRPr>
          </a:p>
          <a:p>
            <a:pPr marL="173336" indent="-173336">
              <a:buFont typeface="Arial" panose="020B0604020202020204" pitchFamily="34" charset="0"/>
              <a:buChar char="•"/>
            </a:pPr>
            <a:r>
              <a:rPr lang="en-US" altLang="en-US" i="1" dirty="0" smtClean="0"/>
              <a:t>Living Well: </a:t>
            </a:r>
            <a:r>
              <a:rPr lang="en-US" altLang="en-US" dirty="0" smtClean="0"/>
              <a:t>In addition to our past experiences, it’s also helpful to think about the </a:t>
            </a:r>
            <a:r>
              <a:rPr lang="en-US" altLang="en-US" b="1" dirty="0" smtClean="0"/>
              <a:t>activities we engage in that are important to us, that give our life meaning</a:t>
            </a:r>
            <a:r>
              <a:rPr lang="en-US" altLang="en-US" dirty="0" smtClean="0"/>
              <a:t>.</a:t>
            </a:r>
            <a:r>
              <a:rPr lang="en-US" altLang="en-US" baseline="0" dirty="0" smtClean="0"/>
              <a:t> The valuable part here is to think about i</a:t>
            </a:r>
            <a:r>
              <a:rPr lang="en-US" altLang="en-US" dirty="0" smtClean="0"/>
              <a:t>f you were having a </a:t>
            </a:r>
            <a:r>
              <a:rPr lang="en-US" altLang="en-US" b="1" dirty="0" smtClean="0"/>
              <a:t>good day</a:t>
            </a:r>
            <a:r>
              <a:rPr lang="en-US" altLang="en-US" b="0" baseline="0" dirty="0" smtClean="0"/>
              <a:t> determine </a:t>
            </a:r>
            <a:r>
              <a:rPr lang="en-US" altLang="en-US" dirty="0" smtClean="0"/>
              <a:t>what would </a:t>
            </a:r>
            <a:r>
              <a:rPr lang="en-US" altLang="en-US" b="1" dirty="0" smtClean="0"/>
              <a:t>happen </a:t>
            </a:r>
            <a:r>
              <a:rPr lang="en-US" altLang="en-US" dirty="0" smtClean="0"/>
              <a:t>on that </a:t>
            </a:r>
            <a:r>
              <a:rPr lang="en-US" altLang="en-US" dirty="0" err="1" smtClean="0"/>
              <a:t>day..Who</a:t>
            </a:r>
            <a:r>
              <a:rPr lang="en-US" altLang="en-US" dirty="0" smtClean="0"/>
              <a:t> you would talk to,</a:t>
            </a:r>
            <a:r>
              <a:rPr lang="en-US" altLang="en-US" baseline="0" dirty="0" smtClean="0"/>
              <a:t> what you would do. </a:t>
            </a:r>
          </a:p>
          <a:p>
            <a:endParaRPr lang="en-US" altLang="en-US" baseline="0" dirty="0" smtClean="0"/>
          </a:p>
          <a:p>
            <a:pPr marL="173336" indent="-173336" defTabSz="924458">
              <a:buFont typeface="Arial" panose="020B0604020202020204" pitchFamily="34" charset="0"/>
              <a:buChar char="•"/>
              <a:defRPr/>
            </a:pPr>
            <a:r>
              <a:rPr lang="en-US" b="0" i="1" baseline="0" dirty="0" smtClean="0"/>
              <a:t>Goals for Care: </a:t>
            </a:r>
            <a:r>
              <a:rPr lang="en-US" b="0" baseline="0" dirty="0" smtClean="0"/>
              <a:t>There is one decision that </a:t>
            </a:r>
            <a:r>
              <a:rPr lang="en-US" b="1" u="none" baseline="0" dirty="0" smtClean="0"/>
              <a:t>every adult </a:t>
            </a:r>
            <a:r>
              <a:rPr lang="en-US" b="0" baseline="0" dirty="0" smtClean="0"/>
              <a:t>should think about.  We call it the ‘Imagine if’ scenario and it involves considering </a:t>
            </a:r>
            <a:r>
              <a:rPr lang="en-US" b="1" dirty="0">
                <a:solidFill>
                  <a:srgbClr val="0066CC"/>
                </a:solidFill>
              </a:rPr>
              <a:t>choosing to stop or continue medical treatment in a situation of severe permanent brain injury with little chance of recovery which is an important part of your Goals for Care. </a:t>
            </a:r>
          </a:p>
          <a:p>
            <a:pPr defTabSz="924458">
              <a:defRPr/>
            </a:pPr>
            <a:endParaRPr lang="en-US" b="1" dirty="0">
              <a:solidFill>
                <a:srgbClr val="0066CC"/>
              </a:solidFill>
            </a:endParaRPr>
          </a:p>
          <a:p>
            <a:pPr marL="173336" indent="-173336" defTabSz="924458">
              <a:buFont typeface="Arial" panose="020B0604020202020204" pitchFamily="34" charset="0"/>
              <a:buChar char="•"/>
              <a:defRPr/>
            </a:pPr>
            <a:r>
              <a:rPr lang="en-US" i="1" dirty="0">
                <a:solidFill>
                  <a:srgbClr val="0066CC"/>
                </a:solidFill>
              </a:rPr>
              <a:t>Share: </a:t>
            </a:r>
            <a:r>
              <a:rPr lang="en-US" b="1" dirty="0">
                <a:solidFill>
                  <a:srgbClr val="0066CC"/>
                </a:solidFill>
              </a:rPr>
              <a:t>Lastly after doing all of this it is important to share any decisions with those who matter most to you – including any named agents and HC providers. </a:t>
            </a:r>
            <a:endParaRPr lang="en-US" dirty="0">
              <a:solidFill>
                <a:srgbClr val="0066CC"/>
              </a:solidFill>
            </a:endParaRPr>
          </a:p>
          <a:p>
            <a:pPr defTabSz="924458">
              <a:defRPr/>
            </a:pPr>
            <a:endParaRPr lang="en-US" b="1"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In </a:t>
            </a:r>
            <a:r>
              <a:rPr lang="en-US" altLang="en-US" dirty="0"/>
              <a:t>addition to our past experiences, it’s also helpful to think about the </a:t>
            </a:r>
            <a:r>
              <a:rPr lang="en-US" altLang="en-US" b="1" dirty="0"/>
              <a:t>activities we engage in that are important to us, that give our life meaning</a:t>
            </a:r>
            <a:r>
              <a:rPr lang="en-US" altLang="en-US" dirty="0" smtClean="0"/>
              <a:t>.</a:t>
            </a:r>
          </a:p>
          <a:p>
            <a:endParaRPr lang="en-US" altLang="en-US" dirty="0"/>
          </a:p>
          <a:p>
            <a:pPr defTabSz="922935">
              <a:defRPr/>
            </a:pPr>
            <a:r>
              <a:rPr lang="en-US" altLang="en-US" dirty="0" smtClean="0"/>
              <a:t>If </a:t>
            </a:r>
            <a:r>
              <a:rPr lang="en-US" altLang="en-US" dirty="0"/>
              <a:t>you were having a </a:t>
            </a:r>
            <a:r>
              <a:rPr lang="en-US" altLang="en-US" b="1" dirty="0"/>
              <a:t>good day</a:t>
            </a:r>
            <a:r>
              <a:rPr lang="en-US" altLang="en-US" dirty="0"/>
              <a:t>, what would </a:t>
            </a:r>
            <a:r>
              <a:rPr lang="en-US" altLang="en-US" b="1" dirty="0"/>
              <a:t>happen </a:t>
            </a:r>
            <a:r>
              <a:rPr lang="en-US" altLang="en-US" dirty="0"/>
              <a:t>on that day? Who would you </a:t>
            </a:r>
            <a:r>
              <a:rPr lang="en-US" altLang="en-US" b="1" dirty="0"/>
              <a:t>talk to</a:t>
            </a:r>
            <a:r>
              <a:rPr lang="en-US" altLang="en-US" dirty="0"/>
              <a:t>? What would you </a:t>
            </a:r>
            <a:r>
              <a:rPr lang="en-US" altLang="en-US" b="1" dirty="0"/>
              <a:t>do</a:t>
            </a:r>
            <a:r>
              <a:rPr lang="en-US" altLang="en-US" dirty="0" smtClean="0"/>
              <a:t>?</a:t>
            </a:r>
          </a:p>
          <a:p>
            <a:pPr defTabSz="922935">
              <a:defRPr/>
            </a:pPr>
            <a:endParaRPr lang="en-US" altLang="en-US" dirty="0" smtClean="0"/>
          </a:p>
          <a:p>
            <a:pPr defTabSz="922935">
              <a:defRPr/>
            </a:pPr>
            <a:r>
              <a:rPr lang="en-US" altLang="en-US" b="1" dirty="0" smtClean="0"/>
              <a:t>Notes</a:t>
            </a:r>
            <a:r>
              <a:rPr lang="en-US" altLang="en-US" b="1" dirty="0"/>
              <a:t>: </a:t>
            </a:r>
          </a:p>
          <a:p>
            <a:r>
              <a:rPr lang="en-US" altLang="en-US" b="0" i="1" dirty="0"/>
              <a:t>Be prepared with </a:t>
            </a:r>
            <a:r>
              <a:rPr lang="en-US" altLang="en-US" b="1" i="1" dirty="0"/>
              <a:t>examples</a:t>
            </a:r>
            <a:r>
              <a:rPr lang="en-US" altLang="en-US" b="0" i="1" dirty="0"/>
              <a:t> — t</a:t>
            </a:r>
            <a:r>
              <a:rPr lang="en-US" altLang="en-US" i="1" dirty="0"/>
              <a:t>hose things that give life meaning may change over time. For example an active 28-year-old may love training for triathlons and may not be able to imagine a serious illness or injury. Someone in their 60s may value walking the dog and being an active swimmer, and someone in their 90s may love being independent and being able to watch their favorite sitcoms and visit with the younger generation. Each of those life experiences require different levels of activity and participation,</a:t>
            </a:r>
            <a:r>
              <a:rPr lang="en-US" altLang="en-US" i="1" baseline="0" dirty="0"/>
              <a:t> and all can bring great satisfaction (quality of life).</a:t>
            </a:r>
            <a:endParaRPr lang="en-US" altLang="en-US" i="1" dirty="0"/>
          </a:p>
          <a:p>
            <a:endParaRPr lang="en-US" altLang="en-US" i="0" dirty="0"/>
          </a:p>
          <a:p>
            <a:r>
              <a:rPr lang="en-US" altLang="en-US" i="1" dirty="0"/>
              <a:t>And there are differences among people. One person may say, life is only worth living if he can fish or play golf and all that entails (being outside, walking, being mobile, communicating wishes), while someone else’s greatest joy may be in listening to classical music or being able to read (sedentary, does not require ability to walk or talk;</a:t>
            </a:r>
            <a:r>
              <a:rPr lang="en-US" altLang="en-US" i="1" baseline="0" dirty="0"/>
              <a:t> this</a:t>
            </a:r>
            <a:r>
              <a:rPr lang="en-US" altLang="en-US" i="1" dirty="0"/>
              <a:t> may mean the person is okay with being in bed most of their life, but they are satisfied with their life). Or, what’s acceptable to one person</a:t>
            </a:r>
            <a:r>
              <a:rPr lang="en-US" altLang="en-US" i="1" baseline="0" dirty="0"/>
              <a:t> may not be acceptable to another.</a:t>
            </a:r>
            <a:endParaRPr lang="en-US" altLang="en-US" i="1" dirty="0"/>
          </a:p>
          <a:p>
            <a:endParaRPr lang="en-US" dirty="0"/>
          </a:p>
        </p:txBody>
      </p:sp>
      <p:sp>
        <p:nvSpPr>
          <p:cNvPr id="5" name="Slide Number Placeholder 4">
            <a:extLst>
              <a:ext uri="{FF2B5EF4-FFF2-40B4-BE49-F238E27FC236}">
                <a16:creationId xmlns:a16="http://schemas.microsoft.com/office/drawing/2014/main" id="{18207DE2-C63A-4B81-AD96-898ECC686474}"/>
              </a:ext>
            </a:extLst>
          </p:cNvPr>
          <p:cNvSpPr>
            <a:spLocks noGrp="1"/>
          </p:cNvSpPr>
          <p:nvPr>
            <p:ph type="sldNum" sz="quarter" idx="5"/>
          </p:nvPr>
        </p:nvSpPr>
        <p:spPr/>
        <p:txBody>
          <a:bodyPr/>
          <a:lstStyle/>
          <a:p>
            <a:fld id="{9DE0B92D-0E8E-4D78-B698-EA1B0E95D631}" type="slidenum">
              <a:rPr lang="en-US" smtClean="0"/>
              <a:t>54</a:t>
            </a:fld>
            <a:endParaRPr lang="en-US"/>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Tree>
    <p:extLst>
      <p:ext uri="{BB962C8B-B14F-4D97-AF65-F5344CB8AC3E}">
        <p14:creationId xmlns:p14="http://schemas.microsoft.com/office/powerpoint/2010/main" val="359495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no one standard form that has to be used in the state of IL.  Lawyers draft up their versions, other versions can be printed off the internet, but today we will review Carle’s version.  </a:t>
            </a:r>
          </a:p>
        </p:txBody>
      </p:sp>
      <p:sp>
        <p:nvSpPr>
          <p:cNvPr id="4" name="Slide Number Placeholder 3"/>
          <p:cNvSpPr>
            <a:spLocks noGrp="1"/>
          </p:cNvSpPr>
          <p:nvPr>
            <p:ph type="sldNum" sz="quarter" idx="10"/>
          </p:nvPr>
        </p:nvSpPr>
        <p:spPr/>
        <p:txBody>
          <a:bodyPr/>
          <a:lstStyle/>
          <a:p>
            <a:fld id="{24041BEB-69A8-427F-A753-DF351CC7A4E7}" type="slidenum">
              <a:rPr lang="en-US" smtClean="0"/>
              <a:pPr/>
              <a:t>55</a:t>
            </a:fld>
            <a:endParaRPr lang="en-US"/>
          </a:p>
        </p:txBody>
      </p:sp>
      <p:sp>
        <p:nvSpPr>
          <p:cNvPr id="5" name="Header Placeholder 4"/>
          <p:cNvSpPr>
            <a:spLocks noGrp="1"/>
          </p:cNvSpPr>
          <p:nvPr>
            <p:ph type="hdr" sz="quarter" idx="11"/>
          </p:nvPr>
        </p:nvSpPr>
        <p:spPr/>
        <p:txBody>
          <a:bodyPr/>
          <a:lstStyle/>
          <a:p>
            <a:r>
              <a:rPr lang="en-US" smtClean="0"/>
              <a:t>ACP: It’s About the Conversation!</a:t>
            </a:r>
            <a:br>
              <a:rPr lang="en-US" smtClean="0"/>
            </a:br>
            <a:r>
              <a:rPr lang="en-US" smtClean="0"/>
              <a:t>PowerPoint Handout</a:t>
            </a:r>
            <a:endParaRPr lang="en-US" dirty="0"/>
          </a:p>
        </p:txBody>
      </p:sp>
    </p:spTree>
    <p:extLst>
      <p:ext uri="{BB962C8B-B14F-4D97-AF65-F5344CB8AC3E}">
        <p14:creationId xmlns:p14="http://schemas.microsoft.com/office/powerpoint/2010/main" val="1979822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aseline="0" dirty="0" smtClean="0"/>
              <a:t>So we</a:t>
            </a:r>
            <a:r>
              <a:rPr lang="en-US" dirty="0" smtClean="0"/>
              <a:t> condensed</a:t>
            </a:r>
            <a:r>
              <a:rPr lang="en-US" baseline="0" dirty="0" smtClean="0"/>
              <a:t> the state form into a 2 page document.</a:t>
            </a:r>
          </a:p>
          <a:p>
            <a:endParaRPr lang="en-US" baseline="0" dirty="0" smtClean="0"/>
          </a:p>
          <a:p>
            <a:r>
              <a:rPr lang="en-US" baseline="0" dirty="0" smtClean="0"/>
              <a:t>NOTE: the Carle version has a place to put a sticker or patient identifiers on each page.  This is very important to help us get the document into the correct medical record.</a:t>
            </a:r>
          </a:p>
          <a:p>
            <a:r>
              <a:rPr lang="en-US" dirty="0" smtClean="0"/>
              <a:t>*PLEASE</a:t>
            </a:r>
            <a:r>
              <a:rPr lang="en-US" baseline="0" dirty="0" smtClean="0"/>
              <a:t> put </a:t>
            </a:r>
            <a:r>
              <a:rPr lang="en-US" dirty="0" smtClean="0"/>
              <a:t>patient </a:t>
            </a:r>
            <a:r>
              <a:rPr lang="en-US" dirty="0"/>
              <a:t>sticker on EVERY PAGE</a:t>
            </a:r>
            <a:r>
              <a:rPr lang="en-US" dirty="0" smtClean="0"/>
              <a:t>!!!</a:t>
            </a:r>
          </a:p>
          <a:p>
            <a:endParaRPr lang="en-US" baseline="0" dirty="0" smtClean="0"/>
          </a:p>
          <a:p>
            <a:r>
              <a:rPr lang="en-US" baseline="0" dirty="0" smtClean="0"/>
              <a:t>Patients may bring in forms from a lawyer’s office that may be 7-10 pages long or other forms off the internet. </a:t>
            </a:r>
          </a:p>
          <a:p>
            <a:r>
              <a:rPr lang="en-US" baseline="0" dirty="0" smtClean="0"/>
              <a:t>No matter what style is brought in, be sure ALL pages have 2 patient identifiers.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90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Carle form has</a:t>
            </a:r>
            <a:r>
              <a:rPr lang="en-US" baseline="0" dirty="0" smtClean="0"/>
              <a:t> place for sticker / patient identifiers on all pages.</a:t>
            </a:r>
          </a:p>
          <a:p>
            <a:r>
              <a:rPr lang="en-US" dirty="0" smtClean="0"/>
              <a:t>Required pieces:</a:t>
            </a:r>
          </a:p>
          <a:p>
            <a:pPr marL="231115" indent="-231115">
              <a:buFont typeface="+mj-lt"/>
              <a:buAutoNum type="arabicPeriod"/>
            </a:pPr>
            <a:r>
              <a:rPr lang="en-US" baseline="0" dirty="0" smtClean="0"/>
              <a:t>Identifiers: </a:t>
            </a:r>
          </a:p>
          <a:p>
            <a:pPr marL="635565" lvl="1" indent="-173336">
              <a:buFont typeface="Arial" panose="020B0604020202020204" pitchFamily="34" charset="0"/>
              <a:buChar char="•"/>
            </a:pPr>
            <a:r>
              <a:rPr lang="en-US" baseline="0" dirty="0" smtClean="0"/>
              <a:t>Top left corner has box for Name, MRN and DOB. Patient sticker use or write legibly.</a:t>
            </a:r>
          </a:p>
          <a:p>
            <a:pPr marL="635565" lvl="1" indent="-173336">
              <a:buFont typeface="Arial" panose="020B0604020202020204" pitchFamily="34" charset="0"/>
              <a:buChar char="•"/>
            </a:pPr>
            <a:r>
              <a:rPr lang="en-US" baseline="0" dirty="0" smtClean="0"/>
              <a:t>Patient info section - Person’s legal name, address, &amp; DOB. Phone number strongly encouraged. </a:t>
            </a:r>
          </a:p>
          <a:p>
            <a:pPr marL="231115" indent="-231115">
              <a:buFont typeface="+mj-lt"/>
              <a:buAutoNum type="arabicPeriod"/>
            </a:pPr>
            <a:r>
              <a:rPr lang="en-US" baseline="0" dirty="0" smtClean="0"/>
              <a:t>Agent Info: </a:t>
            </a:r>
          </a:p>
          <a:p>
            <a:pPr marL="635565" lvl="1" indent="-173336">
              <a:buFont typeface="Arial" panose="020B0604020202020204" pitchFamily="34" charset="0"/>
              <a:buChar char="•"/>
            </a:pPr>
            <a:r>
              <a:rPr lang="en-US" baseline="0" dirty="0" smtClean="0"/>
              <a:t>Agent’s name. Relationship to patient also helpful if available (ex. daughter, mother, friend, </a:t>
            </a:r>
            <a:r>
              <a:rPr lang="en-US" baseline="0" dirty="0" err="1" smtClean="0"/>
              <a:t>etc</a:t>
            </a:r>
            <a:r>
              <a:rPr lang="en-US" baseline="0" dirty="0" smtClean="0"/>
              <a:t>)</a:t>
            </a:r>
          </a:p>
          <a:p>
            <a:pPr marL="635565" lvl="1" indent="-173336">
              <a:buFont typeface="Arial" panose="020B0604020202020204" pitchFamily="34" charset="0"/>
              <a:buChar char="•"/>
            </a:pPr>
            <a:r>
              <a:rPr lang="en-US" baseline="0" dirty="0" smtClean="0"/>
              <a:t>Contact info strongly preferred – not helpful if unable to contact the person. Close address acceptable (Street name, City, State, Alternate phone number if direct unavailable)</a:t>
            </a:r>
          </a:p>
          <a:p>
            <a:pPr marL="231115" indent="-231115">
              <a:buFont typeface="+mj-lt"/>
              <a:buAutoNum type="arabicPeriod"/>
            </a:pPr>
            <a:r>
              <a:rPr lang="en-US" baseline="0" dirty="0" smtClean="0"/>
              <a:t>Individual’s Signature &amp; Date: </a:t>
            </a:r>
          </a:p>
          <a:p>
            <a:pPr marL="635565" lvl="1" indent="-173336">
              <a:buFont typeface="Arial" panose="020B0604020202020204" pitchFamily="34" charset="0"/>
              <a:buChar char="•"/>
            </a:pPr>
            <a:r>
              <a:rPr lang="en-US" baseline="0" dirty="0" smtClean="0"/>
              <a:t>Person’s own signature &amp; date signed. A surrogate cannot complete HCPOA form on individual’s behalf. If unable to sign their name, can make a “mark” to best of their ability. Can sign in presence of a witness or after having already signed confirm with the witness that is their signature on the signature line. </a:t>
            </a:r>
          </a:p>
          <a:p>
            <a:pPr marL="231115" indent="-231115">
              <a:buFont typeface="+mj-lt"/>
              <a:buAutoNum type="arabicPeriod"/>
            </a:pPr>
            <a:r>
              <a:rPr lang="en-US" baseline="0" dirty="0" smtClean="0"/>
              <a:t>Witnessing: </a:t>
            </a:r>
          </a:p>
          <a:p>
            <a:pPr marL="635565" lvl="1" indent="-173336">
              <a:buFont typeface="Arial" panose="020B0604020202020204" pitchFamily="34" charset="0"/>
              <a:buChar char="•"/>
            </a:pPr>
            <a:r>
              <a:rPr lang="en-US" baseline="0" dirty="0" smtClean="0"/>
              <a:t>Witness is attesting they:</a:t>
            </a:r>
          </a:p>
          <a:p>
            <a:pPr marL="635565" lvl="1" indent="-173336">
              <a:buFont typeface="Arial" panose="020B0604020202020204" pitchFamily="34" charset="0"/>
              <a:buChar char="•"/>
            </a:pPr>
            <a:r>
              <a:rPr lang="en-US" baseline="0" dirty="0" smtClean="0"/>
              <a:t>watched or confirmed the signature on the line, a</a:t>
            </a:r>
          </a:p>
          <a:p>
            <a:pPr marL="635565" lvl="1" indent="-173336">
              <a:buFont typeface="Arial" panose="020B0604020202020204" pitchFamily="34" charset="0"/>
              <a:buChar char="•"/>
            </a:pPr>
            <a:r>
              <a:rPr lang="en-US" baseline="0" dirty="0" smtClean="0"/>
              <a:t>are familiar with the individual and believe them to be of sound mind, </a:t>
            </a:r>
          </a:p>
          <a:p>
            <a:pPr marL="635565" lvl="1" indent="-173336">
              <a:buFont typeface="Arial" panose="020B0604020202020204" pitchFamily="34" charset="0"/>
              <a:buChar char="•"/>
            </a:pPr>
            <a:r>
              <a:rPr lang="en-US" baseline="0" dirty="0" smtClean="0"/>
              <a:t>are an adult, not an agent named in the document, not related to the individual or agent named in the document</a:t>
            </a:r>
          </a:p>
          <a:p>
            <a:pPr marL="635565" lvl="1" indent="-173336">
              <a:buFont typeface="Arial" panose="020B0604020202020204" pitchFamily="34" charset="0"/>
              <a:buChar char="•"/>
            </a:pPr>
            <a:r>
              <a:rPr lang="en-US" baseline="0" dirty="0" smtClean="0"/>
              <a:t>not the individuals direct provider (see form for list) and not themselves or a relative of an owner/operator of the care facility where the individual receives care</a:t>
            </a:r>
          </a:p>
          <a:p>
            <a:pPr marL="635565" lvl="1" indent="-173336">
              <a:buFont typeface="Arial" panose="020B0604020202020204" pitchFamily="34" charset="0"/>
              <a:buChar char="•"/>
            </a:pPr>
            <a:r>
              <a:rPr lang="en-US" baseline="0" dirty="0" smtClean="0"/>
              <a:t>witness signs it themselves, including contact information and date witnessed</a:t>
            </a:r>
          </a:p>
          <a:p>
            <a:r>
              <a:rPr lang="en-US" baseline="0" dirty="0" smtClean="0"/>
              <a:t>Optional Pieces:</a:t>
            </a:r>
          </a:p>
          <a:p>
            <a:pPr marL="231115" indent="-231115">
              <a:buFont typeface="Arial" panose="020B0604020202020204" pitchFamily="34" charset="0"/>
              <a:buAutoNum type="arabicPeriod"/>
            </a:pPr>
            <a:r>
              <a:rPr lang="en-US" baseline="0" dirty="0" smtClean="0"/>
              <a:t>Successor Agents</a:t>
            </a:r>
          </a:p>
          <a:p>
            <a:pPr marL="693344" lvl="1" indent="-231115">
              <a:buFont typeface="Arial" panose="020B0604020202020204" pitchFamily="34" charset="0"/>
              <a:buChar char="•"/>
            </a:pPr>
            <a:r>
              <a:rPr lang="en-US" baseline="0" dirty="0" smtClean="0"/>
              <a:t>If primary agent selected is unable or unwilling to act then, “back up” agents can be appointed (in respective order on form). </a:t>
            </a:r>
          </a:p>
          <a:p>
            <a:pPr defTabSz="924458">
              <a:defRPr/>
            </a:pPr>
            <a:r>
              <a:rPr lang="en-US" dirty="0">
                <a:solidFill>
                  <a:prstClr val="black"/>
                </a:solidFill>
              </a:rPr>
              <a:t>2. Limitations to agent(s) authority </a:t>
            </a:r>
          </a:p>
          <a:p>
            <a:pPr marL="635565" lvl="1" indent="-173336" defTabSz="924458">
              <a:buFont typeface="Arial" panose="020B0604020202020204" pitchFamily="34" charset="0"/>
              <a:buChar char="•"/>
              <a:defRPr/>
            </a:pPr>
            <a:r>
              <a:rPr lang="en-US" dirty="0">
                <a:solidFill>
                  <a:prstClr val="black"/>
                </a:solidFill>
              </a:rPr>
              <a:t>Agent authority is meant to be broad, there is ability to limit. Ex: no authority to authorize blood transfusions, authorize autopsy, burial/cremation of remains.</a:t>
            </a:r>
          </a:p>
          <a:p>
            <a:pPr defTabSz="924458">
              <a:defRPr/>
            </a:pPr>
            <a:r>
              <a:rPr lang="en-US" dirty="0">
                <a:solidFill>
                  <a:prstClr val="black"/>
                </a:solidFill>
              </a:rPr>
              <a:t>3. When agent(s) may be used</a:t>
            </a:r>
          </a:p>
          <a:p>
            <a:pPr marL="635565" lvl="1" indent="-173336" defTabSz="924458">
              <a:buFont typeface="Arial" panose="020B0604020202020204" pitchFamily="34" charset="0"/>
              <a:buChar char="•"/>
              <a:defRPr/>
            </a:pPr>
            <a:r>
              <a:rPr lang="en-US" dirty="0">
                <a:solidFill>
                  <a:prstClr val="black"/>
                </a:solidFill>
              </a:rPr>
              <a:t>There are two options, if both or neither option is section then option 1 is used. </a:t>
            </a:r>
          </a:p>
          <a:p>
            <a:pPr marL="635565" lvl="1" indent="-173336" defTabSz="924458">
              <a:buFont typeface="Arial" panose="020B0604020202020204" pitchFamily="34" charset="0"/>
              <a:buChar char="•"/>
              <a:defRPr/>
            </a:pPr>
            <a:r>
              <a:rPr lang="en-US" dirty="0">
                <a:solidFill>
                  <a:prstClr val="black"/>
                </a:solidFill>
              </a:rPr>
              <a:t>Option 1(left): agent can make decision only when individual unable</a:t>
            </a:r>
          </a:p>
          <a:p>
            <a:pPr marL="635565" lvl="1" indent="-173336" defTabSz="924458">
              <a:buFont typeface="Arial" panose="020B0604020202020204" pitchFamily="34" charset="0"/>
              <a:buChar char="•"/>
              <a:defRPr/>
            </a:pPr>
            <a:r>
              <a:rPr lang="en-US" dirty="0">
                <a:solidFill>
                  <a:prstClr val="black"/>
                </a:solidFill>
              </a:rPr>
              <a:t>Option 2 (right): agent can make decisions starting now and after individual no longer able. Includes complete access to medical records. Individual can still make decisions if able. </a:t>
            </a:r>
          </a:p>
          <a:p>
            <a:pPr defTabSz="924458">
              <a:defRPr/>
            </a:pPr>
            <a:r>
              <a:rPr lang="en-US" dirty="0">
                <a:solidFill>
                  <a:prstClr val="black"/>
                </a:solidFill>
              </a:rPr>
              <a:t>4. Life-sustaining treatment preference</a:t>
            </a:r>
          </a:p>
          <a:p>
            <a:pPr marL="635565" lvl="1" indent="-173336" defTabSz="924458">
              <a:buFont typeface="Arial" panose="020B0604020202020204" pitchFamily="34" charset="0"/>
              <a:buChar char="•"/>
              <a:defRPr/>
            </a:pPr>
            <a:r>
              <a:rPr lang="en-US" dirty="0"/>
              <a:t>There are two options, one speaks to more to quality of life, the other to length of life.</a:t>
            </a:r>
          </a:p>
          <a:p>
            <a:pPr marL="635565" lvl="1" indent="-173336" defTabSz="924458">
              <a:buFont typeface="Arial" panose="020B0604020202020204" pitchFamily="34" charset="0"/>
              <a:buChar char="•"/>
              <a:defRPr/>
            </a:pPr>
            <a:r>
              <a:rPr lang="en-US" dirty="0"/>
              <a:t>Options 1(left): person would not want treatments to delay their death if they were in a situation where they were unconscious and it was believed by their attending physician that they would not wake up or recover ability to think/communicate/experience surroundings. </a:t>
            </a:r>
          </a:p>
          <a:p>
            <a:pPr marL="635565" lvl="1" indent="-173336" defTabSz="924458">
              <a:buFont typeface="Arial" panose="020B0604020202020204" pitchFamily="34" charset="0"/>
              <a:buChar char="•"/>
              <a:defRPr/>
            </a:pPr>
            <a:r>
              <a:rPr lang="en-US" dirty="0">
                <a:solidFill>
                  <a:prstClr val="black"/>
                </a:solidFill>
              </a:rPr>
              <a:t>Option 2 (right): person wants their life prolonged to the greatest extent possible no matter the cost, the suffering, or how unlikely the chances for recovery are. </a:t>
            </a:r>
            <a:endParaRPr lang="en-US" dirty="0"/>
          </a:p>
          <a:p>
            <a:pPr marL="231115" indent="-231115">
              <a:buFont typeface="Arial" panose="020B0604020202020204" pitchFamily="34" charset="0"/>
              <a:buChar char="•"/>
            </a:pPr>
            <a:r>
              <a:rPr lang="en-US" baseline="0" dirty="0" smtClean="0"/>
              <a:t>May look cumbersome, but really it's not complicated. It’s worth it. I cannot tell you how many situations I have been in where an individual has not had this done and the chaos that has ensued. </a:t>
            </a:r>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08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6</a:t>
            </a:fld>
            <a:endParaRPr lang="en-US"/>
          </a:p>
        </p:txBody>
      </p:sp>
    </p:spTree>
    <p:extLst>
      <p:ext uri="{BB962C8B-B14F-4D97-AF65-F5344CB8AC3E}">
        <p14:creationId xmlns:p14="http://schemas.microsoft.com/office/powerpoint/2010/main" val="2506589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view of the state’s version of the Power of Attorney for Healthcare.  This can be printed off the IDPH website and found numerous other places.  </a:t>
            </a:r>
          </a:p>
          <a:p>
            <a:r>
              <a:rPr lang="en-US" baseline="0" dirty="0" smtClean="0"/>
              <a:t>Unfortunately the design of this form is not ideal for encouraging proper completion nor for getting it into the medical record.</a:t>
            </a:r>
          </a:p>
          <a:p>
            <a:r>
              <a:rPr lang="en-US" baseline="0" dirty="0" smtClean="0"/>
              <a:t>So we took the state form and redesigned it into a more user-friendly and EMR friendly version.</a:t>
            </a:r>
          </a:p>
          <a:p>
            <a:r>
              <a:rPr lang="en-US" baseline="0" dirty="0" smtClean="0"/>
              <a:t> </a:t>
            </a:r>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9DE0B92D-0E8E-4D78-B698-EA1B0E95D63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ACP: It’s About the Conversation!</a:t>
            </a:r>
            <a:br>
              <a:rPr kumimoji="0" lang="en-US" sz="1800" b="0" i="0" u="none" strike="noStrike" kern="1200" cap="none" spc="0" normalizeH="0" baseline="0" noProof="0">
                <a:ln>
                  <a:noFill/>
                </a:ln>
                <a:solidFill>
                  <a:prstClr val="black"/>
                </a:solidFill>
                <a:effectLst/>
                <a:uLnTx/>
                <a:uFillTx/>
                <a:latin typeface="Calibri"/>
                <a:ea typeface="+mn-ea"/>
                <a:cs typeface="+mn-cs"/>
              </a:rPr>
            </a:br>
            <a:r>
              <a:rPr kumimoji="0" lang="en-US" sz="1800" b="0" i="0" u="none" strike="noStrike" kern="1200" cap="none" spc="0" normalizeH="0" baseline="0" noProof="0">
                <a:ln>
                  <a:noFill/>
                </a:ln>
                <a:solidFill>
                  <a:prstClr val="black"/>
                </a:solidFill>
                <a:effectLst/>
                <a:uLnTx/>
                <a:uFillTx/>
                <a:latin typeface="Calibri"/>
                <a:ea typeface="+mn-ea"/>
                <a:cs typeface="+mn-cs"/>
              </a:rPr>
              <a:t>PowerPoint Handout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1669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Carle form has place for sticker</a:t>
            </a:r>
            <a:r>
              <a:rPr lang="en-US" baseline="0" dirty="0" smtClean="0"/>
              <a:t> but please place sticker (or 2 patient identifiers) on any style LW that is brought to the clinic.</a:t>
            </a:r>
          </a:p>
          <a:p>
            <a:r>
              <a:rPr lang="en-US" baseline="0" dirty="0" smtClean="0"/>
              <a:t>Two witnesses required. </a:t>
            </a:r>
          </a:p>
          <a:p>
            <a:r>
              <a:rPr lang="en-US" baseline="0" dirty="0" smtClean="0"/>
              <a:t>ALL lines must contain information.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1011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Carle</a:t>
            </a:r>
            <a:r>
              <a:rPr lang="en-US" baseline="0" dirty="0" smtClean="0"/>
              <a:t> form has place for sticker / patient identifiers.</a:t>
            </a:r>
          </a:p>
          <a:p>
            <a:endParaRPr lang="en-US" baseline="0" dirty="0" smtClean="0"/>
          </a:p>
          <a:p>
            <a:r>
              <a:rPr lang="en-US" b="1" baseline="0" dirty="0" smtClean="0"/>
              <a:t>Carle Living Will:</a:t>
            </a:r>
          </a:p>
          <a:p>
            <a:pPr marL="231115" indent="-231115">
              <a:buAutoNum type="arabicPeriod"/>
            </a:pPr>
            <a:r>
              <a:rPr lang="en-US" baseline="0" dirty="0" smtClean="0"/>
              <a:t>Notice the box in the top left for </a:t>
            </a:r>
            <a:r>
              <a:rPr lang="en-US" baseline="0" dirty="0" err="1" smtClean="0"/>
              <a:t>pt</a:t>
            </a:r>
            <a:r>
              <a:rPr lang="en-US" baseline="0" dirty="0" smtClean="0"/>
              <a:t> Name, MRN, and DOB. Patient name and the date of completion go in the first paragraph of the form. </a:t>
            </a:r>
          </a:p>
          <a:p>
            <a:pPr marL="231115" indent="-231115">
              <a:buAutoNum type="arabicPeriod"/>
            </a:pPr>
            <a:r>
              <a:rPr lang="en-US" baseline="0" dirty="0" smtClean="0"/>
              <a:t>Patient Signature &amp; address – patient signs and includes their full address</a:t>
            </a:r>
          </a:p>
          <a:p>
            <a:pPr marL="231115" indent="-231115">
              <a:buAutoNum type="arabicPeriod"/>
            </a:pPr>
            <a:r>
              <a:rPr lang="en-US" baseline="0" dirty="0" smtClean="0"/>
              <a:t>Witnesses – biggest area of error. Typically only get one witness, or no witness. LW needs two for validity. Witness contact information recent added and optional, signatures required. </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374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a:t>
            </a:r>
            <a:r>
              <a:rPr lang="en-US" baseline="0" dirty="0" smtClean="0"/>
              <a:t> requires </a:t>
            </a:r>
            <a:r>
              <a:rPr lang="en-US" b="1" baseline="0" dirty="0" smtClean="0"/>
              <a:t>one witness on the HCPOA </a:t>
            </a:r>
            <a:r>
              <a:rPr lang="en-US" baseline="0" dirty="0" smtClean="0"/>
              <a:t>form but </a:t>
            </a:r>
            <a:r>
              <a:rPr lang="en-US" b="1" baseline="0" dirty="0" smtClean="0"/>
              <a:t>two witnesses on the Living Will.  </a:t>
            </a:r>
            <a:r>
              <a:rPr lang="en-US" baseline="0" dirty="0" smtClean="0"/>
              <a:t>A notary is not required but certainly can be used.</a:t>
            </a:r>
          </a:p>
          <a:p>
            <a:endParaRPr lang="en-US" baseline="0" dirty="0" smtClean="0"/>
          </a:p>
          <a:p>
            <a:r>
              <a:rPr lang="en-US" b="1" baseline="0" dirty="0" smtClean="0"/>
              <a:t>Reading the criteria over the witness signature is critical</a:t>
            </a:r>
            <a:r>
              <a:rPr lang="en-US" baseline="0" dirty="0" smtClean="0"/>
              <a:t>.  Most forms get returned to patients because they did not obtain a proper witness. </a:t>
            </a:r>
          </a:p>
          <a:p>
            <a:endParaRPr lang="en-US" baseline="0" dirty="0" smtClean="0"/>
          </a:p>
          <a:p>
            <a:pPr defTabSz="924458">
              <a:defRPr/>
            </a:pPr>
            <a:r>
              <a:rPr lang="en-US" i="1" baseline="0" dirty="0" smtClean="0"/>
              <a:t>Read examples on the slide about witnesses.</a:t>
            </a:r>
          </a:p>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61</a:t>
            </a:fld>
            <a:endParaRPr lang="en-US"/>
          </a:p>
        </p:txBody>
      </p:sp>
    </p:spTree>
    <p:extLst>
      <p:ext uri="{BB962C8B-B14F-4D97-AF65-F5344CB8AC3E}">
        <p14:creationId xmlns:p14="http://schemas.microsoft.com/office/powerpoint/2010/main" val="3273736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email out the</a:t>
            </a:r>
            <a:r>
              <a:rPr lang="en-US" baseline="0" dirty="0" smtClean="0"/>
              <a:t> information on this slide if requested. </a:t>
            </a:r>
          </a:p>
          <a:p>
            <a:endParaRPr lang="en-US" baseline="0" dirty="0" smtClean="0"/>
          </a:p>
          <a:p>
            <a:r>
              <a:rPr lang="en-US" baseline="0" dirty="0" smtClean="0"/>
              <a:t>We simply want to advise that we will provide you with a follow-up summary and resources to continue the work of Advance Care Planning. </a:t>
            </a:r>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62</a:t>
            </a:fld>
            <a:endParaRPr lang="en-US"/>
          </a:p>
        </p:txBody>
      </p:sp>
    </p:spTree>
    <p:extLst>
      <p:ext uri="{BB962C8B-B14F-4D97-AF65-F5344CB8AC3E}">
        <p14:creationId xmlns:p14="http://schemas.microsoft.com/office/powerpoint/2010/main" val="3348940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email out the</a:t>
            </a:r>
            <a:r>
              <a:rPr lang="en-US" baseline="0" dirty="0" smtClean="0"/>
              <a:t> information on this slide if requested. </a:t>
            </a:r>
          </a:p>
          <a:p>
            <a:endParaRPr lang="en-US" baseline="0" dirty="0" smtClean="0"/>
          </a:p>
          <a:p>
            <a:r>
              <a:rPr lang="en-US" baseline="0" dirty="0" smtClean="0"/>
              <a:t>We simply want to advise that we will provide you with a follow-up summary and resources to continue the work of Advance Care Planning.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63</a:t>
            </a:fld>
            <a:endParaRPr lang="en-US"/>
          </a:p>
        </p:txBody>
      </p:sp>
    </p:spTree>
    <p:extLst>
      <p:ext uri="{BB962C8B-B14F-4D97-AF65-F5344CB8AC3E}">
        <p14:creationId xmlns:p14="http://schemas.microsoft.com/office/powerpoint/2010/main" val="3203408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If you would</a:t>
            </a:r>
            <a:r>
              <a:rPr lang="en-US" baseline="0" dirty="0" smtClean="0"/>
              <a:t> prefer to use the state of IL Advance Directive forms, they can be found on the IDPH website.  Typing “advance directive” into the search bar is the easiest way to locate the page.</a:t>
            </a:r>
            <a:endParaRPr lang="en-US" dirty="0" smtClean="0"/>
          </a:p>
          <a:p>
            <a:pPr defTabSz="924458">
              <a:defRPr/>
            </a:pPr>
            <a:endParaRPr lang="en-US" dirty="0" smtClean="0"/>
          </a:p>
          <a:p>
            <a:pPr defTabSz="924458">
              <a:defRPr/>
            </a:pPr>
            <a:r>
              <a:rPr lang="en-US" i="1" dirty="0" smtClean="0"/>
              <a:t>IDPH website to forms list if want to pull up while presenting</a:t>
            </a:r>
            <a:r>
              <a:rPr lang="en-US" dirty="0" smtClean="0"/>
              <a:t>: </a:t>
            </a:r>
            <a:r>
              <a:rPr lang="en-US" dirty="0">
                <a:hlinkClick r:id="rId3"/>
              </a:rPr>
              <a:t>https://dph.illinois.gov/topics-services2fhealth-care-regulation2fnursing-homes2fadvance-directives%23forms-forms-advance</a:t>
            </a:r>
            <a:r>
              <a:rPr lang="en-US" dirty="0"/>
              <a:t> </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64</a:t>
            </a:fld>
            <a:endParaRPr lang="en-US"/>
          </a:p>
        </p:txBody>
      </p:sp>
    </p:spTree>
    <p:extLst>
      <p:ext uri="{BB962C8B-B14F-4D97-AF65-F5344CB8AC3E}">
        <p14:creationId xmlns:p14="http://schemas.microsoft.com/office/powerpoint/2010/main" val="3997146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Though</a:t>
            </a:r>
            <a:r>
              <a:rPr lang="en-US" b="0" i="0" baseline="0" dirty="0" smtClean="0"/>
              <a:t> we are not going to take the time today to view this YouTube video, we want you to know that YouTube has many helpful and encouraging videos about the importance of ACP.  Simply search “advance care planning”</a:t>
            </a:r>
            <a:endParaRPr lang="en-US" b="0" i="0" dirty="0"/>
          </a:p>
          <a:p>
            <a:endParaRPr lang="en-US" b="0" i="1" dirty="0"/>
          </a:p>
          <a:p>
            <a:endParaRPr lang="en-US" i="1" dirty="0"/>
          </a:p>
        </p:txBody>
      </p:sp>
      <p:sp>
        <p:nvSpPr>
          <p:cNvPr id="5" name="Slide Number Placeholder 4">
            <a:extLst>
              <a:ext uri="{FF2B5EF4-FFF2-40B4-BE49-F238E27FC236}">
                <a16:creationId xmlns:a16="http://schemas.microsoft.com/office/drawing/2014/main" id="{FE19482E-6DA1-47B8-A4C0-21CA9482BFF3}"/>
              </a:ext>
            </a:extLst>
          </p:cNvPr>
          <p:cNvSpPr>
            <a:spLocks noGrp="1"/>
          </p:cNvSpPr>
          <p:nvPr>
            <p:ph type="sldNum" sz="quarter" idx="5"/>
          </p:nvPr>
        </p:nvSpPr>
        <p:spPr/>
        <p:txBody>
          <a:bodyPr/>
          <a:lstStyle/>
          <a:p>
            <a:fld id="{9DE0B92D-0E8E-4D78-B698-EA1B0E95D631}" type="slidenum">
              <a:rPr lang="en-US" smtClean="0"/>
              <a:t>65</a:t>
            </a:fld>
            <a:endParaRPr lang="en-US"/>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Tree>
    <p:extLst>
      <p:ext uri="{BB962C8B-B14F-4D97-AF65-F5344CB8AC3E}">
        <p14:creationId xmlns:p14="http://schemas.microsoft.com/office/powerpoint/2010/main" val="989171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24041BEB-69A8-427F-A753-DF351CC7A4E7}" type="slidenum">
              <a:rPr lang="en-US" smtClean="0"/>
              <a:pPr/>
              <a:t>66</a:t>
            </a:fld>
            <a:endParaRPr lang="en-US"/>
          </a:p>
        </p:txBody>
      </p:sp>
      <p:sp>
        <p:nvSpPr>
          <p:cNvPr id="5" name="Header Placeholder 4"/>
          <p:cNvSpPr>
            <a:spLocks noGrp="1"/>
          </p:cNvSpPr>
          <p:nvPr>
            <p:ph type="hdr" sz="quarter" idx="11"/>
          </p:nvPr>
        </p:nvSpPr>
        <p:spPr/>
        <p:txBody>
          <a:bodyPr/>
          <a:lstStyle/>
          <a:p>
            <a:r>
              <a:rPr lang="en-US" smtClean="0"/>
              <a:t>ACP: It’s About the Conversation!</a:t>
            </a:r>
            <a:br>
              <a:rPr lang="en-US" smtClean="0"/>
            </a:br>
            <a:r>
              <a:rPr lang="en-US" smtClean="0"/>
              <a:t>PowerPoint Handout</a:t>
            </a:r>
            <a:endParaRPr lang="en-US" dirty="0"/>
          </a:p>
        </p:txBody>
      </p:sp>
    </p:spTree>
    <p:extLst>
      <p:ext uri="{BB962C8B-B14F-4D97-AF65-F5344CB8AC3E}">
        <p14:creationId xmlns:p14="http://schemas.microsoft.com/office/powerpoint/2010/main" val="330042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8</a:t>
            </a:fld>
            <a:endParaRPr lang="en-US"/>
          </a:p>
        </p:txBody>
      </p:sp>
    </p:spTree>
    <p:extLst>
      <p:ext uri="{BB962C8B-B14F-4D97-AF65-F5344CB8AC3E}">
        <p14:creationId xmlns:p14="http://schemas.microsoft.com/office/powerpoint/2010/main" val="228014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10</a:t>
            </a:fld>
            <a:endParaRPr lang="en-US"/>
          </a:p>
        </p:txBody>
      </p:sp>
    </p:spTree>
    <p:extLst>
      <p:ext uri="{BB962C8B-B14F-4D97-AF65-F5344CB8AC3E}">
        <p14:creationId xmlns:p14="http://schemas.microsoft.com/office/powerpoint/2010/main" val="397311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12</a:t>
            </a:fld>
            <a:endParaRPr lang="en-US"/>
          </a:p>
        </p:txBody>
      </p:sp>
    </p:spTree>
    <p:extLst>
      <p:ext uri="{BB962C8B-B14F-4D97-AF65-F5344CB8AC3E}">
        <p14:creationId xmlns:p14="http://schemas.microsoft.com/office/powerpoint/2010/main" val="2995457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14</a:t>
            </a:fld>
            <a:endParaRPr lang="en-US"/>
          </a:p>
        </p:txBody>
      </p:sp>
    </p:spTree>
    <p:extLst>
      <p:ext uri="{BB962C8B-B14F-4D97-AF65-F5344CB8AC3E}">
        <p14:creationId xmlns:p14="http://schemas.microsoft.com/office/powerpoint/2010/main" val="325081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16</a:t>
            </a:fld>
            <a:endParaRPr lang="en-US"/>
          </a:p>
        </p:txBody>
      </p:sp>
    </p:spTree>
    <p:extLst>
      <p:ext uri="{BB962C8B-B14F-4D97-AF65-F5344CB8AC3E}">
        <p14:creationId xmlns:p14="http://schemas.microsoft.com/office/powerpoint/2010/main" val="243238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ACP: It’s About the Conversation!</a:t>
            </a:r>
            <a:br>
              <a:rPr lang="en-US" smtClean="0"/>
            </a:br>
            <a:r>
              <a:rPr lang="en-US" smtClean="0"/>
              <a:t>PowerPoint Handout</a:t>
            </a:r>
            <a:endParaRPr lang="en-US" dirty="0"/>
          </a:p>
        </p:txBody>
      </p:sp>
      <p:sp>
        <p:nvSpPr>
          <p:cNvPr id="5" name="Slide Number Placeholder 4"/>
          <p:cNvSpPr>
            <a:spLocks noGrp="1"/>
          </p:cNvSpPr>
          <p:nvPr>
            <p:ph type="sldNum" sz="quarter" idx="11"/>
          </p:nvPr>
        </p:nvSpPr>
        <p:spPr/>
        <p:txBody>
          <a:bodyPr/>
          <a:lstStyle/>
          <a:p>
            <a:fld id="{9DE0B92D-0E8E-4D78-B698-EA1B0E95D631}" type="slidenum">
              <a:rPr lang="en-US" smtClean="0"/>
              <a:t>22</a:t>
            </a:fld>
            <a:endParaRPr lang="en-US"/>
          </a:p>
        </p:txBody>
      </p:sp>
    </p:spTree>
    <p:extLst>
      <p:ext uri="{BB962C8B-B14F-4D97-AF65-F5344CB8AC3E}">
        <p14:creationId xmlns:p14="http://schemas.microsoft.com/office/powerpoint/2010/main" val="259309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a:extLst>
              <a:ext uri="{FF2B5EF4-FFF2-40B4-BE49-F238E27FC236}">
                <a16:creationId xmlns:a16="http://schemas.microsoft.com/office/drawing/2014/main" id="{3AE7EED1-DDC7-4543-8780-2E4A67BB5B19}"/>
              </a:ext>
            </a:extLst>
          </p:cNvPr>
          <p:cNvSpPr>
            <a:spLocks noGrp="1"/>
          </p:cNvSpPr>
          <p:nvPr>
            <p:ph type="sldNum" sz="quarter" idx="10"/>
          </p:nvPr>
        </p:nvSpPr>
        <p:spPr/>
        <p:txBody>
          <a:bodyPr/>
          <a:lstStyle/>
          <a:p>
            <a:fld id="{F03D7AE8-701C-40B9-B449-ACD0674CC2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9994AC2-B6F0-49EC-9E79-00A559BB7275}"/>
              </a:ext>
            </a:extLst>
          </p:cNvPr>
          <p:cNvSpPr>
            <a:spLocks noGrp="1"/>
          </p:cNvSpPr>
          <p:nvPr>
            <p:ph type="sldNum" sz="quarter" idx="10"/>
          </p:nvPr>
        </p:nvSpPr>
        <p:spPr/>
        <p:txBody>
          <a:bodyPr/>
          <a:lstStyle/>
          <a:p>
            <a:fld id="{F03D7AE8-701C-40B9-B449-ACD0674CC2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C77CF2D-60C1-4A05-9EE9-4FF0543A7DC2}"/>
              </a:ext>
            </a:extLst>
          </p:cNvPr>
          <p:cNvSpPr>
            <a:spLocks noGrp="1"/>
          </p:cNvSpPr>
          <p:nvPr>
            <p:ph type="sldNum" sz="quarter" idx="10"/>
          </p:nvPr>
        </p:nvSpPr>
        <p:spPr/>
        <p:txBody>
          <a:bodyPr/>
          <a:lstStyle/>
          <a:p>
            <a:fld id="{F03D7AE8-701C-40B9-B449-ACD0674CC2A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27848" cy="987552"/>
          </a:xfrm>
        </p:spPr>
        <p:txBody>
          <a:bodyPr anchor="ctr" anchorCtr="0">
            <a:noAutofit/>
          </a:bodyPr>
          <a:lstStyle>
            <a:lvl1pPr>
              <a:defRPr lang="en-US" sz="3600" b="1" kern="1200" dirty="0">
                <a:solidFill>
                  <a:schemeClr val="tx1"/>
                </a:solidFill>
                <a:effectLst/>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609600" y="1701800"/>
            <a:ext cx="8001000" cy="47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609600" y="1092200"/>
            <a:ext cx="8001000" cy="609600"/>
          </a:xfrm>
        </p:spPr>
        <p:txBody>
          <a:bodyPr anchor="ctr" anchorCtr="0"/>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970821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efaul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938219"/>
      </p:ext>
    </p:extLst>
  </p:cSld>
  <p:clrMapOvr>
    <a:masterClrMapping/>
  </p:clrMapOvr>
  <mc:AlternateContent xmlns:mc="http://schemas.openxmlformats.org/markup-compatibility/2006" xmlns:p14="http://schemas.microsoft.com/office/powerpoint/2010/main">
    <mc:Choice Requires="p14">
      <p:transition spd="slow" p14:dur="1250" advClick="0" advTm="100">
        <p:push dir="r"/>
      </p:transition>
    </mc:Choice>
    <mc:Fallback xmlns="">
      <p:transition spd="slow" advClick="0" advTm="100">
        <p:push dir="r"/>
      </p:transition>
    </mc:Fallback>
  </mc:AlternateContent>
  <p:extLst mod="1">
    <p:ext uri="{DCECCB84-F9BA-43D5-87BE-67443E8EF086}">
      <p15:sldGuideLst xmlns:p15="http://schemas.microsoft.com/office/powerpoint/2012/main">
        <p15:guide id="1" pos="374">
          <p15:clr>
            <a:srgbClr val="FBAE40"/>
          </p15:clr>
        </p15:guide>
        <p15:guide id="2" pos="5384">
          <p15:clr>
            <a:srgbClr val="FBAE40"/>
          </p15:clr>
        </p15:guide>
        <p15:guide id="3" orient="horz" pos="948">
          <p15:clr>
            <a:srgbClr val="FBAE40"/>
          </p15:clr>
        </p15:guide>
        <p15:guide id="4" orient="horz" pos="2820">
          <p15:clr>
            <a:srgbClr val="FBAE40"/>
          </p15:clr>
        </p15:guide>
        <p15:guide id="5" pos="5165">
          <p15:clr>
            <a:srgbClr val="FBAE40"/>
          </p15:clr>
        </p15:guide>
        <p15:guide id="6" pos="59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495190" y="6481920"/>
            <a:ext cx="614480" cy="365125"/>
          </a:xfrm>
          <a:prstGeom prst="rect">
            <a:avLst/>
          </a:prstGeom>
        </p:spPr>
        <p:txBody>
          <a:bodyPr/>
          <a:lstStyle>
            <a:lvl1pPr>
              <a:defRPr sz="1050" b="0">
                <a:solidFill>
                  <a:schemeClr val="tx1">
                    <a:lumMod val="50000"/>
                    <a:lumOff val="50000"/>
                  </a:schemeClr>
                </a:solidFill>
              </a:defRPr>
            </a:lvl1pPr>
          </a:lstStyle>
          <a:p>
            <a:fld id="{EAD52DE6-7E35-4FF5-A4A4-D508403C15DD}" type="slidenum">
              <a:rPr lang="en-US" smtClean="0"/>
              <a:pPr/>
              <a:t>‹#›</a:t>
            </a:fld>
            <a:endParaRPr lang="en-US" dirty="0"/>
          </a:p>
        </p:txBody>
      </p:sp>
    </p:spTree>
    <p:extLst>
      <p:ext uri="{BB962C8B-B14F-4D97-AF65-F5344CB8AC3E}">
        <p14:creationId xmlns:p14="http://schemas.microsoft.com/office/powerpoint/2010/main" val="172553075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55280" cy="1341120"/>
          </a:xfrm>
        </p:spPr>
        <p:txBody>
          <a:bodyPr anchor="b" anchorCtr="0">
            <a:noAutofit/>
          </a:bodyPr>
          <a:lstStyle>
            <a:lvl1pPr>
              <a:defRPr lang="en-US" sz="2400" b="0" kern="1200" dirty="0">
                <a:solidFill>
                  <a:schemeClr val="tx2"/>
                </a:solidFill>
                <a:effectLst/>
                <a:latin typeface="Calibri Light" panose="020F0302020204030204"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609600" y="2006600"/>
            <a:ext cx="8001000" cy="4775200"/>
          </a:xfrm>
        </p:spPr>
        <p:txBody>
          <a:bodyPr>
            <a:normAutofit/>
          </a:bodyPr>
          <a:lstStyle>
            <a:lvl1pPr>
              <a:defRPr sz="1600" b="0">
                <a:solidFill>
                  <a:schemeClr val="tx2"/>
                </a:solidFill>
                <a:latin typeface="Calibri Light" panose="020F0302020204030204" pitchFamily="34" charset="0"/>
              </a:defRPr>
            </a:lvl1pPr>
            <a:lvl2pPr>
              <a:defRPr sz="1400" b="0">
                <a:solidFill>
                  <a:schemeClr val="tx2"/>
                </a:solidFill>
                <a:latin typeface="Calibri Light" panose="020F0302020204030204" pitchFamily="34" charset="0"/>
              </a:defRPr>
            </a:lvl2pPr>
            <a:lvl3pPr>
              <a:defRPr sz="1200" b="0">
                <a:solidFill>
                  <a:schemeClr val="tx2"/>
                </a:solidFill>
                <a:latin typeface="Calibri Light" panose="020F0302020204030204" pitchFamily="34" charset="0"/>
              </a:defRPr>
            </a:lvl3pPr>
            <a:lvl4pPr>
              <a:defRPr sz="1100" b="0">
                <a:solidFill>
                  <a:schemeClr val="tx2"/>
                </a:solidFill>
                <a:latin typeface="Calibri Light" panose="020F0302020204030204" pitchFamily="34" charset="0"/>
              </a:defRPr>
            </a:lvl4pPr>
            <a:lvl5pPr>
              <a:defRPr sz="1100" b="0">
                <a:solidFill>
                  <a:schemeClr val="tx2"/>
                </a:solidFill>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609600" y="1397000"/>
            <a:ext cx="8001000" cy="609600"/>
          </a:xfrm>
        </p:spPr>
        <p:txBody>
          <a:bodyPr lIns="0" anchor="ctr" anchorCtr="0"/>
          <a:lstStyle>
            <a:lvl1pPr marL="0" indent="0">
              <a:buNone/>
              <a:defRPr sz="1800" b="0">
                <a:solidFill>
                  <a:schemeClr val="tx2"/>
                </a:solidFill>
                <a:latin typeface="Calibri Light" panose="020F03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1650979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55280" cy="1341120"/>
          </a:xfrm>
        </p:spPr>
        <p:txBody>
          <a:bodyPr anchor="b" anchorCtr="0">
            <a:noAutofit/>
          </a:bodyPr>
          <a:lstStyle>
            <a:lvl1pPr>
              <a:defRPr lang="en-US" sz="2400" b="0" kern="1200" dirty="0">
                <a:solidFill>
                  <a:schemeClr val="tx2"/>
                </a:solidFill>
                <a:effectLst/>
                <a:latin typeface="Calibri Light" panose="020F0302020204030204"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006600"/>
            <a:ext cx="8001000" cy="4775200"/>
          </a:xfrm>
        </p:spPr>
        <p:txBody>
          <a:bodyPr>
            <a:normAutofit/>
          </a:bodyPr>
          <a:lstStyle>
            <a:lvl1pPr>
              <a:defRPr sz="1600" b="0">
                <a:solidFill>
                  <a:schemeClr val="tx2"/>
                </a:solidFill>
                <a:latin typeface="Calibri Light" panose="020F0302020204030204" pitchFamily="34" charset="0"/>
              </a:defRPr>
            </a:lvl1pPr>
            <a:lvl2pPr>
              <a:defRPr sz="1400" b="0">
                <a:solidFill>
                  <a:schemeClr val="tx2"/>
                </a:solidFill>
                <a:latin typeface="Calibri Light" panose="020F0302020204030204" pitchFamily="34" charset="0"/>
              </a:defRPr>
            </a:lvl2pPr>
            <a:lvl3pPr>
              <a:defRPr sz="1200" b="0">
                <a:solidFill>
                  <a:schemeClr val="tx2"/>
                </a:solidFill>
                <a:latin typeface="Calibri Light" panose="020F0302020204030204" pitchFamily="34" charset="0"/>
              </a:defRPr>
            </a:lvl3pPr>
            <a:lvl4pPr>
              <a:defRPr sz="1100" b="0">
                <a:solidFill>
                  <a:schemeClr val="tx2"/>
                </a:solidFill>
                <a:latin typeface="Calibri Light" panose="020F0302020204030204" pitchFamily="34" charset="0"/>
              </a:defRPr>
            </a:lvl4pPr>
            <a:lvl5pPr>
              <a:defRPr sz="1100" b="0">
                <a:solidFill>
                  <a:schemeClr val="tx2"/>
                </a:solidFill>
                <a:latin typeface="Calibri Light" panose="020F03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609600" y="1397000"/>
            <a:ext cx="8001000" cy="609600"/>
          </a:xfrm>
        </p:spPr>
        <p:txBody>
          <a:bodyPr lIns="0" anchor="ctr" anchorCtr="0"/>
          <a:lstStyle>
            <a:lvl1pPr marL="0" indent="0">
              <a:buNone/>
              <a:defRPr sz="1800" b="0">
                <a:solidFill>
                  <a:schemeClr val="tx2"/>
                </a:solidFill>
                <a:latin typeface="Calibri Light" panose="020F0302020204030204" pitchFamily="34" charset="0"/>
              </a:defRPr>
            </a:lvl1pPr>
          </a:lstStyle>
          <a:p>
            <a:pPr lvl="0"/>
            <a:r>
              <a:rPr lang="en-US" smtClean="0"/>
              <a:t>Edit Master text styles</a:t>
            </a:r>
          </a:p>
        </p:txBody>
      </p:sp>
    </p:spTree>
    <p:extLst>
      <p:ext uri="{BB962C8B-B14F-4D97-AF65-F5344CB8AC3E}">
        <p14:creationId xmlns:p14="http://schemas.microsoft.com/office/powerpoint/2010/main" val="371669380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55280" cy="1341120"/>
          </a:xfrm>
        </p:spPr>
        <p:txBody>
          <a:bodyPr anchor="b" anchorCtr="0">
            <a:noAutofit/>
          </a:bodyPr>
          <a:lstStyle>
            <a:lvl1pPr>
              <a:defRPr lang="en-US" sz="2400" b="0" kern="1200" dirty="0">
                <a:solidFill>
                  <a:schemeClr val="tx2"/>
                </a:solidFill>
                <a:effectLst/>
                <a:latin typeface="Calibri Light" panose="020F0302020204030204"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594360" y="1584960"/>
            <a:ext cx="8001000" cy="4775200"/>
          </a:xfrm>
        </p:spPr>
        <p:txBody>
          <a:bodyPr>
            <a:normAutofit/>
          </a:bodyPr>
          <a:lstStyle>
            <a:lvl1pPr>
              <a:defRPr sz="1600" b="0">
                <a:solidFill>
                  <a:schemeClr val="tx2"/>
                </a:solidFill>
                <a:latin typeface="Calibri Light" panose="020F0302020204030204" pitchFamily="34" charset="0"/>
              </a:defRPr>
            </a:lvl1pPr>
            <a:lvl2pPr>
              <a:defRPr sz="1400" b="0">
                <a:solidFill>
                  <a:schemeClr val="tx2"/>
                </a:solidFill>
                <a:latin typeface="Calibri Light" panose="020F0302020204030204" pitchFamily="34" charset="0"/>
              </a:defRPr>
            </a:lvl2pPr>
            <a:lvl3pPr>
              <a:defRPr sz="1200" b="0">
                <a:solidFill>
                  <a:schemeClr val="tx2"/>
                </a:solidFill>
                <a:latin typeface="Calibri Light" panose="020F0302020204030204" pitchFamily="34" charset="0"/>
              </a:defRPr>
            </a:lvl3pPr>
            <a:lvl4pPr>
              <a:defRPr sz="1100" b="0">
                <a:solidFill>
                  <a:schemeClr val="tx2"/>
                </a:solidFill>
                <a:latin typeface="Calibri Light" panose="020F0302020204030204" pitchFamily="34" charset="0"/>
              </a:defRPr>
            </a:lvl4pPr>
            <a:lvl5pPr>
              <a:defRPr sz="1100" b="0">
                <a:solidFill>
                  <a:schemeClr val="tx2"/>
                </a:solidFill>
                <a:latin typeface="Calibri Light" panose="020F03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7923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590085" y="0"/>
            <a:ext cx="7955280" cy="1341120"/>
          </a:xfrm>
        </p:spPr>
        <p:txBody>
          <a:bodyPr>
            <a:normAutofit/>
          </a:bodyPr>
          <a:lstStyle>
            <a:lvl1pPr>
              <a:defRPr sz="2400" b="0">
                <a:latin typeface="Calibri Light" panose="020F030202020403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590085" y="1600201"/>
            <a:ext cx="4038600" cy="4525963"/>
          </a:xfrm>
        </p:spPr>
        <p:txBody>
          <a:bodyPr>
            <a:normAutofit/>
          </a:bodyPr>
          <a:lstStyle>
            <a:lvl1pPr>
              <a:defRPr sz="1600">
                <a:latin typeface="Calibri Light" panose="020F0302020204030204" pitchFamily="34" charset="0"/>
              </a:defRPr>
            </a:lvl1pPr>
            <a:lvl2pPr>
              <a:defRPr sz="1400">
                <a:latin typeface="Calibri Light" panose="020F0302020204030204" pitchFamily="34" charset="0"/>
              </a:defRPr>
            </a:lvl2pPr>
            <a:lvl3pPr>
              <a:defRPr sz="1200">
                <a:latin typeface="Calibri Light" panose="020F0302020204030204" pitchFamily="34" charset="0"/>
              </a:defRPr>
            </a:lvl3pPr>
            <a:lvl4pPr>
              <a:defRPr sz="1100">
                <a:latin typeface="Calibri Light" panose="020F0302020204030204" pitchFamily="34" charset="0"/>
              </a:defRPr>
            </a:lvl4pPr>
            <a:lvl5pPr>
              <a:defRPr sz="1100">
                <a:latin typeface="Calibri Light" panose="020F030202020403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600201"/>
            <a:ext cx="4038600" cy="4525963"/>
          </a:xfrm>
        </p:spPr>
        <p:txBody>
          <a:bodyPr>
            <a:normAutofit/>
          </a:bodyPr>
          <a:lstStyle>
            <a:lvl1pPr>
              <a:defRPr sz="1600">
                <a:latin typeface="Calibri Light" panose="020F0302020204030204" pitchFamily="34" charset="0"/>
              </a:defRPr>
            </a:lvl1pPr>
            <a:lvl2pPr>
              <a:defRPr sz="1400">
                <a:latin typeface="Calibri Light" panose="020F0302020204030204" pitchFamily="34" charset="0"/>
              </a:defRPr>
            </a:lvl2pPr>
            <a:lvl3pPr>
              <a:defRPr sz="1200">
                <a:latin typeface="Calibri Light" panose="020F0302020204030204" pitchFamily="34" charset="0"/>
              </a:defRPr>
            </a:lvl3pPr>
            <a:lvl4pPr>
              <a:defRPr sz="1100">
                <a:latin typeface="Calibri Light" panose="020F0302020204030204" pitchFamily="34" charset="0"/>
              </a:defRPr>
            </a:lvl4pPr>
            <a:lvl5pPr>
              <a:defRPr sz="1100">
                <a:latin typeface="Calibri Light" panose="020F030202020403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34833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366839"/>
            <a:ext cx="4040188" cy="639763"/>
          </a:xfrm>
        </p:spPr>
        <p:txBody>
          <a:bodyPr lIns="0" anchor="b">
            <a:normAutofit/>
          </a:bodyPr>
          <a:lstStyle>
            <a:lvl1pPr marL="0" indent="0">
              <a:buNone/>
              <a:defRPr sz="2000" b="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006600"/>
            <a:ext cx="4040188" cy="3951288"/>
          </a:xfrm>
        </p:spPr>
        <p:txBody>
          <a:bodyPr>
            <a:normAutofit/>
          </a:bodyPr>
          <a:lstStyle>
            <a:lvl1pPr>
              <a:defRPr sz="1600" b="0">
                <a:latin typeface="Calibri Light" panose="020F0302020204030204" pitchFamily="34" charset="0"/>
              </a:defRPr>
            </a:lvl1pPr>
            <a:lvl2pPr>
              <a:defRPr sz="1400" b="0">
                <a:latin typeface="Calibri Light" panose="020F0302020204030204" pitchFamily="34" charset="0"/>
              </a:defRPr>
            </a:lvl2pPr>
            <a:lvl3pPr>
              <a:defRPr sz="1200" b="0">
                <a:latin typeface="Calibri Light" panose="020F0302020204030204" pitchFamily="34" charset="0"/>
              </a:defRPr>
            </a:lvl3pPr>
            <a:lvl4pPr>
              <a:defRPr sz="1100" b="0">
                <a:latin typeface="Calibri Light" panose="020F0302020204030204" pitchFamily="34" charset="0"/>
              </a:defRPr>
            </a:lvl4pPr>
            <a:lvl5pPr>
              <a:defRPr sz="1100" b="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429" y="1366839"/>
            <a:ext cx="4041775" cy="639763"/>
          </a:xfrm>
        </p:spPr>
        <p:txBody>
          <a:bodyPr lIns="0" anchor="b">
            <a:normAutofit/>
          </a:bodyPr>
          <a:lstStyle>
            <a:lvl1pPr marL="0" indent="0">
              <a:buNone/>
              <a:defRPr sz="2000" b="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97429" y="2006600"/>
            <a:ext cx="4041775" cy="3951288"/>
          </a:xfrm>
        </p:spPr>
        <p:txBody>
          <a:bodyPr>
            <a:normAutofit/>
          </a:bodyPr>
          <a:lstStyle>
            <a:lvl1pPr>
              <a:defRPr sz="1600" b="0">
                <a:latin typeface="Calibri Light" panose="020F0302020204030204" pitchFamily="34" charset="0"/>
              </a:defRPr>
            </a:lvl1pPr>
            <a:lvl2pPr>
              <a:defRPr sz="1400" b="0">
                <a:latin typeface="Calibri Light" panose="020F0302020204030204" pitchFamily="34" charset="0"/>
              </a:defRPr>
            </a:lvl2pPr>
            <a:lvl3pPr>
              <a:defRPr sz="1200" b="0">
                <a:latin typeface="Calibri Light" panose="020F0302020204030204" pitchFamily="34" charset="0"/>
              </a:defRPr>
            </a:lvl3pPr>
            <a:lvl4pPr>
              <a:defRPr sz="1100" b="0">
                <a:latin typeface="Calibri Light" panose="020F0302020204030204" pitchFamily="34" charset="0"/>
              </a:defRPr>
            </a:lvl4pPr>
            <a:lvl5pPr>
              <a:defRPr sz="1100" b="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560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9F456E7-4806-423E-BDB4-DA581291B5B0}"/>
              </a:ext>
            </a:extLst>
          </p:cNvPr>
          <p:cNvSpPr>
            <a:spLocks noGrp="1"/>
          </p:cNvSpPr>
          <p:nvPr>
            <p:ph type="sldNum" sz="quarter" idx="10"/>
          </p:nvPr>
        </p:nvSpPr>
        <p:spPr/>
        <p:txBody>
          <a:bodyPr/>
          <a:lstStyle/>
          <a:p>
            <a:fld id="{F03D7AE8-701C-40B9-B449-ACD0674CC2A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tx2"/>
                </a:solidFill>
                <a:latin typeface="Calibri Light" panose="020F030202020403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4045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Text Placeholder 4"/>
          <p:cNvSpPr>
            <a:spLocks noGrp="1"/>
          </p:cNvSpPr>
          <p:nvPr>
            <p:ph type="body" sz="quarter" idx="10"/>
          </p:nvPr>
        </p:nvSpPr>
        <p:spPr>
          <a:xfrm>
            <a:off x="609600" y="1397000"/>
            <a:ext cx="8001000" cy="609600"/>
          </a:xfrm>
        </p:spPr>
        <p:txBody>
          <a:bodyPr lIns="0" anchor="ctr" anchorCtr="0"/>
          <a:lstStyle>
            <a:lvl1pPr marL="0" indent="0">
              <a:buNone/>
              <a:defRPr sz="1800" b="0">
                <a:solidFill>
                  <a:schemeClr val="tx2"/>
                </a:solidFill>
                <a:latin typeface="Calibri Light" panose="020F0302020204030204" pitchFamily="34" charset="0"/>
              </a:defRPr>
            </a:lvl1pPr>
          </a:lstStyle>
          <a:p>
            <a:pPr lvl="0"/>
            <a:r>
              <a:rPr lang="en-US" smtClean="0"/>
              <a:t>Edit Master text styles</a:t>
            </a:r>
          </a:p>
        </p:txBody>
      </p:sp>
    </p:spTree>
    <p:extLst>
      <p:ext uri="{BB962C8B-B14F-4D97-AF65-F5344CB8AC3E}">
        <p14:creationId xmlns:p14="http://schemas.microsoft.com/office/powerpoint/2010/main" val="63076544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22816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xec Bio">
    <p:spTree>
      <p:nvGrpSpPr>
        <p:cNvPr id="1" name=""/>
        <p:cNvGrpSpPr/>
        <p:nvPr/>
      </p:nvGrpSpPr>
      <p:grpSpPr>
        <a:xfrm>
          <a:off x="0" y="0"/>
          <a:ext cx="0" cy="0"/>
          <a:chOff x="0" y="0"/>
          <a:chExt cx="0" cy="0"/>
        </a:xfrm>
      </p:grpSpPr>
      <p:sp>
        <p:nvSpPr>
          <p:cNvPr id="2" name="Title 1"/>
          <p:cNvSpPr>
            <a:spLocks noGrp="1"/>
          </p:cNvSpPr>
          <p:nvPr>
            <p:ph type="title"/>
          </p:nvPr>
        </p:nvSpPr>
        <p:spPr>
          <a:xfrm>
            <a:off x="590085" y="0"/>
            <a:ext cx="7955280" cy="1341120"/>
          </a:xfrm>
        </p:spPr>
        <p:txBody>
          <a:bodyPr/>
          <a:lstStyle>
            <a:lvl1pPr>
              <a:defRPr b="0">
                <a:solidFill>
                  <a:schemeClr val="tx2"/>
                </a:solidFill>
                <a:latin typeface="Calibri Light" panose="020F0302020204030204" pitchFamily="34" charset="0"/>
              </a:defRPr>
            </a:lvl1pPr>
          </a:lstStyle>
          <a:p>
            <a:r>
              <a:rPr lang="en-US" smtClean="0"/>
              <a:t>Click to edit Master title style</a:t>
            </a:r>
            <a:endParaRPr lang="en-US" dirty="0"/>
          </a:p>
        </p:txBody>
      </p:sp>
      <p:sp>
        <p:nvSpPr>
          <p:cNvPr id="3" name="Rectangle 2"/>
          <p:cNvSpPr/>
          <p:nvPr/>
        </p:nvSpPr>
        <p:spPr>
          <a:xfrm>
            <a:off x="8199438" y="6369051"/>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charset="0"/>
            </a:endParaRPr>
          </a:p>
        </p:txBody>
      </p:sp>
      <p:sp>
        <p:nvSpPr>
          <p:cNvPr id="4" name="TextBox 3"/>
          <p:cNvSpPr txBox="1"/>
          <p:nvPr/>
        </p:nvSpPr>
        <p:spPr>
          <a:xfrm>
            <a:off x="8207431" y="6452870"/>
            <a:ext cx="331676" cy="138499"/>
          </a:xfrm>
          <a:prstGeom prst="rect">
            <a:avLst/>
          </a:prstGeom>
          <a:noFill/>
        </p:spPr>
        <p:txBody>
          <a:bodyPr wrap="square" lIns="0" tIns="0" rIns="0" bIns="0" rtlCol="0">
            <a:spAutoFit/>
          </a:bodyPr>
          <a:lstStyle/>
          <a:p>
            <a:pPr algn="ctr"/>
            <a:fld id="{0734B565-F3A7-4F3A-A7A3-CEB56CC79533}" type="slidenum">
              <a:rPr lang="en-US" sz="900" b="0" i="0" smtClean="0">
                <a:solidFill>
                  <a:schemeClr val="bg1"/>
                </a:solidFill>
                <a:latin typeface="Calibri Light" charset="0"/>
              </a:rPr>
              <a:pPr algn="ctr"/>
              <a:t>‹#›</a:t>
            </a:fld>
            <a:endParaRPr lang="en-US" sz="900" b="0" i="0" dirty="0">
              <a:solidFill>
                <a:schemeClr val="bg1"/>
              </a:solidFill>
              <a:latin typeface="Calibri Light" charset="0"/>
            </a:endParaRPr>
          </a:p>
        </p:txBody>
      </p:sp>
      <p:sp>
        <p:nvSpPr>
          <p:cNvPr id="5" name="Picture Placeholder 4"/>
          <p:cNvSpPr>
            <a:spLocks noGrp="1" noChangeAspect="1"/>
          </p:cNvSpPr>
          <p:nvPr>
            <p:ph type="pic" sz="quarter" idx="12"/>
          </p:nvPr>
        </p:nvSpPr>
        <p:spPr>
          <a:xfrm>
            <a:off x="599986" y="1484011"/>
            <a:ext cx="1143000" cy="1524000"/>
          </a:xfrm>
          <a:prstGeom prst="ellipse">
            <a:avLst/>
          </a:prstGeom>
        </p:spPr>
        <p:txBody>
          <a:bodyPr/>
          <a:lstStyle>
            <a:lvl1pPr marL="0" indent="0">
              <a:buNone/>
              <a:defRPr sz="800" b="0" i="0">
                <a:solidFill>
                  <a:schemeClr val="tx2"/>
                </a:solidFill>
                <a:latin typeface="Calibri Light" charset="0"/>
              </a:defRPr>
            </a:lvl1pPr>
          </a:lstStyle>
          <a:p>
            <a:r>
              <a:rPr lang="en-US" smtClean="0"/>
              <a:t>Click icon to add picture</a:t>
            </a:r>
            <a:endParaRPr lang="en-US" dirty="0"/>
          </a:p>
        </p:txBody>
      </p:sp>
      <p:sp>
        <p:nvSpPr>
          <p:cNvPr id="6" name="Picture Placeholder 4"/>
          <p:cNvSpPr>
            <a:spLocks noGrp="1" noChangeAspect="1"/>
          </p:cNvSpPr>
          <p:nvPr>
            <p:ph type="pic" sz="quarter" idx="13"/>
          </p:nvPr>
        </p:nvSpPr>
        <p:spPr>
          <a:xfrm>
            <a:off x="2341281" y="1484009"/>
            <a:ext cx="1143000" cy="1524000"/>
          </a:xfrm>
          <a:prstGeom prst="ellipse">
            <a:avLst/>
          </a:prstGeom>
        </p:spPr>
        <p:txBody>
          <a:bodyPr/>
          <a:lstStyle>
            <a:lvl1pPr marL="0" indent="0">
              <a:buNone/>
              <a:defRPr sz="800" b="0" i="0">
                <a:solidFill>
                  <a:schemeClr val="tx2"/>
                </a:solidFill>
                <a:latin typeface="Calibri Light" charset="0"/>
              </a:defRPr>
            </a:lvl1pPr>
          </a:lstStyle>
          <a:p>
            <a:r>
              <a:rPr lang="en-US" smtClean="0"/>
              <a:t>Click icon to add picture</a:t>
            </a:r>
            <a:endParaRPr lang="en-US" dirty="0"/>
          </a:p>
        </p:txBody>
      </p:sp>
      <p:sp>
        <p:nvSpPr>
          <p:cNvPr id="7" name="Picture Placeholder 4"/>
          <p:cNvSpPr>
            <a:spLocks noGrp="1" noChangeAspect="1"/>
          </p:cNvSpPr>
          <p:nvPr>
            <p:ph type="pic" sz="quarter" idx="14"/>
          </p:nvPr>
        </p:nvSpPr>
        <p:spPr>
          <a:xfrm>
            <a:off x="4108813" y="1484011"/>
            <a:ext cx="1143000" cy="1524000"/>
          </a:xfrm>
          <a:prstGeom prst="ellipse">
            <a:avLst/>
          </a:prstGeom>
        </p:spPr>
        <p:txBody>
          <a:bodyPr/>
          <a:lstStyle>
            <a:lvl1pPr marL="0" indent="0">
              <a:buNone/>
              <a:defRPr sz="800" b="0" i="0">
                <a:solidFill>
                  <a:schemeClr val="tx2"/>
                </a:solidFill>
                <a:latin typeface="Calibri Light" charset="0"/>
              </a:defRPr>
            </a:lvl1pPr>
          </a:lstStyle>
          <a:p>
            <a:r>
              <a:rPr lang="en-US" smtClean="0"/>
              <a:t>Click icon to add picture</a:t>
            </a:r>
            <a:endParaRPr lang="en-US" dirty="0"/>
          </a:p>
        </p:txBody>
      </p:sp>
      <p:sp>
        <p:nvSpPr>
          <p:cNvPr id="8" name="Picture Placeholder 4"/>
          <p:cNvSpPr>
            <a:spLocks noGrp="1" noChangeAspect="1"/>
          </p:cNvSpPr>
          <p:nvPr>
            <p:ph type="pic" sz="quarter" idx="15"/>
          </p:nvPr>
        </p:nvSpPr>
        <p:spPr>
          <a:xfrm>
            <a:off x="5852254" y="1484011"/>
            <a:ext cx="1143000" cy="1524000"/>
          </a:xfrm>
          <a:prstGeom prst="ellipse">
            <a:avLst/>
          </a:prstGeom>
        </p:spPr>
        <p:txBody>
          <a:bodyPr/>
          <a:lstStyle>
            <a:lvl1pPr marL="0" indent="0">
              <a:buNone/>
              <a:defRPr sz="800" b="0" i="0">
                <a:solidFill>
                  <a:schemeClr val="tx2"/>
                </a:solidFill>
                <a:latin typeface="Calibri Light" charset="0"/>
              </a:defRPr>
            </a:lvl1pPr>
          </a:lstStyle>
          <a:p>
            <a:r>
              <a:rPr lang="en-US" smtClean="0"/>
              <a:t>Click icon to add picture</a:t>
            </a:r>
            <a:endParaRPr lang="en-US" dirty="0"/>
          </a:p>
        </p:txBody>
      </p:sp>
      <p:sp>
        <p:nvSpPr>
          <p:cNvPr id="9" name="Picture Placeholder 4"/>
          <p:cNvSpPr>
            <a:spLocks noGrp="1" noChangeAspect="1"/>
          </p:cNvSpPr>
          <p:nvPr>
            <p:ph type="pic" sz="quarter" idx="16"/>
          </p:nvPr>
        </p:nvSpPr>
        <p:spPr>
          <a:xfrm>
            <a:off x="7595534" y="1484011"/>
            <a:ext cx="1143000" cy="1524000"/>
          </a:xfrm>
          <a:prstGeom prst="ellipse">
            <a:avLst/>
          </a:prstGeom>
        </p:spPr>
        <p:txBody>
          <a:bodyPr/>
          <a:lstStyle>
            <a:lvl1pPr marL="0" indent="0">
              <a:buNone/>
              <a:defRPr sz="800" b="0" i="0">
                <a:solidFill>
                  <a:schemeClr val="tx2"/>
                </a:solidFill>
                <a:latin typeface="Calibri Light" charset="0"/>
              </a:defRPr>
            </a:lvl1pPr>
          </a:lstStyle>
          <a:p>
            <a:r>
              <a:rPr lang="en-US" smtClean="0"/>
              <a:t>Click icon to add picture</a:t>
            </a:r>
            <a:endParaRPr lang="en-US" dirty="0"/>
          </a:p>
        </p:txBody>
      </p:sp>
      <p:sp>
        <p:nvSpPr>
          <p:cNvPr id="10" name="Picture Placeholder 4"/>
          <p:cNvSpPr>
            <a:spLocks noGrp="1" noChangeAspect="1"/>
          </p:cNvSpPr>
          <p:nvPr>
            <p:ph type="pic" sz="quarter" idx="17"/>
          </p:nvPr>
        </p:nvSpPr>
        <p:spPr>
          <a:xfrm>
            <a:off x="1152561" y="4212113"/>
            <a:ext cx="1143000" cy="1524000"/>
          </a:xfrm>
          <a:prstGeom prst="ellipse">
            <a:avLst/>
          </a:prstGeom>
        </p:spPr>
        <p:txBody>
          <a:bodyPr/>
          <a:lstStyle>
            <a:lvl1pPr marL="0" indent="0">
              <a:buNone/>
              <a:defRPr sz="800" b="0" i="0">
                <a:solidFill>
                  <a:schemeClr val="tx2"/>
                </a:solidFill>
                <a:latin typeface="Calibri Light" charset="0"/>
              </a:defRPr>
            </a:lvl1pPr>
          </a:lstStyle>
          <a:p>
            <a:r>
              <a:rPr lang="en-US" smtClean="0"/>
              <a:t>Click icon to add picture</a:t>
            </a:r>
            <a:endParaRPr lang="en-US" dirty="0"/>
          </a:p>
        </p:txBody>
      </p:sp>
      <p:sp>
        <p:nvSpPr>
          <p:cNvPr id="11" name="Picture Placeholder 4"/>
          <p:cNvSpPr>
            <a:spLocks noGrp="1" noChangeAspect="1"/>
          </p:cNvSpPr>
          <p:nvPr>
            <p:ph type="pic" sz="quarter" idx="18"/>
          </p:nvPr>
        </p:nvSpPr>
        <p:spPr>
          <a:xfrm>
            <a:off x="2907956" y="4212113"/>
            <a:ext cx="1143000" cy="1524000"/>
          </a:xfrm>
          <a:prstGeom prst="ellipse">
            <a:avLst/>
          </a:prstGeom>
        </p:spPr>
        <p:txBody>
          <a:bodyPr/>
          <a:lstStyle>
            <a:lvl1pPr marL="0" indent="0">
              <a:buNone/>
              <a:defRPr sz="800" b="0" i="0">
                <a:solidFill>
                  <a:schemeClr val="tx2"/>
                </a:solidFill>
                <a:latin typeface="Calibri Light" charset="0"/>
              </a:defRPr>
            </a:lvl1pPr>
          </a:lstStyle>
          <a:p>
            <a:r>
              <a:rPr lang="en-US" smtClean="0"/>
              <a:t>Click icon to add picture</a:t>
            </a:r>
            <a:endParaRPr lang="en-US" dirty="0"/>
          </a:p>
        </p:txBody>
      </p:sp>
      <p:sp>
        <p:nvSpPr>
          <p:cNvPr id="12" name="Picture Placeholder 4"/>
          <p:cNvSpPr>
            <a:spLocks noGrp="1" noChangeAspect="1"/>
          </p:cNvSpPr>
          <p:nvPr>
            <p:ph type="pic" sz="quarter" idx="19"/>
          </p:nvPr>
        </p:nvSpPr>
        <p:spPr>
          <a:xfrm>
            <a:off x="4678039" y="4212113"/>
            <a:ext cx="1143000" cy="1524000"/>
          </a:xfrm>
          <a:prstGeom prst="ellipse">
            <a:avLst/>
          </a:prstGeom>
        </p:spPr>
        <p:txBody>
          <a:bodyPr/>
          <a:lstStyle>
            <a:lvl1pPr marL="0" indent="0">
              <a:buNone/>
              <a:defRPr sz="800" b="0" i="0">
                <a:solidFill>
                  <a:schemeClr val="tx2"/>
                </a:solidFill>
                <a:latin typeface="Calibri Light" charset="0"/>
              </a:defRPr>
            </a:lvl1pPr>
          </a:lstStyle>
          <a:p>
            <a:r>
              <a:rPr lang="en-US" smtClean="0"/>
              <a:t>Click icon to add picture</a:t>
            </a:r>
            <a:endParaRPr lang="en-US" dirty="0"/>
          </a:p>
        </p:txBody>
      </p:sp>
      <p:sp>
        <p:nvSpPr>
          <p:cNvPr id="13" name="Picture Placeholder 4"/>
          <p:cNvSpPr>
            <a:spLocks noGrp="1" noChangeAspect="1"/>
          </p:cNvSpPr>
          <p:nvPr>
            <p:ph type="pic" sz="quarter" idx="20"/>
          </p:nvPr>
        </p:nvSpPr>
        <p:spPr>
          <a:xfrm>
            <a:off x="6440779" y="4212113"/>
            <a:ext cx="1143000" cy="1524000"/>
          </a:xfrm>
          <a:prstGeom prst="ellipse">
            <a:avLst/>
          </a:prstGeom>
        </p:spPr>
        <p:txBody>
          <a:bodyPr/>
          <a:lstStyle>
            <a:lvl1pPr marL="0" indent="0">
              <a:buNone/>
              <a:defRPr sz="800" b="0" i="0">
                <a:solidFill>
                  <a:schemeClr val="tx2"/>
                </a:solidFill>
                <a:latin typeface="Calibri Light" charset="0"/>
              </a:defRPr>
            </a:lvl1pPr>
          </a:lstStyle>
          <a:p>
            <a:r>
              <a:rPr lang="en-US" smtClean="0"/>
              <a:t>Click icon to add picture</a:t>
            </a:r>
            <a:endParaRPr lang="en-US" dirty="0"/>
          </a:p>
        </p:txBody>
      </p:sp>
      <p:sp>
        <p:nvSpPr>
          <p:cNvPr id="15" name="Isosceles Triangle 29"/>
          <p:cNvSpPr/>
          <p:nvPr/>
        </p:nvSpPr>
        <p:spPr>
          <a:xfrm rot="10800000">
            <a:off x="1113815" y="3118778"/>
            <a:ext cx="115344" cy="78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charset="0"/>
            </a:endParaRPr>
          </a:p>
        </p:txBody>
      </p:sp>
      <p:sp>
        <p:nvSpPr>
          <p:cNvPr id="16" name="Oval 15"/>
          <p:cNvSpPr>
            <a:spLocks noChangeAspect="1"/>
          </p:cNvSpPr>
          <p:nvPr/>
        </p:nvSpPr>
        <p:spPr>
          <a:xfrm>
            <a:off x="554266" y="1423051"/>
            <a:ext cx="1234440" cy="164592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charset="0"/>
            </a:endParaRPr>
          </a:p>
        </p:txBody>
      </p:sp>
      <p:sp>
        <p:nvSpPr>
          <p:cNvPr id="17" name="Oval 16"/>
          <p:cNvSpPr>
            <a:spLocks noChangeAspect="1"/>
          </p:cNvSpPr>
          <p:nvPr/>
        </p:nvSpPr>
        <p:spPr>
          <a:xfrm>
            <a:off x="2295561" y="1423051"/>
            <a:ext cx="1234440" cy="164592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charset="0"/>
            </a:endParaRPr>
          </a:p>
        </p:txBody>
      </p:sp>
      <p:sp>
        <p:nvSpPr>
          <p:cNvPr id="18" name="Oval 17"/>
          <p:cNvSpPr>
            <a:spLocks noChangeAspect="1"/>
          </p:cNvSpPr>
          <p:nvPr/>
        </p:nvSpPr>
        <p:spPr>
          <a:xfrm>
            <a:off x="4063093" y="1423051"/>
            <a:ext cx="1234440" cy="164592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charset="0"/>
            </a:endParaRPr>
          </a:p>
        </p:txBody>
      </p:sp>
      <p:sp>
        <p:nvSpPr>
          <p:cNvPr id="19" name="Oval 18"/>
          <p:cNvSpPr>
            <a:spLocks noChangeAspect="1"/>
          </p:cNvSpPr>
          <p:nvPr/>
        </p:nvSpPr>
        <p:spPr>
          <a:xfrm>
            <a:off x="5808712" y="1423051"/>
            <a:ext cx="1234440" cy="164592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charset="0"/>
            </a:endParaRPr>
          </a:p>
        </p:txBody>
      </p:sp>
      <p:sp>
        <p:nvSpPr>
          <p:cNvPr id="20" name="Oval 19"/>
          <p:cNvSpPr>
            <a:spLocks noChangeAspect="1"/>
          </p:cNvSpPr>
          <p:nvPr/>
        </p:nvSpPr>
        <p:spPr>
          <a:xfrm>
            <a:off x="7549814" y="1423051"/>
            <a:ext cx="1234440" cy="164592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charset="0"/>
            </a:endParaRPr>
          </a:p>
        </p:txBody>
      </p:sp>
      <p:sp>
        <p:nvSpPr>
          <p:cNvPr id="21" name="Isosceles Triangle 147"/>
          <p:cNvSpPr/>
          <p:nvPr/>
        </p:nvSpPr>
        <p:spPr>
          <a:xfrm rot="10800000">
            <a:off x="2855110" y="3118778"/>
            <a:ext cx="115344" cy="78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charset="0"/>
            </a:endParaRPr>
          </a:p>
        </p:txBody>
      </p:sp>
      <p:sp>
        <p:nvSpPr>
          <p:cNvPr id="22" name="Isosceles Triangle 148"/>
          <p:cNvSpPr/>
          <p:nvPr/>
        </p:nvSpPr>
        <p:spPr>
          <a:xfrm rot="10800000">
            <a:off x="4622641" y="3099369"/>
            <a:ext cx="115344" cy="78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charset="0"/>
            </a:endParaRPr>
          </a:p>
        </p:txBody>
      </p:sp>
      <p:sp>
        <p:nvSpPr>
          <p:cNvPr id="23" name="Isosceles Triangle 149"/>
          <p:cNvSpPr/>
          <p:nvPr/>
        </p:nvSpPr>
        <p:spPr>
          <a:xfrm rot="10800000">
            <a:off x="6368260" y="3099369"/>
            <a:ext cx="115344" cy="78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charset="0"/>
            </a:endParaRPr>
          </a:p>
        </p:txBody>
      </p:sp>
      <p:sp>
        <p:nvSpPr>
          <p:cNvPr id="24" name="Isosceles Triangle 150"/>
          <p:cNvSpPr/>
          <p:nvPr/>
        </p:nvSpPr>
        <p:spPr>
          <a:xfrm rot="10800000">
            <a:off x="8109362" y="3099881"/>
            <a:ext cx="115344" cy="78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charset="0"/>
            </a:endParaRPr>
          </a:p>
        </p:txBody>
      </p:sp>
      <p:sp>
        <p:nvSpPr>
          <p:cNvPr id="25" name="Isosceles Triangle 164"/>
          <p:cNvSpPr/>
          <p:nvPr/>
        </p:nvSpPr>
        <p:spPr>
          <a:xfrm rot="10800000">
            <a:off x="1666389" y="5846881"/>
            <a:ext cx="115344" cy="78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charset="0"/>
            </a:endParaRPr>
          </a:p>
        </p:txBody>
      </p:sp>
      <p:sp>
        <p:nvSpPr>
          <p:cNvPr id="26" name="Oval 25"/>
          <p:cNvSpPr>
            <a:spLocks noChangeAspect="1"/>
          </p:cNvSpPr>
          <p:nvPr/>
        </p:nvSpPr>
        <p:spPr>
          <a:xfrm>
            <a:off x="2862236" y="4151153"/>
            <a:ext cx="1234440" cy="164592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charset="0"/>
            </a:endParaRPr>
          </a:p>
        </p:txBody>
      </p:sp>
      <p:sp>
        <p:nvSpPr>
          <p:cNvPr id="27" name="Isosceles Triangle 166"/>
          <p:cNvSpPr/>
          <p:nvPr/>
        </p:nvSpPr>
        <p:spPr>
          <a:xfrm rot="10800000">
            <a:off x="3421785" y="5829723"/>
            <a:ext cx="115344" cy="78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charset="0"/>
            </a:endParaRPr>
          </a:p>
        </p:txBody>
      </p:sp>
      <p:sp>
        <p:nvSpPr>
          <p:cNvPr id="28" name="Oval 27"/>
          <p:cNvSpPr>
            <a:spLocks noChangeAspect="1"/>
          </p:cNvSpPr>
          <p:nvPr/>
        </p:nvSpPr>
        <p:spPr>
          <a:xfrm>
            <a:off x="1106841" y="4151153"/>
            <a:ext cx="1234440" cy="164592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charset="0"/>
            </a:endParaRPr>
          </a:p>
        </p:txBody>
      </p:sp>
      <p:sp>
        <p:nvSpPr>
          <p:cNvPr id="29" name="Oval 28"/>
          <p:cNvSpPr>
            <a:spLocks noChangeAspect="1"/>
          </p:cNvSpPr>
          <p:nvPr/>
        </p:nvSpPr>
        <p:spPr>
          <a:xfrm>
            <a:off x="4632319" y="4151153"/>
            <a:ext cx="1234440" cy="164592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charset="0"/>
            </a:endParaRPr>
          </a:p>
        </p:txBody>
      </p:sp>
      <p:sp>
        <p:nvSpPr>
          <p:cNvPr id="30" name="Isosceles Triangle 169"/>
          <p:cNvSpPr/>
          <p:nvPr/>
        </p:nvSpPr>
        <p:spPr>
          <a:xfrm rot="10800000">
            <a:off x="5181195" y="5829723"/>
            <a:ext cx="115344" cy="78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charset="0"/>
            </a:endParaRPr>
          </a:p>
        </p:txBody>
      </p:sp>
      <p:sp>
        <p:nvSpPr>
          <p:cNvPr id="31" name="Oval 30"/>
          <p:cNvSpPr>
            <a:spLocks noChangeAspect="1"/>
          </p:cNvSpPr>
          <p:nvPr/>
        </p:nvSpPr>
        <p:spPr>
          <a:xfrm>
            <a:off x="6395059" y="4149931"/>
            <a:ext cx="1234440" cy="164592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charset="0"/>
            </a:endParaRPr>
          </a:p>
        </p:txBody>
      </p:sp>
      <p:sp>
        <p:nvSpPr>
          <p:cNvPr id="32" name="Isosceles Triangle 171"/>
          <p:cNvSpPr/>
          <p:nvPr/>
        </p:nvSpPr>
        <p:spPr>
          <a:xfrm rot="10800000">
            <a:off x="6952948" y="5828501"/>
            <a:ext cx="115344" cy="78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charset="0"/>
            </a:endParaRPr>
          </a:p>
        </p:txBody>
      </p:sp>
    </p:spTree>
    <p:extLst>
      <p:ext uri="{BB962C8B-B14F-4D97-AF65-F5344CB8AC3E}">
        <p14:creationId xmlns:p14="http://schemas.microsoft.com/office/powerpoint/2010/main" val="12468497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efault Page">
    <p:spTree>
      <p:nvGrpSpPr>
        <p:cNvPr id="1" name=""/>
        <p:cNvGrpSpPr/>
        <p:nvPr/>
      </p:nvGrpSpPr>
      <p:grpSpPr>
        <a:xfrm>
          <a:off x="0" y="0"/>
          <a:ext cx="0" cy="0"/>
          <a:chOff x="0" y="0"/>
          <a:chExt cx="0" cy="0"/>
        </a:xfrm>
      </p:grpSpPr>
      <p:sp>
        <p:nvSpPr>
          <p:cNvPr id="3" name="Rectangle 2"/>
          <p:cNvSpPr/>
          <p:nvPr/>
        </p:nvSpPr>
        <p:spPr>
          <a:xfrm>
            <a:off x="8199438" y="6369051"/>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9" name="Text Placeholder 8"/>
          <p:cNvSpPr>
            <a:spLocks noGrp="1"/>
          </p:cNvSpPr>
          <p:nvPr>
            <p:ph type="body" sz="quarter" idx="10"/>
          </p:nvPr>
        </p:nvSpPr>
        <p:spPr>
          <a:xfrm>
            <a:off x="594360" y="479866"/>
            <a:ext cx="7955280" cy="483831"/>
          </a:xfrm>
          <a:prstGeom prst="rect">
            <a:avLst/>
          </a:prstGeom>
        </p:spPr>
        <p:txBody>
          <a:bodyPr lIns="0" tIns="0" rIns="0" bIns="0"/>
          <a:lstStyle>
            <a:lvl1pPr marL="0" indent="0" algn="l">
              <a:buNone/>
              <a:defRPr sz="2700" b="0" i="0" cap="none" spc="0" baseline="0">
                <a:solidFill>
                  <a:schemeClr val="tx2"/>
                </a:solidFill>
                <a:latin typeface="Calibri Regular" charset="0"/>
                <a:ea typeface="Calibri Light" charset="0"/>
              </a:defRPr>
            </a:lvl1pPr>
          </a:lstStyle>
          <a:p>
            <a:pPr lvl="0"/>
            <a:r>
              <a:rPr lang="en-US" smtClean="0"/>
              <a:t>Edit Master text styles</a:t>
            </a:r>
          </a:p>
        </p:txBody>
      </p:sp>
      <p:sp>
        <p:nvSpPr>
          <p:cNvPr id="11" name="Text Placeholder 8"/>
          <p:cNvSpPr>
            <a:spLocks noGrp="1"/>
          </p:cNvSpPr>
          <p:nvPr>
            <p:ph type="body" sz="quarter" idx="11"/>
          </p:nvPr>
        </p:nvSpPr>
        <p:spPr>
          <a:xfrm>
            <a:off x="594360" y="1036471"/>
            <a:ext cx="7955280" cy="226255"/>
          </a:xfrm>
          <a:prstGeom prst="rect">
            <a:avLst/>
          </a:prstGeom>
        </p:spPr>
        <p:txBody>
          <a:bodyPr lIns="0" tIns="0" rIns="0" bIns="0"/>
          <a:lstStyle>
            <a:lvl1pPr marL="0" indent="0" algn="l">
              <a:buNone/>
              <a:defRPr sz="1100" b="0" i="0" cap="none" baseline="0">
                <a:solidFill>
                  <a:schemeClr val="bg1">
                    <a:lumMod val="50000"/>
                  </a:schemeClr>
                </a:solidFill>
                <a:latin typeface="Calibri Light" charset="0"/>
              </a:defRPr>
            </a:lvl1pPr>
          </a:lstStyle>
          <a:p>
            <a:pPr lvl="0"/>
            <a:r>
              <a:rPr lang="en-US" smtClean="0"/>
              <a:t>Edit Master text styles</a:t>
            </a:r>
          </a:p>
        </p:txBody>
      </p:sp>
      <p:sp>
        <p:nvSpPr>
          <p:cNvPr id="6" name="TextBox 5"/>
          <p:cNvSpPr txBox="1"/>
          <p:nvPr/>
        </p:nvSpPr>
        <p:spPr>
          <a:xfrm>
            <a:off x="8207431" y="6452870"/>
            <a:ext cx="331676" cy="138499"/>
          </a:xfrm>
          <a:prstGeom prst="rect">
            <a:avLst/>
          </a:prstGeom>
          <a:noFill/>
        </p:spPr>
        <p:txBody>
          <a:bodyPr wrap="square" lIns="0" tIns="0" rIns="0" bIns="0" rtlCol="0">
            <a:spAutoFit/>
          </a:bodyPr>
          <a:lstStyle/>
          <a:p>
            <a:pPr algn="ctr"/>
            <a:fld id="{0734B565-F3A7-4F3A-A7A3-CEB56CC79533}" type="slidenum">
              <a:rPr lang="en-US" sz="900" b="0" i="0" smtClean="0">
                <a:solidFill>
                  <a:schemeClr val="bg1"/>
                </a:solidFill>
                <a:latin typeface="Calibri Regular" charset="0"/>
              </a:rPr>
              <a:pPr algn="ctr"/>
              <a:t>‹#›</a:t>
            </a:fld>
            <a:endParaRPr lang="en-US" sz="900" b="0" i="0" dirty="0">
              <a:solidFill>
                <a:schemeClr val="bg1"/>
              </a:solidFill>
              <a:latin typeface="Calibri Regular" charset="0"/>
            </a:endParaRPr>
          </a:p>
        </p:txBody>
      </p:sp>
      <p:sp>
        <p:nvSpPr>
          <p:cNvPr id="2" name="Rectangle 1"/>
          <p:cNvSpPr/>
          <p:nvPr/>
        </p:nvSpPr>
        <p:spPr>
          <a:xfrm>
            <a:off x="607060" y="1379173"/>
            <a:ext cx="338328"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13" name="TextBox 12"/>
          <p:cNvSpPr txBox="1"/>
          <p:nvPr/>
        </p:nvSpPr>
        <p:spPr>
          <a:xfrm>
            <a:off x="6238875" y="6452870"/>
            <a:ext cx="1765300" cy="138499"/>
          </a:xfrm>
          <a:prstGeom prst="rect">
            <a:avLst/>
          </a:prstGeom>
          <a:noFill/>
        </p:spPr>
        <p:txBody>
          <a:bodyPr wrap="square" lIns="0" tIns="0" rIns="0" bIns="0" rtlCol="0">
            <a:spAutoFit/>
          </a:bodyPr>
          <a:lstStyle/>
          <a:p>
            <a:pPr algn="r">
              <a:lnSpc>
                <a:spcPct val="100000"/>
              </a:lnSpc>
              <a:spcAft>
                <a:spcPts val="0"/>
              </a:spcAft>
            </a:pPr>
            <a:r>
              <a:rPr lang="en-US" sz="900" b="0" i="0" dirty="0">
                <a:solidFill>
                  <a:schemeClr val="bg1">
                    <a:lumMod val="50000"/>
                  </a:schemeClr>
                </a:solidFill>
                <a:latin typeface="Calibri Light" charset="0"/>
              </a:rPr>
              <a:t>Public PowerPoint Template</a:t>
            </a:r>
          </a:p>
        </p:txBody>
      </p:sp>
    </p:spTree>
    <p:extLst>
      <p:ext uri="{BB962C8B-B14F-4D97-AF65-F5344CB8AC3E}">
        <p14:creationId xmlns:p14="http://schemas.microsoft.com/office/powerpoint/2010/main" val="1002443970"/>
      </p:ext>
    </p:extLst>
  </p:cSld>
  <p:clrMapOvr>
    <a:masterClrMapping/>
  </p:clrMapOvr>
  <mc:AlternateContent xmlns:mc="http://schemas.openxmlformats.org/markup-compatibility/2006" xmlns:p14="http://schemas.microsoft.com/office/powerpoint/2010/main">
    <mc:Choice Requires="p14">
      <p:transition spd="slow" p14:dur="1250" advClick="0" advTm="100">
        <p:push dir="r"/>
      </p:transition>
    </mc:Choice>
    <mc:Fallback xmlns="">
      <p:transition spd="slow" advClick="0" advTm="100">
        <p:push dir="r"/>
      </p:transition>
    </mc:Fallback>
  </mc:AlternateContent>
  <p:hf hdr="0" ftr="0" dt="0"/>
  <p:extLst mod="1">
    <p:ext uri="{DCECCB84-F9BA-43D5-87BE-67443E8EF086}">
      <p15:sldGuideLst xmlns:p15="http://schemas.microsoft.com/office/powerpoint/2012/main">
        <p15:guide id="1" pos="374">
          <p15:clr>
            <a:srgbClr val="FBAE40"/>
          </p15:clr>
        </p15:guide>
        <p15:guide id="2" pos="5384">
          <p15:clr>
            <a:srgbClr val="FBAE40"/>
          </p15:clr>
        </p15:guide>
        <p15:guide id="3" orient="horz" pos="948">
          <p15:clr>
            <a:srgbClr val="FBAE40"/>
          </p15:clr>
        </p15:guide>
        <p15:guide id="4" orient="horz" pos="2820">
          <p15:clr>
            <a:srgbClr val="FBAE40"/>
          </p15:clr>
        </p15:guide>
        <p15:guide id="5" pos="5165">
          <p15:clr>
            <a:srgbClr val="FBAE40"/>
          </p15:clr>
        </p15:guide>
        <p15:guide id="6" pos="59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1F3CED10-7BDB-44E0-BE4C-9CFF3726B201}"/>
              </a:ext>
            </a:extLst>
          </p:cNvPr>
          <p:cNvSpPr>
            <a:spLocks noGrp="1"/>
          </p:cNvSpPr>
          <p:nvPr>
            <p:ph type="sldNum" sz="quarter" idx="10"/>
          </p:nvPr>
        </p:nvSpPr>
        <p:spPr/>
        <p:txBody>
          <a:bodyPr/>
          <a:lstStyle/>
          <a:p>
            <a:fld id="{F03D7AE8-701C-40B9-B449-ACD0674CC2A1}" type="slidenum">
              <a:rPr lang="en-US" smtClean="0"/>
              <a:t>‹#›</a:t>
            </a:fld>
            <a:endParaRPr lang="en-US"/>
          </a:p>
        </p:txBody>
      </p:sp>
    </p:spTree>
    <p:extLst>
      <p:ext uri="{BB962C8B-B14F-4D97-AF65-F5344CB8AC3E}">
        <p14:creationId xmlns:p14="http://schemas.microsoft.com/office/powerpoint/2010/main" val="249042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66F633-D249-4E58-86E2-CB8C459B90E7}"/>
              </a:ext>
            </a:extLst>
          </p:cNvPr>
          <p:cNvSpPr>
            <a:spLocks noGrp="1"/>
          </p:cNvSpPr>
          <p:nvPr>
            <p:ph type="sldNum" sz="quarter" idx="10"/>
          </p:nvPr>
        </p:nvSpPr>
        <p:spPr/>
        <p:txBody>
          <a:bodyPr/>
          <a:lstStyle/>
          <a:p>
            <a:fld id="{F03D7AE8-701C-40B9-B449-ACD0674CC2A1}" type="slidenum">
              <a:rPr lang="en-US" smtClean="0"/>
              <a:t>‹#›</a:t>
            </a:fld>
            <a:endParaRPr lang="en-US"/>
          </a:p>
        </p:txBody>
      </p:sp>
    </p:spTree>
    <p:extLst>
      <p:ext uri="{BB962C8B-B14F-4D97-AF65-F5344CB8AC3E}">
        <p14:creationId xmlns:p14="http://schemas.microsoft.com/office/powerpoint/2010/main" val="2766790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27848" cy="987552"/>
          </a:xfrm>
        </p:spPr>
        <p:txBody>
          <a:bodyPr anchor="ctr" anchorCtr="0">
            <a:noAutofit/>
          </a:bodyPr>
          <a:lstStyle>
            <a:lvl1pPr>
              <a:defRPr lang="en-US" sz="3600" b="1" kern="1200" dirty="0">
                <a:solidFill>
                  <a:schemeClr val="tx1"/>
                </a:solidFill>
                <a:effectLst/>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609600" y="1701800"/>
            <a:ext cx="8001000" cy="47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609600" y="1092200"/>
            <a:ext cx="8001000" cy="609600"/>
          </a:xfrm>
        </p:spPr>
        <p:txBody>
          <a:bodyPr anchor="ctr" anchorCtr="0"/>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979749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2325687"/>
            <a:ext cx="7772400" cy="1362075"/>
          </a:xfrm>
        </p:spPr>
        <p:txBody>
          <a:bodyPr anchor="t"/>
          <a:lstStyle>
            <a:lvl1pPr algn="l">
              <a:defRPr sz="4000" b="1" cap="none">
                <a:solidFill>
                  <a:schemeClr val="bg1"/>
                </a:solidFill>
                <a:latin typeface="Adobe Garamond Pro"/>
                <a:cs typeface="Adobe Garamond Pro"/>
              </a:defRPr>
            </a:lvl1pPr>
          </a:lstStyle>
          <a:p>
            <a:r>
              <a:rPr lang="en-US" dirty="0"/>
              <a:t>Click To Edit Master Title Style</a:t>
            </a:r>
          </a:p>
        </p:txBody>
      </p:sp>
      <p:sp>
        <p:nvSpPr>
          <p:cNvPr id="3" name="Text Placeholder 2"/>
          <p:cNvSpPr>
            <a:spLocks noGrp="1"/>
          </p:cNvSpPr>
          <p:nvPr>
            <p:ph type="body" idx="1"/>
          </p:nvPr>
        </p:nvSpPr>
        <p:spPr>
          <a:xfrm>
            <a:off x="722313" y="3733800"/>
            <a:ext cx="7772400" cy="1500187"/>
          </a:xfrm>
        </p:spPr>
        <p:txBody>
          <a:bodyPr anchor="t" anchorCtr="0">
            <a:normAutofit/>
          </a:bodyPr>
          <a:lstStyle>
            <a:lvl1pPr marL="0" indent="0">
              <a:lnSpc>
                <a:spcPct val="90000"/>
              </a:lnSpc>
              <a:spcBef>
                <a:spcPts val="0"/>
              </a:spcBef>
              <a:buNone/>
              <a:defRPr sz="24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49905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0085" y="0"/>
            <a:ext cx="7924800" cy="9906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590085"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510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1F3CED10-7BDB-44E0-BE4C-9CFF3726B201}"/>
              </a:ext>
            </a:extLst>
          </p:cNvPr>
          <p:cNvSpPr>
            <a:spLocks noGrp="1"/>
          </p:cNvSpPr>
          <p:nvPr>
            <p:ph type="sldNum" sz="quarter" idx="10"/>
          </p:nvPr>
        </p:nvSpPr>
        <p:spPr/>
        <p:txBody>
          <a:bodyPr/>
          <a:lstStyle/>
          <a:p>
            <a:fld id="{F03D7AE8-701C-40B9-B449-ACD0674CC2A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366839"/>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0066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97429" y="1366839"/>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97429" y="20066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9277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69023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177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55280" cy="1341120"/>
          </a:xfrm>
        </p:spPr>
        <p:txBody>
          <a:bodyPr anchor="b" anchorCtr="0">
            <a:noAutofit/>
          </a:bodyPr>
          <a:lstStyle>
            <a:lvl1pPr>
              <a:defRPr lang="en-US" sz="1800" b="0" kern="1200" dirty="0">
                <a:solidFill>
                  <a:schemeClr val="tx2"/>
                </a:solidFill>
                <a:effectLst/>
                <a:latin typeface="Calibri Light" panose="020F0302020204030204"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594360" y="1584960"/>
            <a:ext cx="8001000" cy="4775200"/>
          </a:xfrm>
        </p:spPr>
        <p:txBody>
          <a:bodyPr>
            <a:normAutofit/>
          </a:bodyPr>
          <a:lstStyle>
            <a:lvl1pPr>
              <a:defRPr sz="1200" b="0">
                <a:solidFill>
                  <a:schemeClr val="tx2"/>
                </a:solidFill>
                <a:latin typeface="Calibri Light" panose="020F0302020204030204" pitchFamily="34" charset="0"/>
              </a:defRPr>
            </a:lvl1pPr>
            <a:lvl2pPr>
              <a:defRPr sz="1050" b="0">
                <a:solidFill>
                  <a:schemeClr val="tx2"/>
                </a:solidFill>
                <a:latin typeface="Calibri Light" panose="020F0302020204030204" pitchFamily="34" charset="0"/>
              </a:defRPr>
            </a:lvl2pPr>
            <a:lvl3pPr>
              <a:defRPr sz="900" b="0">
                <a:solidFill>
                  <a:schemeClr val="tx2"/>
                </a:solidFill>
                <a:latin typeface="Calibri Light" panose="020F0302020204030204" pitchFamily="34" charset="0"/>
              </a:defRPr>
            </a:lvl3pPr>
            <a:lvl4pPr>
              <a:defRPr sz="825" b="0">
                <a:solidFill>
                  <a:schemeClr val="tx2"/>
                </a:solidFill>
                <a:latin typeface="Calibri Light" panose="020F0302020204030204" pitchFamily="34" charset="0"/>
              </a:defRPr>
            </a:lvl4pPr>
            <a:lvl5pPr>
              <a:defRPr sz="825" b="0">
                <a:solidFill>
                  <a:schemeClr val="tx2"/>
                </a:solidFill>
                <a:latin typeface="Calibri Light" panose="020F03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6100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55280" cy="1341120"/>
          </a:xfrm>
        </p:spPr>
        <p:txBody>
          <a:bodyPr anchor="b" anchorCtr="0">
            <a:noAutofit/>
          </a:bodyPr>
          <a:lstStyle>
            <a:lvl1pPr>
              <a:defRPr lang="en-US" sz="2400" b="0" kern="1200" dirty="0">
                <a:solidFill>
                  <a:schemeClr val="tx2"/>
                </a:solidFill>
                <a:effectLst/>
                <a:latin typeface="Calibri Light" panose="020F0302020204030204"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594360" y="1584960"/>
            <a:ext cx="8001000" cy="4775200"/>
          </a:xfrm>
        </p:spPr>
        <p:txBody>
          <a:bodyPr>
            <a:normAutofit/>
          </a:bodyPr>
          <a:lstStyle>
            <a:lvl1pPr>
              <a:defRPr sz="1600" b="0">
                <a:solidFill>
                  <a:schemeClr val="tx2"/>
                </a:solidFill>
                <a:latin typeface="Calibri Light" panose="020F0302020204030204" pitchFamily="34" charset="0"/>
              </a:defRPr>
            </a:lvl1pPr>
            <a:lvl2pPr>
              <a:defRPr sz="1400" b="0">
                <a:solidFill>
                  <a:schemeClr val="tx2"/>
                </a:solidFill>
                <a:latin typeface="Calibri Light" panose="020F0302020204030204" pitchFamily="34" charset="0"/>
              </a:defRPr>
            </a:lvl2pPr>
            <a:lvl3pPr>
              <a:defRPr sz="1200" b="0">
                <a:solidFill>
                  <a:schemeClr val="tx2"/>
                </a:solidFill>
                <a:latin typeface="Calibri Light" panose="020F0302020204030204" pitchFamily="34" charset="0"/>
              </a:defRPr>
            </a:lvl3pPr>
            <a:lvl4pPr>
              <a:defRPr sz="1100" b="0">
                <a:solidFill>
                  <a:schemeClr val="tx2"/>
                </a:solidFill>
                <a:latin typeface="Calibri Light" panose="020F0302020204030204" pitchFamily="34" charset="0"/>
              </a:defRPr>
            </a:lvl4pPr>
            <a:lvl5pPr>
              <a:defRPr sz="1100" b="0">
                <a:solidFill>
                  <a:schemeClr val="tx2"/>
                </a:solidFill>
                <a:latin typeface="Calibri Light" panose="020F03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619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55280" cy="1341120"/>
          </a:xfrm>
        </p:spPr>
        <p:txBody>
          <a:bodyPr anchor="b" anchorCtr="0">
            <a:noAutofit/>
          </a:bodyPr>
          <a:lstStyle>
            <a:lvl1pPr>
              <a:defRPr lang="en-US" sz="2400" b="0" kern="1200" dirty="0">
                <a:solidFill>
                  <a:schemeClr val="tx2"/>
                </a:solidFill>
                <a:effectLst/>
                <a:latin typeface="Calibri Light" panose="020F0302020204030204"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594360" y="1584960"/>
            <a:ext cx="8001000" cy="4775200"/>
          </a:xfrm>
        </p:spPr>
        <p:txBody>
          <a:bodyPr>
            <a:normAutofit/>
          </a:bodyPr>
          <a:lstStyle>
            <a:lvl1pPr>
              <a:defRPr sz="1600" b="0">
                <a:solidFill>
                  <a:schemeClr val="tx2"/>
                </a:solidFill>
                <a:latin typeface="Calibri Light" panose="020F0302020204030204" pitchFamily="34" charset="0"/>
              </a:defRPr>
            </a:lvl1pPr>
            <a:lvl2pPr>
              <a:defRPr sz="1400" b="0">
                <a:solidFill>
                  <a:schemeClr val="tx2"/>
                </a:solidFill>
                <a:latin typeface="Calibri Light" panose="020F0302020204030204" pitchFamily="34" charset="0"/>
              </a:defRPr>
            </a:lvl2pPr>
            <a:lvl3pPr>
              <a:defRPr sz="1200" b="0">
                <a:solidFill>
                  <a:schemeClr val="tx2"/>
                </a:solidFill>
                <a:latin typeface="Calibri Light" panose="020F0302020204030204" pitchFamily="34" charset="0"/>
              </a:defRPr>
            </a:lvl3pPr>
            <a:lvl4pPr>
              <a:defRPr sz="1100" b="0">
                <a:solidFill>
                  <a:schemeClr val="tx2"/>
                </a:solidFill>
                <a:latin typeface="Calibri Light" panose="020F0302020204030204" pitchFamily="34" charset="0"/>
              </a:defRPr>
            </a:lvl4pPr>
            <a:lvl5pPr>
              <a:defRPr sz="1100" b="0">
                <a:solidFill>
                  <a:schemeClr val="tx2"/>
                </a:solidFill>
                <a:latin typeface="Calibri Light" panose="020F03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2778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55280" cy="1341120"/>
          </a:xfrm>
        </p:spPr>
        <p:txBody>
          <a:bodyPr anchor="b" anchorCtr="0">
            <a:noAutofit/>
          </a:bodyPr>
          <a:lstStyle>
            <a:lvl1pPr>
              <a:defRPr lang="en-US" sz="2400" b="0" kern="1200" dirty="0">
                <a:solidFill>
                  <a:schemeClr val="tx2"/>
                </a:solidFill>
                <a:effectLst/>
                <a:latin typeface="Calibri Light" panose="020F0302020204030204"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594360" y="1584960"/>
            <a:ext cx="8001000" cy="4775200"/>
          </a:xfrm>
        </p:spPr>
        <p:txBody>
          <a:bodyPr>
            <a:normAutofit/>
          </a:bodyPr>
          <a:lstStyle>
            <a:lvl1pPr>
              <a:defRPr sz="1600" b="0">
                <a:solidFill>
                  <a:schemeClr val="tx2"/>
                </a:solidFill>
                <a:latin typeface="Calibri Light" panose="020F0302020204030204" pitchFamily="34" charset="0"/>
              </a:defRPr>
            </a:lvl1pPr>
            <a:lvl2pPr>
              <a:defRPr sz="1400" b="0">
                <a:solidFill>
                  <a:schemeClr val="tx2"/>
                </a:solidFill>
                <a:latin typeface="Calibri Light" panose="020F0302020204030204" pitchFamily="34" charset="0"/>
              </a:defRPr>
            </a:lvl2pPr>
            <a:lvl3pPr>
              <a:defRPr sz="1200" b="0">
                <a:solidFill>
                  <a:schemeClr val="tx2"/>
                </a:solidFill>
                <a:latin typeface="Calibri Light" panose="020F0302020204030204" pitchFamily="34" charset="0"/>
              </a:defRPr>
            </a:lvl3pPr>
            <a:lvl4pPr>
              <a:defRPr sz="1100" b="0">
                <a:solidFill>
                  <a:schemeClr val="tx2"/>
                </a:solidFill>
                <a:latin typeface="Calibri Light" panose="020F0302020204030204" pitchFamily="34" charset="0"/>
              </a:defRPr>
            </a:lvl4pPr>
            <a:lvl5pPr>
              <a:defRPr sz="1100" b="0">
                <a:solidFill>
                  <a:schemeClr val="tx2"/>
                </a:solidFill>
                <a:latin typeface="Calibri Light" panose="020F03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895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27848" cy="987552"/>
          </a:xfrm>
        </p:spPr>
        <p:txBody>
          <a:bodyPr anchor="ctr" anchorCtr="0">
            <a:noAutofit/>
          </a:bodyPr>
          <a:lstStyle>
            <a:lvl1pPr>
              <a:defRPr lang="en-US" sz="3600" b="1" kern="1200" dirty="0">
                <a:solidFill>
                  <a:schemeClr val="tx1"/>
                </a:solidFill>
                <a:effectLst/>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609600" y="1701800"/>
            <a:ext cx="8001000" cy="47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609600" y="1092200"/>
            <a:ext cx="8001000" cy="609600"/>
          </a:xfrm>
        </p:spPr>
        <p:txBody>
          <a:bodyPr anchor="ctr" anchorCtr="0"/>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362146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2D7413B7-FD39-4910-AEA7-3A9EA1F92D23}"/>
              </a:ext>
            </a:extLst>
          </p:cNvPr>
          <p:cNvSpPr>
            <a:spLocks noGrp="1"/>
          </p:cNvSpPr>
          <p:nvPr>
            <p:ph type="sldNum" sz="quarter" idx="10"/>
          </p:nvPr>
        </p:nvSpPr>
        <p:spPr/>
        <p:txBody>
          <a:bodyPr/>
          <a:lstStyle/>
          <a:p>
            <a:fld id="{F03D7AE8-701C-40B9-B449-ACD0674CC2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7B8982-7A6C-4DFC-B2E8-E5311FF13B9A}"/>
              </a:ext>
            </a:extLst>
          </p:cNvPr>
          <p:cNvSpPr>
            <a:spLocks noGrp="1"/>
          </p:cNvSpPr>
          <p:nvPr>
            <p:ph type="sldNum" sz="quarter" idx="10"/>
          </p:nvPr>
        </p:nvSpPr>
        <p:spPr/>
        <p:txBody>
          <a:bodyPr/>
          <a:lstStyle/>
          <a:p>
            <a:fld id="{F03D7AE8-701C-40B9-B449-ACD0674CC2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E453217-0666-4417-81C0-63064ECADBFC}"/>
              </a:ext>
            </a:extLst>
          </p:cNvPr>
          <p:cNvSpPr>
            <a:spLocks noGrp="1"/>
          </p:cNvSpPr>
          <p:nvPr>
            <p:ph type="sldNum" sz="quarter" idx="10"/>
          </p:nvPr>
        </p:nvSpPr>
        <p:spPr/>
        <p:txBody>
          <a:bodyPr/>
          <a:lstStyle/>
          <a:p>
            <a:fld id="{F03D7AE8-701C-40B9-B449-ACD0674CC2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66F633-D249-4E58-86E2-CB8C459B90E7}"/>
              </a:ext>
            </a:extLst>
          </p:cNvPr>
          <p:cNvSpPr>
            <a:spLocks noGrp="1"/>
          </p:cNvSpPr>
          <p:nvPr>
            <p:ph type="sldNum" sz="quarter" idx="10"/>
          </p:nvPr>
        </p:nvSpPr>
        <p:spPr/>
        <p:txBody>
          <a:bodyPr/>
          <a:lstStyle/>
          <a:p>
            <a:fld id="{F03D7AE8-701C-40B9-B449-ACD0674CC2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788650AF-887E-43E0-8504-779905F444D1}"/>
              </a:ext>
            </a:extLst>
          </p:cNvPr>
          <p:cNvSpPr>
            <a:spLocks noGrp="1"/>
          </p:cNvSpPr>
          <p:nvPr>
            <p:ph type="sldNum" sz="quarter" idx="10"/>
          </p:nvPr>
        </p:nvSpPr>
        <p:spPr/>
        <p:txBody>
          <a:bodyPr/>
          <a:lstStyle/>
          <a:p>
            <a:fld id="{F03D7AE8-701C-40B9-B449-ACD0674CC2A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5D5E4D35-1D7B-437C-8A46-E9598AEB05F1}"/>
              </a:ext>
            </a:extLst>
          </p:cNvPr>
          <p:cNvSpPr>
            <a:spLocks noGrp="1"/>
          </p:cNvSpPr>
          <p:nvPr>
            <p:ph type="sldNum" sz="quarter" idx="10"/>
          </p:nvPr>
        </p:nvSpPr>
        <p:spPr/>
        <p:txBody>
          <a:bodyPr/>
          <a:lstStyle/>
          <a:p>
            <a:fld id="{F03D7AE8-701C-40B9-B449-ACD0674CC2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e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3252D9E3-A676-4377-9CAB-70A35967123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D7AE8-701C-40B9-B449-ACD0674CC2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9" r:id="rId13"/>
    <p:sldLayoutId id="2147483681" r:id="rId14"/>
    <p:sldLayoutId id="2147483682" r:id="rId15"/>
  </p:sldLayoutIdLst>
  <p:hf hdr="0" ftr="0" dt="0"/>
  <p:txStyles>
    <p:titleStyle>
      <a:lvl1pPr algn="ctr" rtl="0" fontAlgn="base">
        <a:spcBef>
          <a:spcPct val="0"/>
        </a:spcBef>
        <a:spcAft>
          <a:spcPct val="0"/>
        </a:spcAft>
        <a:defRPr sz="4400" b="1">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fontAlgn="base">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3pPr>
      <a:lvl4pPr marL="1600200" indent="-228600" algn="l" rtl="0" fontAlgn="base">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400" indent="-228600" algn="l" rtl="0" fontAlgn="base">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0085" y="0"/>
            <a:ext cx="7955280" cy="1341120"/>
          </a:xfrm>
          <a:prstGeom prst="rect">
            <a:avLst/>
          </a:prstGeom>
          <a:effectLst/>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0085" y="1584960"/>
            <a:ext cx="7924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8206369" y="6373806"/>
            <a:ext cx="350202" cy="488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350">
              <a:solidFill>
                <a:prstClr val="white"/>
              </a:solidFill>
            </a:endParaRPr>
          </a:p>
        </p:txBody>
      </p:sp>
      <p:sp>
        <p:nvSpPr>
          <p:cNvPr id="11" name="Rectangle 10"/>
          <p:cNvSpPr/>
          <p:nvPr/>
        </p:nvSpPr>
        <p:spPr>
          <a:xfrm>
            <a:off x="1321" y="463180"/>
            <a:ext cx="77644" cy="909471"/>
          </a:xfrm>
          <a:prstGeom prst="rect">
            <a:avLst/>
          </a:prstGeom>
          <a:solidFill>
            <a:srgbClr val="C6013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350">
              <a:solidFill>
                <a:prstClr val="white"/>
              </a:solidFill>
            </a:endParaRPr>
          </a:p>
        </p:txBody>
      </p:sp>
      <p:grpSp>
        <p:nvGrpSpPr>
          <p:cNvPr id="12" name="Group 11"/>
          <p:cNvGrpSpPr/>
          <p:nvPr/>
        </p:nvGrpSpPr>
        <p:grpSpPr>
          <a:xfrm>
            <a:off x="590085" y="1348267"/>
            <a:ext cx="7994645" cy="24384"/>
            <a:chOff x="601291" y="732922"/>
            <a:chExt cx="7994645" cy="18288"/>
          </a:xfrm>
        </p:grpSpPr>
        <p:sp>
          <p:nvSpPr>
            <p:cNvPr id="14" name="Rectangle 13"/>
            <p:cNvSpPr/>
            <p:nvPr userDrawn="1"/>
          </p:nvSpPr>
          <p:spPr>
            <a:xfrm>
              <a:off x="601291" y="732922"/>
              <a:ext cx="2743200" cy="18288"/>
            </a:xfrm>
            <a:prstGeom prst="rect">
              <a:avLst/>
            </a:prstGeom>
            <a:solidFill>
              <a:srgbClr val="C60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350">
                <a:solidFill>
                  <a:prstClr val="white"/>
                </a:solidFill>
              </a:endParaRPr>
            </a:p>
          </p:txBody>
        </p:sp>
        <p:sp>
          <p:nvSpPr>
            <p:cNvPr id="15" name="Rectangle 14"/>
            <p:cNvSpPr/>
            <p:nvPr userDrawn="1"/>
          </p:nvSpPr>
          <p:spPr>
            <a:xfrm>
              <a:off x="3338136" y="732922"/>
              <a:ext cx="5257800" cy="18288"/>
            </a:xfrm>
            <a:prstGeom prst="rect">
              <a:avLst/>
            </a:prstGeom>
            <a:solidFill>
              <a:srgbClr val="C6013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350">
                <a:solidFill>
                  <a:prstClr val="white"/>
                </a:solidFill>
              </a:endParaRPr>
            </a:p>
          </p:txBody>
        </p:sp>
      </p:grpSp>
      <p:sp>
        <p:nvSpPr>
          <p:cNvPr id="17" name="TextBox 5"/>
          <p:cNvSpPr txBox="1"/>
          <p:nvPr/>
        </p:nvSpPr>
        <p:spPr>
          <a:xfrm>
            <a:off x="8214362" y="6457636"/>
            <a:ext cx="331676" cy="138499"/>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900" smtClean="0">
                <a:solidFill>
                  <a:prstClr val="white"/>
                </a:solidFill>
              </a:rPr>
              <a:pPr algn="ctr"/>
              <a:t>‹#›</a:t>
            </a:fld>
            <a:endParaRPr lang="en-US" sz="900" dirty="0">
              <a:solidFill>
                <a:prstClr val="white"/>
              </a:solidFill>
            </a:endParaRPr>
          </a:p>
        </p:txBody>
      </p:sp>
      <p:pic>
        <p:nvPicPr>
          <p:cNvPr id="19" name="Picture 18"/>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363160" y="6443671"/>
            <a:ext cx="732337" cy="274307"/>
          </a:xfrm>
          <a:prstGeom prst="rect">
            <a:avLst/>
          </a:prstGeom>
        </p:spPr>
      </p:pic>
    </p:spTree>
    <p:extLst>
      <p:ext uri="{BB962C8B-B14F-4D97-AF65-F5344CB8AC3E}">
        <p14:creationId xmlns:p14="http://schemas.microsoft.com/office/powerpoint/2010/main" val="39553826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defTabSz="914400" rtl="0" eaLnBrk="1" latinLnBrk="0" hangingPunct="1">
        <a:spcBef>
          <a:spcPct val="0"/>
        </a:spcBef>
        <a:buNone/>
        <a:defRPr lang="en-US" sz="2400" b="0" kern="1200" dirty="0">
          <a:solidFill>
            <a:schemeClr val="tx2"/>
          </a:solidFill>
          <a:effectLst/>
          <a:latin typeface="Calibri Light" panose="020F0302020204030204" pitchFamily="34" charset="0"/>
          <a:ea typeface="+mj-ea"/>
          <a:cs typeface="+mj-cs"/>
        </a:defRPr>
      </a:lvl1pPr>
    </p:titleStyle>
    <p:bodyStyle>
      <a:lvl1pPr marL="233363" indent="-233363" algn="l" defTabSz="914400" rtl="0" eaLnBrk="1" latinLnBrk="0" hangingPunct="1">
        <a:spcBef>
          <a:spcPct val="20000"/>
        </a:spcBef>
        <a:buClr>
          <a:schemeClr val="accent1"/>
        </a:buClr>
        <a:buSzPct val="65000"/>
        <a:buFont typeface="Courier New" charset="0"/>
        <a:buChar char="o"/>
        <a:tabLst/>
        <a:defRPr sz="1600" kern="1200">
          <a:solidFill>
            <a:schemeClr val="tx2"/>
          </a:solidFill>
          <a:latin typeface="Calibri Light" panose="020F0302020204030204" pitchFamily="34" charset="0"/>
          <a:ea typeface="+mn-ea"/>
          <a:cs typeface="+mn-cs"/>
        </a:defRPr>
      </a:lvl1pPr>
      <a:lvl2pPr marL="690563" indent="-233363" algn="l" defTabSz="914400" rtl="0" eaLnBrk="1" latinLnBrk="0" hangingPunct="1">
        <a:spcBef>
          <a:spcPct val="20000"/>
        </a:spcBef>
        <a:buFont typeface="Arial" pitchFamily="34" charset="0"/>
        <a:buChar char="–"/>
        <a:tabLst/>
        <a:defRPr sz="1400" kern="1200">
          <a:solidFill>
            <a:schemeClr val="tx2"/>
          </a:solidFill>
          <a:latin typeface="Calibri Light" panose="020F0302020204030204" pitchFamily="34" charset="0"/>
          <a:ea typeface="+mn-ea"/>
          <a:cs typeface="+mn-cs"/>
        </a:defRPr>
      </a:lvl2pPr>
      <a:lvl3pPr marL="1147763" indent="-233363" algn="l" defTabSz="914400" rtl="0" eaLnBrk="1" latinLnBrk="0" hangingPunct="1">
        <a:spcBef>
          <a:spcPct val="20000"/>
        </a:spcBef>
        <a:buFont typeface="Arial" pitchFamily="34" charset="0"/>
        <a:buChar char="•"/>
        <a:tabLst/>
        <a:defRPr sz="1200" kern="1200">
          <a:solidFill>
            <a:schemeClr val="tx2"/>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2"/>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0085" y="0"/>
            <a:ext cx="7924800" cy="990600"/>
          </a:xfrm>
          <a:prstGeom prst="rect">
            <a:avLst/>
          </a:prstGeom>
          <a:effectLst/>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90085" y="1600201"/>
            <a:ext cx="7924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206369" y="6373806"/>
            <a:ext cx="350202" cy="488951"/>
          </a:xfrm>
          <a:prstGeom prst="rect">
            <a:avLst/>
          </a:prstGeom>
          <a:solidFill>
            <a:srgbClr val="C60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350">
              <a:solidFill>
                <a:prstClr val="white"/>
              </a:solidFill>
            </a:endParaRPr>
          </a:p>
        </p:txBody>
      </p:sp>
      <p:sp>
        <p:nvSpPr>
          <p:cNvPr id="11" name="Rectangle 10"/>
          <p:cNvSpPr/>
          <p:nvPr userDrawn="1"/>
        </p:nvSpPr>
        <p:spPr>
          <a:xfrm>
            <a:off x="1321" y="463180"/>
            <a:ext cx="77644" cy="909471"/>
          </a:xfrm>
          <a:prstGeom prst="rect">
            <a:avLst/>
          </a:prstGeom>
          <a:solidFill>
            <a:srgbClr val="C6013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350">
              <a:solidFill>
                <a:prstClr val="white"/>
              </a:solidFill>
            </a:endParaRPr>
          </a:p>
        </p:txBody>
      </p:sp>
      <p:grpSp>
        <p:nvGrpSpPr>
          <p:cNvPr id="12" name="Group 11"/>
          <p:cNvGrpSpPr/>
          <p:nvPr userDrawn="1"/>
        </p:nvGrpSpPr>
        <p:grpSpPr>
          <a:xfrm>
            <a:off x="590085" y="992189"/>
            <a:ext cx="7994645" cy="24384"/>
            <a:chOff x="601291" y="732922"/>
            <a:chExt cx="7994645" cy="18288"/>
          </a:xfrm>
        </p:grpSpPr>
        <p:sp>
          <p:nvSpPr>
            <p:cNvPr id="14" name="Rectangle 13"/>
            <p:cNvSpPr/>
            <p:nvPr userDrawn="1"/>
          </p:nvSpPr>
          <p:spPr>
            <a:xfrm>
              <a:off x="601291" y="732922"/>
              <a:ext cx="2743200" cy="18288"/>
            </a:xfrm>
            <a:prstGeom prst="rect">
              <a:avLst/>
            </a:prstGeom>
            <a:solidFill>
              <a:srgbClr val="C60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350">
                <a:solidFill>
                  <a:prstClr val="white"/>
                </a:solidFill>
              </a:endParaRPr>
            </a:p>
          </p:txBody>
        </p:sp>
        <p:sp>
          <p:nvSpPr>
            <p:cNvPr id="15" name="Rectangle 14"/>
            <p:cNvSpPr/>
            <p:nvPr userDrawn="1"/>
          </p:nvSpPr>
          <p:spPr>
            <a:xfrm>
              <a:off x="3338136" y="732922"/>
              <a:ext cx="5257800" cy="18288"/>
            </a:xfrm>
            <a:prstGeom prst="rect">
              <a:avLst/>
            </a:prstGeom>
            <a:solidFill>
              <a:srgbClr val="C6013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350">
                <a:solidFill>
                  <a:prstClr val="white"/>
                </a:solidFill>
              </a:endParaRPr>
            </a:p>
          </p:txBody>
        </p:sp>
      </p:grpSp>
      <p:sp>
        <p:nvSpPr>
          <p:cNvPr id="17" name="TextBox 5"/>
          <p:cNvSpPr txBox="1"/>
          <p:nvPr userDrawn="1"/>
        </p:nvSpPr>
        <p:spPr>
          <a:xfrm>
            <a:off x="8214362" y="6457636"/>
            <a:ext cx="331676" cy="138499"/>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900" smtClean="0">
                <a:solidFill>
                  <a:prstClr val="white"/>
                </a:solidFill>
              </a:rPr>
              <a:pPr algn="ctr"/>
              <a:t>‹#›</a:t>
            </a:fld>
            <a:endParaRPr lang="en-US" sz="900" dirty="0">
              <a:solidFill>
                <a:prstClr val="white"/>
              </a:solidFill>
            </a:endParaRPr>
          </a:p>
        </p:txBody>
      </p:sp>
      <p:pic>
        <p:nvPicPr>
          <p:cNvPr id="19" name="Picture 18"/>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7363160" y="6443671"/>
            <a:ext cx="732337" cy="274307"/>
          </a:xfrm>
          <a:prstGeom prst="rect">
            <a:avLst/>
          </a:prstGeom>
        </p:spPr>
      </p:pic>
    </p:spTree>
    <p:extLst>
      <p:ext uri="{BB962C8B-B14F-4D97-AF65-F5344CB8AC3E}">
        <p14:creationId xmlns:p14="http://schemas.microsoft.com/office/powerpoint/2010/main" val="30703306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spcBef>
          <a:spcPct val="0"/>
        </a:spcBef>
        <a:buNone/>
        <a:defRPr lang="en-US" sz="3600" b="1" kern="1200" dirty="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7.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7.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7.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17.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17.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17.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17.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3.xml"/><Relationship Id="rId5" Type="http://schemas.openxmlformats.org/officeDocument/2006/relationships/image" Target="../media/image42.png"/><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31.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hyperlink" Target="https://carle.org/Patients-Visitors/Advance-Care-Planning"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hyperlink" Target="https://dph.illinois.gov/topics-services2fhealth-care-regulation2fnursing-homes2fadvance-directives%23forms-forms-advance" TargetMode="External"/><Relationship Id="rId4" Type="http://schemas.openxmlformats.org/officeDocument/2006/relationships/hyperlink" Target="http://www.dph.illinois.gov/"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engagewithgrace.org/" TargetMode="External"/><Relationship Id="rId3" Type="http://schemas.openxmlformats.org/officeDocument/2006/relationships/hyperlink" Target="https://carle.org/Patients-Visitors/Advance-Care-Planning" TargetMode="External"/><Relationship Id="rId7" Type="http://schemas.openxmlformats.org/officeDocument/2006/relationships/hyperlink" Target="http://www.goodendoflife.com/"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hyperlink" Target="https://prepareforyourcare.org/welcome" TargetMode="External"/><Relationship Id="rId11" Type="http://schemas.openxmlformats.org/officeDocument/2006/relationships/hyperlink" Target="https://www.aarp.org/caregiving/prepare-to-care-planning-guide/" TargetMode="External"/><Relationship Id="rId5" Type="http://schemas.openxmlformats.org/officeDocument/2006/relationships/hyperlink" Target="http://www.begintheconversation.org/" TargetMode="External"/><Relationship Id="rId10" Type="http://schemas.openxmlformats.org/officeDocument/2006/relationships/hyperlink" Target="http://www.gowish.org/" TargetMode="External"/><Relationship Id="rId4" Type="http://schemas.openxmlformats.org/officeDocument/2006/relationships/hyperlink" Target="https://theconversationproject.org/" TargetMode="External"/><Relationship Id="rId9" Type="http://schemas.openxmlformats.org/officeDocument/2006/relationships/hyperlink" Target="https://www.honoringchoicespnw.org/about/"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Jza-91GwN2Q"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25.xml"/><Relationship Id="rId5" Type="http://schemas.openxmlformats.org/officeDocument/2006/relationships/hyperlink" Target="mailto:Faithcommunityhealth@carle.org" TargetMode="External"/><Relationship Id="rId4" Type="http://schemas.openxmlformats.org/officeDocument/2006/relationships/hyperlink" Target="mailto:ACP@carle.com"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1109965" y="-11430"/>
            <a:ext cx="10952699" cy="6869430"/>
          </a:xfrm>
          <a:prstGeom prst="rect">
            <a:avLst/>
          </a:prstGeom>
        </p:spPr>
      </p:pic>
      <p:sp>
        <p:nvSpPr>
          <p:cNvPr id="5" name="Rectangle 4"/>
          <p:cNvSpPr/>
          <p:nvPr/>
        </p:nvSpPr>
        <p:spPr>
          <a:xfrm>
            <a:off x="-1122899" y="1447800"/>
            <a:ext cx="10952699" cy="2462654"/>
          </a:xfrm>
          <a:prstGeom prst="rect">
            <a:avLst/>
          </a:prstGeom>
          <a:solidFill>
            <a:schemeClr val="bg1">
              <a:lumMod val="95000"/>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219199"/>
            <a:ext cx="10515600" cy="2963349"/>
          </a:xfrm>
        </p:spPr>
        <p:txBody>
          <a:bodyPr anchor="ctr" anchorCtr="0">
            <a:noAutofit/>
          </a:bodyPr>
          <a:lstStyle/>
          <a:p>
            <a:pPr algn="ctr"/>
            <a:r>
              <a:rPr lang="en-US" sz="6000" dirty="0" smtClean="0">
                <a:solidFill>
                  <a:srgbClr val="77304C"/>
                </a:solidFill>
              </a:rPr>
              <a:t>What do you know about advance care planning?...</a:t>
            </a:r>
            <a:endParaRPr lang="en-US" sz="6000" dirty="0">
              <a:solidFill>
                <a:srgbClr val="77304C"/>
              </a:solidFill>
            </a:endParaRPr>
          </a:p>
        </p:txBody>
      </p:sp>
      <p:pic>
        <p:nvPicPr>
          <p:cNvPr id="9" name="Picture 8" descr="Carle2011_white.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39000" y="6096000"/>
            <a:ext cx="1664208" cy="45720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564" t="26501" r="2564" b="15289"/>
          <a:stretch/>
        </p:blipFill>
        <p:spPr>
          <a:xfrm>
            <a:off x="583774" y="3962400"/>
            <a:ext cx="8103026" cy="1861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75042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625957303"/>
              </p:ext>
            </p:extLst>
          </p:nvPr>
        </p:nvGraphicFramePr>
        <p:xfrm>
          <a:off x="1143000" y="990600"/>
          <a:ext cx="73152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5</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51421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a:solidFill>
                  <a:schemeClr val="tx1"/>
                </a:solidFill>
              </a:rPr>
              <a:t>You should inform those who matter to you about your advance directive and provide them copies. </a:t>
            </a:r>
            <a:endParaRPr lang="en-US" sz="2200" i="1" dirty="0" smtClean="0">
              <a:solidFill>
                <a:schemeClr val="tx1"/>
              </a:solidFill>
            </a:endParaRPr>
          </a:p>
          <a:p>
            <a:pPr lvl="1"/>
            <a:r>
              <a:rPr lang="en-US" sz="2200" i="1" dirty="0" smtClean="0">
                <a:solidFill>
                  <a:schemeClr val="tx1"/>
                </a:solidFill>
              </a:rPr>
              <a:t>You </a:t>
            </a:r>
            <a:r>
              <a:rPr lang="en-US" sz="2200" i="1" dirty="0">
                <a:solidFill>
                  <a:schemeClr val="tx1"/>
                </a:solidFill>
              </a:rPr>
              <a:t>should think of your advance directive as an ongoing document.  It should be reviewed periodically (at least every Decade or when a major life event happens like Diagnosis, Decline in Health, Death, Divorce) to be sure the information is still correct. </a:t>
            </a:r>
            <a:endParaRPr lang="en-US" sz="2200" i="1" dirty="0" smtClean="0">
              <a:solidFill>
                <a:schemeClr val="tx1"/>
              </a:solidFill>
            </a:endParaRPr>
          </a:p>
          <a:p>
            <a:pPr lvl="1"/>
            <a:r>
              <a:rPr lang="en-US" sz="2200" i="1" dirty="0" smtClean="0">
                <a:solidFill>
                  <a:schemeClr val="tx1"/>
                </a:solidFill>
              </a:rPr>
              <a:t>Your </a:t>
            </a:r>
            <a:r>
              <a:rPr lang="en-US" sz="2200" i="1" dirty="0">
                <a:solidFill>
                  <a:schemeClr val="tx1"/>
                </a:solidFill>
              </a:rPr>
              <a:t>advance directive also needs to be easily accessible during a medical emergency, so it should be stored in an unlocked drawer or file cabinet.</a:t>
            </a:r>
            <a:endParaRPr lang="en-US" dirty="0">
              <a:solidFill>
                <a:schemeClr val="tx1"/>
              </a:solidFill>
            </a:endParaRPr>
          </a:p>
        </p:txBody>
      </p:sp>
      <p:graphicFrame>
        <p:nvGraphicFramePr>
          <p:cNvPr id="4" name="Diagram 3"/>
          <p:cNvGraphicFramePr/>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256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040008810"/>
              </p:ext>
            </p:extLst>
          </p:nvPr>
        </p:nvGraphicFramePr>
        <p:xfrm>
          <a:off x="1143000" y="990600"/>
          <a:ext cx="73152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6</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23762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smtClean="0">
                <a:solidFill>
                  <a:schemeClr val="tx1"/>
                </a:solidFill>
              </a:rPr>
              <a:t>Medicare </a:t>
            </a:r>
            <a:r>
              <a:rPr lang="en-US" sz="2200" i="1" dirty="0">
                <a:solidFill>
                  <a:schemeClr val="tx1"/>
                </a:solidFill>
              </a:rPr>
              <a:t>covers certain advance care planning discussions with your health care professional. </a:t>
            </a:r>
            <a:endParaRPr lang="en-US" sz="2200" i="1" dirty="0" smtClean="0">
              <a:solidFill>
                <a:schemeClr val="tx1"/>
              </a:solidFill>
            </a:endParaRPr>
          </a:p>
          <a:p>
            <a:pPr lvl="1"/>
            <a:r>
              <a:rPr lang="en-US" sz="2200" i="1" dirty="0" smtClean="0">
                <a:solidFill>
                  <a:schemeClr val="tx1"/>
                </a:solidFill>
              </a:rPr>
              <a:t>Carle </a:t>
            </a:r>
            <a:r>
              <a:rPr lang="en-US" sz="2200" i="1" dirty="0">
                <a:solidFill>
                  <a:schemeClr val="tx1"/>
                </a:solidFill>
              </a:rPr>
              <a:t>also offers free ACP services to the </a:t>
            </a:r>
            <a:r>
              <a:rPr lang="en-US" sz="2200" i="1" dirty="0" smtClean="0">
                <a:solidFill>
                  <a:schemeClr val="tx1"/>
                </a:solidFill>
              </a:rPr>
              <a:t>community. Most </a:t>
            </a:r>
            <a:r>
              <a:rPr lang="en-US" sz="2200" i="1" dirty="0">
                <a:solidFill>
                  <a:schemeClr val="tx1"/>
                </a:solidFill>
              </a:rPr>
              <a:t>Carle </a:t>
            </a:r>
            <a:r>
              <a:rPr lang="en-US" sz="2200" i="1" dirty="0" smtClean="0">
                <a:solidFill>
                  <a:schemeClr val="tx1"/>
                </a:solidFill>
              </a:rPr>
              <a:t>PCPs </a:t>
            </a:r>
            <a:r>
              <a:rPr lang="en-US" sz="2200" i="1" dirty="0">
                <a:solidFill>
                  <a:schemeClr val="tx1"/>
                </a:solidFill>
              </a:rPr>
              <a:t>offer 1:1 visits with a trained facilitator. </a:t>
            </a:r>
            <a:endParaRPr lang="en-US" sz="2200" i="1" dirty="0" smtClean="0">
              <a:solidFill>
                <a:schemeClr val="tx1"/>
              </a:solidFill>
            </a:endParaRPr>
          </a:p>
          <a:p>
            <a:pPr lvl="1"/>
            <a:r>
              <a:rPr lang="en-US" sz="2200" i="1" dirty="0" smtClean="0">
                <a:solidFill>
                  <a:schemeClr val="tx1"/>
                </a:solidFill>
              </a:rPr>
              <a:t>For </a:t>
            </a:r>
            <a:r>
              <a:rPr lang="en-US" sz="2200" i="1" dirty="0">
                <a:solidFill>
                  <a:schemeClr val="tx1"/>
                </a:solidFill>
              </a:rPr>
              <a:t>those without a Carle PCP or an office without a facilitator, individuals can join a Carle ACP Class through Zoom (live internet sessions) by registering on carle.org. </a:t>
            </a:r>
            <a:endParaRPr lang="en-US" dirty="0">
              <a:solidFill>
                <a:schemeClr val="tx1"/>
              </a:solidFill>
            </a:endParaRPr>
          </a:p>
        </p:txBody>
      </p:sp>
      <p:graphicFrame>
        <p:nvGraphicFramePr>
          <p:cNvPr id="4" name="Diagram 3"/>
          <p:cNvGraphicFramePr/>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209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185307614"/>
              </p:ext>
            </p:extLst>
          </p:nvPr>
        </p:nvGraphicFramePr>
        <p:xfrm>
          <a:off x="533400" y="990600"/>
          <a:ext cx="8153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7</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10594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a:solidFill>
                  <a:schemeClr val="tx1"/>
                </a:solidFill>
              </a:rPr>
              <a:t> It is important to consider all of these types of decisions which can be made collectively or one step at a time. </a:t>
            </a:r>
            <a:endParaRPr lang="en-US" sz="2200" i="1" dirty="0" smtClean="0">
              <a:solidFill>
                <a:schemeClr val="tx1"/>
              </a:solidFill>
            </a:endParaRPr>
          </a:p>
          <a:p>
            <a:pPr lvl="1"/>
            <a:r>
              <a:rPr lang="en-US" sz="2200" i="1" dirty="0" smtClean="0">
                <a:solidFill>
                  <a:schemeClr val="tx1"/>
                </a:solidFill>
              </a:rPr>
              <a:t>It </a:t>
            </a:r>
            <a:r>
              <a:rPr lang="en-US" sz="2200" i="1" dirty="0">
                <a:solidFill>
                  <a:schemeClr val="tx1"/>
                </a:solidFill>
              </a:rPr>
              <a:t>is important to reflect upon your experiences, think about what you’ve learned from your past, and how that can help you choose what you want and don’t want. </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581051845"/>
              </p:ext>
            </p:extLst>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507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086619037"/>
              </p:ext>
            </p:extLst>
          </p:nvPr>
        </p:nvGraphicFramePr>
        <p:xfrm>
          <a:off x="1143000" y="990600"/>
          <a:ext cx="75438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9</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39390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a:t>No one can complete a Healthcare Power of Attorney form on behalf of another person – no matter what. The form must be signed by the person to whom it belongs. </a:t>
            </a:r>
          </a:p>
          <a:p>
            <a:pPr lvl="1"/>
            <a:endParaRPr lang="en-US" dirty="0"/>
          </a:p>
        </p:txBody>
      </p:sp>
      <p:graphicFrame>
        <p:nvGraphicFramePr>
          <p:cNvPr id="4" name="Diagram 3"/>
          <p:cNvGraphicFramePr/>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037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851895007"/>
              </p:ext>
            </p:extLst>
          </p:nvPr>
        </p:nvGraphicFramePr>
        <p:xfrm>
          <a:off x="1143000" y="990600"/>
          <a:ext cx="7315200" cy="6019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10</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46303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a:solidFill>
                  <a:schemeClr val="tx1"/>
                </a:solidFill>
              </a:rPr>
              <a:t>The Illinois Healthcare Power of Attorney form allows you to clearly communicate many healthcare choices, including naming a person who can make healthcare decisions for you.  This person will only make decisions if you cannot make them for yourself. </a:t>
            </a:r>
            <a:endParaRPr lang="en-US" sz="2200" i="1" dirty="0" smtClean="0">
              <a:solidFill>
                <a:schemeClr val="tx1"/>
              </a:solidFill>
            </a:endParaRPr>
          </a:p>
          <a:p>
            <a:pPr lvl="1"/>
            <a:r>
              <a:rPr lang="en-US" sz="2200" i="1" dirty="0" smtClean="0">
                <a:solidFill>
                  <a:schemeClr val="tx1"/>
                </a:solidFill>
              </a:rPr>
              <a:t>This </a:t>
            </a:r>
            <a:r>
              <a:rPr lang="en-US" sz="2200" i="1" dirty="0">
                <a:solidFill>
                  <a:schemeClr val="tx1"/>
                </a:solidFill>
              </a:rPr>
              <a:t>form helps everyone involved in your care understand and honor your wishes. It can be updated in the future as needed. </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1377378134"/>
              </p:ext>
            </p:extLst>
          </p:nvPr>
        </p:nvGraphicFramePr>
        <p:xfrm>
          <a:off x="1371600" y="1497387"/>
          <a:ext cx="6400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974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735250763"/>
              </p:ext>
            </p:extLst>
          </p:nvPr>
        </p:nvGraphicFramePr>
        <p:xfrm>
          <a:off x="1143000" y="1155182"/>
          <a:ext cx="7315200" cy="6019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1</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80198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6516104"/>
              </p:ext>
            </p:extLst>
          </p:nvPr>
        </p:nvGraphicFramePr>
        <p:xfrm>
          <a:off x="1143000" y="1244931"/>
          <a:ext cx="6781800"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11 </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6174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a:solidFill>
                  <a:schemeClr val="tx1"/>
                </a:solidFill>
              </a:rPr>
              <a:t>After doing some Advance Care Planning steps, it’s important to write down your goals, values, and preferences. </a:t>
            </a:r>
            <a:endParaRPr lang="en-US" sz="2200" i="1" dirty="0" smtClean="0">
              <a:solidFill>
                <a:schemeClr val="tx1"/>
              </a:solidFill>
            </a:endParaRPr>
          </a:p>
          <a:p>
            <a:pPr lvl="1"/>
            <a:r>
              <a:rPr lang="en-US" sz="2200" i="1" dirty="0" smtClean="0">
                <a:solidFill>
                  <a:schemeClr val="tx1"/>
                </a:solidFill>
              </a:rPr>
              <a:t>There </a:t>
            </a:r>
            <a:r>
              <a:rPr lang="en-US" sz="2200" i="1" dirty="0">
                <a:solidFill>
                  <a:schemeClr val="tx1"/>
                </a:solidFill>
              </a:rPr>
              <a:t>are many ways to do this, but it is recommend that you use a document called an advance directive – such as a Healthcare Power of Attorney Form. </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1250473612"/>
              </p:ext>
            </p:extLst>
          </p:nvPr>
        </p:nvGraphicFramePr>
        <p:xfrm>
          <a:off x="1371600" y="1497387"/>
          <a:ext cx="6400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229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153426182"/>
              </p:ext>
            </p:extLst>
          </p:nvPr>
        </p:nvGraphicFramePr>
        <p:xfrm>
          <a:off x="1143000" y="1244931"/>
          <a:ext cx="6781800" cy="563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12</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05499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smtClean="0">
                <a:solidFill>
                  <a:schemeClr val="tx1"/>
                </a:solidFill>
              </a:rPr>
              <a:t>Part </a:t>
            </a:r>
            <a:r>
              <a:rPr lang="en-US" sz="2200" i="1" dirty="0">
                <a:solidFill>
                  <a:schemeClr val="tx1"/>
                </a:solidFill>
              </a:rPr>
              <a:t>of the role of being a Healthcare Agent is to make decisions regarding medical procedures or treatments when needed. </a:t>
            </a:r>
            <a:endParaRPr lang="en-US" sz="2200" i="1" dirty="0" smtClean="0">
              <a:solidFill>
                <a:schemeClr val="tx1"/>
              </a:solidFill>
            </a:endParaRPr>
          </a:p>
          <a:p>
            <a:pPr lvl="1"/>
            <a:r>
              <a:rPr lang="en-US" sz="2200" i="1" dirty="0" smtClean="0">
                <a:solidFill>
                  <a:schemeClr val="tx1"/>
                </a:solidFill>
              </a:rPr>
              <a:t>The </a:t>
            </a:r>
            <a:r>
              <a:rPr lang="en-US" sz="2200" i="1" dirty="0">
                <a:solidFill>
                  <a:schemeClr val="tx1"/>
                </a:solidFill>
              </a:rPr>
              <a:t>Healthcare Agent role doesn’t include making financial decisions or becoming a caregiver. </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1473151991"/>
              </p:ext>
            </p:extLst>
          </p:nvPr>
        </p:nvGraphicFramePr>
        <p:xfrm>
          <a:off x="1371600" y="1497387"/>
          <a:ext cx="6400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782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67570121"/>
              </p:ext>
            </p:extLst>
          </p:nvPr>
        </p:nvGraphicFramePr>
        <p:xfrm>
          <a:off x="495300" y="1162109"/>
          <a:ext cx="8343900" cy="5743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13</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65799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smtClean="0">
                <a:solidFill>
                  <a:schemeClr val="tx1"/>
                </a:solidFill>
              </a:rPr>
              <a:t>All </a:t>
            </a:r>
            <a:r>
              <a:rPr lang="en-US" sz="2200" i="1" dirty="0">
                <a:solidFill>
                  <a:schemeClr val="tx1"/>
                </a:solidFill>
              </a:rPr>
              <a:t>the above answers are correct as they each play a role as to why it is important to share your personal definition of a “Good Day” with others. </a:t>
            </a:r>
          </a:p>
        </p:txBody>
      </p:sp>
      <p:graphicFrame>
        <p:nvGraphicFramePr>
          <p:cNvPr id="4" name="Diagram 3"/>
          <p:cNvGraphicFramePr/>
          <p:nvPr>
            <p:extLst>
              <p:ext uri="{D42A27DB-BD31-4B8C-83A1-F6EECF244321}">
                <p14:modId xmlns:p14="http://schemas.microsoft.com/office/powerpoint/2010/main" val="213201277"/>
              </p:ext>
            </p:extLst>
          </p:nvPr>
        </p:nvGraphicFramePr>
        <p:xfrm>
          <a:off x="1371600" y="1497387"/>
          <a:ext cx="6400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42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998857209"/>
              </p:ext>
            </p:extLst>
          </p:nvPr>
        </p:nvGraphicFramePr>
        <p:xfrm>
          <a:off x="76200" y="838200"/>
          <a:ext cx="8839200" cy="6045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14</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93590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800" i="1" dirty="0"/>
              <a:t>All of these are good qualities to look for in selecting a Healthcare agent. Additionally, someone who can make decisions in difficult moments is also beneficial as it can be a lot of information to take in and think about at one time. </a:t>
            </a:r>
            <a:endParaRPr lang="en-US" sz="2800" dirty="0"/>
          </a:p>
          <a:p>
            <a:pPr lvl="1"/>
            <a:endParaRPr lang="en-US" sz="2800" dirty="0">
              <a:solidFill>
                <a:schemeClr val="tx1"/>
              </a:solidFill>
            </a:endParaRPr>
          </a:p>
        </p:txBody>
      </p:sp>
      <p:graphicFrame>
        <p:nvGraphicFramePr>
          <p:cNvPr id="4" name="Diagram 3"/>
          <p:cNvGraphicFramePr/>
          <p:nvPr>
            <p:extLst>
              <p:ext uri="{D42A27DB-BD31-4B8C-83A1-F6EECF244321}">
                <p14:modId xmlns:p14="http://schemas.microsoft.com/office/powerpoint/2010/main" val="887007516"/>
              </p:ext>
            </p:extLst>
          </p:nvPr>
        </p:nvGraphicFramePr>
        <p:xfrm>
          <a:off x="1371600" y="1497387"/>
          <a:ext cx="6400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878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73919160"/>
              </p:ext>
            </p:extLst>
          </p:nvPr>
        </p:nvGraphicFramePr>
        <p:xfrm>
          <a:off x="1143000" y="1244931"/>
          <a:ext cx="6781800" cy="563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15</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55403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000" i="1" dirty="0"/>
              <a:t>There is one particular decision every person should think about as part of their Goals </a:t>
            </a:r>
            <a:r>
              <a:rPr lang="en-US" sz="2000" i="1" dirty="0" smtClean="0"/>
              <a:t>of </a:t>
            </a:r>
            <a:r>
              <a:rPr lang="en-US" sz="2000" i="1" dirty="0"/>
              <a:t>Care. </a:t>
            </a:r>
            <a:endParaRPr lang="en-US" sz="2000" i="1" dirty="0" smtClean="0"/>
          </a:p>
          <a:p>
            <a:pPr marL="914400" lvl="2" indent="0">
              <a:buNone/>
            </a:pPr>
            <a:r>
              <a:rPr lang="en-US" sz="1800" b="1" i="1" dirty="0" smtClean="0"/>
              <a:t>Imagine </a:t>
            </a:r>
            <a:r>
              <a:rPr lang="en-US" sz="1800" b="1" i="1" dirty="0"/>
              <a:t>this situation</a:t>
            </a:r>
            <a:r>
              <a:rPr lang="en-US" sz="1800" i="1" dirty="0"/>
              <a:t>: </a:t>
            </a:r>
            <a:r>
              <a:rPr lang="en-US" sz="1800" i="1" dirty="0" smtClean="0"/>
              <a:t>a </a:t>
            </a:r>
            <a:r>
              <a:rPr lang="en-US" sz="1800" i="1" dirty="0"/>
              <a:t>sudden event (such as a car accident or illness) left you unable to communicate (severe permanent brain injury). </a:t>
            </a:r>
            <a:r>
              <a:rPr lang="en-US" sz="1800" i="1" dirty="0" smtClean="0"/>
              <a:t>You </a:t>
            </a:r>
            <a:r>
              <a:rPr lang="en-US" sz="1800" i="1" dirty="0"/>
              <a:t>are receiving all the care needed to keep you alive. The doctors believe there is very little chance that you will recover the ability to know who you are or who you are with.  </a:t>
            </a:r>
            <a:endParaRPr lang="en-US" sz="1800" i="1" dirty="0" smtClean="0"/>
          </a:p>
          <a:p>
            <a:pPr lvl="1"/>
            <a:r>
              <a:rPr lang="en-US" sz="2000" i="1" dirty="0" smtClean="0"/>
              <a:t>It’s </a:t>
            </a:r>
            <a:r>
              <a:rPr lang="en-US" sz="2000" i="1" dirty="0"/>
              <a:t>important to think ahead of time if you’d want to continue medical treatment or stop medical treatment. In either case, you will still get the care you need to keep you comfortable. </a:t>
            </a:r>
            <a:endParaRPr lang="en-US" sz="2000" i="1" dirty="0" smtClean="0"/>
          </a:p>
          <a:p>
            <a:pPr lvl="1"/>
            <a:r>
              <a:rPr lang="en-US" sz="2000" i="1" dirty="0" smtClean="0"/>
              <a:t>It’s </a:t>
            </a:r>
            <a:r>
              <a:rPr lang="en-US" sz="2000" i="1" dirty="0"/>
              <a:t>important that your Healthcare Agent be able to honor this choice for you!</a:t>
            </a:r>
            <a:endParaRPr lang="en-US" sz="2000" dirty="0"/>
          </a:p>
        </p:txBody>
      </p:sp>
      <p:graphicFrame>
        <p:nvGraphicFramePr>
          <p:cNvPr id="4" name="Diagram 3"/>
          <p:cNvGraphicFramePr/>
          <p:nvPr>
            <p:extLst>
              <p:ext uri="{D42A27DB-BD31-4B8C-83A1-F6EECF244321}">
                <p14:modId xmlns:p14="http://schemas.microsoft.com/office/powerpoint/2010/main" val="3589671097"/>
              </p:ext>
            </p:extLst>
          </p:nvPr>
        </p:nvGraphicFramePr>
        <p:xfrm>
          <a:off x="1371600" y="1497387"/>
          <a:ext cx="6400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122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smtClean="0">
                <a:solidFill>
                  <a:schemeClr val="tx1"/>
                </a:solidFill>
              </a:rPr>
              <a:t>Advance </a:t>
            </a:r>
            <a:r>
              <a:rPr lang="en-US" sz="2200" i="1" dirty="0">
                <a:solidFill>
                  <a:schemeClr val="tx1"/>
                </a:solidFill>
              </a:rPr>
              <a:t>Care Planning is the more up to date term that represents this type of planning (some people call it End of Life planning). </a:t>
            </a:r>
            <a:endParaRPr lang="en-US" sz="2200" i="1" dirty="0" smtClean="0">
              <a:solidFill>
                <a:schemeClr val="tx1"/>
              </a:solidFill>
            </a:endParaRPr>
          </a:p>
          <a:p>
            <a:pPr lvl="1"/>
            <a:r>
              <a:rPr lang="en-US" sz="2200" i="1" dirty="0" smtClean="0">
                <a:solidFill>
                  <a:schemeClr val="tx1"/>
                </a:solidFill>
              </a:rPr>
              <a:t>Advance </a:t>
            </a:r>
            <a:r>
              <a:rPr lang="en-US" sz="2200" i="1" dirty="0">
                <a:solidFill>
                  <a:schemeClr val="tx1"/>
                </a:solidFill>
              </a:rPr>
              <a:t>care planning is for all adults. </a:t>
            </a:r>
            <a:endParaRPr lang="en-US" sz="2200" i="1" dirty="0" smtClean="0">
              <a:solidFill>
                <a:schemeClr val="tx1"/>
              </a:solidFill>
            </a:endParaRPr>
          </a:p>
          <a:p>
            <a:pPr lvl="1"/>
            <a:r>
              <a:rPr lang="en-US" sz="2200" i="1" dirty="0" smtClean="0">
                <a:solidFill>
                  <a:schemeClr val="tx1"/>
                </a:solidFill>
              </a:rPr>
              <a:t>It </a:t>
            </a:r>
            <a:r>
              <a:rPr lang="en-US" sz="2200" i="1" dirty="0">
                <a:solidFill>
                  <a:schemeClr val="tx1"/>
                </a:solidFill>
              </a:rPr>
              <a:t>is thinking and talking about future healthcare decisions if you had a sudden event, like a car accident or illness, and could not make your own decisions. A person close to you, called an agent, would need to make choices for you. </a:t>
            </a:r>
            <a:endParaRPr lang="en-US" sz="2200" i="1" dirty="0" smtClean="0">
              <a:solidFill>
                <a:schemeClr val="tx1"/>
              </a:solidFill>
            </a:endParaRPr>
          </a:p>
          <a:p>
            <a:pPr lvl="1"/>
            <a:r>
              <a:rPr lang="en-US" sz="2200" i="1" dirty="0" smtClean="0">
                <a:solidFill>
                  <a:schemeClr val="tx1"/>
                </a:solidFill>
              </a:rPr>
              <a:t>Planning </a:t>
            </a:r>
            <a:r>
              <a:rPr lang="en-US" sz="2200" i="1" dirty="0">
                <a:solidFill>
                  <a:schemeClr val="tx1"/>
                </a:solidFill>
              </a:rPr>
              <a:t>ahead will help your agent understand your goals and values, and then make decisions for you, if needed. </a:t>
            </a:r>
            <a:endParaRPr lang="en-US" sz="2200" dirty="0">
              <a:solidFill>
                <a:schemeClr val="tx1"/>
              </a:solidFill>
            </a:endParaRPr>
          </a:p>
          <a:p>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388156765"/>
              </p:ext>
            </p:extLst>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6474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280794997"/>
              </p:ext>
            </p:extLst>
          </p:nvPr>
        </p:nvGraphicFramePr>
        <p:xfrm>
          <a:off x="762000" y="1244931"/>
          <a:ext cx="7772400" cy="5613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16</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77580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800" i="1" dirty="0"/>
              <a:t>All answers are correct. These are examples of helpful information for your healthcare providers to know so they can help provide you the care you want. </a:t>
            </a:r>
            <a:endParaRPr lang="en-US" sz="2800" dirty="0"/>
          </a:p>
          <a:p>
            <a:pPr lvl="1"/>
            <a:endParaRPr lang="en-US" dirty="0">
              <a:solidFill>
                <a:schemeClr val="tx1"/>
              </a:solidFill>
            </a:endParaRPr>
          </a:p>
        </p:txBody>
      </p:sp>
      <p:graphicFrame>
        <p:nvGraphicFramePr>
          <p:cNvPr id="4" name="Diagram 3"/>
          <p:cNvGraphicFramePr/>
          <p:nvPr>
            <p:extLst/>
          </p:nvPr>
        </p:nvGraphicFramePr>
        <p:xfrm>
          <a:off x="1371600" y="1497387"/>
          <a:ext cx="6400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021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825696094"/>
              </p:ext>
            </p:extLst>
          </p:nvPr>
        </p:nvGraphicFramePr>
        <p:xfrm>
          <a:off x="1143000" y="990600"/>
          <a:ext cx="75438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17</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39228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000" i="1" dirty="0"/>
              <a:t>It’s 100% normal to have concerns, fears, worries, or questions about your future healthcare decisions. It’s important to acknowledge these feelings and seek out guidance. Most commonly we hear concern about the ability to make changes later (which is easily done) and inaccurate conception that a person loses control over making their own decisions by completing these forms.  (which isn’t so).</a:t>
            </a:r>
            <a:endParaRPr lang="en-US" sz="2000" dirty="0"/>
          </a:p>
          <a:p>
            <a:pPr lvl="1"/>
            <a:endParaRPr lang="en-US" sz="2000" dirty="0"/>
          </a:p>
        </p:txBody>
      </p:sp>
      <p:graphicFrame>
        <p:nvGraphicFramePr>
          <p:cNvPr id="4" name="Diagram 3"/>
          <p:cNvGraphicFramePr/>
          <p:nvPr>
            <p:extLst>
              <p:ext uri="{D42A27DB-BD31-4B8C-83A1-F6EECF244321}">
                <p14:modId xmlns:p14="http://schemas.microsoft.com/office/powerpoint/2010/main" val="3414413570"/>
              </p:ext>
            </p:extLst>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198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974616484"/>
              </p:ext>
            </p:extLst>
          </p:nvPr>
        </p:nvGraphicFramePr>
        <p:xfrm>
          <a:off x="1143000" y="990600"/>
          <a:ext cx="75438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18</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12252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694420" cy="3505200"/>
          </a:xfrm>
        </p:spPr>
        <p:txBody>
          <a:bodyPr>
            <a:normAutofit fontScale="92500" lnSpcReduction="20000"/>
          </a:bodyPr>
          <a:lstStyle/>
          <a:p>
            <a:pPr lvl="1"/>
            <a:r>
              <a:rPr lang="en-US" sz="2000" i="1" dirty="0"/>
              <a:t>This is known as the Illinois Healthcare Surrogate Act. </a:t>
            </a:r>
            <a:endParaRPr lang="en-US" sz="2000" i="1" dirty="0" smtClean="0"/>
          </a:p>
          <a:p>
            <a:pPr lvl="1"/>
            <a:r>
              <a:rPr lang="en-US" sz="2000" i="1" dirty="0" smtClean="0"/>
              <a:t>It </a:t>
            </a:r>
            <a:r>
              <a:rPr lang="en-US" sz="2000" i="1" dirty="0"/>
              <a:t>includes a list of prioritized decision makers. </a:t>
            </a:r>
            <a:endParaRPr lang="en-US" sz="2000" i="1" dirty="0" smtClean="0"/>
          </a:p>
          <a:p>
            <a:pPr lvl="1"/>
            <a:r>
              <a:rPr lang="en-US" sz="2000" i="1" dirty="0" smtClean="0"/>
              <a:t>If </a:t>
            </a:r>
            <a:r>
              <a:rPr lang="en-US" sz="2000" i="1" dirty="0"/>
              <a:t>you don’t </a:t>
            </a:r>
            <a:r>
              <a:rPr lang="en-US" sz="2000" i="1" dirty="0" smtClean="0"/>
              <a:t>complete a HCPOA to identify a healthcare </a:t>
            </a:r>
            <a:r>
              <a:rPr lang="en-US" sz="2000" i="1" dirty="0"/>
              <a:t>agent, one will be appointed when </a:t>
            </a:r>
            <a:r>
              <a:rPr lang="en-US" sz="2000" i="1" dirty="0" smtClean="0"/>
              <a:t>needed per </a:t>
            </a:r>
            <a:r>
              <a:rPr lang="en-US" sz="2000" i="1" dirty="0"/>
              <a:t>the list in the Illinois Healthcare Surrogate act</a:t>
            </a:r>
            <a:r>
              <a:rPr lang="en-US" sz="2000" i="1" dirty="0" smtClean="0"/>
              <a:t>.</a:t>
            </a:r>
          </a:p>
          <a:p>
            <a:pPr marL="457200" lvl="2" indent="0" defTabSz="933450">
              <a:lnSpc>
                <a:spcPct val="90000"/>
              </a:lnSpc>
              <a:spcBef>
                <a:spcPts val="0"/>
              </a:spcBef>
              <a:spcAft>
                <a:spcPct val="20000"/>
              </a:spcAft>
              <a:buNone/>
              <a:defRPr/>
            </a:pPr>
            <a:endParaRPr lang="en-US" sz="1700" i="1" u="sng" kern="0" dirty="0" smtClean="0">
              <a:solidFill>
                <a:prstClr val="black"/>
              </a:solidFill>
              <a:latin typeface="Calibri Light" panose="020F0302020204030204"/>
            </a:endParaRPr>
          </a:p>
          <a:p>
            <a:pPr marL="457200" lvl="2" indent="0" defTabSz="933450">
              <a:lnSpc>
                <a:spcPct val="90000"/>
              </a:lnSpc>
              <a:spcBef>
                <a:spcPts val="0"/>
              </a:spcBef>
              <a:spcAft>
                <a:spcPct val="20000"/>
              </a:spcAft>
              <a:buNone/>
              <a:defRPr/>
            </a:pPr>
            <a:r>
              <a:rPr lang="en-US" sz="1700" i="1" u="sng" kern="0" dirty="0" smtClean="0">
                <a:solidFill>
                  <a:prstClr val="black"/>
                </a:solidFill>
                <a:latin typeface="Calibri Light" panose="020F0302020204030204"/>
              </a:rPr>
              <a:t>Order </a:t>
            </a:r>
            <a:r>
              <a:rPr lang="en-US" sz="1700" i="1" u="sng" kern="0" dirty="0">
                <a:solidFill>
                  <a:prstClr val="black"/>
                </a:solidFill>
                <a:latin typeface="Calibri Light" panose="020F0302020204030204"/>
              </a:rPr>
              <a:t>of Surrogate decision maker priority:</a:t>
            </a:r>
          </a:p>
          <a:p>
            <a:pPr marL="909637" lvl="4" indent="-457200" defTabSz="933450">
              <a:lnSpc>
                <a:spcPct val="90000"/>
              </a:lnSpc>
              <a:spcBef>
                <a:spcPts val="0"/>
              </a:spcBef>
              <a:spcAft>
                <a:spcPct val="20000"/>
              </a:spcAft>
              <a:buFont typeface="+mj-lt"/>
              <a:buAutoNum type="arabicPeriod"/>
              <a:defRPr/>
            </a:pPr>
            <a:r>
              <a:rPr lang="en-US" sz="1800" i="1" kern="0" dirty="0">
                <a:solidFill>
                  <a:prstClr val="black">
                    <a:hueOff val="0"/>
                    <a:satOff val="0"/>
                    <a:lumOff val="0"/>
                    <a:alphaOff val="0"/>
                  </a:prstClr>
                </a:solidFill>
                <a:latin typeface="Calibri Light" panose="020F0302020204030204"/>
              </a:rPr>
              <a:t>Court-appointed Guardian (of the person)</a:t>
            </a:r>
          </a:p>
          <a:p>
            <a:pPr marL="909637" lvl="4" indent="-457200" defTabSz="933450">
              <a:lnSpc>
                <a:spcPct val="90000"/>
              </a:lnSpc>
              <a:spcBef>
                <a:spcPts val="0"/>
              </a:spcBef>
              <a:spcAft>
                <a:spcPct val="20000"/>
              </a:spcAft>
              <a:buFont typeface="+mj-lt"/>
              <a:buAutoNum type="arabicPeriod"/>
              <a:defRPr/>
            </a:pPr>
            <a:r>
              <a:rPr lang="en-US" sz="1800" i="1" kern="0" dirty="0">
                <a:solidFill>
                  <a:prstClr val="black">
                    <a:hueOff val="0"/>
                    <a:satOff val="0"/>
                    <a:lumOff val="0"/>
                    <a:alphaOff val="0"/>
                  </a:prstClr>
                </a:solidFill>
                <a:latin typeface="Calibri Light" panose="020F0302020204030204"/>
              </a:rPr>
              <a:t>Spouse (partner by civil union, but not live-in boyfriend or girlfriend)</a:t>
            </a:r>
          </a:p>
          <a:p>
            <a:pPr marL="909637" lvl="4" indent="-457200" defTabSz="933450">
              <a:lnSpc>
                <a:spcPct val="90000"/>
              </a:lnSpc>
              <a:spcBef>
                <a:spcPts val="0"/>
              </a:spcBef>
              <a:spcAft>
                <a:spcPct val="20000"/>
              </a:spcAft>
              <a:buFont typeface="+mj-lt"/>
              <a:buAutoNum type="arabicPeriod"/>
              <a:defRPr/>
            </a:pPr>
            <a:r>
              <a:rPr lang="en-US" sz="1800" i="1" kern="0" dirty="0">
                <a:solidFill>
                  <a:prstClr val="black">
                    <a:hueOff val="0"/>
                    <a:satOff val="0"/>
                    <a:lumOff val="0"/>
                    <a:alphaOff val="0"/>
                  </a:prstClr>
                </a:solidFill>
                <a:latin typeface="Calibri Light" panose="020F0302020204030204"/>
              </a:rPr>
              <a:t>Adult Child(</a:t>
            </a:r>
            <a:r>
              <a:rPr lang="en-US" sz="1800" i="1" kern="0" dirty="0" err="1">
                <a:solidFill>
                  <a:prstClr val="black">
                    <a:hueOff val="0"/>
                    <a:satOff val="0"/>
                    <a:lumOff val="0"/>
                    <a:alphaOff val="0"/>
                  </a:prstClr>
                </a:solidFill>
                <a:latin typeface="Calibri Light" panose="020F0302020204030204"/>
              </a:rPr>
              <a:t>ren</a:t>
            </a:r>
            <a:r>
              <a:rPr lang="en-US" sz="1800" i="1" kern="0" dirty="0">
                <a:solidFill>
                  <a:prstClr val="black">
                    <a:hueOff val="0"/>
                    <a:satOff val="0"/>
                    <a:lumOff val="0"/>
                    <a:alphaOff val="0"/>
                  </a:prstClr>
                </a:solidFill>
                <a:latin typeface="Calibri Light" panose="020F0302020204030204"/>
              </a:rPr>
              <a:t>)</a:t>
            </a:r>
          </a:p>
          <a:p>
            <a:pPr marL="909637" lvl="4" indent="-457200" defTabSz="933450">
              <a:lnSpc>
                <a:spcPct val="90000"/>
              </a:lnSpc>
              <a:spcBef>
                <a:spcPts val="0"/>
              </a:spcBef>
              <a:spcAft>
                <a:spcPct val="20000"/>
              </a:spcAft>
              <a:buFont typeface="+mj-lt"/>
              <a:buAutoNum type="arabicPeriod"/>
              <a:defRPr/>
            </a:pPr>
            <a:r>
              <a:rPr lang="en-US" sz="1800" i="1" kern="0" dirty="0">
                <a:solidFill>
                  <a:prstClr val="black">
                    <a:hueOff val="0"/>
                    <a:satOff val="0"/>
                    <a:lumOff val="0"/>
                    <a:alphaOff val="0"/>
                  </a:prstClr>
                </a:solidFill>
                <a:latin typeface="Calibri Light" panose="020F0302020204030204"/>
              </a:rPr>
              <a:t>Parent</a:t>
            </a:r>
          </a:p>
          <a:p>
            <a:pPr marL="909637" lvl="4" indent="-457200" defTabSz="933450">
              <a:lnSpc>
                <a:spcPct val="90000"/>
              </a:lnSpc>
              <a:spcBef>
                <a:spcPts val="0"/>
              </a:spcBef>
              <a:spcAft>
                <a:spcPct val="20000"/>
              </a:spcAft>
              <a:buFont typeface="+mj-lt"/>
              <a:buAutoNum type="arabicPeriod"/>
              <a:defRPr/>
            </a:pPr>
            <a:r>
              <a:rPr lang="en-US" sz="1800" i="1" kern="0" dirty="0">
                <a:solidFill>
                  <a:prstClr val="black">
                    <a:hueOff val="0"/>
                    <a:satOff val="0"/>
                    <a:lumOff val="0"/>
                    <a:alphaOff val="0"/>
                  </a:prstClr>
                </a:solidFill>
                <a:latin typeface="Calibri Light" panose="020F0302020204030204"/>
              </a:rPr>
              <a:t>Adult sibling(s)</a:t>
            </a:r>
          </a:p>
          <a:p>
            <a:pPr marL="909637" lvl="4" indent="-457200" defTabSz="933450">
              <a:lnSpc>
                <a:spcPct val="90000"/>
              </a:lnSpc>
              <a:spcBef>
                <a:spcPts val="0"/>
              </a:spcBef>
              <a:spcAft>
                <a:spcPct val="20000"/>
              </a:spcAft>
              <a:buFont typeface="+mj-lt"/>
              <a:buAutoNum type="arabicPeriod"/>
              <a:defRPr/>
            </a:pPr>
            <a:r>
              <a:rPr lang="en-US" sz="1800" i="1" kern="0" dirty="0">
                <a:solidFill>
                  <a:prstClr val="black">
                    <a:hueOff val="0"/>
                    <a:satOff val="0"/>
                    <a:lumOff val="0"/>
                    <a:alphaOff val="0"/>
                  </a:prstClr>
                </a:solidFill>
                <a:latin typeface="Calibri Light" panose="020F0302020204030204"/>
              </a:rPr>
              <a:t>Adult grandchild(</a:t>
            </a:r>
            <a:r>
              <a:rPr lang="en-US" sz="1800" i="1" kern="0" dirty="0" err="1">
                <a:solidFill>
                  <a:prstClr val="black">
                    <a:hueOff val="0"/>
                    <a:satOff val="0"/>
                    <a:lumOff val="0"/>
                    <a:alphaOff val="0"/>
                  </a:prstClr>
                </a:solidFill>
                <a:latin typeface="Calibri Light" panose="020F0302020204030204"/>
              </a:rPr>
              <a:t>ren</a:t>
            </a:r>
            <a:r>
              <a:rPr lang="en-US" sz="1800" i="1" kern="0" dirty="0">
                <a:solidFill>
                  <a:prstClr val="black">
                    <a:hueOff val="0"/>
                    <a:satOff val="0"/>
                    <a:lumOff val="0"/>
                    <a:alphaOff val="0"/>
                  </a:prstClr>
                </a:solidFill>
                <a:latin typeface="Calibri Light" panose="020F0302020204030204"/>
              </a:rPr>
              <a:t>)</a:t>
            </a:r>
          </a:p>
          <a:p>
            <a:pPr marL="909637" lvl="4" indent="-457200" defTabSz="933450">
              <a:lnSpc>
                <a:spcPct val="90000"/>
              </a:lnSpc>
              <a:spcBef>
                <a:spcPts val="0"/>
              </a:spcBef>
              <a:spcAft>
                <a:spcPct val="20000"/>
              </a:spcAft>
              <a:buFont typeface="+mj-lt"/>
              <a:buAutoNum type="arabicPeriod"/>
              <a:defRPr/>
            </a:pPr>
            <a:r>
              <a:rPr lang="en-US" sz="1800" i="1" kern="0" dirty="0">
                <a:solidFill>
                  <a:prstClr val="black">
                    <a:hueOff val="0"/>
                    <a:satOff val="0"/>
                    <a:lumOff val="0"/>
                    <a:alphaOff val="0"/>
                  </a:prstClr>
                </a:solidFill>
                <a:latin typeface="Calibri Light" panose="020F0302020204030204"/>
              </a:rPr>
              <a:t>Close friend</a:t>
            </a:r>
          </a:p>
          <a:p>
            <a:pPr marL="909637" lvl="4" indent="-457200" defTabSz="933450">
              <a:lnSpc>
                <a:spcPct val="90000"/>
              </a:lnSpc>
              <a:spcBef>
                <a:spcPts val="0"/>
              </a:spcBef>
              <a:spcAft>
                <a:spcPct val="20000"/>
              </a:spcAft>
              <a:buFont typeface="+mj-lt"/>
              <a:buAutoNum type="arabicPeriod"/>
              <a:defRPr/>
            </a:pPr>
            <a:r>
              <a:rPr lang="en-US" sz="1800" i="1" kern="0" dirty="0">
                <a:solidFill>
                  <a:prstClr val="black">
                    <a:hueOff val="0"/>
                    <a:satOff val="0"/>
                    <a:lumOff val="0"/>
                    <a:alphaOff val="0"/>
                  </a:prstClr>
                </a:solidFill>
                <a:latin typeface="Calibri Light" panose="020F0302020204030204"/>
              </a:rPr>
              <a:t>Legal Guardian of your </a:t>
            </a:r>
            <a:r>
              <a:rPr lang="en-US" sz="1800" i="1" kern="0" dirty="0" smtClean="0">
                <a:solidFill>
                  <a:prstClr val="black">
                    <a:hueOff val="0"/>
                    <a:satOff val="0"/>
                    <a:lumOff val="0"/>
                    <a:alphaOff val="0"/>
                  </a:prstClr>
                </a:solidFill>
                <a:latin typeface="Calibri Light" panose="020F0302020204030204"/>
              </a:rPr>
              <a:t>estate</a:t>
            </a:r>
            <a:endParaRPr lang="en-US" sz="1800" i="1" dirty="0" smtClean="0"/>
          </a:p>
          <a:p>
            <a:pPr lvl="1"/>
            <a:endParaRPr lang="en-US" sz="2000" dirty="0"/>
          </a:p>
        </p:txBody>
      </p:sp>
      <p:graphicFrame>
        <p:nvGraphicFramePr>
          <p:cNvPr id="4" name="Diagram 3"/>
          <p:cNvGraphicFramePr/>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268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853401729"/>
              </p:ext>
            </p:extLst>
          </p:nvPr>
        </p:nvGraphicFramePr>
        <p:xfrm>
          <a:off x="762000" y="1244931"/>
          <a:ext cx="7772400" cy="5613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19</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16650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1800" i="1" dirty="0" smtClean="0"/>
              <a:t>All </a:t>
            </a:r>
            <a:r>
              <a:rPr lang="en-US" sz="1800" i="1" dirty="0"/>
              <a:t>of the above sources have helpful information regarding ACP. 	</a:t>
            </a:r>
            <a:endParaRPr lang="en-US" sz="2800" dirty="0"/>
          </a:p>
        </p:txBody>
      </p:sp>
      <p:graphicFrame>
        <p:nvGraphicFramePr>
          <p:cNvPr id="4" name="Diagram 3"/>
          <p:cNvGraphicFramePr/>
          <p:nvPr>
            <p:extLst>
              <p:ext uri="{D42A27DB-BD31-4B8C-83A1-F6EECF244321}">
                <p14:modId xmlns:p14="http://schemas.microsoft.com/office/powerpoint/2010/main" val="4144488906"/>
              </p:ext>
            </p:extLst>
          </p:nvPr>
        </p:nvGraphicFramePr>
        <p:xfrm>
          <a:off x="1981200" y="1600200"/>
          <a:ext cx="56388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9235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331950745"/>
              </p:ext>
            </p:extLst>
          </p:nvPr>
        </p:nvGraphicFramePr>
        <p:xfrm>
          <a:off x="304800" y="1161323"/>
          <a:ext cx="8686800" cy="5695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20</a:t>
            </a:r>
            <a:endParaRPr lang="en-US" sz="4600" b="1" dirty="0">
              <a:latin typeface="Calibri Light" panose="020F0302020204030204" pitchFamily="34" charset="0"/>
              <a:cs typeface="Calibri Light" panose="020F0302020204030204" pitchFamily="34" charset="0"/>
            </a:endParaRPr>
          </a:p>
        </p:txBody>
      </p:sp>
      <p:sp>
        <p:nvSpPr>
          <p:cNvPr id="2" name="5-Point Star 1"/>
          <p:cNvSpPr/>
          <p:nvPr/>
        </p:nvSpPr>
        <p:spPr>
          <a:xfrm rot="1191045">
            <a:off x="7019013" y="-9544"/>
            <a:ext cx="1837069" cy="1573176"/>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rot="1261118">
            <a:off x="7417612" y="646403"/>
            <a:ext cx="1203056" cy="369332"/>
          </a:xfrm>
          <a:prstGeom prst="rect">
            <a:avLst/>
          </a:prstGeom>
          <a:noFill/>
        </p:spPr>
        <p:txBody>
          <a:bodyPr wrap="square" rtlCol="0">
            <a:spAutoFit/>
          </a:bodyPr>
          <a:lstStyle/>
          <a:p>
            <a:r>
              <a:rPr lang="en-US" dirty="0" smtClean="0">
                <a:solidFill>
                  <a:srgbClr val="002060"/>
                </a:solidFill>
              </a:rPr>
              <a:t>TRICKY!</a:t>
            </a:r>
            <a:endParaRPr lang="en-US" dirty="0">
              <a:solidFill>
                <a:srgbClr val="002060"/>
              </a:solidFill>
            </a:endParaRPr>
          </a:p>
        </p:txBody>
      </p:sp>
    </p:spTree>
    <p:extLst>
      <p:ext uri="{BB962C8B-B14F-4D97-AF65-F5344CB8AC3E}">
        <p14:creationId xmlns:p14="http://schemas.microsoft.com/office/powerpoint/2010/main" val="811998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581400"/>
            <a:ext cx="8694420" cy="3048000"/>
          </a:xfrm>
        </p:spPr>
        <p:txBody>
          <a:bodyPr>
            <a:normAutofit/>
          </a:bodyPr>
          <a:lstStyle/>
          <a:p>
            <a:pPr lvl="1"/>
            <a:r>
              <a:rPr lang="en-US" sz="1800" i="1" dirty="0"/>
              <a:t>A </a:t>
            </a:r>
            <a:r>
              <a:rPr lang="en-US" sz="1800" b="1" i="1" dirty="0"/>
              <a:t>Financial </a:t>
            </a:r>
            <a:r>
              <a:rPr lang="en-US" sz="1800" b="1" i="1" dirty="0" smtClean="0"/>
              <a:t>POA (answer B) </a:t>
            </a:r>
            <a:r>
              <a:rPr lang="en-US" sz="1800" i="1" dirty="0"/>
              <a:t>allows a person to name an individual to oversee their finances and make financial decisions on their behalf. </a:t>
            </a:r>
            <a:endParaRPr lang="en-US" sz="1800" i="1" dirty="0" smtClean="0"/>
          </a:p>
          <a:p>
            <a:pPr lvl="1"/>
            <a:r>
              <a:rPr lang="en-US" sz="1800" i="1" dirty="0" smtClean="0"/>
              <a:t>A </a:t>
            </a:r>
            <a:r>
              <a:rPr lang="en-US" sz="1800" b="1" i="1" dirty="0"/>
              <a:t>Last Will and Testament </a:t>
            </a:r>
            <a:r>
              <a:rPr lang="en-US" sz="1800" b="1" i="1" dirty="0" smtClean="0"/>
              <a:t>(answer D) </a:t>
            </a:r>
            <a:r>
              <a:rPr lang="en-US" sz="1800" i="1" dirty="0" smtClean="0"/>
              <a:t>expresses </a:t>
            </a:r>
            <a:r>
              <a:rPr lang="en-US" sz="1800" i="1" dirty="0"/>
              <a:t>a person's wishes as to how their property (estate) is to be distributed after their death and as to which person (executor) is to manage the property until its final distribution. </a:t>
            </a:r>
            <a:endParaRPr lang="en-US" sz="1800" i="1" dirty="0" smtClean="0"/>
          </a:p>
          <a:p>
            <a:pPr lvl="1"/>
            <a:r>
              <a:rPr lang="en-US" sz="1800" i="1" dirty="0" smtClean="0"/>
              <a:t>It </a:t>
            </a:r>
            <a:r>
              <a:rPr lang="en-US" sz="1800" i="1" dirty="0"/>
              <a:t>is highly recommended you </a:t>
            </a:r>
            <a:r>
              <a:rPr lang="en-US" sz="1800" b="1" i="1" dirty="0"/>
              <a:t>see an attorney </a:t>
            </a:r>
            <a:r>
              <a:rPr lang="en-US" sz="1800" i="1" dirty="0"/>
              <a:t>for assistance with both of these document types. </a:t>
            </a:r>
            <a:endParaRPr lang="en-US" sz="2800" i="1" dirty="0" smtClean="0"/>
          </a:p>
          <a:p>
            <a:pPr marL="457200" lvl="2" indent="0" defTabSz="933450">
              <a:lnSpc>
                <a:spcPct val="90000"/>
              </a:lnSpc>
              <a:spcBef>
                <a:spcPts val="0"/>
              </a:spcBef>
              <a:spcAft>
                <a:spcPct val="20000"/>
              </a:spcAft>
              <a:buNone/>
              <a:defRPr/>
            </a:pPr>
            <a:endParaRPr lang="en-US" sz="2000" i="1" u="sng" kern="0" dirty="0" smtClean="0">
              <a:solidFill>
                <a:prstClr val="black"/>
              </a:solidFill>
              <a:latin typeface="Calibri Light" panose="020F0302020204030204"/>
            </a:endParaRPr>
          </a:p>
        </p:txBody>
      </p:sp>
      <p:graphicFrame>
        <p:nvGraphicFramePr>
          <p:cNvPr id="4" name="Diagram 3"/>
          <p:cNvGraphicFramePr/>
          <p:nvPr>
            <p:extLst>
              <p:ext uri="{D42A27DB-BD31-4B8C-83A1-F6EECF244321}">
                <p14:modId xmlns:p14="http://schemas.microsoft.com/office/powerpoint/2010/main" val="3592375906"/>
              </p:ext>
            </p:extLst>
          </p:nvPr>
        </p:nvGraphicFramePr>
        <p:xfrm>
          <a:off x="1524000" y="1388725"/>
          <a:ext cx="6400800" cy="188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532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842284504"/>
              </p:ext>
            </p:extLst>
          </p:nvPr>
        </p:nvGraphicFramePr>
        <p:xfrm>
          <a:off x="1143000" y="990600"/>
          <a:ext cx="73152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2</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26166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286104598"/>
              </p:ext>
            </p:extLst>
          </p:nvPr>
        </p:nvGraphicFramePr>
        <p:xfrm>
          <a:off x="762000" y="1244931"/>
          <a:ext cx="7772400" cy="5613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21</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14135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000" i="1" dirty="0"/>
              <a:t>A, B, and D, are official terms used to refer to the individual(s) who can make medical decisions on your behalf when needed. Next of kin is referred to as a closest living relative. A closest living relative and the official medical decision maker are not always the same person and that’s ok. </a:t>
            </a:r>
            <a:endParaRPr lang="en-US" sz="2000" dirty="0"/>
          </a:p>
        </p:txBody>
      </p:sp>
      <p:graphicFrame>
        <p:nvGraphicFramePr>
          <p:cNvPr id="4" name="Diagram 3"/>
          <p:cNvGraphicFramePr/>
          <p:nvPr>
            <p:extLst>
              <p:ext uri="{D42A27DB-BD31-4B8C-83A1-F6EECF244321}">
                <p14:modId xmlns:p14="http://schemas.microsoft.com/office/powerpoint/2010/main" val="2256674618"/>
              </p:ext>
            </p:extLst>
          </p:nvPr>
        </p:nvGraphicFramePr>
        <p:xfrm>
          <a:off x="1371600" y="1497387"/>
          <a:ext cx="6400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887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5542486"/>
              </p:ext>
            </p:extLst>
          </p:nvPr>
        </p:nvGraphicFramePr>
        <p:xfrm>
          <a:off x="1143000" y="990600"/>
          <a:ext cx="75438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22</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9364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400" dirty="0"/>
              <a:t>Both the Healthcare power of attorney document and the Living Wil document must be witnessed.  </a:t>
            </a:r>
            <a:endParaRPr lang="en-US" sz="2400" dirty="0" smtClean="0"/>
          </a:p>
          <a:p>
            <a:pPr lvl="1"/>
            <a:r>
              <a:rPr lang="en-US" sz="2400" dirty="0" smtClean="0"/>
              <a:t>The </a:t>
            </a:r>
            <a:r>
              <a:rPr lang="en-US" sz="2400" dirty="0"/>
              <a:t>Living Will document requires two witnesses</a:t>
            </a:r>
            <a:r>
              <a:rPr lang="en-US" sz="2400" dirty="0" smtClean="0"/>
              <a:t>.</a:t>
            </a:r>
            <a:endParaRPr lang="en-US" sz="2400" dirty="0"/>
          </a:p>
        </p:txBody>
      </p:sp>
      <p:graphicFrame>
        <p:nvGraphicFramePr>
          <p:cNvPr id="4" name="Diagram 3"/>
          <p:cNvGraphicFramePr/>
          <p:nvPr>
            <p:extLst>
              <p:ext uri="{D42A27DB-BD31-4B8C-83A1-F6EECF244321}">
                <p14:modId xmlns:p14="http://schemas.microsoft.com/office/powerpoint/2010/main" val="2118914928"/>
              </p:ext>
            </p:extLst>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82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359030409"/>
              </p:ext>
            </p:extLst>
          </p:nvPr>
        </p:nvGraphicFramePr>
        <p:xfrm>
          <a:off x="1143000" y="990600"/>
          <a:ext cx="75438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23</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06568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000" i="1" dirty="0"/>
              <a:t>By law, the POLST form can be modified or revoked to allow patients to change treatment decisions as their disease progresses. It is advisable to have a discussion with your provide should you want to make changes</a:t>
            </a:r>
            <a:endParaRPr lang="en-US" sz="3600" dirty="0"/>
          </a:p>
        </p:txBody>
      </p:sp>
      <p:graphicFrame>
        <p:nvGraphicFramePr>
          <p:cNvPr id="4" name="Diagram 3"/>
          <p:cNvGraphicFramePr/>
          <p:nvPr>
            <p:extLst/>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7325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687725424"/>
              </p:ext>
            </p:extLst>
          </p:nvPr>
        </p:nvGraphicFramePr>
        <p:xfrm>
          <a:off x="1143000" y="990600"/>
          <a:ext cx="75438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24</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658254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1800" i="1" dirty="0"/>
              <a:t>There are many differences, but one main difference is that a Living Will is an Advance Directive while a POLST is a medical order. They serve and achieve different purposes. </a:t>
            </a:r>
            <a:endParaRPr lang="en-US" sz="1800" i="1" dirty="0" smtClean="0"/>
          </a:p>
          <a:p>
            <a:pPr lvl="1"/>
            <a:r>
              <a:rPr lang="en-US" sz="1800" i="1" dirty="0" smtClean="0"/>
              <a:t>A </a:t>
            </a:r>
            <a:r>
              <a:rPr lang="en-US" sz="1800" i="1" dirty="0"/>
              <a:t>Living Will allows an individual to broadly declare should they have an incurable, irreversible, terminal medical condition that they would not want medical treatments to delay their death. </a:t>
            </a:r>
            <a:endParaRPr lang="en-US" sz="1800" i="1" dirty="0" smtClean="0"/>
          </a:p>
          <a:p>
            <a:pPr lvl="1"/>
            <a:r>
              <a:rPr lang="en-US" sz="1800" i="1" dirty="0" smtClean="0"/>
              <a:t>Whereas, the </a:t>
            </a:r>
            <a:r>
              <a:rPr lang="en-US" sz="1800" i="1" dirty="0"/>
              <a:t>POLST addresses the specific medical situation of cardiopulmonary resuscitation (CPR) as well as other medical treatment options related to breathing, feeding, and comfort supports</a:t>
            </a:r>
            <a:endParaRPr lang="en-US" sz="4400" dirty="0"/>
          </a:p>
        </p:txBody>
      </p:sp>
      <p:graphicFrame>
        <p:nvGraphicFramePr>
          <p:cNvPr id="4" name="Diagram 3"/>
          <p:cNvGraphicFramePr/>
          <p:nvPr>
            <p:extLst/>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28513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658987328"/>
              </p:ext>
            </p:extLst>
          </p:nvPr>
        </p:nvGraphicFramePr>
        <p:xfrm>
          <a:off x="1143000" y="990600"/>
          <a:ext cx="75438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25</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80778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000" i="1" dirty="0"/>
              <a:t>It is incredibly important to have a POLST discussion with your provider. They can review how the POLST can be applied to your care including if you want to decline CPR. Your provider will need to review the POLST information with you before you sign the form. They too will sign the form. </a:t>
            </a:r>
            <a:endParaRPr lang="en-US" sz="2000" dirty="0"/>
          </a:p>
        </p:txBody>
      </p:sp>
      <p:graphicFrame>
        <p:nvGraphicFramePr>
          <p:cNvPr id="4" name="Diagram 3"/>
          <p:cNvGraphicFramePr/>
          <p:nvPr>
            <p:extLst>
              <p:ext uri="{D42A27DB-BD31-4B8C-83A1-F6EECF244321}">
                <p14:modId xmlns:p14="http://schemas.microsoft.com/office/powerpoint/2010/main" val="2802818282"/>
              </p:ext>
            </p:extLst>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973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smtClean="0">
                <a:solidFill>
                  <a:schemeClr val="tx1"/>
                </a:solidFill>
              </a:rPr>
              <a:t>Accidents </a:t>
            </a:r>
            <a:r>
              <a:rPr lang="en-US" sz="2200" i="1" dirty="0">
                <a:solidFill>
                  <a:schemeClr val="tx1"/>
                </a:solidFill>
              </a:rPr>
              <a:t>or sudden serious illness can happen at any age.  </a:t>
            </a:r>
            <a:endParaRPr lang="en-US" sz="2200" i="1" dirty="0" smtClean="0">
              <a:solidFill>
                <a:schemeClr val="tx1"/>
              </a:solidFill>
            </a:endParaRPr>
          </a:p>
          <a:p>
            <a:pPr lvl="1"/>
            <a:r>
              <a:rPr lang="en-US" sz="2200" i="1" dirty="0" smtClean="0">
                <a:solidFill>
                  <a:schemeClr val="tx1"/>
                </a:solidFill>
              </a:rPr>
              <a:t>If </a:t>
            </a:r>
            <a:r>
              <a:rPr lang="en-US" sz="2200" i="1" dirty="0">
                <a:solidFill>
                  <a:schemeClr val="tx1"/>
                </a:solidFill>
              </a:rPr>
              <a:t>you don’t have an advance directive, doctors will turn to those who are closest to you to make medical decisions on your behalf, and those people may struggle to make decisions if they don’t know what you want.</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4263541280"/>
              </p:ext>
            </p:extLst>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152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276478867"/>
              </p:ext>
            </p:extLst>
          </p:nvPr>
        </p:nvGraphicFramePr>
        <p:xfrm>
          <a:off x="1143000" y="1244931"/>
          <a:ext cx="6781800" cy="563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485900" y="421966"/>
            <a:ext cx="60960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26..LAST ONE!</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21931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000" i="1" dirty="0"/>
              <a:t>In a medical crisis, emergency medical service (EMS) personnel must initiate cardiopulmonary resuscitation (CPR) and other life support measures unless they have medical orders to the contrary. </a:t>
            </a:r>
            <a:endParaRPr lang="en-US" sz="2000" i="1" dirty="0" smtClean="0"/>
          </a:p>
          <a:p>
            <a:pPr lvl="1"/>
            <a:r>
              <a:rPr lang="en-US" sz="2000" i="1" dirty="0" smtClean="0"/>
              <a:t>POLST </a:t>
            </a:r>
            <a:r>
              <a:rPr lang="en-US" sz="2000" i="1" dirty="0"/>
              <a:t>forms are medical orders so they are followed by EMS personnel in accordance with protocol, but the EMS must see the form in order to properly follow it (verbal instructions from family will not suffice).  </a:t>
            </a:r>
            <a:endParaRPr lang="en-US" sz="2000" i="1" dirty="0" smtClean="0"/>
          </a:p>
          <a:p>
            <a:pPr lvl="1"/>
            <a:r>
              <a:rPr lang="en-US" sz="2000" i="1" dirty="0" smtClean="0"/>
              <a:t>The </a:t>
            </a:r>
            <a:r>
              <a:rPr lang="en-US" sz="2000" i="1" dirty="0"/>
              <a:t>POLST will also be followed by other healthcare professionals upon arrival at a hospital.   However, the POLST form is a voluntary form and one cannot be ‘required’ or ‘forced’ to complete it. </a:t>
            </a:r>
            <a:endParaRPr lang="en-US" sz="2000" dirty="0"/>
          </a:p>
          <a:p>
            <a:pPr lvl="1"/>
            <a:endParaRPr lang="en-US" sz="3200" dirty="0"/>
          </a:p>
        </p:txBody>
      </p:sp>
      <p:graphicFrame>
        <p:nvGraphicFramePr>
          <p:cNvPr id="4" name="Diagram 3"/>
          <p:cNvGraphicFramePr/>
          <p:nvPr>
            <p:extLst/>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79060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5715000"/>
          </a:xfrm>
          <a:prstGeom prst="rect">
            <a:avLst/>
          </a:prstGeom>
        </p:spPr>
      </p:pic>
      <p:sp>
        <p:nvSpPr>
          <p:cNvPr id="10" name="Rectangle 9"/>
          <p:cNvSpPr/>
          <p:nvPr/>
        </p:nvSpPr>
        <p:spPr>
          <a:xfrm>
            <a:off x="-4279" y="533400"/>
            <a:ext cx="9148279" cy="5715000"/>
          </a:xfrm>
          <a:prstGeom prst="rect">
            <a:avLst/>
          </a:prstGeom>
          <a:solidFill>
            <a:schemeClr val="bg1">
              <a:lumMod val="95000"/>
              <a:alpha val="66000"/>
            </a:schemeClr>
          </a:solidFill>
          <a:ln>
            <a:solidFill>
              <a:schemeClr val="bg1">
                <a:lumMod val="95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0"/>
          </p:nvPr>
        </p:nvSpPr>
        <p:spPr/>
        <p:txBody>
          <a:bodyPr/>
          <a:lstStyle/>
          <a:p>
            <a:endParaRPr lang="en-US" dirty="0"/>
          </a:p>
        </p:txBody>
      </p:sp>
      <p:sp>
        <p:nvSpPr>
          <p:cNvPr id="3" name="Rectangle 2"/>
          <p:cNvSpPr/>
          <p:nvPr/>
        </p:nvSpPr>
        <p:spPr>
          <a:xfrm>
            <a:off x="152400" y="4495800"/>
            <a:ext cx="8653651" cy="938719"/>
          </a:xfrm>
          <a:prstGeom prst="rect">
            <a:avLst/>
          </a:prstGeom>
        </p:spPr>
        <p:txBody>
          <a:bodyPr wrap="none">
            <a:spAutoFit/>
          </a:bodyPr>
          <a:lstStyle/>
          <a:p>
            <a:r>
              <a:rPr lang="en-US" sz="5500" i="1" dirty="0">
                <a:solidFill>
                  <a:srgbClr val="77304C"/>
                </a:solidFill>
                <a:latin typeface="+mj-lt"/>
              </a:rPr>
              <a:t>Advance Care Planning Basics</a:t>
            </a:r>
            <a:endParaRPr lang="en-US" sz="5500" dirty="0">
              <a:latin typeface="+mj-lt"/>
            </a:endParaRPr>
          </a:p>
        </p:txBody>
      </p:sp>
    </p:spTree>
    <p:extLst>
      <p:ext uri="{BB962C8B-B14F-4D97-AF65-F5344CB8AC3E}">
        <p14:creationId xmlns:p14="http://schemas.microsoft.com/office/powerpoint/2010/main" val="339988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a:spLocks noGrp="1"/>
          </p:cNvSpPr>
          <p:nvPr/>
        </p:nvSpPr>
        <p:spPr>
          <a:xfrm>
            <a:off x="267596" y="581810"/>
            <a:ext cx="8644390" cy="85911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lvl="0" defTabSz="685800" fontAlgn="auto">
              <a:lnSpc>
                <a:spcPct val="90000"/>
              </a:lnSpc>
              <a:spcAft>
                <a:spcPts val="0"/>
              </a:spcAft>
              <a:defRPr/>
            </a:pPr>
            <a:r>
              <a:rPr lang="en-US" b="0" dirty="0" smtClean="0">
                <a:solidFill>
                  <a:srgbClr val="77304C"/>
                </a:solidFill>
                <a:latin typeface="Calibri Light" panose="020F0302020204030204"/>
              </a:rPr>
              <a:t>The ACP Discussion Evolves over the Lifetime</a:t>
            </a:r>
            <a:endParaRPr lang="en-US" b="0" dirty="0">
              <a:solidFill>
                <a:srgbClr val="77304C"/>
              </a:solidFill>
              <a:latin typeface="Calibri Light" panose="020F0302020204030204"/>
            </a:endParaRPr>
          </a:p>
        </p:txBody>
      </p:sp>
      <p:grpSp>
        <p:nvGrpSpPr>
          <p:cNvPr id="116" name="Gruppe 35"/>
          <p:cNvGrpSpPr/>
          <p:nvPr/>
        </p:nvGrpSpPr>
        <p:grpSpPr>
          <a:xfrm>
            <a:off x="3280747" y="-317791"/>
            <a:ext cx="3499358" cy="6629400"/>
            <a:chOff x="3046705" y="-320038"/>
            <a:chExt cx="3354094" cy="6446520"/>
          </a:xfrm>
          <a:scene3d>
            <a:camera prst="perspectiveRelaxedModerately" fov="5100000">
              <a:rot lat="18600000" lon="0" rev="0"/>
            </a:camera>
            <a:lightRig rig="threePt" dir="t"/>
          </a:scene3d>
        </p:grpSpPr>
        <p:grpSp>
          <p:nvGrpSpPr>
            <p:cNvPr id="166" name="Gruppe 28"/>
            <p:cNvGrpSpPr/>
            <p:nvPr/>
          </p:nvGrpSpPr>
          <p:grpSpPr>
            <a:xfrm>
              <a:off x="3046705" y="-320038"/>
              <a:ext cx="3354094" cy="6446520"/>
              <a:chOff x="3046705" y="-320038"/>
              <a:chExt cx="3354094" cy="6446520"/>
            </a:xfrm>
          </p:grpSpPr>
          <p:sp>
            <p:nvSpPr>
              <p:cNvPr id="173" name="Pentagon 172"/>
              <p:cNvSpPr/>
              <p:nvPr/>
            </p:nvSpPr>
            <p:spPr>
              <a:xfrm rot="5400000">
                <a:off x="1500492" y="1226175"/>
                <a:ext cx="6446520" cy="3354094"/>
              </a:xfrm>
              <a:prstGeom prst="homePlate">
                <a:avLst>
                  <a:gd name="adj" fmla="val 21509"/>
                </a:avLst>
              </a:prstGeom>
              <a:solidFill>
                <a:schemeClr val="bg1"/>
              </a:solidFill>
              <a:ln w="76200" cap="flat" cmpd="sng" algn="ctr">
                <a:gradFill flip="none" rotWithShape="1">
                  <a:gsLst>
                    <a:gs pos="0">
                      <a:srgbClr val="0070C0"/>
                    </a:gs>
                    <a:gs pos="50000">
                      <a:schemeClr val="accent5">
                        <a:lumMod val="75000"/>
                      </a:schemeClr>
                    </a:gs>
                  </a:gsLst>
                  <a:lin ang="16200000" scaled="1"/>
                  <a:tileRect/>
                </a:gradFill>
                <a:prstDash val="solid"/>
              </a:ln>
              <a:effectLst>
                <a:outerShdw blurRad="50800" dist="38100" dir="2700000" algn="tl" rotWithShape="0">
                  <a:prstClr val="black">
                    <a:alpha val="40000"/>
                  </a:prstClr>
                </a:outerShdw>
              </a:effectLst>
              <a:sp3d extrusionH="254000"/>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sz="4000" kern="0">
                  <a:solidFill>
                    <a:prstClr val="white"/>
                  </a:solidFill>
                  <a:ea typeface="ＭＳ Ｐゴシック" charset="-128"/>
                </a:endParaRPr>
              </a:p>
            </p:txBody>
          </p:sp>
          <p:cxnSp>
            <p:nvCxnSpPr>
              <p:cNvPr id="174" name="Lige forbindelse 44"/>
              <p:cNvCxnSpPr/>
              <p:nvPr/>
            </p:nvCxnSpPr>
            <p:spPr>
              <a:xfrm rot="10800000">
                <a:off x="3088892" y="2517268"/>
                <a:ext cx="3266220" cy="7301"/>
              </a:xfrm>
              <a:prstGeom prst="line">
                <a:avLst/>
              </a:prstGeom>
              <a:solidFill>
                <a:schemeClr val="bg1"/>
              </a:solidFill>
              <a:ln>
                <a:solidFill>
                  <a:schemeClr val="accent1"/>
                </a:solidFill>
              </a:ln>
              <a:sp3d extrusionH="254000"/>
            </p:spPr>
            <p:style>
              <a:lnRef idx="1">
                <a:schemeClr val="accent1"/>
              </a:lnRef>
              <a:fillRef idx="0">
                <a:schemeClr val="accent1"/>
              </a:fillRef>
              <a:effectRef idx="0">
                <a:schemeClr val="accent1"/>
              </a:effectRef>
              <a:fontRef idx="minor">
                <a:schemeClr val="tx1"/>
              </a:fontRef>
            </p:style>
          </p:cxnSp>
          <p:cxnSp>
            <p:nvCxnSpPr>
              <p:cNvPr id="175" name="Lige forbindelse 45"/>
              <p:cNvCxnSpPr/>
              <p:nvPr/>
            </p:nvCxnSpPr>
            <p:spPr>
              <a:xfrm rot="10800000">
                <a:off x="3088893" y="4428808"/>
                <a:ext cx="3266220" cy="7301"/>
              </a:xfrm>
              <a:prstGeom prst="line">
                <a:avLst/>
              </a:prstGeom>
              <a:solidFill>
                <a:schemeClr val="bg1"/>
              </a:solidFill>
              <a:ln>
                <a:solidFill>
                  <a:srgbClr val="002060"/>
                </a:solidFill>
              </a:ln>
              <a:sp3d extrusionH="254000"/>
            </p:spPr>
            <p:style>
              <a:lnRef idx="1">
                <a:schemeClr val="accent1"/>
              </a:lnRef>
              <a:fillRef idx="0">
                <a:schemeClr val="accent1"/>
              </a:fillRef>
              <a:effectRef idx="0">
                <a:schemeClr val="accent1"/>
              </a:effectRef>
              <a:fontRef idx="minor">
                <a:schemeClr val="tx1"/>
              </a:fontRef>
            </p:style>
          </p:cxnSp>
          <p:cxnSp>
            <p:nvCxnSpPr>
              <p:cNvPr id="176" name="Lige forbindelse 46"/>
              <p:cNvCxnSpPr/>
              <p:nvPr/>
            </p:nvCxnSpPr>
            <p:spPr>
              <a:xfrm rot="10800000">
                <a:off x="3088892" y="1561498"/>
                <a:ext cx="3266220" cy="7301"/>
              </a:xfrm>
              <a:prstGeom prst="line">
                <a:avLst/>
              </a:prstGeom>
              <a:solidFill>
                <a:schemeClr val="bg1"/>
              </a:solidFill>
              <a:ln>
                <a:solidFill>
                  <a:schemeClr val="accent1"/>
                </a:solidFill>
              </a:ln>
              <a:sp3d extrusionH="254000"/>
            </p:spPr>
            <p:style>
              <a:lnRef idx="1">
                <a:schemeClr val="accent1"/>
              </a:lnRef>
              <a:fillRef idx="0">
                <a:schemeClr val="accent1"/>
              </a:fillRef>
              <a:effectRef idx="0">
                <a:schemeClr val="accent1"/>
              </a:effectRef>
              <a:fontRef idx="minor">
                <a:schemeClr val="tx1"/>
              </a:fontRef>
            </p:style>
          </p:cxnSp>
          <p:cxnSp>
            <p:nvCxnSpPr>
              <p:cNvPr id="177" name="Lige forbindelse 47"/>
              <p:cNvCxnSpPr/>
              <p:nvPr/>
            </p:nvCxnSpPr>
            <p:spPr>
              <a:xfrm rot="10800000">
                <a:off x="3088892" y="3473038"/>
                <a:ext cx="3266220" cy="7301"/>
              </a:xfrm>
              <a:prstGeom prst="line">
                <a:avLst/>
              </a:prstGeom>
              <a:solidFill>
                <a:schemeClr val="bg1"/>
              </a:solidFill>
              <a:ln>
                <a:solidFill>
                  <a:schemeClr val="accent1"/>
                </a:solidFill>
              </a:ln>
              <a:sp3d extrusionH="254000"/>
            </p:spPr>
            <p:style>
              <a:lnRef idx="1">
                <a:schemeClr val="accent1"/>
              </a:lnRef>
              <a:fillRef idx="0">
                <a:schemeClr val="accent1"/>
              </a:fillRef>
              <a:effectRef idx="0">
                <a:schemeClr val="accent1"/>
              </a:effectRef>
              <a:fontRef idx="minor">
                <a:schemeClr val="tx1"/>
              </a:fontRef>
            </p:style>
          </p:cxnSp>
          <p:cxnSp>
            <p:nvCxnSpPr>
              <p:cNvPr id="178" name="Lige forbindelse 25"/>
              <p:cNvCxnSpPr/>
              <p:nvPr/>
            </p:nvCxnSpPr>
            <p:spPr>
              <a:xfrm rot="10800000">
                <a:off x="3088893" y="5384579"/>
                <a:ext cx="3266220" cy="7301"/>
              </a:xfrm>
              <a:prstGeom prst="line">
                <a:avLst/>
              </a:prstGeom>
              <a:solidFill>
                <a:schemeClr val="bg1"/>
              </a:solidFill>
              <a:ln>
                <a:solidFill>
                  <a:srgbClr val="002060"/>
                </a:solidFill>
              </a:ln>
              <a:sp3d extrusionH="254000"/>
            </p:spPr>
            <p:style>
              <a:lnRef idx="1">
                <a:schemeClr val="accent1"/>
              </a:lnRef>
              <a:fillRef idx="0">
                <a:schemeClr val="accent1"/>
              </a:fillRef>
              <a:effectRef idx="0">
                <a:schemeClr val="accent1"/>
              </a:effectRef>
              <a:fontRef idx="minor">
                <a:schemeClr val="tx1"/>
              </a:fontRef>
            </p:style>
          </p:cxnSp>
          <p:cxnSp>
            <p:nvCxnSpPr>
              <p:cNvPr id="179" name="Lige forbindelse 26"/>
              <p:cNvCxnSpPr/>
              <p:nvPr/>
            </p:nvCxnSpPr>
            <p:spPr>
              <a:xfrm rot="10800000">
                <a:off x="3088892" y="605728"/>
                <a:ext cx="3266220" cy="7301"/>
              </a:xfrm>
              <a:prstGeom prst="line">
                <a:avLst/>
              </a:prstGeom>
              <a:solidFill>
                <a:schemeClr val="bg1"/>
              </a:solidFill>
              <a:ln>
                <a:solidFill>
                  <a:schemeClr val="accent1"/>
                </a:solidFill>
              </a:ln>
              <a:sp3d extrusionH="254000"/>
            </p:spPr>
            <p:style>
              <a:lnRef idx="1">
                <a:schemeClr val="accent1"/>
              </a:lnRef>
              <a:fillRef idx="0">
                <a:schemeClr val="accent1"/>
              </a:fillRef>
              <a:effectRef idx="0">
                <a:schemeClr val="accent1"/>
              </a:effectRef>
              <a:fontRef idx="minor">
                <a:schemeClr val="tx1"/>
              </a:fontRef>
            </p:style>
          </p:cxnSp>
        </p:grpSp>
        <p:sp>
          <p:nvSpPr>
            <p:cNvPr id="167" name="Tekstboks 29"/>
            <p:cNvSpPr txBox="1"/>
            <p:nvPr/>
          </p:nvSpPr>
          <p:spPr>
            <a:xfrm>
              <a:off x="3093737" y="4508960"/>
              <a:ext cx="975959" cy="1047502"/>
            </a:xfrm>
            <a:prstGeom prst="rect">
              <a:avLst/>
            </a:prstGeom>
            <a:noFill/>
            <a:sp3d extrusionH="254000"/>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3200" b="1" dirty="0" smtClean="0">
                  <a:solidFill>
                    <a:srgbClr val="0070C0"/>
                  </a:solidFill>
                  <a:ea typeface="ＭＳ Ｐゴシック" charset="-128"/>
                </a:rPr>
                <a:t>2016</a:t>
              </a:r>
            </a:p>
            <a:p>
              <a:pPr algn="ctr"/>
              <a:r>
                <a:rPr lang="da-DK" sz="3200" b="1" dirty="0" smtClean="0">
                  <a:solidFill>
                    <a:srgbClr val="0070C0"/>
                  </a:solidFill>
                  <a:ea typeface="ＭＳ Ｐゴシック" charset="-128"/>
                </a:rPr>
                <a:t>2020</a:t>
              </a:r>
              <a:endParaRPr lang="da-DK" sz="3200" b="1" dirty="0">
                <a:solidFill>
                  <a:srgbClr val="0070C0"/>
                </a:solidFill>
                <a:ea typeface="ＭＳ Ｐゴシック" charset="-128"/>
              </a:endParaRPr>
            </a:p>
          </p:txBody>
        </p:sp>
        <p:sp>
          <p:nvSpPr>
            <p:cNvPr id="168" name="Tekstboks 30"/>
            <p:cNvSpPr txBox="1"/>
            <p:nvPr/>
          </p:nvSpPr>
          <p:spPr>
            <a:xfrm>
              <a:off x="3049780" y="-85305"/>
              <a:ext cx="1020344" cy="518031"/>
            </a:xfrm>
            <a:prstGeom prst="rect">
              <a:avLst/>
            </a:prstGeom>
            <a:noFill/>
            <a:sp3d extrusionH="254000"/>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3200" b="1" dirty="0">
                  <a:solidFill>
                    <a:srgbClr val="0070C0"/>
                  </a:solidFill>
                  <a:ea typeface="ＭＳ Ｐゴシック" charset="-128"/>
                </a:rPr>
                <a:t>2000</a:t>
              </a:r>
            </a:p>
          </p:txBody>
        </p:sp>
        <p:sp>
          <p:nvSpPr>
            <p:cNvPr id="169" name="Tekstboks 31"/>
            <p:cNvSpPr txBox="1"/>
            <p:nvPr/>
          </p:nvSpPr>
          <p:spPr>
            <a:xfrm>
              <a:off x="3082859" y="2710658"/>
              <a:ext cx="975960" cy="568643"/>
            </a:xfrm>
            <a:prstGeom prst="rect">
              <a:avLst/>
            </a:prstGeom>
            <a:noFill/>
            <a:sp3d extrusionH="254000"/>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3200" b="1" dirty="0" smtClean="0">
                  <a:solidFill>
                    <a:srgbClr val="0070C0"/>
                  </a:solidFill>
                  <a:ea typeface="ＭＳ Ｐゴシック" charset="-128"/>
                </a:rPr>
                <a:t>2010</a:t>
              </a:r>
              <a:endParaRPr lang="da-DK" sz="3200" b="1" dirty="0">
                <a:solidFill>
                  <a:srgbClr val="0070C0"/>
                </a:solidFill>
                <a:ea typeface="ＭＳ Ｐゴシック" charset="-128"/>
              </a:endParaRPr>
            </a:p>
          </p:txBody>
        </p:sp>
        <p:sp>
          <p:nvSpPr>
            <p:cNvPr id="170" name="Tekstboks 32"/>
            <p:cNvSpPr txBox="1"/>
            <p:nvPr/>
          </p:nvSpPr>
          <p:spPr>
            <a:xfrm>
              <a:off x="3064923" y="1759946"/>
              <a:ext cx="975960" cy="568643"/>
            </a:xfrm>
            <a:prstGeom prst="rect">
              <a:avLst/>
            </a:prstGeom>
            <a:noFill/>
            <a:sp3d extrusionH="254000"/>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3200" b="1" dirty="0" smtClean="0">
                  <a:solidFill>
                    <a:srgbClr val="0070C0"/>
                  </a:solidFill>
                  <a:ea typeface="ＭＳ Ｐゴシック" charset="-128"/>
                </a:rPr>
                <a:t>2007</a:t>
              </a:r>
              <a:endParaRPr lang="da-DK" sz="3200" b="1" dirty="0">
                <a:solidFill>
                  <a:srgbClr val="0070C0"/>
                </a:solidFill>
                <a:ea typeface="ＭＳ Ｐゴシック" charset="-128"/>
              </a:endParaRPr>
            </a:p>
          </p:txBody>
        </p:sp>
        <p:sp>
          <p:nvSpPr>
            <p:cNvPr id="171" name="Tekstboks 33"/>
            <p:cNvSpPr txBox="1"/>
            <p:nvPr/>
          </p:nvSpPr>
          <p:spPr>
            <a:xfrm>
              <a:off x="3060662" y="818237"/>
              <a:ext cx="1020344" cy="518031"/>
            </a:xfrm>
            <a:prstGeom prst="rect">
              <a:avLst/>
            </a:prstGeom>
            <a:noFill/>
            <a:sp3d extrusionH="254000"/>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3200" b="1" dirty="0">
                  <a:solidFill>
                    <a:srgbClr val="0070C0"/>
                  </a:solidFill>
                  <a:ea typeface="ＭＳ Ｐゴシック" charset="-128"/>
                </a:rPr>
                <a:t>2005</a:t>
              </a:r>
            </a:p>
          </p:txBody>
        </p:sp>
        <p:sp>
          <p:nvSpPr>
            <p:cNvPr id="172" name="Tekstboks 34"/>
            <p:cNvSpPr txBox="1"/>
            <p:nvPr/>
          </p:nvSpPr>
          <p:spPr>
            <a:xfrm>
              <a:off x="3071551" y="3657759"/>
              <a:ext cx="1020344" cy="518031"/>
            </a:xfrm>
            <a:prstGeom prst="rect">
              <a:avLst/>
            </a:prstGeom>
            <a:noFill/>
            <a:sp3d extrusionH="254000"/>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3200" b="1" dirty="0">
                  <a:solidFill>
                    <a:srgbClr val="0070C0"/>
                  </a:solidFill>
                  <a:ea typeface="ＭＳ Ｐゴシック" charset="-128"/>
                </a:rPr>
                <a:t>2013</a:t>
              </a:r>
            </a:p>
          </p:txBody>
        </p:sp>
      </p:grpSp>
      <p:sp>
        <p:nvSpPr>
          <p:cNvPr id="118" name="Billedforklaring med nedadgående pil 78"/>
          <p:cNvSpPr/>
          <p:nvPr/>
        </p:nvSpPr>
        <p:spPr>
          <a:xfrm rot="16200000">
            <a:off x="2514600" y="838201"/>
            <a:ext cx="609600" cy="1676400"/>
          </a:xfrm>
          <a:prstGeom prst="downArrowCallout">
            <a:avLst/>
          </a:prstGeom>
          <a:gradFill rotWithShape="1">
            <a:gsLst>
              <a:gs pos="0">
                <a:srgbClr val="E6E6E6"/>
              </a:gs>
              <a:gs pos="100000">
                <a:sysClr val="window" lastClr="FFFFFF"/>
              </a:gs>
            </a:gsLst>
            <a:lin ang="16200000"/>
          </a:gra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rgbClr val="FFFFFF"/>
              </a:solidFill>
              <a:latin typeface="Arial Narrow" pitchFamily="-97" charset="0"/>
              <a:ea typeface="ＭＳ Ｐゴシック" charset="-128"/>
            </a:endParaRPr>
          </a:p>
        </p:txBody>
      </p:sp>
      <p:sp>
        <p:nvSpPr>
          <p:cNvPr id="119" name="Tekstboks 80"/>
          <p:cNvSpPr txBox="1"/>
          <p:nvPr/>
        </p:nvSpPr>
        <p:spPr>
          <a:xfrm>
            <a:off x="1828800" y="1371600"/>
            <a:ext cx="1295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spc="-110" dirty="0" smtClean="0">
                <a:solidFill>
                  <a:srgbClr val="E7711C">
                    <a:lumMod val="75000"/>
                  </a:srgbClr>
                </a:solidFill>
                <a:ea typeface="ＭＳ Ｐゴシック" charset="-128"/>
              </a:rPr>
              <a:t>1</a:t>
            </a:r>
            <a:r>
              <a:rPr lang="en-US" b="1" spc="-110" baseline="30000" dirty="0" smtClean="0">
                <a:solidFill>
                  <a:srgbClr val="E7711C">
                    <a:lumMod val="75000"/>
                  </a:srgbClr>
                </a:solidFill>
                <a:ea typeface="ＭＳ Ｐゴシック" charset="-128"/>
              </a:rPr>
              <a:t>st</a:t>
            </a:r>
            <a:r>
              <a:rPr lang="en-US" b="1" spc="-110" dirty="0" smtClean="0">
                <a:solidFill>
                  <a:srgbClr val="E7711C">
                    <a:lumMod val="75000"/>
                  </a:srgbClr>
                </a:solidFill>
                <a:ea typeface="ＭＳ Ｐゴシック" charset="-128"/>
              </a:rPr>
              <a:t> ACP Discussion</a:t>
            </a:r>
            <a:endParaRPr lang="da-DK" b="1" dirty="0">
              <a:solidFill>
                <a:srgbClr val="0070C0"/>
              </a:solidFill>
              <a:ea typeface="ＭＳ Ｐゴシック" charset="-128"/>
            </a:endParaRPr>
          </a:p>
        </p:txBody>
      </p:sp>
      <p:grpSp>
        <p:nvGrpSpPr>
          <p:cNvPr id="120" name="Gruppe 199"/>
          <p:cNvGrpSpPr>
            <a:grpSpLocks/>
          </p:cNvGrpSpPr>
          <p:nvPr/>
        </p:nvGrpSpPr>
        <p:grpSpPr bwMode="auto">
          <a:xfrm>
            <a:off x="5286991" y="1699297"/>
            <a:ext cx="517071" cy="358143"/>
            <a:chOff x="2636520" y="2831705"/>
            <a:chExt cx="1919605" cy="1330207"/>
          </a:xfrm>
        </p:grpSpPr>
        <p:sp>
          <p:nvSpPr>
            <p:cNvPr id="156" name="Ellipse 82"/>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nvGrpSpPr>
            <p:cNvPr id="157" name="Gruppe 91"/>
            <p:cNvGrpSpPr>
              <a:grpSpLocks/>
            </p:cNvGrpSpPr>
            <p:nvPr/>
          </p:nvGrpSpPr>
          <p:grpSpPr bwMode="auto">
            <a:xfrm>
              <a:off x="2976835" y="2831705"/>
              <a:ext cx="1198925" cy="1187339"/>
              <a:chOff x="1071835" y="2920232"/>
              <a:chExt cx="1427572" cy="1413777"/>
            </a:xfrm>
          </p:grpSpPr>
          <p:sp>
            <p:nvSpPr>
              <p:cNvPr id="158"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ysClr val="window" lastClr="FFFFFF"/>
                  </a:solidFill>
                  <a:ea typeface="ＭＳ Ｐゴシック" charset="-128"/>
                </a:endParaRPr>
              </a:p>
            </p:txBody>
          </p:sp>
          <p:sp>
            <p:nvSpPr>
              <p:cNvPr id="159" name="Ellipse 45"/>
              <p:cNvSpPr/>
              <p:nvPr/>
            </p:nvSpPr>
            <p:spPr bwMode="auto">
              <a:xfrm>
                <a:off x="1285042" y="2949930"/>
                <a:ext cx="1027408" cy="767198"/>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a:solidFill>
                    <a:sysClr val="window" lastClr="FFFFFF"/>
                  </a:solidFill>
                  <a:ea typeface="ＭＳ Ｐゴシック" charset="-128"/>
                </a:endParaRPr>
              </a:p>
            </p:txBody>
          </p:sp>
          <p:sp>
            <p:nvSpPr>
              <p:cNvPr id="160"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grpSp>
      <p:sp>
        <p:nvSpPr>
          <p:cNvPr id="122" name="Billedforklaring med nedadgående pil 78"/>
          <p:cNvSpPr/>
          <p:nvPr/>
        </p:nvSpPr>
        <p:spPr>
          <a:xfrm rot="5400000">
            <a:off x="6926639" y="617161"/>
            <a:ext cx="599828" cy="2413506"/>
          </a:xfrm>
          <a:prstGeom prst="downArrowCallout">
            <a:avLst>
              <a:gd name="adj1" fmla="val 25000"/>
              <a:gd name="adj2" fmla="val 25000"/>
              <a:gd name="adj3" fmla="val 25000"/>
              <a:gd name="adj4" fmla="val 63027"/>
            </a:avLst>
          </a:prstGeom>
          <a:gradFill rotWithShape="1">
            <a:gsLst>
              <a:gs pos="0">
                <a:srgbClr val="E6E6E6"/>
              </a:gs>
              <a:gs pos="100000">
                <a:sysClr val="window" lastClr="FFFFFF"/>
              </a:gs>
            </a:gsLst>
            <a:lin ang="16200000"/>
          </a:gra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rgbClr val="FFFFFF"/>
              </a:solidFill>
              <a:latin typeface="Arial Narrow" pitchFamily="-97" charset="0"/>
              <a:ea typeface="ＭＳ Ｐゴシック" charset="-128"/>
            </a:endParaRPr>
          </a:p>
        </p:txBody>
      </p:sp>
      <p:sp>
        <p:nvSpPr>
          <p:cNvPr id="123" name="TextBox 39"/>
          <p:cNvSpPr txBox="1"/>
          <p:nvPr/>
        </p:nvSpPr>
        <p:spPr>
          <a:xfrm>
            <a:off x="6731255" y="1524000"/>
            <a:ext cx="1752598" cy="579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00"/>
              </a:lnSpc>
            </a:pPr>
            <a:r>
              <a:rPr lang="en-US" sz="1600" b="1" dirty="0">
                <a:solidFill>
                  <a:srgbClr val="0070C0"/>
                </a:solidFill>
                <a:ea typeface="ＭＳ Ｐゴシック" charset="-128"/>
              </a:rPr>
              <a:t> </a:t>
            </a:r>
            <a:r>
              <a:rPr lang="en-US" sz="2000" b="1" dirty="0" smtClean="0">
                <a:solidFill>
                  <a:srgbClr val="0070C0"/>
                </a:solidFill>
                <a:ea typeface="ＭＳ Ｐゴシック" charset="-128"/>
              </a:rPr>
              <a:t>HCPOA </a:t>
            </a:r>
          </a:p>
          <a:p>
            <a:pPr algn="ctr">
              <a:lnSpc>
                <a:spcPts val="1900"/>
              </a:lnSpc>
            </a:pPr>
            <a:r>
              <a:rPr lang="en-US" sz="2000" b="1" dirty="0">
                <a:solidFill>
                  <a:srgbClr val="0070C0"/>
                </a:solidFill>
                <a:ea typeface="ＭＳ Ｐゴシック" charset="-128"/>
              </a:rPr>
              <a:t>C</a:t>
            </a:r>
            <a:r>
              <a:rPr lang="en-US" sz="2000" b="1" dirty="0" smtClean="0">
                <a:solidFill>
                  <a:srgbClr val="0070C0"/>
                </a:solidFill>
                <a:ea typeface="ＭＳ Ｐゴシック" charset="-128"/>
              </a:rPr>
              <a:t>ompleted</a:t>
            </a:r>
            <a:endParaRPr lang="en-US" sz="2000" b="1" dirty="0">
              <a:solidFill>
                <a:srgbClr val="002060"/>
              </a:solidFill>
              <a:ea typeface="ＭＳ Ｐゴシック" charset="-128"/>
            </a:endParaRPr>
          </a:p>
        </p:txBody>
      </p:sp>
      <p:sp>
        <p:nvSpPr>
          <p:cNvPr id="124" name="Billedforklaring med nedadgående pil 78"/>
          <p:cNvSpPr/>
          <p:nvPr/>
        </p:nvSpPr>
        <p:spPr>
          <a:xfrm rot="5400000">
            <a:off x="7157100" y="1682100"/>
            <a:ext cx="621000" cy="2133600"/>
          </a:xfrm>
          <a:prstGeom prst="downArrowCallout">
            <a:avLst/>
          </a:prstGeom>
          <a:gradFill rotWithShape="1">
            <a:gsLst>
              <a:gs pos="0">
                <a:srgbClr val="E6E6E6"/>
              </a:gs>
              <a:gs pos="100000">
                <a:sysClr val="window" lastClr="FFFFFF"/>
              </a:gs>
            </a:gsLst>
            <a:lin ang="16200000"/>
          </a:gra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rgbClr val="FFFFFF"/>
              </a:solidFill>
              <a:latin typeface="Arial Narrow" pitchFamily="-97" charset="0"/>
              <a:ea typeface="ＭＳ Ｐゴシック" charset="-128"/>
            </a:endParaRPr>
          </a:p>
        </p:txBody>
      </p:sp>
      <p:sp>
        <p:nvSpPr>
          <p:cNvPr id="125" name="TextBox 41"/>
          <p:cNvSpPr txBox="1"/>
          <p:nvPr/>
        </p:nvSpPr>
        <p:spPr>
          <a:xfrm>
            <a:off x="7239000" y="2514600"/>
            <a:ext cx="1295400" cy="5724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pPr>
            <a:r>
              <a:rPr lang="en-US" sz="2000" b="1" spc="-110" dirty="0" smtClean="0">
                <a:solidFill>
                  <a:srgbClr val="0070C0"/>
                </a:solidFill>
                <a:ea typeface="ＭＳ Ｐゴシック" charset="-128"/>
              </a:rPr>
              <a:t>HCPOA </a:t>
            </a:r>
          </a:p>
          <a:p>
            <a:pPr algn="ctr">
              <a:lnSpc>
                <a:spcPts val="1800"/>
              </a:lnSpc>
            </a:pPr>
            <a:r>
              <a:rPr lang="en-US" sz="2000" b="1" spc="-110" dirty="0" smtClean="0">
                <a:solidFill>
                  <a:srgbClr val="0070C0"/>
                </a:solidFill>
                <a:ea typeface="ＭＳ Ｐゴシック" charset="-128"/>
              </a:rPr>
              <a:t>Reviewed</a:t>
            </a:r>
            <a:endParaRPr lang="en-US" sz="2000" b="1" spc="-110" dirty="0">
              <a:solidFill>
                <a:srgbClr val="002060"/>
              </a:solidFill>
              <a:ea typeface="ＭＳ Ｐゴシック" charset="-128"/>
            </a:endParaRPr>
          </a:p>
        </p:txBody>
      </p:sp>
      <p:grpSp>
        <p:nvGrpSpPr>
          <p:cNvPr id="126" name="Gruppe 199"/>
          <p:cNvGrpSpPr>
            <a:grpSpLocks/>
          </p:cNvGrpSpPr>
          <p:nvPr/>
        </p:nvGrpSpPr>
        <p:grpSpPr bwMode="auto">
          <a:xfrm>
            <a:off x="5497539" y="2514600"/>
            <a:ext cx="517071" cy="358143"/>
            <a:chOff x="2636520" y="2831705"/>
            <a:chExt cx="1919605" cy="1330207"/>
          </a:xfrm>
        </p:grpSpPr>
        <p:sp>
          <p:nvSpPr>
            <p:cNvPr id="146" name="Ellipse 82"/>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nvGrpSpPr>
            <p:cNvPr id="147" name="Gruppe 91"/>
            <p:cNvGrpSpPr>
              <a:grpSpLocks/>
            </p:cNvGrpSpPr>
            <p:nvPr/>
          </p:nvGrpSpPr>
          <p:grpSpPr bwMode="auto">
            <a:xfrm>
              <a:off x="2976835" y="2831705"/>
              <a:ext cx="1198925" cy="1187339"/>
              <a:chOff x="1071835" y="2920232"/>
              <a:chExt cx="1427572" cy="1413777"/>
            </a:xfrm>
          </p:grpSpPr>
          <p:sp>
            <p:nvSpPr>
              <p:cNvPr id="148"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ysClr val="window" lastClr="FFFFFF"/>
                  </a:solidFill>
                  <a:ea typeface="ＭＳ Ｐゴシック" charset="-128"/>
                </a:endParaRPr>
              </a:p>
            </p:txBody>
          </p:sp>
          <p:sp>
            <p:nvSpPr>
              <p:cNvPr id="149" name="Ellipse 45"/>
              <p:cNvSpPr/>
              <p:nvPr/>
            </p:nvSpPr>
            <p:spPr bwMode="auto">
              <a:xfrm>
                <a:off x="1285042" y="2949930"/>
                <a:ext cx="1027408" cy="767198"/>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a:solidFill>
                    <a:sysClr val="window" lastClr="FFFFFF"/>
                  </a:solidFill>
                  <a:ea typeface="ＭＳ Ｐゴシック" charset="-128"/>
                </a:endParaRPr>
              </a:p>
            </p:txBody>
          </p:sp>
          <p:sp>
            <p:nvSpPr>
              <p:cNvPr id="150"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grpSp>
      <p:sp>
        <p:nvSpPr>
          <p:cNvPr id="127" name="Billedforklaring med nedadgående pil 78"/>
          <p:cNvSpPr/>
          <p:nvPr/>
        </p:nvSpPr>
        <p:spPr>
          <a:xfrm rot="16200000">
            <a:off x="1485899" y="2476500"/>
            <a:ext cx="762000" cy="2057400"/>
          </a:xfrm>
          <a:prstGeom prst="downArrowCallout">
            <a:avLst/>
          </a:prstGeom>
          <a:gradFill rotWithShape="1">
            <a:gsLst>
              <a:gs pos="0">
                <a:srgbClr val="E6E6E6"/>
              </a:gs>
              <a:gs pos="100000">
                <a:sysClr val="window" lastClr="FFFFFF"/>
              </a:gs>
            </a:gsLst>
            <a:lin ang="16200000"/>
          </a:gra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rgbClr val="FFFFFF"/>
              </a:solidFill>
              <a:latin typeface="Arial Narrow" pitchFamily="-97" charset="0"/>
              <a:ea typeface="ＭＳ Ｐゴシック" charset="-128"/>
            </a:endParaRPr>
          </a:p>
        </p:txBody>
      </p:sp>
      <p:sp>
        <p:nvSpPr>
          <p:cNvPr id="128" name="TextBox 49"/>
          <p:cNvSpPr txBox="1"/>
          <p:nvPr/>
        </p:nvSpPr>
        <p:spPr>
          <a:xfrm>
            <a:off x="774224" y="3221864"/>
            <a:ext cx="1447800" cy="586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00"/>
              </a:lnSpc>
            </a:pPr>
            <a:r>
              <a:rPr lang="en-US" sz="2000" b="1" dirty="0">
                <a:solidFill>
                  <a:srgbClr val="00B050"/>
                </a:solidFill>
                <a:ea typeface="ＭＳ Ｐゴシック" charset="-128"/>
              </a:rPr>
              <a:t>3</a:t>
            </a:r>
            <a:r>
              <a:rPr lang="en-US" sz="2000" b="1" baseline="30000" dirty="0">
                <a:solidFill>
                  <a:srgbClr val="00B050"/>
                </a:solidFill>
                <a:ea typeface="ＭＳ Ｐゴシック" charset="-128"/>
              </a:rPr>
              <a:t>rd</a:t>
            </a:r>
            <a:r>
              <a:rPr lang="en-US" sz="2000" b="1" dirty="0">
                <a:solidFill>
                  <a:srgbClr val="00B050"/>
                </a:solidFill>
                <a:ea typeface="ＭＳ Ｐゴシック" charset="-128"/>
              </a:rPr>
              <a:t> ACP Discussion</a:t>
            </a:r>
          </a:p>
        </p:txBody>
      </p:sp>
      <p:sp>
        <p:nvSpPr>
          <p:cNvPr id="129" name="Billedforklaring med nedadgående pil 78"/>
          <p:cNvSpPr/>
          <p:nvPr/>
        </p:nvSpPr>
        <p:spPr>
          <a:xfrm rot="16200000">
            <a:off x="1020992" y="3322408"/>
            <a:ext cx="777415" cy="2514600"/>
          </a:xfrm>
          <a:prstGeom prst="downArrowCallout">
            <a:avLst/>
          </a:prstGeom>
          <a:gradFill rotWithShape="1">
            <a:gsLst>
              <a:gs pos="0">
                <a:srgbClr val="E6E6E6"/>
              </a:gs>
              <a:gs pos="100000">
                <a:sysClr val="window" lastClr="FFFFFF"/>
              </a:gs>
            </a:gsLst>
            <a:lin ang="16200000"/>
          </a:gra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a:solidFill>
                <a:srgbClr val="FFFFFF"/>
              </a:solidFill>
              <a:latin typeface="Arial Narrow" pitchFamily="-97" charset="0"/>
              <a:ea typeface="ＭＳ Ｐゴシック" charset="-128"/>
            </a:endParaRPr>
          </a:p>
        </p:txBody>
      </p:sp>
      <p:sp>
        <p:nvSpPr>
          <p:cNvPr id="130" name="TextBox 51"/>
          <p:cNvSpPr txBox="1"/>
          <p:nvPr/>
        </p:nvSpPr>
        <p:spPr>
          <a:xfrm>
            <a:off x="152400" y="4267200"/>
            <a:ext cx="1714500" cy="586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00"/>
              </a:lnSpc>
            </a:pPr>
            <a:r>
              <a:rPr lang="en-US" sz="2000" b="1" dirty="0" smtClean="0">
                <a:solidFill>
                  <a:srgbClr val="CEB966"/>
                </a:solidFill>
                <a:ea typeface="ＭＳ Ｐゴシック" charset="-128"/>
              </a:rPr>
              <a:t>Later Season of Life</a:t>
            </a:r>
            <a:endParaRPr lang="en-US" sz="2000" b="1" dirty="0">
              <a:solidFill>
                <a:srgbClr val="CEB966"/>
              </a:solidFill>
              <a:ea typeface="ＭＳ Ｐゴシック" charset="-128"/>
            </a:endParaRPr>
          </a:p>
        </p:txBody>
      </p:sp>
      <p:sp>
        <p:nvSpPr>
          <p:cNvPr id="131" name="TextBox 52"/>
          <p:cNvSpPr txBox="1"/>
          <p:nvPr/>
        </p:nvSpPr>
        <p:spPr>
          <a:xfrm>
            <a:off x="8472940" y="6730530"/>
            <a:ext cx="47625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kern="0" dirty="0">
                <a:solidFill>
                  <a:srgbClr val="FFFFFF">
                    <a:lumMod val="65000"/>
                  </a:srgbClr>
                </a:solidFill>
                <a:latin typeface="Arial" charset="0"/>
                <a:ea typeface="ＭＳ Ｐゴシック" charset="-128"/>
              </a:rPr>
              <a:t>6</a:t>
            </a:r>
          </a:p>
        </p:txBody>
      </p:sp>
      <p:grpSp>
        <p:nvGrpSpPr>
          <p:cNvPr id="132" name="Gruppe 199"/>
          <p:cNvGrpSpPr>
            <a:grpSpLocks/>
          </p:cNvGrpSpPr>
          <p:nvPr/>
        </p:nvGrpSpPr>
        <p:grpSpPr bwMode="auto">
          <a:xfrm>
            <a:off x="4724400" y="1447800"/>
            <a:ext cx="517071" cy="358143"/>
            <a:chOff x="2636520" y="2831705"/>
            <a:chExt cx="1919605" cy="1330207"/>
          </a:xfrm>
        </p:grpSpPr>
        <p:sp>
          <p:nvSpPr>
            <p:cNvPr id="141" name="Ellipse 82"/>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nvGrpSpPr>
            <p:cNvPr id="142" name="Gruppe 91"/>
            <p:cNvGrpSpPr>
              <a:grpSpLocks/>
            </p:cNvGrpSpPr>
            <p:nvPr/>
          </p:nvGrpSpPr>
          <p:grpSpPr bwMode="auto">
            <a:xfrm>
              <a:off x="2976835" y="2831705"/>
              <a:ext cx="1198925" cy="1187339"/>
              <a:chOff x="1071835" y="2920232"/>
              <a:chExt cx="1427572" cy="1413777"/>
            </a:xfrm>
          </p:grpSpPr>
          <p:sp>
            <p:nvSpPr>
              <p:cNvPr id="143" name="Ellipse 44"/>
              <p:cNvSpPr/>
              <p:nvPr/>
            </p:nvSpPr>
            <p:spPr bwMode="auto">
              <a:xfrm rot="21052097">
                <a:off x="1085754" y="2920232"/>
                <a:ext cx="1413653" cy="1413777"/>
              </a:xfrm>
              <a:prstGeom prst="ellipse">
                <a:avLst/>
              </a:prstGeom>
              <a:solidFill>
                <a:schemeClr val="accent6"/>
              </a:soli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ysClr val="window" lastClr="FFFFFF"/>
                  </a:solidFill>
                  <a:ea typeface="ＭＳ Ｐゴシック" charset="-128"/>
                </a:endParaRPr>
              </a:p>
            </p:txBody>
          </p:sp>
          <p:sp>
            <p:nvSpPr>
              <p:cNvPr id="144" name="Ellipse 45"/>
              <p:cNvSpPr/>
              <p:nvPr/>
            </p:nvSpPr>
            <p:spPr bwMode="auto">
              <a:xfrm>
                <a:off x="1285042" y="2949930"/>
                <a:ext cx="1027408" cy="767198"/>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a:solidFill>
                    <a:sysClr val="window" lastClr="FFFFFF"/>
                  </a:solidFill>
                  <a:ea typeface="ＭＳ Ｐゴシック" charset="-128"/>
                </a:endParaRPr>
              </a:p>
            </p:txBody>
          </p:sp>
          <p:sp>
            <p:nvSpPr>
              <p:cNvPr id="145"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grpSp>
      <p:pic>
        <p:nvPicPr>
          <p:cNvPr id="133" name="Picture 132"/>
          <p:cNvPicPr>
            <a:picLocks noChangeAspect="1"/>
          </p:cNvPicPr>
          <p:nvPr/>
        </p:nvPicPr>
        <p:blipFill>
          <a:blip r:embed="rId3" cstate="print"/>
          <a:stretch>
            <a:fillRect/>
          </a:stretch>
        </p:blipFill>
        <p:spPr>
          <a:xfrm>
            <a:off x="6854032" y="4419600"/>
            <a:ext cx="2236542" cy="914400"/>
          </a:xfrm>
          <a:prstGeom prst="rect">
            <a:avLst/>
          </a:prstGeom>
        </p:spPr>
      </p:pic>
      <p:grpSp>
        <p:nvGrpSpPr>
          <p:cNvPr id="134" name="Gruppe 199"/>
          <p:cNvGrpSpPr>
            <a:grpSpLocks/>
          </p:cNvGrpSpPr>
          <p:nvPr/>
        </p:nvGrpSpPr>
        <p:grpSpPr bwMode="auto">
          <a:xfrm>
            <a:off x="5712129" y="3484740"/>
            <a:ext cx="609600" cy="435797"/>
            <a:chOff x="2760381" y="2831705"/>
            <a:chExt cx="1919605" cy="1267936"/>
          </a:xfrm>
        </p:grpSpPr>
        <p:sp>
          <p:nvSpPr>
            <p:cNvPr id="136" name="Ellipse 91"/>
            <p:cNvSpPr/>
            <p:nvPr/>
          </p:nvSpPr>
          <p:spPr bwMode="auto">
            <a:xfrm>
              <a:off x="2760381" y="3711754"/>
              <a:ext cx="1919605" cy="387887"/>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nvGrpSpPr>
            <p:cNvPr id="137" name="Gruppe 91"/>
            <p:cNvGrpSpPr>
              <a:grpSpLocks/>
            </p:cNvGrpSpPr>
            <p:nvPr/>
          </p:nvGrpSpPr>
          <p:grpSpPr bwMode="auto">
            <a:xfrm>
              <a:off x="2976835" y="2831705"/>
              <a:ext cx="1198925" cy="1187339"/>
              <a:chOff x="1071835" y="2920232"/>
              <a:chExt cx="1427572" cy="1413777"/>
            </a:xfrm>
          </p:grpSpPr>
          <p:sp>
            <p:nvSpPr>
              <p:cNvPr id="138"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ysClr val="window" lastClr="FFFFFF"/>
                  </a:solidFill>
                  <a:ea typeface="ＭＳ Ｐゴシック" charset="-128"/>
                </a:endParaRPr>
              </a:p>
            </p:txBody>
          </p:sp>
          <p:sp>
            <p:nvSpPr>
              <p:cNvPr id="139" name="Ellipse 45"/>
              <p:cNvSpPr/>
              <p:nvPr/>
            </p:nvSpPr>
            <p:spPr bwMode="auto">
              <a:xfrm>
                <a:off x="1285042" y="2949930"/>
                <a:ext cx="1027408" cy="767198"/>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a:solidFill>
                    <a:sysClr val="window" lastClr="FFFFFF"/>
                  </a:solidFill>
                  <a:ea typeface="ＭＳ Ｐゴシック" charset="-128"/>
                </a:endParaRPr>
              </a:p>
            </p:txBody>
          </p:sp>
          <p:sp>
            <p:nvSpPr>
              <p:cNvPr id="140" name="Måne 95"/>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grpSp>
      <p:sp>
        <p:nvSpPr>
          <p:cNvPr id="135" name="TextBox 66"/>
          <p:cNvSpPr txBox="1"/>
          <p:nvPr/>
        </p:nvSpPr>
        <p:spPr>
          <a:xfrm>
            <a:off x="7594485" y="4588193"/>
            <a:ext cx="1380940" cy="5572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pPr>
            <a:r>
              <a:rPr lang="en-US" b="1" spc="-110" dirty="0" smtClean="0">
                <a:solidFill>
                  <a:srgbClr val="0066CC"/>
                </a:solidFill>
                <a:ea typeface="ＭＳ Ｐゴシック" charset="-128"/>
              </a:rPr>
              <a:t>“POLST form”</a:t>
            </a:r>
          </a:p>
          <a:p>
            <a:pPr algn="ctr">
              <a:lnSpc>
                <a:spcPts val="1800"/>
              </a:lnSpc>
            </a:pPr>
            <a:r>
              <a:rPr lang="en-US" b="1" spc="-110" dirty="0" smtClean="0">
                <a:solidFill>
                  <a:srgbClr val="0066CC"/>
                </a:solidFill>
                <a:ea typeface="ＭＳ Ｐゴシック" charset="-128"/>
              </a:rPr>
              <a:t>Optional</a:t>
            </a:r>
            <a:endParaRPr lang="en-US" b="1" spc="-110" dirty="0">
              <a:solidFill>
                <a:srgbClr val="0066CC"/>
              </a:solidFill>
              <a:ea typeface="ＭＳ Ｐゴシック" charset="-128"/>
            </a:endParaRPr>
          </a:p>
        </p:txBody>
      </p:sp>
      <p:grpSp>
        <p:nvGrpSpPr>
          <p:cNvPr id="180" name="Gruppe 199"/>
          <p:cNvGrpSpPr>
            <a:grpSpLocks/>
          </p:cNvGrpSpPr>
          <p:nvPr/>
        </p:nvGrpSpPr>
        <p:grpSpPr bwMode="auto">
          <a:xfrm>
            <a:off x="4588329" y="2286000"/>
            <a:ext cx="517071" cy="358143"/>
            <a:chOff x="2636520" y="2831705"/>
            <a:chExt cx="1919605" cy="1330207"/>
          </a:xfrm>
        </p:grpSpPr>
        <p:sp>
          <p:nvSpPr>
            <p:cNvPr id="181" name="Ellipse 82"/>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nvGrpSpPr>
            <p:cNvPr id="182" name="Gruppe 91"/>
            <p:cNvGrpSpPr>
              <a:grpSpLocks/>
            </p:cNvGrpSpPr>
            <p:nvPr/>
          </p:nvGrpSpPr>
          <p:grpSpPr bwMode="auto">
            <a:xfrm>
              <a:off x="2976835" y="2831705"/>
              <a:ext cx="1198925" cy="1187339"/>
              <a:chOff x="1071835" y="2920232"/>
              <a:chExt cx="1427572" cy="1413777"/>
            </a:xfrm>
          </p:grpSpPr>
          <p:sp>
            <p:nvSpPr>
              <p:cNvPr id="183" name="Ellipse 44"/>
              <p:cNvSpPr/>
              <p:nvPr/>
            </p:nvSpPr>
            <p:spPr bwMode="auto">
              <a:xfrm rot="21052097">
                <a:off x="1085754" y="2920232"/>
                <a:ext cx="1413653" cy="1413777"/>
              </a:xfrm>
              <a:prstGeom prst="ellipse">
                <a:avLst/>
              </a:prstGeom>
              <a:solidFill>
                <a:schemeClr val="accent6"/>
              </a:soli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ysClr val="window" lastClr="FFFFFF"/>
                  </a:solidFill>
                  <a:ea typeface="ＭＳ Ｐゴシック" charset="-128"/>
                </a:endParaRPr>
              </a:p>
            </p:txBody>
          </p:sp>
          <p:sp>
            <p:nvSpPr>
              <p:cNvPr id="184" name="Ellipse 45"/>
              <p:cNvSpPr/>
              <p:nvPr/>
            </p:nvSpPr>
            <p:spPr bwMode="auto">
              <a:xfrm>
                <a:off x="1285042" y="2949930"/>
                <a:ext cx="1027408" cy="767198"/>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a:solidFill>
                    <a:sysClr val="window" lastClr="FFFFFF"/>
                  </a:solidFill>
                  <a:ea typeface="ＭＳ Ｐゴシック" charset="-128"/>
                </a:endParaRPr>
              </a:p>
            </p:txBody>
          </p:sp>
          <p:sp>
            <p:nvSpPr>
              <p:cNvPr id="185"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grpSp>
      <p:sp>
        <p:nvSpPr>
          <p:cNvPr id="187" name="Billedforklaring med nedadgående pil 78"/>
          <p:cNvSpPr/>
          <p:nvPr/>
        </p:nvSpPr>
        <p:spPr>
          <a:xfrm rot="16200000" flipH="1">
            <a:off x="2107608" y="1684729"/>
            <a:ext cx="571982" cy="1766001"/>
          </a:xfrm>
          <a:prstGeom prst="downArrowCallout">
            <a:avLst/>
          </a:prstGeom>
          <a:gradFill rotWithShape="1">
            <a:gsLst>
              <a:gs pos="0">
                <a:srgbClr val="E6E6E6"/>
              </a:gs>
              <a:gs pos="100000">
                <a:sysClr val="window" lastClr="FFFFFF"/>
              </a:gs>
            </a:gsLst>
            <a:lin ang="16200000"/>
          </a:gra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rgbClr val="FFFFFF"/>
              </a:solidFill>
              <a:latin typeface="Arial Narrow" pitchFamily="-97" charset="0"/>
              <a:ea typeface="ＭＳ Ｐゴシック" charset="-128"/>
            </a:endParaRPr>
          </a:p>
        </p:txBody>
      </p:sp>
      <p:sp>
        <p:nvSpPr>
          <p:cNvPr id="188" name="TextBox 41"/>
          <p:cNvSpPr txBox="1"/>
          <p:nvPr/>
        </p:nvSpPr>
        <p:spPr>
          <a:xfrm flipH="1">
            <a:off x="1508901" y="2301590"/>
            <a:ext cx="1067442"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pPr>
            <a:r>
              <a:rPr lang="en-US" b="1" spc="-110" dirty="0" smtClean="0">
                <a:solidFill>
                  <a:srgbClr val="0070C0"/>
                </a:solidFill>
                <a:ea typeface="ＭＳ Ｐゴシック" charset="-128"/>
              </a:rPr>
              <a:t>2</a:t>
            </a:r>
            <a:r>
              <a:rPr lang="en-US" b="1" spc="-110" baseline="30000" dirty="0" smtClean="0">
                <a:solidFill>
                  <a:srgbClr val="0070C0"/>
                </a:solidFill>
                <a:ea typeface="ＭＳ Ｐゴシック" charset="-128"/>
              </a:rPr>
              <a:t>nd</a:t>
            </a:r>
            <a:r>
              <a:rPr lang="en-US" b="1" spc="-110" dirty="0" smtClean="0">
                <a:solidFill>
                  <a:srgbClr val="0070C0"/>
                </a:solidFill>
                <a:ea typeface="ＭＳ Ｐゴシック" charset="-128"/>
              </a:rPr>
              <a:t> ACP Discussion</a:t>
            </a:r>
            <a:endParaRPr lang="en-US" b="1" spc="-110" dirty="0">
              <a:solidFill>
                <a:srgbClr val="002060"/>
              </a:solidFill>
              <a:ea typeface="ＭＳ Ｐゴシック" charset="-128"/>
            </a:endParaRPr>
          </a:p>
        </p:txBody>
      </p:sp>
      <p:pic>
        <p:nvPicPr>
          <p:cNvPr id="189" name="Picture 188"/>
          <p:cNvPicPr>
            <a:picLocks noChangeAspect="1"/>
          </p:cNvPicPr>
          <p:nvPr/>
        </p:nvPicPr>
        <p:blipFill>
          <a:blip r:embed="rId3" cstate="print"/>
          <a:stretch>
            <a:fillRect/>
          </a:stretch>
        </p:blipFill>
        <p:spPr>
          <a:xfrm>
            <a:off x="6553201" y="3473365"/>
            <a:ext cx="2124092" cy="589072"/>
          </a:xfrm>
          <a:prstGeom prst="rect">
            <a:avLst/>
          </a:prstGeom>
        </p:spPr>
      </p:pic>
      <p:sp>
        <p:nvSpPr>
          <p:cNvPr id="190" name="TextBox 66"/>
          <p:cNvSpPr txBox="1"/>
          <p:nvPr/>
        </p:nvSpPr>
        <p:spPr>
          <a:xfrm>
            <a:off x="7288361" y="3481396"/>
            <a:ext cx="1380940" cy="5572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pPr>
            <a:r>
              <a:rPr lang="en-US" b="1" spc="-110" dirty="0" smtClean="0">
                <a:solidFill>
                  <a:srgbClr val="0070C0"/>
                </a:solidFill>
                <a:ea typeface="ＭＳ Ｐゴシック" charset="-128"/>
              </a:rPr>
              <a:t>Living Will  (optional)</a:t>
            </a:r>
            <a:endParaRPr lang="en-US" b="1" spc="-110" dirty="0">
              <a:solidFill>
                <a:srgbClr val="002060"/>
              </a:solidFill>
              <a:ea typeface="ＭＳ Ｐゴシック" charset="-128"/>
            </a:endParaRPr>
          </a:p>
        </p:txBody>
      </p:sp>
      <p:grpSp>
        <p:nvGrpSpPr>
          <p:cNvPr id="191" name="Gruppe 199"/>
          <p:cNvGrpSpPr>
            <a:grpSpLocks/>
          </p:cNvGrpSpPr>
          <p:nvPr/>
        </p:nvGrpSpPr>
        <p:grpSpPr bwMode="auto">
          <a:xfrm>
            <a:off x="6085551" y="4648199"/>
            <a:ext cx="609600" cy="457201"/>
            <a:chOff x="2636520" y="2831705"/>
            <a:chExt cx="1919605" cy="1330207"/>
          </a:xfrm>
        </p:grpSpPr>
        <p:sp>
          <p:nvSpPr>
            <p:cNvPr id="192" name="Ellipse 91"/>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nvGrpSpPr>
            <p:cNvPr id="193" name="Gruppe 91"/>
            <p:cNvGrpSpPr>
              <a:grpSpLocks/>
            </p:cNvGrpSpPr>
            <p:nvPr/>
          </p:nvGrpSpPr>
          <p:grpSpPr bwMode="auto">
            <a:xfrm>
              <a:off x="2976835" y="2831705"/>
              <a:ext cx="1198925" cy="1187339"/>
              <a:chOff x="1071835" y="2920232"/>
              <a:chExt cx="1427572" cy="1413777"/>
            </a:xfrm>
          </p:grpSpPr>
          <p:sp>
            <p:nvSpPr>
              <p:cNvPr id="194"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ysClr val="window" lastClr="FFFFFF"/>
                  </a:solidFill>
                  <a:ea typeface="ＭＳ Ｐゴシック" charset="-128"/>
                </a:endParaRPr>
              </a:p>
            </p:txBody>
          </p:sp>
          <p:sp>
            <p:nvSpPr>
              <p:cNvPr id="195" name="Ellipse 45"/>
              <p:cNvSpPr/>
              <p:nvPr/>
            </p:nvSpPr>
            <p:spPr bwMode="auto">
              <a:xfrm>
                <a:off x="1285042" y="2949930"/>
                <a:ext cx="1027408" cy="767198"/>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a:solidFill>
                    <a:sysClr val="window" lastClr="FFFFFF"/>
                  </a:solidFill>
                  <a:ea typeface="ＭＳ Ｐゴシック" charset="-128"/>
                </a:endParaRPr>
              </a:p>
            </p:txBody>
          </p:sp>
          <p:sp>
            <p:nvSpPr>
              <p:cNvPr id="196" name="Måne 95"/>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grpSp>
      <p:grpSp>
        <p:nvGrpSpPr>
          <p:cNvPr id="197" name="Gruppe 199"/>
          <p:cNvGrpSpPr>
            <a:grpSpLocks/>
          </p:cNvGrpSpPr>
          <p:nvPr/>
        </p:nvGrpSpPr>
        <p:grpSpPr bwMode="auto">
          <a:xfrm>
            <a:off x="4359729" y="3285710"/>
            <a:ext cx="517071" cy="358143"/>
            <a:chOff x="2636520" y="2831705"/>
            <a:chExt cx="1919605" cy="1330207"/>
          </a:xfrm>
        </p:grpSpPr>
        <p:sp>
          <p:nvSpPr>
            <p:cNvPr id="198" name="Ellipse 82"/>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nvGrpSpPr>
            <p:cNvPr id="199" name="Gruppe 91"/>
            <p:cNvGrpSpPr>
              <a:grpSpLocks/>
            </p:cNvGrpSpPr>
            <p:nvPr/>
          </p:nvGrpSpPr>
          <p:grpSpPr bwMode="auto">
            <a:xfrm>
              <a:off x="2976835" y="2831705"/>
              <a:ext cx="1198925" cy="1187339"/>
              <a:chOff x="1071835" y="2920232"/>
              <a:chExt cx="1427572" cy="1413777"/>
            </a:xfrm>
          </p:grpSpPr>
          <p:sp>
            <p:nvSpPr>
              <p:cNvPr id="200" name="Ellipse 44"/>
              <p:cNvSpPr/>
              <p:nvPr/>
            </p:nvSpPr>
            <p:spPr bwMode="auto">
              <a:xfrm rot="21052097">
                <a:off x="1085754" y="2920232"/>
                <a:ext cx="1413653" cy="1413777"/>
              </a:xfrm>
              <a:prstGeom prst="ellipse">
                <a:avLst/>
              </a:prstGeom>
              <a:solidFill>
                <a:schemeClr val="accent6"/>
              </a:soli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ysClr val="window" lastClr="FFFFFF"/>
                  </a:solidFill>
                  <a:ea typeface="ＭＳ Ｐゴシック" charset="-128"/>
                </a:endParaRPr>
              </a:p>
            </p:txBody>
          </p:sp>
          <p:sp>
            <p:nvSpPr>
              <p:cNvPr id="201" name="Ellipse 45"/>
              <p:cNvSpPr/>
              <p:nvPr/>
            </p:nvSpPr>
            <p:spPr bwMode="auto">
              <a:xfrm>
                <a:off x="1285042" y="2949930"/>
                <a:ext cx="1027408" cy="767198"/>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a:solidFill>
                    <a:sysClr val="window" lastClr="FFFFFF"/>
                  </a:solidFill>
                  <a:ea typeface="ＭＳ Ｐゴシック" charset="-128"/>
                </a:endParaRPr>
              </a:p>
            </p:txBody>
          </p:sp>
          <p:sp>
            <p:nvSpPr>
              <p:cNvPr id="202"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grpSp>
      <p:grpSp>
        <p:nvGrpSpPr>
          <p:cNvPr id="203" name="Gruppe 199"/>
          <p:cNvGrpSpPr>
            <a:grpSpLocks/>
          </p:cNvGrpSpPr>
          <p:nvPr/>
        </p:nvGrpSpPr>
        <p:grpSpPr bwMode="auto">
          <a:xfrm>
            <a:off x="4072720" y="4419600"/>
            <a:ext cx="517071" cy="358143"/>
            <a:chOff x="2636520" y="2831705"/>
            <a:chExt cx="1919605" cy="1330207"/>
          </a:xfrm>
        </p:grpSpPr>
        <p:sp>
          <p:nvSpPr>
            <p:cNvPr id="204" name="Ellipse 82"/>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nvGrpSpPr>
            <p:cNvPr id="205" name="Gruppe 91"/>
            <p:cNvGrpSpPr>
              <a:grpSpLocks/>
            </p:cNvGrpSpPr>
            <p:nvPr/>
          </p:nvGrpSpPr>
          <p:grpSpPr bwMode="auto">
            <a:xfrm>
              <a:off x="2976835" y="2831705"/>
              <a:ext cx="1198925" cy="1187339"/>
              <a:chOff x="1071835" y="2920232"/>
              <a:chExt cx="1427572" cy="1413777"/>
            </a:xfrm>
          </p:grpSpPr>
          <p:sp>
            <p:nvSpPr>
              <p:cNvPr id="206" name="Ellipse 44"/>
              <p:cNvSpPr/>
              <p:nvPr/>
            </p:nvSpPr>
            <p:spPr bwMode="auto">
              <a:xfrm rot="21052097">
                <a:off x="1085754" y="2920232"/>
                <a:ext cx="1413653" cy="1413777"/>
              </a:xfrm>
              <a:prstGeom prst="ellipse">
                <a:avLst/>
              </a:prstGeom>
              <a:solidFill>
                <a:schemeClr val="accent6"/>
              </a:soli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a:solidFill>
                    <a:sysClr val="window" lastClr="FFFFFF"/>
                  </a:solidFill>
                  <a:ea typeface="ＭＳ Ｐゴシック" charset="-128"/>
                </a:endParaRPr>
              </a:p>
            </p:txBody>
          </p:sp>
          <p:sp>
            <p:nvSpPr>
              <p:cNvPr id="207" name="Ellipse 45"/>
              <p:cNvSpPr/>
              <p:nvPr/>
            </p:nvSpPr>
            <p:spPr bwMode="auto">
              <a:xfrm>
                <a:off x="1285042" y="2949930"/>
                <a:ext cx="1027408" cy="767198"/>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a:solidFill>
                    <a:sysClr val="window" lastClr="FFFFFF"/>
                  </a:solidFill>
                  <a:ea typeface="ＭＳ Ｐゴシック" charset="-128"/>
                </a:endParaRPr>
              </a:p>
            </p:txBody>
          </p:sp>
          <p:sp>
            <p:nvSpPr>
              <p:cNvPr id="208" name="Måne 87"/>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kern="0" dirty="0" err="1">
                  <a:solidFill>
                    <a:sysClr val="window" lastClr="FFFFFF"/>
                  </a:solidFill>
                  <a:ea typeface="ＭＳ Ｐゴシック" charset="-128"/>
                </a:endParaRPr>
              </a:p>
            </p:txBody>
          </p:sp>
        </p:grpSp>
      </p:grpSp>
      <p:sp>
        <p:nvSpPr>
          <p:cNvPr id="2" name="TextBox 1"/>
          <p:cNvSpPr txBox="1"/>
          <p:nvPr/>
        </p:nvSpPr>
        <p:spPr>
          <a:xfrm>
            <a:off x="381000" y="5943600"/>
            <a:ext cx="2743200" cy="646331"/>
          </a:xfrm>
          <a:prstGeom prst="rect">
            <a:avLst/>
          </a:prstGeom>
          <a:noFill/>
        </p:spPr>
        <p:txBody>
          <a:bodyPr wrap="square" rtlCol="0">
            <a:spAutoFit/>
          </a:bodyPr>
          <a:lstStyle/>
          <a:p>
            <a:pPr algn="ctr"/>
            <a:r>
              <a:rPr lang="en-US" dirty="0" smtClean="0"/>
              <a:t>Revisiting the topic is GOOD!  </a:t>
            </a:r>
            <a:endParaRPr lang="en-US" dirty="0"/>
          </a:p>
        </p:txBody>
      </p:sp>
    </p:spTree>
    <p:extLst>
      <p:ext uri="{BB962C8B-B14F-4D97-AF65-F5344CB8AC3E}">
        <p14:creationId xmlns:p14="http://schemas.microsoft.com/office/powerpoint/2010/main" val="25521199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p:cNvGraphicFramePr>
            <a:graphicFrameLocks noChangeAspect="1"/>
          </p:cNvGraphicFramePr>
          <p:nvPr>
            <p:extLst>
              <p:ext uri="{D42A27DB-BD31-4B8C-83A1-F6EECF244321}">
                <p14:modId xmlns:p14="http://schemas.microsoft.com/office/powerpoint/2010/main" val="4063974167"/>
              </p:ext>
            </p:extLst>
          </p:nvPr>
        </p:nvGraphicFramePr>
        <p:xfrm>
          <a:off x="228600" y="1752600"/>
          <a:ext cx="8753445" cy="4669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itle 1"/>
          <p:cNvSpPr txBox="1">
            <a:spLocks/>
          </p:cNvSpPr>
          <p:nvPr/>
        </p:nvSpPr>
        <p:spPr>
          <a:xfrm>
            <a:off x="457200" y="687693"/>
            <a:ext cx="7886700" cy="6442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77304C"/>
                </a:solidFill>
                <a:effectLst/>
                <a:uLnTx/>
                <a:uFillTx/>
                <a:latin typeface="Calibri Light" panose="020F0302020204030204"/>
                <a:ea typeface="+mj-ea"/>
                <a:cs typeface="+mj-cs"/>
                <a:sym typeface="Wingdings" panose="05000000000000000000" pitchFamily="2" charset="2"/>
              </a:rPr>
              <a:t>Basic parts</a:t>
            </a:r>
            <a:r>
              <a:rPr kumimoji="0" lang="en-US" sz="4000" b="0" i="0" u="none" strike="noStrike" kern="1200" cap="none" spc="0" normalizeH="0" noProof="0" dirty="0" smtClean="0">
                <a:ln>
                  <a:noFill/>
                </a:ln>
                <a:solidFill>
                  <a:srgbClr val="77304C"/>
                </a:solidFill>
                <a:effectLst/>
                <a:uLnTx/>
                <a:uFillTx/>
                <a:latin typeface="Calibri Light" panose="020F0302020204030204"/>
                <a:ea typeface="+mj-ea"/>
                <a:cs typeface="+mj-cs"/>
                <a:sym typeface="Wingdings" panose="05000000000000000000" pitchFamily="2" charset="2"/>
              </a:rPr>
              <a:t> to think about</a:t>
            </a:r>
            <a:r>
              <a:rPr kumimoji="0" lang="en-US" sz="4000" b="0" i="0" u="none" strike="noStrike" kern="1200" cap="none" spc="0" normalizeH="0" baseline="0" noProof="0" dirty="0" smtClean="0">
                <a:ln>
                  <a:noFill/>
                </a:ln>
                <a:solidFill>
                  <a:srgbClr val="77304C"/>
                </a:solidFill>
                <a:effectLst/>
                <a:uLnTx/>
                <a:uFillTx/>
                <a:latin typeface="Calibri Light" panose="020F0302020204030204"/>
                <a:ea typeface="+mj-ea"/>
                <a:cs typeface="+mj-cs"/>
                <a:sym typeface="Wingdings" panose="05000000000000000000" pitchFamily="2" charset="2"/>
              </a:rPr>
              <a:t>:</a:t>
            </a:r>
            <a:endParaRPr kumimoji="0" lang="en-US" sz="4000" b="0" i="0" u="none" strike="noStrike" kern="1200" cap="none" spc="0" normalizeH="0" baseline="0" noProof="0" dirty="0">
              <a:ln>
                <a:noFill/>
              </a:ln>
              <a:solidFill>
                <a:srgbClr val="77304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366131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9144000" cy="5238750"/>
          </a:xfrm>
          <a:prstGeom prst="rect">
            <a:avLst/>
          </a:prstGeom>
        </p:spPr>
      </p:pic>
      <p:sp>
        <p:nvSpPr>
          <p:cNvPr id="10" name="Rectangle 9"/>
          <p:cNvSpPr/>
          <p:nvPr/>
        </p:nvSpPr>
        <p:spPr>
          <a:xfrm>
            <a:off x="-4279" y="762000"/>
            <a:ext cx="9148279" cy="5238750"/>
          </a:xfrm>
          <a:prstGeom prst="rect">
            <a:avLst/>
          </a:prstGeom>
          <a:solidFill>
            <a:schemeClr val="bg1">
              <a:lumMod val="95000"/>
              <a:alpha val="66000"/>
            </a:schemeClr>
          </a:solidFill>
          <a:ln>
            <a:solidFill>
              <a:schemeClr val="bg1">
                <a:lumMod val="95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04800" y="3886200"/>
            <a:ext cx="8991600" cy="1657350"/>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5500" b="1" i="1" u="none" strike="noStrike" kern="1200" cap="none" spc="0" normalizeH="0" baseline="0" noProof="0" dirty="0" smtClean="0">
                <a:ln>
                  <a:noFill/>
                </a:ln>
                <a:solidFill>
                  <a:srgbClr val="77304C"/>
                </a:solidFill>
                <a:effectLst/>
                <a:uLnTx/>
                <a:uFillTx/>
                <a:latin typeface="Calibri Light" panose="020F0302020204030204"/>
              </a:rPr>
              <a:t>Advance</a:t>
            </a:r>
            <a:r>
              <a:rPr kumimoji="0" lang="en-US" sz="5500" b="1" i="1" u="none" strike="noStrike" kern="1200" cap="none" spc="0" normalizeH="0" noProof="0" dirty="0" smtClean="0">
                <a:ln>
                  <a:noFill/>
                </a:ln>
                <a:solidFill>
                  <a:srgbClr val="77304C"/>
                </a:solidFill>
                <a:effectLst/>
                <a:uLnTx/>
                <a:uFillTx/>
                <a:latin typeface="Calibri Light" panose="020F0302020204030204"/>
              </a:rPr>
              <a:t> </a:t>
            </a:r>
            <a:r>
              <a:rPr lang="en-US" sz="5500" b="1" i="1" dirty="0" smtClean="0">
                <a:solidFill>
                  <a:srgbClr val="77304C"/>
                </a:solidFill>
                <a:latin typeface="Calibri Light" panose="020F0302020204030204"/>
              </a:rPr>
              <a:t>Directive </a:t>
            </a:r>
            <a:r>
              <a:rPr kumimoji="0" lang="en-US" sz="5500" b="1" i="1" u="none" strike="noStrike" kern="1200" cap="none" spc="0" normalizeH="0" baseline="0" noProof="0" dirty="0" smtClean="0">
                <a:ln>
                  <a:noFill/>
                </a:ln>
                <a:solidFill>
                  <a:srgbClr val="77304C"/>
                </a:solidFill>
                <a:effectLst/>
                <a:uLnTx/>
                <a:uFillTx/>
                <a:latin typeface="Calibri Light" panose="020F0302020204030204"/>
              </a:rPr>
              <a:t>Forms</a:t>
            </a:r>
            <a:endParaRPr kumimoji="0" lang="en-US" sz="5500" b="1"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val="165509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763000" cy="742950"/>
          </a:xfrm>
        </p:spPr>
        <p:txBody>
          <a:bodyPr/>
          <a:lstStyle/>
          <a:p>
            <a:r>
              <a:rPr lang="en-US" dirty="0" smtClean="0"/>
              <a:t>Power of Attorney for Health Care </a:t>
            </a:r>
            <a:r>
              <a:rPr lang="en-US" sz="2400" dirty="0"/>
              <a:t>(</a:t>
            </a:r>
            <a:r>
              <a:rPr lang="en-US" sz="2400" dirty="0">
                <a:solidFill>
                  <a:srgbClr val="C00000"/>
                </a:solidFill>
                <a:latin typeface="Calibri Light" panose="020F0302020204030204" pitchFamily="34" charset="0"/>
                <a:cs typeface="Calibri Light" panose="020F0302020204030204" pitchFamily="34" charset="0"/>
              </a:rPr>
              <a:t>Carle Version</a:t>
            </a:r>
            <a:r>
              <a:rPr lang="en-US" sz="2400" dirty="0"/>
              <a:t>)</a:t>
            </a:r>
            <a:r>
              <a:rPr lang="en-US" dirty="0" smtClean="0"/>
              <a:t>:</a:t>
            </a:r>
            <a:endParaRPr lang="en-US" dirty="0"/>
          </a:p>
        </p:txBody>
      </p:sp>
      <p:sp>
        <p:nvSpPr>
          <p:cNvPr id="3" name="TextBox 2"/>
          <p:cNvSpPr txBox="1"/>
          <p:nvPr/>
        </p:nvSpPr>
        <p:spPr>
          <a:xfrm>
            <a:off x="304794" y="2286000"/>
            <a:ext cx="990607" cy="215443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Basic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Appoint someone to make healthcare decisions when not able. </a:t>
            </a:r>
          </a:p>
        </p:txBody>
      </p:sp>
      <p:pic>
        <p:nvPicPr>
          <p:cNvPr id="4" name="Picture 3"/>
          <p:cNvPicPr>
            <a:picLocks noChangeAspect="1"/>
          </p:cNvPicPr>
          <p:nvPr/>
        </p:nvPicPr>
        <p:blipFill>
          <a:blip r:embed="rId3"/>
          <a:stretch>
            <a:fillRect/>
          </a:stretch>
        </p:blipFill>
        <p:spPr>
          <a:xfrm>
            <a:off x="5105394" y="1657350"/>
            <a:ext cx="3640603" cy="42862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286225" y="1657351"/>
            <a:ext cx="3742976" cy="4286250"/>
          </a:xfrm>
          <a:prstGeom prst="rect">
            <a:avLst/>
          </a:prstGeom>
          <a:ln>
            <a:solidFill>
              <a:schemeClr val="tx1"/>
            </a:solidFill>
          </a:ln>
        </p:spPr>
      </p:pic>
      <p:sp>
        <p:nvSpPr>
          <p:cNvPr id="11" name="Freeform 10"/>
          <p:cNvSpPr>
            <a:spLocks/>
          </p:cNvSpPr>
          <p:nvPr/>
        </p:nvSpPr>
        <p:spPr bwMode="auto">
          <a:xfrm>
            <a:off x="1905001" y="2346324"/>
            <a:ext cx="1848943" cy="45719"/>
          </a:xfrm>
          <a:custGeom>
            <a:avLst/>
            <a:gdLst>
              <a:gd name="T0" fmla="*/ 0 w 4208"/>
              <a:gd name="T1" fmla="*/ 14 h 80"/>
              <a:gd name="T2" fmla="*/ 14 w 4208"/>
              <a:gd name="T3" fmla="*/ 0 h 80"/>
              <a:gd name="T4" fmla="*/ 4195 w 4208"/>
              <a:gd name="T5" fmla="*/ 0 h 80"/>
              <a:gd name="T6" fmla="*/ 4208 w 4208"/>
              <a:gd name="T7" fmla="*/ 14 h 80"/>
              <a:gd name="T8" fmla="*/ 4208 w 4208"/>
              <a:gd name="T9" fmla="*/ 67 h 80"/>
              <a:gd name="T10" fmla="*/ 4195 w 4208"/>
              <a:gd name="T11" fmla="*/ 80 h 80"/>
              <a:gd name="T12" fmla="*/ 14 w 4208"/>
              <a:gd name="T13" fmla="*/ 80 h 80"/>
              <a:gd name="T14" fmla="*/ 0 w 4208"/>
              <a:gd name="T15" fmla="*/ 67 h 80"/>
              <a:gd name="T16" fmla="*/ 0 w 4208"/>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8" h="80">
                <a:moveTo>
                  <a:pt x="0" y="14"/>
                </a:moveTo>
                <a:cubicBezTo>
                  <a:pt x="0" y="6"/>
                  <a:pt x="6" y="0"/>
                  <a:pt x="14" y="0"/>
                </a:cubicBezTo>
                <a:lnTo>
                  <a:pt x="4195" y="0"/>
                </a:lnTo>
                <a:cubicBezTo>
                  <a:pt x="4202" y="0"/>
                  <a:pt x="4208" y="6"/>
                  <a:pt x="4208" y="14"/>
                </a:cubicBezTo>
                <a:lnTo>
                  <a:pt x="4208" y="67"/>
                </a:lnTo>
                <a:cubicBezTo>
                  <a:pt x="4208" y="74"/>
                  <a:pt x="4202" y="80"/>
                  <a:pt x="4195"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reeform 8"/>
          <p:cNvSpPr>
            <a:spLocks/>
          </p:cNvSpPr>
          <p:nvPr/>
        </p:nvSpPr>
        <p:spPr bwMode="auto">
          <a:xfrm>
            <a:off x="1690686" y="2452687"/>
            <a:ext cx="2256474" cy="45719"/>
          </a:xfrm>
          <a:custGeom>
            <a:avLst/>
            <a:gdLst>
              <a:gd name="T0" fmla="*/ 0 w 4976"/>
              <a:gd name="T1" fmla="*/ 14 h 80"/>
              <a:gd name="T2" fmla="*/ 14 w 4976"/>
              <a:gd name="T3" fmla="*/ 0 h 80"/>
              <a:gd name="T4" fmla="*/ 4963 w 4976"/>
              <a:gd name="T5" fmla="*/ 0 h 80"/>
              <a:gd name="T6" fmla="*/ 4976 w 4976"/>
              <a:gd name="T7" fmla="*/ 14 h 80"/>
              <a:gd name="T8" fmla="*/ 4976 w 4976"/>
              <a:gd name="T9" fmla="*/ 67 h 80"/>
              <a:gd name="T10" fmla="*/ 4963 w 4976"/>
              <a:gd name="T11" fmla="*/ 80 h 80"/>
              <a:gd name="T12" fmla="*/ 14 w 4976"/>
              <a:gd name="T13" fmla="*/ 80 h 80"/>
              <a:gd name="T14" fmla="*/ 0 w 4976"/>
              <a:gd name="T15" fmla="*/ 67 h 80"/>
              <a:gd name="T16" fmla="*/ 0 w 4976"/>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6" h="80">
                <a:moveTo>
                  <a:pt x="0" y="14"/>
                </a:moveTo>
                <a:cubicBezTo>
                  <a:pt x="0" y="6"/>
                  <a:pt x="6" y="0"/>
                  <a:pt x="14" y="0"/>
                </a:cubicBezTo>
                <a:lnTo>
                  <a:pt x="4963" y="0"/>
                </a:lnTo>
                <a:cubicBezTo>
                  <a:pt x="4970" y="0"/>
                  <a:pt x="4976" y="6"/>
                  <a:pt x="4976" y="14"/>
                </a:cubicBezTo>
                <a:lnTo>
                  <a:pt x="4976" y="67"/>
                </a:lnTo>
                <a:cubicBezTo>
                  <a:pt x="4976" y="74"/>
                  <a:pt x="4970" y="80"/>
                  <a:pt x="4963"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9"/>
          <p:cNvSpPr>
            <a:spLocks/>
          </p:cNvSpPr>
          <p:nvPr/>
        </p:nvSpPr>
        <p:spPr bwMode="auto">
          <a:xfrm>
            <a:off x="4151947" y="2452687"/>
            <a:ext cx="648653" cy="45719"/>
          </a:xfrm>
          <a:custGeom>
            <a:avLst/>
            <a:gdLst>
              <a:gd name="T0" fmla="*/ 0 w 1552"/>
              <a:gd name="T1" fmla="*/ 14 h 80"/>
              <a:gd name="T2" fmla="*/ 14 w 1552"/>
              <a:gd name="T3" fmla="*/ 0 h 80"/>
              <a:gd name="T4" fmla="*/ 1539 w 1552"/>
              <a:gd name="T5" fmla="*/ 0 h 80"/>
              <a:gd name="T6" fmla="*/ 1552 w 1552"/>
              <a:gd name="T7" fmla="*/ 14 h 80"/>
              <a:gd name="T8" fmla="*/ 1552 w 1552"/>
              <a:gd name="T9" fmla="*/ 67 h 80"/>
              <a:gd name="T10" fmla="*/ 1539 w 1552"/>
              <a:gd name="T11" fmla="*/ 80 h 80"/>
              <a:gd name="T12" fmla="*/ 14 w 1552"/>
              <a:gd name="T13" fmla="*/ 80 h 80"/>
              <a:gd name="T14" fmla="*/ 0 w 1552"/>
              <a:gd name="T15" fmla="*/ 67 h 80"/>
              <a:gd name="T16" fmla="*/ 0 w 1552"/>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2" h="80">
                <a:moveTo>
                  <a:pt x="0" y="14"/>
                </a:moveTo>
                <a:cubicBezTo>
                  <a:pt x="0" y="6"/>
                  <a:pt x="6" y="0"/>
                  <a:pt x="14" y="0"/>
                </a:cubicBezTo>
                <a:lnTo>
                  <a:pt x="1539" y="0"/>
                </a:lnTo>
                <a:cubicBezTo>
                  <a:pt x="1546" y="0"/>
                  <a:pt x="1552" y="6"/>
                  <a:pt x="1552" y="14"/>
                </a:cubicBezTo>
                <a:lnTo>
                  <a:pt x="1552" y="67"/>
                </a:lnTo>
                <a:cubicBezTo>
                  <a:pt x="1552" y="74"/>
                  <a:pt x="1546" y="80"/>
                  <a:pt x="1539"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0"/>
          <p:cNvSpPr>
            <a:spLocks/>
          </p:cNvSpPr>
          <p:nvPr/>
        </p:nvSpPr>
        <p:spPr bwMode="auto">
          <a:xfrm>
            <a:off x="4151948" y="2346324"/>
            <a:ext cx="648653" cy="45719"/>
          </a:xfrm>
          <a:custGeom>
            <a:avLst/>
            <a:gdLst>
              <a:gd name="T0" fmla="*/ 0 w 1504"/>
              <a:gd name="T1" fmla="*/ 14 h 80"/>
              <a:gd name="T2" fmla="*/ 14 w 1504"/>
              <a:gd name="T3" fmla="*/ 0 h 80"/>
              <a:gd name="T4" fmla="*/ 1491 w 1504"/>
              <a:gd name="T5" fmla="*/ 0 h 80"/>
              <a:gd name="T6" fmla="*/ 1504 w 1504"/>
              <a:gd name="T7" fmla="*/ 14 h 80"/>
              <a:gd name="T8" fmla="*/ 1504 w 1504"/>
              <a:gd name="T9" fmla="*/ 67 h 80"/>
              <a:gd name="T10" fmla="*/ 1491 w 1504"/>
              <a:gd name="T11" fmla="*/ 80 h 80"/>
              <a:gd name="T12" fmla="*/ 14 w 1504"/>
              <a:gd name="T13" fmla="*/ 80 h 80"/>
              <a:gd name="T14" fmla="*/ 0 w 1504"/>
              <a:gd name="T15" fmla="*/ 67 h 80"/>
              <a:gd name="T16" fmla="*/ 0 w 1504"/>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4" h="80">
                <a:moveTo>
                  <a:pt x="0" y="14"/>
                </a:moveTo>
                <a:cubicBezTo>
                  <a:pt x="0" y="6"/>
                  <a:pt x="6" y="0"/>
                  <a:pt x="14" y="0"/>
                </a:cubicBezTo>
                <a:lnTo>
                  <a:pt x="1491" y="0"/>
                </a:lnTo>
                <a:cubicBezTo>
                  <a:pt x="1498" y="0"/>
                  <a:pt x="1504" y="6"/>
                  <a:pt x="1504" y="14"/>
                </a:cubicBezTo>
                <a:lnTo>
                  <a:pt x="1504" y="67"/>
                </a:lnTo>
                <a:cubicBezTo>
                  <a:pt x="1504" y="74"/>
                  <a:pt x="1498" y="80"/>
                  <a:pt x="1491"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11"/>
          <p:cNvSpPr>
            <a:spLocks/>
          </p:cNvSpPr>
          <p:nvPr/>
        </p:nvSpPr>
        <p:spPr bwMode="auto">
          <a:xfrm>
            <a:off x="1828800" y="2729098"/>
            <a:ext cx="2971799" cy="45719"/>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12"/>
          <p:cNvSpPr>
            <a:spLocks/>
          </p:cNvSpPr>
          <p:nvPr/>
        </p:nvSpPr>
        <p:spPr bwMode="auto">
          <a:xfrm>
            <a:off x="2209801" y="2832640"/>
            <a:ext cx="709613" cy="46038"/>
          </a:xfrm>
          <a:custGeom>
            <a:avLst/>
            <a:gdLst>
              <a:gd name="T0" fmla="*/ 0 w 1664"/>
              <a:gd name="T1" fmla="*/ 16 h 96"/>
              <a:gd name="T2" fmla="*/ 16 w 1664"/>
              <a:gd name="T3" fmla="*/ 0 h 96"/>
              <a:gd name="T4" fmla="*/ 1648 w 1664"/>
              <a:gd name="T5" fmla="*/ 0 h 96"/>
              <a:gd name="T6" fmla="*/ 1664 w 1664"/>
              <a:gd name="T7" fmla="*/ 16 h 96"/>
              <a:gd name="T8" fmla="*/ 1664 w 1664"/>
              <a:gd name="T9" fmla="*/ 80 h 96"/>
              <a:gd name="T10" fmla="*/ 1648 w 1664"/>
              <a:gd name="T11" fmla="*/ 96 h 96"/>
              <a:gd name="T12" fmla="*/ 16 w 1664"/>
              <a:gd name="T13" fmla="*/ 96 h 96"/>
              <a:gd name="T14" fmla="*/ 0 w 1664"/>
              <a:gd name="T15" fmla="*/ 80 h 96"/>
              <a:gd name="T16" fmla="*/ 0 w 1664"/>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4" h="96">
                <a:moveTo>
                  <a:pt x="0" y="16"/>
                </a:moveTo>
                <a:cubicBezTo>
                  <a:pt x="0" y="8"/>
                  <a:pt x="8" y="0"/>
                  <a:pt x="16" y="0"/>
                </a:cubicBezTo>
                <a:lnTo>
                  <a:pt x="1648" y="0"/>
                </a:lnTo>
                <a:cubicBezTo>
                  <a:pt x="1657" y="0"/>
                  <a:pt x="1664" y="8"/>
                  <a:pt x="1664" y="16"/>
                </a:cubicBezTo>
                <a:lnTo>
                  <a:pt x="1664" y="80"/>
                </a:lnTo>
                <a:cubicBezTo>
                  <a:pt x="1664" y="89"/>
                  <a:pt x="1657" y="96"/>
                  <a:pt x="1648"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8"/>
          <p:cNvSpPr>
            <a:spLocks/>
          </p:cNvSpPr>
          <p:nvPr/>
        </p:nvSpPr>
        <p:spPr bwMode="auto">
          <a:xfrm>
            <a:off x="5638800" y="4495800"/>
            <a:ext cx="2011680" cy="38100"/>
          </a:xfrm>
          <a:custGeom>
            <a:avLst/>
            <a:gdLst>
              <a:gd name="T0" fmla="*/ 0 w 4976"/>
              <a:gd name="T1" fmla="*/ 14 h 80"/>
              <a:gd name="T2" fmla="*/ 14 w 4976"/>
              <a:gd name="T3" fmla="*/ 0 h 80"/>
              <a:gd name="T4" fmla="*/ 4963 w 4976"/>
              <a:gd name="T5" fmla="*/ 0 h 80"/>
              <a:gd name="T6" fmla="*/ 4976 w 4976"/>
              <a:gd name="T7" fmla="*/ 14 h 80"/>
              <a:gd name="T8" fmla="*/ 4976 w 4976"/>
              <a:gd name="T9" fmla="*/ 67 h 80"/>
              <a:gd name="T10" fmla="*/ 4963 w 4976"/>
              <a:gd name="T11" fmla="*/ 80 h 80"/>
              <a:gd name="T12" fmla="*/ 14 w 4976"/>
              <a:gd name="T13" fmla="*/ 80 h 80"/>
              <a:gd name="T14" fmla="*/ 0 w 4976"/>
              <a:gd name="T15" fmla="*/ 67 h 80"/>
              <a:gd name="T16" fmla="*/ 0 w 4976"/>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6" h="80">
                <a:moveTo>
                  <a:pt x="0" y="14"/>
                </a:moveTo>
                <a:cubicBezTo>
                  <a:pt x="0" y="6"/>
                  <a:pt x="6" y="0"/>
                  <a:pt x="14" y="0"/>
                </a:cubicBezTo>
                <a:lnTo>
                  <a:pt x="4963" y="0"/>
                </a:lnTo>
                <a:cubicBezTo>
                  <a:pt x="4970" y="0"/>
                  <a:pt x="4976" y="6"/>
                  <a:pt x="4976" y="14"/>
                </a:cubicBezTo>
                <a:lnTo>
                  <a:pt x="4976" y="67"/>
                </a:lnTo>
                <a:cubicBezTo>
                  <a:pt x="4976" y="74"/>
                  <a:pt x="4970" y="80"/>
                  <a:pt x="4963"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9"/>
          <p:cNvSpPr>
            <a:spLocks/>
          </p:cNvSpPr>
          <p:nvPr/>
        </p:nvSpPr>
        <p:spPr bwMode="auto">
          <a:xfrm>
            <a:off x="8077200" y="4495800"/>
            <a:ext cx="457200" cy="38100"/>
          </a:xfrm>
          <a:custGeom>
            <a:avLst/>
            <a:gdLst>
              <a:gd name="T0" fmla="*/ 0 w 1552"/>
              <a:gd name="T1" fmla="*/ 14 h 80"/>
              <a:gd name="T2" fmla="*/ 14 w 1552"/>
              <a:gd name="T3" fmla="*/ 0 h 80"/>
              <a:gd name="T4" fmla="*/ 1539 w 1552"/>
              <a:gd name="T5" fmla="*/ 0 h 80"/>
              <a:gd name="T6" fmla="*/ 1552 w 1552"/>
              <a:gd name="T7" fmla="*/ 14 h 80"/>
              <a:gd name="T8" fmla="*/ 1552 w 1552"/>
              <a:gd name="T9" fmla="*/ 67 h 80"/>
              <a:gd name="T10" fmla="*/ 1539 w 1552"/>
              <a:gd name="T11" fmla="*/ 80 h 80"/>
              <a:gd name="T12" fmla="*/ 14 w 1552"/>
              <a:gd name="T13" fmla="*/ 80 h 80"/>
              <a:gd name="T14" fmla="*/ 0 w 1552"/>
              <a:gd name="T15" fmla="*/ 67 h 80"/>
              <a:gd name="T16" fmla="*/ 0 w 1552"/>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2" h="80">
                <a:moveTo>
                  <a:pt x="0" y="14"/>
                </a:moveTo>
                <a:cubicBezTo>
                  <a:pt x="0" y="6"/>
                  <a:pt x="6" y="0"/>
                  <a:pt x="14" y="0"/>
                </a:cubicBezTo>
                <a:lnTo>
                  <a:pt x="1539" y="0"/>
                </a:lnTo>
                <a:cubicBezTo>
                  <a:pt x="1546" y="0"/>
                  <a:pt x="1552" y="6"/>
                  <a:pt x="1552" y="14"/>
                </a:cubicBezTo>
                <a:lnTo>
                  <a:pt x="1552" y="67"/>
                </a:lnTo>
                <a:cubicBezTo>
                  <a:pt x="1552" y="74"/>
                  <a:pt x="1546" y="80"/>
                  <a:pt x="1539"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8"/>
          <p:cNvSpPr>
            <a:spLocks/>
          </p:cNvSpPr>
          <p:nvPr/>
        </p:nvSpPr>
        <p:spPr bwMode="auto">
          <a:xfrm>
            <a:off x="5791200" y="5600700"/>
            <a:ext cx="1920240" cy="38100"/>
          </a:xfrm>
          <a:custGeom>
            <a:avLst/>
            <a:gdLst>
              <a:gd name="T0" fmla="*/ 0 w 4976"/>
              <a:gd name="T1" fmla="*/ 14 h 80"/>
              <a:gd name="T2" fmla="*/ 14 w 4976"/>
              <a:gd name="T3" fmla="*/ 0 h 80"/>
              <a:gd name="T4" fmla="*/ 4963 w 4976"/>
              <a:gd name="T5" fmla="*/ 0 h 80"/>
              <a:gd name="T6" fmla="*/ 4976 w 4976"/>
              <a:gd name="T7" fmla="*/ 14 h 80"/>
              <a:gd name="T8" fmla="*/ 4976 w 4976"/>
              <a:gd name="T9" fmla="*/ 67 h 80"/>
              <a:gd name="T10" fmla="*/ 4963 w 4976"/>
              <a:gd name="T11" fmla="*/ 80 h 80"/>
              <a:gd name="T12" fmla="*/ 14 w 4976"/>
              <a:gd name="T13" fmla="*/ 80 h 80"/>
              <a:gd name="T14" fmla="*/ 0 w 4976"/>
              <a:gd name="T15" fmla="*/ 67 h 80"/>
              <a:gd name="T16" fmla="*/ 0 w 4976"/>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6" h="80">
                <a:moveTo>
                  <a:pt x="0" y="14"/>
                </a:moveTo>
                <a:cubicBezTo>
                  <a:pt x="0" y="6"/>
                  <a:pt x="6" y="0"/>
                  <a:pt x="14" y="0"/>
                </a:cubicBezTo>
                <a:lnTo>
                  <a:pt x="4963" y="0"/>
                </a:lnTo>
                <a:cubicBezTo>
                  <a:pt x="4970" y="0"/>
                  <a:pt x="4976" y="6"/>
                  <a:pt x="4976" y="14"/>
                </a:cubicBezTo>
                <a:lnTo>
                  <a:pt x="4976" y="67"/>
                </a:lnTo>
                <a:cubicBezTo>
                  <a:pt x="4976" y="74"/>
                  <a:pt x="4970" y="80"/>
                  <a:pt x="4963"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9"/>
          <p:cNvSpPr>
            <a:spLocks/>
          </p:cNvSpPr>
          <p:nvPr/>
        </p:nvSpPr>
        <p:spPr bwMode="auto">
          <a:xfrm>
            <a:off x="8077200" y="5600700"/>
            <a:ext cx="457200" cy="38100"/>
          </a:xfrm>
          <a:custGeom>
            <a:avLst/>
            <a:gdLst>
              <a:gd name="T0" fmla="*/ 0 w 1552"/>
              <a:gd name="T1" fmla="*/ 14 h 80"/>
              <a:gd name="T2" fmla="*/ 14 w 1552"/>
              <a:gd name="T3" fmla="*/ 0 h 80"/>
              <a:gd name="T4" fmla="*/ 1539 w 1552"/>
              <a:gd name="T5" fmla="*/ 0 h 80"/>
              <a:gd name="T6" fmla="*/ 1552 w 1552"/>
              <a:gd name="T7" fmla="*/ 14 h 80"/>
              <a:gd name="T8" fmla="*/ 1552 w 1552"/>
              <a:gd name="T9" fmla="*/ 67 h 80"/>
              <a:gd name="T10" fmla="*/ 1539 w 1552"/>
              <a:gd name="T11" fmla="*/ 80 h 80"/>
              <a:gd name="T12" fmla="*/ 14 w 1552"/>
              <a:gd name="T13" fmla="*/ 80 h 80"/>
              <a:gd name="T14" fmla="*/ 0 w 1552"/>
              <a:gd name="T15" fmla="*/ 67 h 80"/>
              <a:gd name="T16" fmla="*/ 0 w 1552"/>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2" h="80">
                <a:moveTo>
                  <a:pt x="0" y="14"/>
                </a:moveTo>
                <a:cubicBezTo>
                  <a:pt x="0" y="6"/>
                  <a:pt x="6" y="0"/>
                  <a:pt x="14" y="0"/>
                </a:cubicBezTo>
                <a:lnTo>
                  <a:pt x="1539" y="0"/>
                </a:lnTo>
                <a:cubicBezTo>
                  <a:pt x="1546" y="0"/>
                  <a:pt x="1552" y="6"/>
                  <a:pt x="1552" y="14"/>
                </a:cubicBezTo>
                <a:lnTo>
                  <a:pt x="1552" y="67"/>
                </a:lnTo>
                <a:cubicBezTo>
                  <a:pt x="1552" y="74"/>
                  <a:pt x="1546" y="80"/>
                  <a:pt x="1539"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8"/>
          <p:cNvSpPr>
            <a:spLocks/>
          </p:cNvSpPr>
          <p:nvPr/>
        </p:nvSpPr>
        <p:spPr bwMode="auto">
          <a:xfrm>
            <a:off x="5905852" y="5324475"/>
            <a:ext cx="1790349" cy="45719"/>
          </a:xfrm>
          <a:custGeom>
            <a:avLst/>
            <a:gdLst>
              <a:gd name="T0" fmla="*/ 0 w 4976"/>
              <a:gd name="T1" fmla="*/ 14 h 80"/>
              <a:gd name="T2" fmla="*/ 14 w 4976"/>
              <a:gd name="T3" fmla="*/ 0 h 80"/>
              <a:gd name="T4" fmla="*/ 4963 w 4976"/>
              <a:gd name="T5" fmla="*/ 0 h 80"/>
              <a:gd name="T6" fmla="*/ 4976 w 4976"/>
              <a:gd name="T7" fmla="*/ 14 h 80"/>
              <a:gd name="T8" fmla="*/ 4976 w 4976"/>
              <a:gd name="T9" fmla="*/ 67 h 80"/>
              <a:gd name="T10" fmla="*/ 4963 w 4976"/>
              <a:gd name="T11" fmla="*/ 80 h 80"/>
              <a:gd name="T12" fmla="*/ 14 w 4976"/>
              <a:gd name="T13" fmla="*/ 80 h 80"/>
              <a:gd name="T14" fmla="*/ 0 w 4976"/>
              <a:gd name="T15" fmla="*/ 67 h 80"/>
              <a:gd name="T16" fmla="*/ 0 w 4976"/>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6" h="80">
                <a:moveTo>
                  <a:pt x="0" y="14"/>
                </a:moveTo>
                <a:cubicBezTo>
                  <a:pt x="0" y="6"/>
                  <a:pt x="6" y="0"/>
                  <a:pt x="14" y="0"/>
                </a:cubicBezTo>
                <a:lnTo>
                  <a:pt x="4963" y="0"/>
                </a:lnTo>
                <a:cubicBezTo>
                  <a:pt x="4970" y="0"/>
                  <a:pt x="4976" y="6"/>
                  <a:pt x="4976" y="14"/>
                </a:cubicBezTo>
                <a:lnTo>
                  <a:pt x="4976" y="67"/>
                </a:lnTo>
                <a:cubicBezTo>
                  <a:pt x="4976" y="74"/>
                  <a:pt x="4970" y="80"/>
                  <a:pt x="4963"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9"/>
          <p:cNvSpPr>
            <a:spLocks/>
          </p:cNvSpPr>
          <p:nvPr/>
        </p:nvSpPr>
        <p:spPr bwMode="auto">
          <a:xfrm>
            <a:off x="7924800" y="5330824"/>
            <a:ext cx="609600" cy="45719"/>
          </a:xfrm>
          <a:custGeom>
            <a:avLst/>
            <a:gdLst>
              <a:gd name="T0" fmla="*/ 0 w 1552"/>
              <a:gd name="T1" fmla="*/ 14 h 80"/>
              <a:gd name="T2" fmla="*/ 14 w 1552"/>
              <a:gd name="T3" fmla="*/ 0 h 80"/>
              <a:gd name="T4" fmla="*/ 1539 w 1552"/>
              <a:gd name="T5" fmla="*/ 0 h 80"/>
              <a:gd name="T6" fmla="*/ 1552 w 1552"/>
              <a:gd name="T7" fmla="*/ 14 h 80"/>
              <a:gd name="T8" fmla="*/ 1552 w 1552"/>
              <a:gd name="T9" fmla="*/ 67 h 80"/>
              <a:gd name="T10" fmla="*/ 1539 w 1552"/>
              <a:gd name="T11" fmla="*/ 80 h 80"/>
              <a:gd name="T12" fmla="*/ 14 w 1552"/>
              <a:gd name="T13" fmla="*/ 80 h 80"/>
              <a:gd name="T14" fmla="*/ 0 w 1552"/>
              <a:gd name="T15" fmla="*/ 67 h 80"/>
              <a:gd name="T16" fmla="*/ 0 w 1552"/>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2" h="80">
                <a:moveTo>
                  <a:pt x="0" y="14"/>
                </a:moveTo>
                <a:cubicBezTo>
                  <a:pt x="0" y="6"/>
                  <a:pt x="6" y="0"/>
                  <a:pt x="14" y="0"/>
                </a:cubicBezTo>
                <a:lnTo>
                  <a:pt x="1539" y="0"/>
                </a:lnTo>
                <a:cubicBezTo>
                  <a:pt x="1546" y="0"/>
                  <a:pt x="1552" y="6"/>
                  <a:pt x="1552" y="14"/>
                </a:cubicBezTo>
                <a:lnTo>
                  <a:pt x="1552" y="67"/>
                </a:lnTo>
                <a:cubicBezTo>
                  <a:pt x="1552" y="74"/>
                  <a:pt x="1546" y="80"/>
                  <a:pt x="1539"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8"/>
          <p:cNvSpPr>
            <a:spLocks/>
          </p:cNvSpPr>
          <p:nvPr/>
        </p:nvSpPr>
        <p:spPr bwMode="auto">
          <a:xfrm>
            <a:off x="5745480" y="5459413"/>
            <a:ext cx="2788920" cy="45719"/>
          </a:xfrm>
          <a:custGeom>
            <a:avLst/>
            <a:gdLst>
              <a:gd name="T0" fmla="*/ 0 w 4976"/>
              <a:gd name="T1" fmla="*/ 14 h 80"/>
              <a:gd name="T2" fmla="*/ 14 w 4976"/>
              <a:gd name="T3" fmla="*/ 0 h 80"/>
              <a:gd name="T4" fmla="*/ 4963 w 4976"/>
              <a:gd name="T5" fmla="*/ 0 h 80"/>
              <a:gd name="T6" fmla="*/ 4976 w 4976"/>
              <a:gd name="T7" fmla="*/ 14 h 80"/>
              <a:gd name="T8" fmla="*/ 4976 w 4976"/>
              <a:gd name="T9" fmla="*/ 67 h 80"/>
              <a:gd name="T10" fmla="*/ 4963 w 4976"/>
              <a:gd name="T11" fmla="*/ 80 h 80"/>
              <a:gd name="T12" fmla="*/ 14 w 4976"/>
              <a:gd name="T13" fmla="*/ 80 h 80"/>
              <a:gd name="T14" fmla="*/ 0 w 4976"/>
              <a:gd name="T15" fmla="*/ 67 h 80"/>
              <a:gd name="T16" fmla="*/ 0 w 4976"/>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6" h="80">
                <a:moveTo>
                  <a:pt x="0" y="14"/>
                </a:moveTo>
                <a:cubicBezTo>
                  <a:pt x="0" y="6"/>
                  <a:pt x="6" y="0"/>
                  <a:pt x="14" y="0"/>
                </a:cubicBezTo>
                <a:lnTo>
                  <a:pt x="4963" y="0"/>
                </a:lnTo>
                <a:cubicBezTo>
                  <a:pt x="4970" y="0"/>
                  <a:pt x="4976" y="6"/>
                  <a:pt x="4976" y="14"/>
                </a:cubicBezTo>
                <a:lnTo>
                  <a:pt x="4976" y="67"/>
                </a:lnTo>
                <a:cubicBezTo>
                  <a:pt x="4976" y="74"/>
                  <a:pt x="4970" y="80"/>
                  <a:pt x="4963"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Freeform 26"/>
          <p:cNvSpPr>
            <a:spLocks/>
          </p:cNvSpPr>
          <p:nvPr/>
        </p:nvSpPr>
        <p:spPr bwMode="auto">
          <a:xfrm>
            <a:off x="1447800" y="1793874"/>
            <a:ext cx="1066800" cy="402431"/>
          </a:xfrm>
          <a:custGeom>
            <a:avLst/>
            <a:gdLst>
              <a:gd name="T0" fmla="*/ 0 w 4208"/>
              <a:gd name="T1" fmla="*/ 14 h 80"/>
              <a:gd name="T2" fmla="*/ 14 w 4208"/>
              <a:gd name="T3" fmla="*/ 0 h 80"/>
              <a:gd name="T4" fmla="*/ 4195 w 4208"/>
              <a:gd name="T5" fmla="*/ 0 h 80"/>
              <a:gd name="T6" fmla="*/ 4208 w 4208"/>
              <a:gd name="T7" fmla="*/ 14 h 80"/>
              <a:gd name="T8" fmla="*/ 4208 w 4208"/>
              <a:gd name="T9" fmla="*/ 67 h 80"/>
              <a:gd name="T10" fmla="*/ 4195 w 4208"/>
              <a:gd name="T11" fmla="*/ 80 h 80"/>
              <a:gd name="T12" fmla="*/ 14 w 4208"/>
              <a:gd name="T13" fmla="*/ 80 h 80"/>
              <a:gd name="T14" fmla="*/ 0 w 4208"/>
              <a:gd name="T15" fmla="*/ 67 h 80"/>
              <a:gd name="T16" fmla="*/ 0 w 4208"/>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8" h="80">
                <a:moveTo>
                  <a:pt x="0" y="14"/>
                </a:moveTo>
                <a:cubicBezTo>
                  <a:pt x="0" y="6"/>
                  <a:pt x="6" y="0"/>
                  <a:pt x="14" y="0"/>
                </a:cubicBezTo>
                <a:lnTo>
                  <a:pt x="4195" y="0"/>
                </a:lnTo>
                <a:cubicBezTo>
                  <a:pt x="4202" y="0"/>
                  <a:pt x="4208" y="6"/>
                  <a:pt x="4208" y="14"/>
                </a:cubicBezTo>
                <a:lnTo>
                  <a:pt x="4208" y="67"/>
                </a:lnTo>
                <a:cubicBezTo>
                  <a:pt x="4208" y="74"/>
                  <a:pt x="4202" y="80"/>
                  <a:pt x="4195"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Freeform 27"/>
          <p:cNvSpPr>
            <a:spLocks/>
          </p:cNvSpPr>
          <p:nvPr/>
        </p:nvSpPr>
        <p:spPr bwMode="auto">
          <a:xfrm>
            <a:off x="5257800" y="1793874"/>
            <a:ext cx="1066800" cy="402431"/>
          </a:xfrm>
          <a:custGeom>
            <a:avLst/>
            <a:gdLst>
              <a:gd name="T0" fmla="*/ 0 w 4208"/>
              <a:gd name="T1" fmla="*/ 14 h 80"/>
              <a:gd name="T2" fmla="*/ 14 w 4208"/>
              <a:gd name="T3" fmla="*/ 0 h 80"/>
              <a:gd name="T4" fmla="*/ 4195 w 4208"/>
              <a:gd name="T5" fmla="*/ 0 h 80"/>
              <a:gd name="T6" fmla="*/ 4208 w 4208"/>
              <a:gd name="T7" fmla="*/ 14 h 80"/>
              <a:gd name="T8" fmla="*/ 4208 w 4208"/>
              <a:gd name="T9" fmla="*/ 67 h 80"/>
              <a:gd name="T10" fmla="*/ 4195 w 4208"/>
              <a:gd name="T11" fmla="*/ 80 h 80"/>
              <a:gd name="T12" fmla="*/ 14 w 4208"/>
              <a:gd name="T13" fmla="*/ 80 h 80"/>
              <a:gd name="T14" fmla="*/ 0 w 4208"/>
              <a:gd name="T15" fmla="*/ 67 h 80"/>
              <a:gd name="T16" fmla="*/ 0 w 4208"/>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8" h="80">
                <a:moveTo>
                  <a:pt x="0" y="14"/>
                </a:moveTo>
                <a:cubicBezTo>
                  <a:pt x="0" y="6"/>
                  <a:pt x="6" y="0"/>
                  <a:pt x="14" y="0"/>
                </a:cubicBezTo>
                <a:lnTo>
                  <a:pt x="4195" y="0"/>
                </a:lnTo>
                <a:cubicBezTo>
                  <a:pt x="4202" y="0"/>
                  <a:pt x="4208" y="6"/>
                  <a:pt x="4208" y="14"/>
                </a:cubicBezTo>
                <a:lnTo>
                  <a:pt x="4208" y="67"/>
                </a:lnTo>
                <a:cubicBezTo>
                  <a:pt x="4208" y="74"/>
                  <a:pt x="4202" y="80"/>
                  <a:pt x="4195"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val 29"/>
          <p:cNvSpPr/>
          <p:nvPr/>
        </p:nvSpPr>
        <p:spPr>
          <a:xfrm>
            <a:off x="1295400" y="1752600"/>
            <a:ext cx="1371600" cy="5334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val 30"/>
          <p:cNvSpPr/>
          <p:nvPr/>
        </p:nvSpPr>
        <p:spPr>
          <a:xfrm>
            <a:off x="5105400" y="1728388"/>
            <a:ext cx="1371600" cy="5334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0031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763000" cy="742950"/>
          </a:xfrm>
        </p:spPr>
        <p:txBody>
          <a:bodyPr/>
          <a:lstStyle/>
          <a:p>
            <a:r>
              <a:rPr lang="en-US" dirty="0" smtClean="0"/>
              <a:t>Power of Attorney for Health Care </a:t>
            </a:r>
            <a:r>
              <a:rPr lang="en-US" sz="2400" dirty="0"/>
              <a:t>(</a:t>
            </a:r>
            <a:r>
              <a:rPr lang="en-US" sz="2400" dirty="0">
                <a:solidFill>
                  <a:srgbClr val="C00000"/>
                </a:solidFill>
                <a:latin typeface="Calibri Light" panose="020F0302020204030204" pitchFamily="34" charset="0"/>
                <a:cs typeface="Calibri Light" panose="020F0302020204030204" pitchFamily="34" charset="0"/>
              </a:rPr>
              <a:t>Carle Version</a:t>
            </a:r>
            <a:r>
              <a:rPr lang="en-US" sz="2400" dirty="0"/>
              <a:t>)</a:t>
            </a:r>
            <a:r>
              <a:rPr lang="en-US" dirty="0" smtClean="0"/>
              <a:t>:</a:t>
            </a:r>
            <a:endParaRPr lang="en-US" dirty="0"/>
          </a:p>
        </p:txBody>
      </p:sp>
      <p:sp>
        <p:nvSpPr>
          <p:cNvPr id="3" name="TextBox 2"/>
          <p:cNvSpPr txBox="1"/>
          <p:nvPr/>
        </p:nvSpPr>
        <p:spPr>
          <a:xfrm>
            <a:off x="266282" y="2260665"/>
            <a:ext cx="887648" cy="215443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Basic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Appoint someone to make healthcare decisions when not able. </a:t>
            </a:r>
          </a:p>
        </p:txBody>
      </p:sp>
      <p:pic>
        <p:nvPicPr>
          <p:cNvPr id="4" name="Picture 3"/>
          <p:cNvPicPr>
            <a:picLocks noChangeAspect="1"/>
          </p:cNvPicPr>
          <p:nvPr/>
        </p:nvPicPr>
        <p:blipFill>
          <a:blip r:embed="rId3"/>
          <a:stretch>
            <a:fillRect/>
          </a:stretch>
        </p:blipFill>
        <p:spPr>
          <a:xfrm>
            <a:off x="5105394" y="1657350"/>
            <a:ext cx="3640603" cy="42862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286225" y="1657351"/>
            <a:ext cx="3742976" cy="4286250"/>
          </a:xfrm>
          <a:prstGeom prst="rect">
            <a:avLst/>
          </a:prstGeom>
          <a:ln>
            <a:solidFill>
              <a:schemeClr val="tx1"/>
            </a:solidFill>
          </a:ln>
        </p:spPr>
      </p:pic>
      <p:sp>
        <p:nvSpPr>
          <p:cNvPr id="11" name="Freeform 10"/>
          <p:cNvSpPr>
            <a:spLocks/>
          </p:cNvSpPr>
          <p:nvPr/>
        </p:nvSpPr>
        <p:spPr bwMode="auto">
          <a:xfrm>
            <a:off x="1905001" y="2346324"/>
            <a:ext cx="1848943" cy="45719"/>
          </a:xfrm>
          <a:custGeom>
            <a:avLst/>
            <a:gdLst>
              <a:gd name="T0" fmla="*/ 0 w 4208"/>
              <a:gd name="T1" fmla="*/ 14 h 80"/>
              <a:gd name="T2" fmla="*/ 14 w 4208"/>
              <a:gd name="T3" fmla="*/ 0 h 80"/>
              <a:gd name="T4" fmla="*/ 4195 w 4208"/>
              <a:gd name="T5" fmla="*/ 0 h 80"/>
              <a:gd name="T6" fmla="*/ 4208 w 4208"/>
              <a:gd name="T7" fmla="*/ 14 h 80"/>
              <a:gd name="T8" fmla="*/ 4208 w 4208"/>
              <a:gd name="T9" fmla="*/ 67 h 80"/>
              <a:gd name="T10" fmla="*/ 4195 w 4208"/>
              <a:gd name="T11" fmla="*/ 80 h 80"/>
              <a:gd name="T12" fmla="*/ 14 w 4208"/>
              <a:gd name="T13" fmla="*/ 80 h 80"/>
              <a:gd name="T14" fmla="*/ 0 w 4208"/>
              <a:gd name="T15" fmla="*/ 67 h 80"/>
              <a:gd name="T16" fmla="*/ 0 w 4208"/>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8" h="80">
                <a:moveTo>
                  <a:pt x="0" y="14"/>
                </a:moveTo>
                <a:cubicBezTo>
                  <a:pt x="0" y="6"/>
                  <a:pt x="6" y="0"/>
                  <a:pt x="14" y="0"/>
                </a:cubicBezTo>
                <a:lnTo>
                  <a:pt x="4195" y="0"/>
                </a:lnTo>
                <a:cubicBezTo>
                  <a:pt x="4202" y="0"/>
                  <a:pt x="4208" y="6"/>
                  <a:pt x="4208" y="14"/>
                </a:cubicBezTo>
                <a:lnTo>
                  <a:pt x="4208" y="67"/>
                </a:lnTo>
                <a:cubicBezTo>
                  <a:pt x="4208" y="74"/>
                  <a:pt x="4202" y="80"/>
                  <a:pt x="4195"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reeform 8"/>
          <p:cNvSpPr>
            <a:spLocks/>
          </p:cNvSpPr>
          <p:nvPr/>
        </p:nvSpPr>
        <p:spPr bwMode="auto">
          <a:xfrm>
            <a:off x="1690686" y="2452687"/>
            <a:ext cx="2256474" cy="45719"/>
          </a:xfrm>
          <a:custGeom>
            <a:avLst/>
            <a:gdLst>
              <a:gd name="T0" fmla="*/ 0 w 4976"/>
              <a:gd name="T1" fmla="*/ 14 h 80"/>
              <a:gd name="T2" fmla="*/ 14 w 4976"/>
              <a:gd name="T3" fmla="*/ 0 h 80"/>
              <a:gd name="T4" fmla="*/ 4963 w 4976"/>
              <a:gd name="T5" fmla="*/ 0 h 80"/>
              <a:gd name="T6" fmla="*/ 4976 w 4976"/>
              <a:gd name="T7" fmla="*/ 14 h 80"/>
              <a:gd name="T8" fmla="*/ 4976 w 4976"/>
              <a:gd name="T9" fmla="*/ 67 h 80"/>
              <a:gd name="T10" fmla="*/ 4963 w 4976"/>
              <a:gd name="T11" fmla="*/ 80 h 80"/>
              <a:gd name="T12" fmla="*/ 14 w 4976"/>
              <a:gd name="T13" fmla="*/ 80 h 80"/>
              <a:gd name="T14" fmla="*/ 0 w 4976"/>
              <a:gd name="T15" fmla="*/ 67 h 80"/>
              <a:gd name="T16" fmla="*/ 0 w 4976"/>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6" h="80">
                <a:moveTo>
                  <a:pt x="0" y="14"/>
                </a:moveTo>
                <a:cubicBezTo>
                  <a:pt x="0" y="6"/>
                  <a:pt x="6" y="0"/>
                  <a:pt x="14" y="0"/>
                </a:cubicBezTo>
                <a:lnTo>
                  <a:pt x="4963" y="0"/>
                </a:lnTo>
                <a:cubicBezTo>
                  <a:pt x="4970" y="0"/>
                  <a:pt x="4976" y="6"/>
                  <a:pt x="4976" y="14"/>
                </a:cubicBezTo>
                <a:lnTo>
                  <a:pt x="4976" y="67"/>
                </a:lnTo>
                <a:cubicBezTo>
                  <a:pt x="4976" y="74"/>
                  <a:pt x="4970" y="80"/>
                  <a:pt x="4963"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9"/>
          <p:cNvSpPr>
            <a:spLocks/>
          </p:cNvSpPr>
          <p:nvPr/>
        </p:nvSpPr>
        <p:spPr bwMode="auto">
          <a:xfrm>
            <a:off x="4151947" y="2452687"/>
            <a:ext cx="648653" cy="45719"/>
          </a:xfrm>
          <a:custGeom>
            <a:avLst/>
            <a:gdLst>
              <a:gd name="T0" fmla="*/ 0 w 1552"/>
              <a:gd name="T1" fmla="*/ 14 h 80"/>
              <a:gd name="T2" fmla="*/ 14 w 1552"/>
              <a:gd name="T3" fmla="*/ 0 h 80"/>
              <a:gd name="T4" fmla="*/ 1539 w 1552"/>
              <a:gd name="T5" fmla="*/ 0 h 80"/>
              <a:gd name="T6" fmla="*/ 1552 w 1552"/>
              <a:gd name="T7" fmla="*/ 14 h 80"/>
              <a:gd name="T8" fmla="*/ 1552 w 1552"/>
              <a:gd name="T9" fmla="*/ 67 h 80"/>
              <a:gd name="T10" fmla="*/ 1539 w 1552"/>
              <a:gd name="T11" fmla="*/ 80 h 80"/>
              <a:gd name="T12" fmla="*/ 14 w 1552"/>
              <a:gd name="T13" fmla="*/ 80 h 80"/>
              <a:gd name="T14" fmla="*/ 0 w 1552"/>
              <a:gd name="T15" fmla="*/ 67 h 80"/>
              <a:gd name="T16" fmla="*/ 0 w 1552"/>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2" h="80">
                <a:moveTo>
                  <a:pt x="0" y="14"/>
                </a:moveTo>
                <a:cubicBezTo>
                  <a:pt x="0" y="6"/>
                  <a:pt x="6" y="0"/>
                  <a:pt x="14" y="0"/>
                </a:cubicBezTo>
                <a:lnTo>
                  <a:pt x="1539" y="0"/>
                </a:lnTo>
                <a:cubicBezTo>
                  <a:pt x="1546" y="0"/>
                  <a:pt x="1552" y="6"/>
                  <a:pt x="1552" y="14"/>
                </a:cubicBezTo>
                <a:lnTo>
                  <a:pt x="1552" y="67"/>
                </a:lnTo>
                <a:cubicBezTo>
                  <a:pt x="1552" y="74"/>
                  <a:pt x="1546" y="80"/>
                  <a:pt x="1539"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0"/>
          <p:cNvSpPr>
            <a:spLocks/>
          </p:cNvSpPr>
          <p:nvPr/>
        </p:nvSpPr>
        <p:spPr bwMode="auto">
          <a:xfrm>
            <a:off x="4151948" y="2346324"/>
            <a:ext cx="648653" cy="45719"/>
          </a:xfrm>
          <a:custGeom>
            <a:avLst/>
            <a:gdLst>
              <a:gd name="T0" fmla="*/ 0 w 1504"/>
              <a:gd name="T1" fmla="*/ 14 h 80"/>
              <a:gd name="T2" fmla="*/ 14 w 1504"/>
              <a:gd name="T3" fmla="*/ 0 h 80"/>
              <a:gd name="T4" fmla="*/ 1491 w 1504"/>
              <a:gd name="T5" fmla="*/ 0 h 80"/>
              <a:gd name="T6" fmla="*/ 1504 w 1504"/>
              <a:gd name="T7" fmla="*/ 14 h 80"/>
              <a:gd name="T8" fmla="*/ 1504 w 1504"/>
              <a:gd name="T9" fmla="*/ 67 h 80"/>
              <a:gd name="T10" fmla="*/ 1491 w 1504"/>
              <a:gd name="T11" fmla="*/ 80 h 80"/>
              <a:gd name="T12" fmla="*/ 14 w 1504"/>
              <a:gd name="T13" fmla="*/ 80 h 80"/>
              <a:gd name="T14" fmla="*/ 0 w 1504"/>
              <a:gd name="T15" fmla="*/ 67 h 80"/>
              <a:gd name="T16" fmla="*/ 0 w 1504"/>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4" h="80">
                <a:moveTo>
                  <a:pt x="0" y="14"/>
                </a:moveTo>
                <a:cubicBezTo>
                  <a:pt x="0" y="6"/>
                  <a:pt x="6" y="0"/>
                  <a:pt x="14" y="0"/>
                </a:cubicBezTo>
                <a:lnTo>
                  <a:pt x="1491" y="0"/>
                </a:lnTo>
                <a:cubicBezTo>
                  <a:pt x="1498" y="0"/>
                  <a:pt x="1504" y="6"/>
                  <a:pt x="1504" y="14"/>
                </a:cubicBezTo>
                <a:lnTo>
                  <a:pt x="1504" y="67"/>
                </a:lnTo>
                <a:cubicBezTo>
                  <a:pt x="1504" y="74"/>
                  <a:pt x="1498" y="80"/>
                  <a:pt x="1491"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11"/>
          <p:cNvSpPr>
            <a:spLocks/>
          </p:cNvSpPr>
          <p:nvPr/>
        </p:nvSpPr>
        <p:spPr bwMode="auto">
          <a:xfrm>
            <a:off x="1828800" y="2729098"/>
            <a:ext cx="2971799" cy="45719"/>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12"/>
          <p:cNvSpPr>
            <a:spLocks/>
          </p:cNvSpPr>
          <p:nvPr/>
        </p:nvSpPr>
        <p:spPr bwMode="auto">
          <a:xfrm>
            <a:off x="2209801" y="2832640"/>
            <a:ext cx="709613" cy="46038"/>
          </a:xfrm>
          <a:custGeom>
            <a:avLst/>
            <a:gdLst>
              <a:gd name="T0" fmla="*/ 0 w 1664"/>
              <a:gd name="T1" fmla="*/ 16 h 96"/>
              <a:gd name="T2" fmla="*/ 16 w 1664"/>
              <a:gd name="T3" fmla="*/ 0 h 96"/>
              <a:gd name="T4" fmla="*/ 1648 w 1664"/>
              <a:gd name="T5" fmla="*/ 0 h 96"/>
              <a:gd name="T6" fmla="*/ 1664 w 1664"/>
              <a:gd name="T7" fmla="*/ 16 h 96"/>
              <a:gd name="T8" fmla="*/ 1664 w 1664"/>
              <a:gd name="T9" fmla="*/ 80 h 96"/>
              <a:gd name="T10" fmla="*/ 1648 w 1664"/>
              <a:gd name="T11" fmla="*/ 96 h 96"/>
              <a:gd name="T12" fmla="*/ 16 w 1664"/>
              <a:gd name="T13" fmla="*/ 96 h 96"/>
              <a:gd name="T14" fmla="*/ 0 w 1664"/>
              <a:gd name="T15" fmla="*/ 80 h 96"/>
              <a:gd name="T16" fmla="*/ 0 w 1664"/>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4" h="96">
                <a:moveTo>
                  <a:pt x="0" y="16"/>
                </a:moveTo>
                <a:cubicBezTo>
                  <a:pt x="0" y="8"/>
                  <a:pt x="8" y="0"/>
                  <a:pt x="16" y="0"/>
                </a:cubicBezTo>
                <a:lnTo>
                  <a:pt x="1648" y="0"/>
                </a:lnTo>
                <a:cubicBezTo>
                  <a:pt x="1657" y="0"/>
                  <a:pt x="1664" y="8"/>
                  <a:pt x="1664" y="16"/>
                </a:cubicBezTo>
                <a:lnTo>
                  <a:pt x="1664" y="80"/>
                </a:lnTo>
                <a:cubicBezTo>
                  <a:pt x="1664" y="89"/>
                  <a:pt x="1657" y="96"/>
                  <a:pt x="1648"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8"/>
          <p:cNvSpPr>
            <a:spLocks/>
          </p:cNvSpPr>
          <p:nvPr/>
        </p:nvSpPr>
        <p:spPr bwMode="auto">
          <a:xfrm>
            <a:off x="5638800" y="4495800"/>
            <a:ext cx="2011680" cy="38100"/>
          </a:xfrm>
          <a:custGeom>
            <a:avLst/>
            <a:gdLst>
              <a:gd name="T0" fmla="*/ 0 w 4976"/>
              <a:gd name="T1" fmla="*/ 14 h 80"/>
              <a:gd name="T2" fmla="*/ 14 w 4976"/>
              <a:gd name="T3" fmla="*/ 0 h 80"/>
              <a:gd name="T4" fmla="*/ 4963 w 4976"/>
              <a:gd name="T5" fmla="*/ 0 h 80"/>
              <a:gd name="T6" fmla="*/ 4976 w 4976"/>
              <a:gd name="T7" fmla="*/ 14 h 80"/>
              <a:gd name="T8" fmla="*/ 4976 w 4976"/>
              <a:gd name="T9" fmla="*/ 67 h 80"/>
              <a:gd name="T10" fmla="*/ 4963 w 4976"/>
              <a:gd name="T11" fmla="*/ 80 h 80"/>
              <a:gd name="T12" fmla="*/ 14 w 4976"/>
              <a:gd name="T13" fmla="*/ 80 h 80"/>
              <a:gd name="T14" fmla="*/ 0 w 4976"/>
              <a:gd name="T15" fmla="*/ 67 h 80"/>
              <a:gd name="T16" fmla="*/ 0 w 4976"/>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6" h="80">
                <a:moveTo>
                  <a:pt x="0" y="14"/>
                </a:moveTo>
                <a:cubicBezTo>
                  <a:pt x="0" y="6"/>
                  <a:pt x="6" y="0"/>
                  <a:pt x="14" y="0"/>
                </a:cubicBezTo>
                <a:lnTo>
                  <a:pt x="4963" y="0"/>
                </a:lnTo>
                <a:cubicBezTo>
                  <a:pt x="4970" y="0"/>
                  <a:pt x="4976" y="6"/>
                  <a:pt x="4976" y="14"/>
                </a:cubicBezTo>
                <a:lnTo>
                  <a:pt x="4976" y="67"/>
                </a:lnTo>
                <a:cubicBezTo>
                  <a:pt x="4976" y="74"/>
                  <a:pt x="4970" y="80"/>
                  <a:pt x="4963"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9"/>
          <p:cNvSpPr>
            <a:spLocks/>
          </p:cNvSpPr>
          <p:nvPr/>
        </p:nvSpPr>
        <p:spPr bwMode="auto">
          <a:xfrm>
            <a:off x="8077200" y="4495800"/>
            <a:ext cx="457200" cy="38100"/>
          </a:xfrm>
          <a:custGeom>
            <a:avLst/>
            <a:gdLst>
              <a:gd name="T0" fmla="*/ 0 w 1552"/>
              <a:gd name="T1" fmla="*/ 14 h 80"/>
              <a:gd name="T2" fmla="*/ 14 w 1552"/>
              <a:gd name="T3" fmla="*/ 0 h 80"/>
              <a:gd name="T4" fmla="*/ 1539 w 1552"/>
              <a:gd name="T5" fmla="*/ 0 h 80"/>
              <a:gd name="T6" fmla="*/ 1552 w 1552"/>
              <a:gd name="T7" fmla="*/ 14 h 80"/>
              <a:gd name="T8" fmla="*/ 1552 w 1552"/>
              <a:gd name="T9" fmla="*/ 67 h 80"/>
              <a:gd name="T10" fmla="*/ 1539 w 1552"/>
              <a:gd name="T11" fmla="*/ 80 h 80"/>
              <a:gd name="T12" fmla="*/ 14 w 1552"/>
              <a:gd name="T13" fmla="*/ 80 h 80"/>
              <a:gd name="T14" fmla="*/ 0 w 1552"/>
              <a:gd name="T15" fmla="*/ 67 h 80"/>
              <a:gd name="T16" fmla="*/ 0 w 1552"/>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2" h="80">
                <a:moveTo>
                  <a:pt x="0" y="14"/>
                </a:moveTo>
                <a:cubicBezTo>
                  <a:pt x="0" y="6"/>
                  <a:pt x="6" y="0"/>
                  <a:pt x="14" y="0"/>
                </a:cubicBezTo>
                <a:lnTo>
                  <a:pt x="1539" y="0"/>
                </a:lnTo>
                <a:cubicBezTo>
                  <a:pt x="1546" y="0"/>
                  <a:pt x="1552" y="6"/>
                  <a:pt x="1552" y="14"/>
                </a:cubicBezTo>
                <a:lnTo>
                  <a:pt x="1552" y="67"/>
                </a:lnTo>
                <a:cubicBezTo>
                  <a:pt x="1552" y="74"/>
                  <a:pt x="1546" y="80"/>
                  <a:pt x="1539"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8"/>
          <p:cNvSpPr>
            <a:spLocks/>
          </p:cNvSpPr>
          <p:nvPr/>
        </p:nvSpPr>
        <p:spPr bwMode="auto">
          <a:xfrm>
            <a:off x="5791200" y="5600700"/>
            <a:ext cx="1920240" cy="38100"/>
          </a:xfrm>
          <a:custGeom>
            <a:avLst/>
            <a:gdLst>
              <a:gd name="T0" fmla="*/ 0 w 4976"/>
              <a:gd name="T1" fmla="*/ 14 h 80"/>
              <a:gd name="T2" fmla="*/ 14 w 4976"/>
              <a:gd name="T3" fmla="*/ 0 h 80"/>
              <a:gd name="T4" fmla="*/ 4963 w 4976"/>
              <a:gd name="T5" fmla="*/ 0 h 80"/>
              <a:gd name="T6" fmla="*/ 4976 w 4976"/>
              <a:gd name="T7" fmla="*/ 14 h 80"/>
              <a:gd name="T8" fmla="*/ 4976 w 4976"/>
              <a:gd name="T9" fmla="*/ 67 h 80"/>
              <a:gd name="T10" fmla="*/ 4963 w 4976"/>
              <a:gd name="T11" fmla="*/ 80 h 80"/>
              <a:gd name="T12" fmla="*/ 14 w 4976"/>
              <a:gd name="T13" fmla="*/ 80 h 80"/>
              <a:gd name="T14" fmla="*/ 0 w 4976"/>
              <a:gd name="T15" fmla="*/ 67 h 80"/>
              <a:gd name="T16" fmla="*/ 0 w 4976"/>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6" h="80">
                <a:moveTo>
                  <a:pt x="0" y="14"/>
                </a:moveTo>
                <a:cubicBezTo>
                  <a:pt x="0" y="6"/>
                  <a:pt x="6" y="0"/>
                  <a:pt x="14" y="0"/>
                </a:cubicBezTo>
                <a:lnTo>
                  <a:pt x="4963" y="0"/>
                </a:lnTo>
                <a:cubicBezTo>
                  <a:pt x="4970" y="0"/>
                  <a:pt x="4976" y="6"/>
                  <a:pt x="4976" y="14"/>
                </a:cubicBezTo>
                <a:lnTo>
                  <a:pt x="4976" y="67"/>
                </a:lnTo>
                <a:cubicBezTo>
                  <a:pt x="4976" y="74"/>
                  <a:pt x="4970" y="80"/>
                  <a:pt x="4963"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9"/>
          <p:cNvSpPr>
            <a:spLocks/>
          </p:cNvSpPr>
          <p:nvPr/>
        </p:nvSpPr>
        <p:spPr bwMode="auto">
          <a:xfrm>
            <a:off x="8077200" y="5600700"/>
            <a:ext cx="457200" cy="38100"/>
          </a:xfrm>
          <a:custGeom>
            <a:avLst/>
            <a:gdLst>
              <a:gd name="T0" fmla="*/ 0 w 1552"/>
              <a:gd name="T1" fmla="*/ 14 h 80"/>
              <a:gd name="T2" fmla="*/ 14 w 1552"/>
              <a:gd name="T3" fmla="*/ 0 h 80"/>
              <a:gd name="T4" fmla="*/ 1539 w 1552"/>
              <a:gd name="T5" fmla="*/ 0 h 80"/>
              <a:gd name="T6" fmla="*/ 1552 w 1552"/>
              <a:gd name="T7" fmla="*/ 14 h 80"/>
              <a:gd name="T8" fmla="*/ 1552 w 1552"/>
              <a:gd name="T9" fmla="*/ 67 h 80"/>
              <a:gd name="T10" fmla="*/ 1539 w 1552"/>
              <a:gd name="T11" fmla="*/ 80 h 80"/>
              <a:gd name="T12" fmla="*/ 14 w 1552"/>
              <a:gd name="T13" fmla="*/ 80 h 80"/>
              <a:gd name="T14" fmla="*/ 0 w 1552"/>
              <a:gd name="T15" fmla="*/ 67 h 80"/>
              <a:gd name="T16" fmla="*/ 0 w 1552"/>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2" h="80">
                <a:moveTo>
                  <a:pt x="0" y="14"/>
                </a:moveTo>
                <a:cubicBezTo>
                  <a:pt x="0" y="6"/>
                  <a:pt x="6" y="0"/>
                  <a:pt x="14" y="0"/>
                </a:cubicBezTo>
                <a:lnTo>
                  <a:pt x="1539" y="0"/>
                </a:lnTo>
                <a:cubicBezTo>
                  <a:pt x="1546" y="0"/>
                  <a:pt x="1552" y="6"/>
                  <a:pt x="1552" y="14"/>
                </a:cubicBezTo>
                <a:lnTo>
                  <a:pt x="1552" y="67"/>
                </a:lnTo>
                <a:cubicBezTo>
                  <a:pt x="1552" y="74"/>
                  <a:pt x="1546" y="80"/>
                  <a:pt x="1539"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8"/>
          <p:cNvSpPr>
            <a:spLocks/>
          </p:cNvSpPr>
          <p:nvPr/>
        </p:nvSpPr>
        <p:spPr bwMode="auto">
          <a:xfrm>
            <a:off x="5905852" y="5324475"/>
            <a:ext cx="1790349" cy="45719"/>
          </a:xfrm>
          <a:custGeom>
            <a:avLst/>
            <a:gdLst>
              <a:gd name="T0" fmla="*/ 0 w 4976"/>
              <a:gd name="T1" fmla="*/ 14 h 80"/>
              <a:gd name="T2" fmla="*/ 14 w 4976"/>
              <a:gd name="T3" fmla="*/ 0 h 80"/>
              <a:gd name="T4" fmla="*/ 4963 w 4976"/>
              <a:gd name="T5" fmla="*/ 0 h 80"/>
              <a:gd name="T6" fmla="*/ 4976 w 4976"/>
              <a:gd name="T7" fmla="*/ 14 h 80"/>
              <a:gd name="T8" fmla="*/ 4976 w 4976"/>
              <a:gd name="T9" fmla="*/ 67 h 80"/>
              <a:gd name="T10" fmla="*/ 4963 w 4976"/>
              <a:gd name="T11" fmla="*/ 80 h 80"/>
              <a:gd name="T12" fmla="*/ 14 w 4976"/>
              <a:gd name="T13" fmla="*/ 80 h 80"/>
              <a:gd name="T14" fmla="*/ 0 w 4976"/>
              <a:gd name="T15" fmla="*/ 67 h 80"/>
              <a:gd name="T16" fmla="*/ 0 w 4976"/>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6" h="80">
                <a:moveTo>
                  <a:pt x="0" y="14"/>
                </a:moveTo>
                <a:cubicBezTo>
                  <a:pt x="0" y="6"/>
                  <a:pt x="6" y="0"/>
                  <a:pt x="14" y="0"/>
                </a:cubicBezTo>
                <a:lnTo>
                  <a:pt x="4963" y="0"/>
                </a:lnTo>
                <a:cubicBezTo>
                  <a:pt x="4970" y="0"/>
                  <a:pt x="4976" y="6"/>
                  <a:pt x="4976" y="14"/>
                </a:cubicBezTo>
                <a:lnTo>
                  <a:pt x="4976" y="67"/>
                </a:lnTo>
                <a:cubicBezTo>
                  <a:pt x="4976" y="74"/>
                  <a:pt x="4970" y="80"/>
                  <a:pt x="4963"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9"/>
          <p:cNvSpPr>
            <a:spLocks/>
          </p:cNvSpPr>
          <p:nvPr/>
        </p:nvSpPr>
        <p:spPr bwMode="auto">
          <a:xfrm>
            <a:off x="7924800" y="5330824"/>
            <a:ext cx="609600" cy="45719"/>
          </a:xfrm>
          <a:custGeom>
            <a:avLst/>
            <a:gdLst>
              <a:gd name="T0" fmla="*/ 0 w 1552"/>
              <a:gd name="T1" fmla="*/ 14 h 80"/>
              <a:gd name="T2" fmla="*/ 14 w 1552"/>
              <a:gd name="T3" fmla="*/ 0 h 80"/>
              <a:gd name="T4" fmla="*/ 1539 w 1552"/>
              <a:gd name="T5" fmla="*/ 0 h 80"/>
              <a:gd name="T6" fmla="*/ 1552 w 1552"/>
              <a:gd name="T7" fmla="*/ 14 h 80"/>
              <a:gd name="T8" fmla="*/ 1552 w 1552"/>
              <a:gd name="T9" fmla="*/ 67 h 80"/>
              <a:gd name="T10" fmla="*/ 1539 w 1552"/>
              <a:gd name="T11" fmla="*/ 80 h 80"/>
              <a:gd name="T12" fmla="*/ 14 w 1552"/>
              <a:gd name="T13" fmla="*/ 80 h 80"/>
              <a:gd name="T14" fmla="*/ 0 w 1552"/>
              <a:gd name="T15" fmla="*/ 67 h 80"/>
              <a:gd name="T16" fmla="*/ 0 w 1552"/>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2" h="80">
                <a:moveTo>
                  <a:pt x="0" y="14"/>
                </a:moveTo>
                <a:cubicBezTo>
                  <a:pt x="0" y="6"/>
                  <a:pt x="6" y="0"/>
                  <a:pt x="14" y="0"/>
                </a:cubicBezTo>
                <a:lnTo>
                  <a:pt x="1539" y="0"/>
                </a:lnTo>
                <a:cubicBezTo>
                  <a:pt x="1546" y="0"/>
                  <a:pt x="1552" y="6"/>
                  <a:pt x="1552" y="14"/>
                </a:cubicBezTo>
                <a:lnTo>
                  <a:pt x="1552" y="67"/>
                </a:lnTo>
                <a:cubicBezTo>
                  <a:pt x="1552" y="74"/>
                  <a:pt x="1546" y="80"/>
                  <a:pt x="1539"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8"/>
          <p:cNvSpPr>
            <a:spLocks/>
          </p:cNvSpPr>
          <p:nvPr/>
        </p:nvSpPr>
        <p:spPr bwMode="auto">
          <a:xfrm>
            <a:off x="5745480" y="5459413"/>
            <a:ext cx="2788920" cy="45719"/>
          </a:xfrm>
          <a:custGeom>
            <a:avLst/>
            <a:gdLst>
              <a:gd name="T0" fmla="*/ 0 w 4976"/>
              <a:gd name="T1" fmla="*/ 14 h 80"/>
              <a:gd name="T2" fmla="*/ 14 w 4976"/>
              <a:gd name="T3" fmla="*/ 0 h 80"/>
              <a:gd name="T4" fmla="*/ 4963 w 4976"/>
              <a:gd name="T5" fmla="*/ 0 h 80"/>
              <a:gd name="T6" fmla="*/ 4976 w 4976"/>
              <a:gd name="T7" fmla="*/ 14 h 80"/>
              <a:gd name="T8" fmla="*/ 4976 w 4976"/>
              <a:gd name="T9" fmla="*/ 67 h 80"/>
              <a:gd name="T10" fmla="*/ 4963 w 4976"/>
              <a:gd name="T11" fmla="*/ 80 h 80"/>
              <a:gd name="T12" fmla="*/ 14 w 4976"/>
              <a:gd name="T13" fmla="*/ 80 h 80"/>
              <a:gd name="T14" fmla="*/ 0 w 4976"/>
              <a:gd name="T15" fmla="*/ 67 h 80"/>
              <a:gd name="T16" fmla="*/ 0 w 4976"/>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6" h="80">
                <a:moveTo>
                  <a:pt x="0" y="14"/>
                </a:moveTo>
                <a:cubicBezTo>
                  <a:pt x="0" y="6"/>
                  <a:pt x="6" y="0"/>
                  <a:pt x="14" y="0"/>
                </a:cubicBezTo>
                <a:lnTo>
                  <a:pt x="4963" y="0"/>
                </a:lnTo>
                <a:cubicBezTo>
                  <a:pt x="4970" y="0"/>
                  <a:pt x="4976" y="6"/>
                  <a:pt x="4976" y="14"/>
                </a:cubicBezTo>
                <a:lnTo>
                  <a:pt x="4976" y="67"/>
                </a:lnTo>
                <a:cubicBezTo>
                  <a:pt x="4976" y="74"/>
                  <a:pt x="4970" y="80"/>
                  <a:pt x="4963"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Freeform 26"/>
          <p:cNvSpPr>
            <a:spLocks/>
          </p:cNvSpPr>
          <p:nvPr/>
        </p:nvSpPr>
        <p:spPr bwMode="auto">
          <a:xfrm>
            <a:off x="1447800" y="1793874"/>
            <a:ext cx="1066800" cy="402431"/>
          </a:xfrm>
          <a:custGeom>
            <a:avLst/>
            <a:gdLst>
              <a:gd name="T0" fmla="*/ 0 w 4208"/>
              <a:gd name="T1" fmla="*/ 14 h 80"/>
              <a:gd name="T2" fmla="*/ 14 w 4208"/>
              <a:gd name="T3" fmla="*/ 0 h 80"/>
              <a:gd name="T4" fmla="*/ 4195 w 4208"/>
              <a:gd name="T5" fmla="*/ 0 h 80"/>
              <a:gd name="T6" fmla="*/ 4208 w 4208"/>
              <a:gd name="T7" fmla="*/ 14 h 80"/>
              <a:gd name="T8" fmla="*/ 4208 w 4208"/>
              <a:gd name="T9" fmla="*/ 67 h 80"/>
              <a:gd name="T10" fmla="*/ 4195 w 4208"/>
              <a:gd name="T11" fmla="*/ 80 h 80"/>
              <a:gd name="T12" fmla="*/ 14 w 4208"/>
              <a:gd name="T13" fmla="*/ 80 h 80"/>
              <a:gd name="T14" fmla="*/ 0 w 4208"/>
              <a:gd name="T15" fmla="*/ 67 h 80"/>
              <a:gd name="T16" fmla="*/ 0 w 4208"/>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8" h="80">
                <a:moveTo>
                  <a:pt x="0" y="14"/>
                </a:moveTo>
                <a:cubicBezTo>
                  <a:pt x="0" y="6"/>
                  <a:pt x="6" y="0"/>
                  <a:pt x="14" y="0"/>
                </a:cubicBezTo>
                <a:lnTo>
                  <a:pt x="4195" y="0"/>
                </a:lnTo>
                <a:cubicBezTo>
                  <a:pt x="4202" y="0"/>
                  <a:pt x="4208" y="6"/>
                  <a:pt x="4208" y="14"/>
                </a:cubicBezTo>
                <a:lnTo>
                  <a:pt x="4208" y="67"/>
                </a:lnTo>
                <a:cubicBezTo>
                  <a:pt x="4208" y="74"/>
                  <a:pt x="4202" y="80"/>
                  <a:pt x="4195"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Freeform 27"/>
          <p:cNvSpPr>
            <a:spLocks/>
          </p:cNvSpPr>
          <p:nvPr/>
        </p:nvSpPr>
        <p:spPr bwMode="auto">
          <a:xfrm>
            <a:off x="5257800" y="1793874"/>
            <a:ext cx="1066800" cy="402431"/>
          </a:xfrm>
          <a:custGeom>
            <a:avLst/>
            <a:gdLst>
              <a:gd name="T0" fmla="*/ 0 w 4208"/>
              <a:gd name="T1" fmla="*/ 14 h 80"/>
              <a:gd name="T2" fmla="*/ 14 w 4208"/>
              <a:gd name="T3" fmla="*/ 0 h 80"/>
              <a:gd name="T4" fmla="*/ 4195 w 4208"/>
              <a:gd name="T5" fmla="*/ 0 h 80"/>
              <a:gd name="T6" fmla="*/ 4208 w 4208"/>
              <a:gd name="T7" fmla="*/ 14 h 80"/>
              <a:gd name="T8" fmla="*/ 4208 w 4208"/>
              <a:gd name="T9" fmla="*/ 67 h 80"/>
              <a:gd name="T10" fmla="*/ 4195 w 4208"/>
              <a:gd name="T11" fmla="*/ 80 h 80"/>
              <a:gd name="T12" fmla="*/ 14 w 4208"/>
              <a:gd name="T13" fmla="*/ 80 h 80"/>
              <a:gd name="T14" fmla="*/ 0 w 4208"/>
              <a:gd name="T15" fmla="*/ 67 h 80"/>
              <a:gd name="T16" fmla="*/ 0 w 4208"/>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8" h="80">
                <a:moveTo>
                  <a:pt x="0" y="14"/>
                </a:moveTo>
                <a:cubicBezTo>
                  <a:pt x="0" y="6"/>
                  <a:pt x="6" y="0"/>
                  <a:pt x="14" y="0"/>
                </a:cubicBezTo>
                <a:lnTo>
                  <a:pt x="4195" y="0"/>
                </a:lnTo>
                <a:cubicBezTo>
                  <a:pt x="4202" y="0"/>
                  <a:pt x="4208" y="6"/>
                  <a:pt x="4208" y="14"/>
                </a:cubicBezTo>
                <a:lnTo>
                  <a:pt x="4208" y="67"/>
                </a:lnTo>
                <a:cubicBezTo>
                  <a:pt x="4208" y="74"/>
                  <a:pt x="4202" y="80"/>
                  <a:pt x="4195"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val 29"/>
          <p:cNvSpPr/>
          <p:nvPr/>
        </p:nvSpPr>
        <p:spPr>
          <a:xfrm>
            <a:off x="1295400" y="1752600"/>
            <a:ext cx="1371600" cy="5334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val 30"/>
          <p:cNvSpPr/>
          <p:nvPr/>
        </p:nvSpPr>
        <p:spPr>
          <a:xfrm>
            <a:off x="5105400" y="1728388"/>
            <a:ext cx="1371600" cy="5334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p:cNvSpPr txBox="1"/>
          <p:nvPr/>
        </p:nvSpPr>
        <p:spPr>
          <a:xfrm>
            <a:off x="3750260" y="1962592"/>
            <a:ext cx="920757" cy="2768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0005" rIns="0" bIns="40005" numCol="1" spcCol="1270" anchor="ctr" anchorCtr="0">
            <a:noAutofit/>
          </a:bodyPr>
          <a:lstStyle/>
          <a:p>
            <a:pPr marL="0" marR="0" lvl="0" indent="0" algn="ctr" defTabSz="700088" rtl="0" eaLnBrk="1" fontAlgn="auto" latinLnBrk="0" hangingPunct="1">
              <a:lnSpc>
                <a:spcPct val="90000"/>
              </a:lnSpc>
              <a:spcBef>
                <a:spcPts val="0"/>
              </a:spcBef>
              <a:spcAft>
                <a:spcPct val="3500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Calibri"/>
                <a:ea typeface="+mn-ea"/>
                <a:cs typeface="+mn-cs"/>
              </a:rPr>
              <a:t>1. Identifiers</a:t>
            </a:r>
          </a:p>
        </p:txBody>
      </p:sp>
      <p:sp>
        <p:nvSpPr>
          <p:cNvPr id="32" name="TextBox 31"/>
          <p:cNvSpPr txBox="1"/>
          <p:nvPr/>
        </p:nvSpPr>
        <p:spPr>
          <a:xfrm>
            <a:off x="4093691" y="2497958"/>
            <a:ext cx="920757" cy="2768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0005" rIns="0" bIns="40005" numCol="1" spcCol="1270" anchor="ctr" anchorCtr="0">
            <a:noAutofit/>
          </a:bodyPr>
          <a:lstStyle/>
          <a:p>
            <a:pPr marL="0" marR="0" lvl="0" indent="0" algn="ctr" defTabSz="700088" rtl="0" eaLnBrk="1" fontAlgn="auto" latinLnBrk="0" hangingPunct="1">
              <a:lnSpc>
                <a:spcPct val="90000"/>
              </a:lnSpc>
              <a:spcBef>
                <a:spcPts val="0"/>
              </a:spcBef>
              <a:spcAft>
                <a:spcPct val="3500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Calibri"/>
                <a:ea typeface="+mn-ea"/>
                <a:cs typeface="+mn-cs"/>
              </a:rPr>
              <a:t>2. Agent Info</a:t>
            </a:r>
          </a:p>
        </p:txBody>
      </p:sp>
      <p:sp>
        <p:nvSpPr>
          <p:cNvPr id="34" name="TextBox 33"/>
          <p:cNvSpPr txBox="1"/>
          <p:nvPr/>
        </p:nvSpPr>
        <p:spPr>
          <a:xfrm>
            <a:off x="7437214" y="4364436"/>
            <a:ext cx="1279973" cy="1694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0005" rIns="0" bIns="40005" numCol="1" spcCol="1270" anchor="ctr" anchorCtr="0">
            <a:noAutofit/>
          </a:bodyPr>
          <a:lstStyle/>
          <a:p>
            <a:pPr marL="0" marR="0" lvl="0" indent="0" algn="ctr" defTabSz="700088" rtl="0" eaLnBrk="1" fontAlgn="auto" latinLnBrk="0" hangingPunct="1">
              <a:lnSpc>
                <a:spcPct val="90000"/>
              </a:lnSpc>
              <a:spcBef>
                <a:spcPts val="0"/>
              </a:spcBef>
              <a:spcAft>
                <a:spcPct val="35000"/>
              </a:spcAft>
              <a:buClrTx/>
              <a:buSzTx/>
              <a:buFontTx/>
              <a:buNone/>
              <a:tabLst/>
              <a:defRPr/>
            </a:pPr>
            <a:r>
              <a:rPr kumimoji="0" lang="en-US" sz="1250" b="0" i="0" u="none" strike="noStrike" kern="1200" cap="none" spc="0" normalizeH="0" baseline="0" noProof="0" dirty="0">
                <a:ln>
                  <a:noFill/>
                </a:ln>
                <a:solidFill>
                  <a:srgbClr val="FF0000"/>
                </a:solidFill>
                <a:effectLst/>
                <a:uLnTx/>
                <a:uFillTx/>
                <a:latin typeface="Calibri"/>
                <a:ea typeface="+mn-ea"/>
                <a:cs typeface="+mn-cs"/>
              </a:rPr>
              <a:t>3. Signature &amp; Date</a:t>
            </a:r>
          </a:p>
        </p:txBody>
      </p:sp>
      <p:sp>
        <p:nvSpPr>
          <p:cNvPr id="35" name="TextBox 34"/>
          <p:cNvSpPr txBox="1"/>
          <p:nvPr/>
        </p:nvSpPr>
        <p:spPr>
          <a:xfrm>
            <a:off x="6281615" y="4987820"/>
            <a:ext cx="2545558" cy="938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0005" rIns="0" bIns="40005" numCol="1" spcCol="1270" anchor="ctr" anchorCtr="0">
            <a:noAutofit/>
          </a:bodyPr>
          <a:lstStyle/>
          <a:p>
            <a:pPr marL="0" marR="0" lvl="0" indent="0" algn="ctr" defTabSz="700088" rtl="0" eaLnBrk="1" fontAlgn="auto" latinLnBrk="0" hangingPunct="1">
              <a:lnSpc>
                <a:spcPct val="90000"/>
              </a:lnSpc>
              <a:spcBef>
                <a:spcPts val="0"/>
              </a:spcBef>
              <a:spcAft>
                <a:spcPct val="35000"/>
              </a:spcAft>
              <a:buClrTx/>
              <a:buSzTx/>
              <a:buFontTx/>
              <a:buNone/>
              <a:tabLst/>
              <a:defRPr/>
            </a:pPr>
            <a:r>
              <a:rPr kumimoji="0" lang="en-US" sz="1250" b="0" i="0" u="none" strike="noStrike" kern="1200" cap="none" spc="0" normalizeH="0" baseline="0" noProof="0" dirty="0">
                <a:ln>
                  <a:noFill/>
                </a:ln>
                <a:solidFill>
                  <a:srgbClr val="FF0000"/>
                </a:solidFill>
                <a:effectLst/>
                <a:uLnTx/>
                <a:uFillTx/>
                <a:latin typeface="Calibri"/>
                <a:ea typeface="+mn-ea"/>
                <a:cs typeface="+mn-cs"/>
              </a:rPr>
              <a:t>4. Witness Signature, Contact &amp; Date</a:t>
            </a:r>
          </a:p>
        </p:txBody>
      </p:sp>
    </p:spTree>
    <p:extLst>
      <p:ext uri="{BB962C8B-B14F-4D97-AF65-F5344CB8AC3E}">
        <p14:creationId xmlns:p14="http://schemas.microsoft.com/office/powerpoint/2010/main" val="2746486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31" y="912549"/>
            <a:ext cx="8915400" cy="698125"/>
          </a:xfrm>
        </p:spPr>
        <p:txBody>
          <a:bodyPr>
            <a:noAutofit/>
          </a:bodyPr>
          <a:lstStyle/>
          <a:p>
            <a:r>
              <a:rPr lang="en-US" sz="3600" b="1" dirty="0">
                <a:latin typeface="+mj-lt"/>
              </a:rPr>
              <a:t>Power of Attorney for Health Care </a:t>
            </a:r>
            <a:r>
              <a:rPr lang="en-US" sz="2400" dirty="0"/>
              <a:t>(</a:t>
            </a:r>
            <a:r>
              <a:rPr lang="en-US" sz="2400" b="1" dirty="0">
                <a:solidFill>
                  <a:srgbClr val="C00000"/>
                </a:solidFill>
              </a:rPr>
              <a:t>State Version</a:t>
            </a:r>
            <a:r>
              <a:rPr lang="en-US" sz="2400" dirty="0"/>
              <a:t>):</a:t>
            </a:r>
            <a:endParaRPr lang="en-US" sz="2400" i="1" dirty="0">
              <a:solidFill>
                <a:schemeClr val="tx1"/>
              </a:solidFill>
            </a:endParaRPr>
          </a:p>
        </p:txBody>
      </p:sp>
      <p:grpSp>
        <p:nvGrpSpPr>
          <p:cNvPr id="10" name="Group 9"/>
          <p:cNvGrpSpPr/>
          <p:nvPr/>
        </p:nvGrpSpPr>
        <p:grpSpPr>
          <a:xfrm>
            <a:off x="240030" y="1720664"/>
            <a:ext cx="2834640" cy="4057651"/>
            <a:chOff x="76200" y="738471"/>
            <a:chExt cx="4021796" cy="5533457"/>
          </a:xfrm>
        </p:grpSpPr>
        <p:pic>
          <p:nvPicPr>
            <p:cNvPr id="8" name="Picture 7"/>
            <p:cNvPicPr>
              <a:picLocks noChangeAspect="1"/>
            </p:cNvPicPr>
            <p:nvPr/>
          </p:nvPicPr>
          <p:blipFill rotWithShape="1">
            <a:blip r:embed="rId3"/>
            <a:srcRect l="4807" r="5450"/>
            <a:stretch/>
          </p:blipFill>
          <p:spPr>
            <a:xfrm>
              <a:off x="76200" y="738471"/>
              <a:ext cx="4021796" cy="5533457"/>
            </a:xfrm>
            <a:prstGeom prst="rect">
              <a:avLst/>
            </a:prstGeom>
            <a:ln>
              <a:solidFill>
                <a:schemeClr val="bg2">
                  <a:lumMod val="90000"/>
                </a:schemeClr>
              </a:solidFill>
            </a:ln>
          </p:spPr>
        </p:pic>
        <p:sp>
          <p:nvSpPr>
            <p:cNvPr id="4" name="Rectangle 3"/>
            <p:cNvSpPr/>
            <p:nvPr/>
          </p:nvSpPr>
          <p:spPr>
            <a:xfrm>
              <a:off x="114576" y="2035033"/>
              <a:ext cx="3949841" cy="40722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108408" y="2724857"/>
              <a:ext cx="3957379" cy="54672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 name="Group 13"/>
          <p:cNvGrpSpPr/>
          <p:nvPr/>
        </p:nvGrpSpPr>
        <p:grpSpPr>
          <a:xfrm>
            <a:off x="3211830" y="1720663"/>
            <a:ext cx="2834640" cy="4057651"/>
            <a:chOff x="4097996" y="1082040"/>
            <a:chExt cx="4038600" cy="5497900"/>
          </a:xfrm>
        </p:grpSpPr>
        <p:pic>
          <p:nvPicPr>
            <p:cNvPr id="9" name="Picture 8"/>
            <p:cNvPicPr>
              <a:picLocks noChangeAspect="1"/>
            </p:cNvPicPr>
            <p:nvPr/>
          </p:nvPicPr>
          <p:blipFill rotWithShape="1">
            <a:blip r:embed="rId4"/>
            <a:srcRect t="-1" b="-5415"/>
            <a:stretch/>
          </p:blipFill>
          <p:spPr>
            <a:xfrm>
              <a:off x="4097996" y="1082040"/>
              <a:ext cx="4038600" cy="5497900"/>
            </a:xfrm>
            <a:prstGeom prst="rect">
              <a:avLst/>
            </a:prstGeom>
            <a:ln>
              <a:solidFill>
                <a:schemeClr val="bg2">
                  <a:lumMod val="90000"/>
                </a:schemeClr>
              </a:solidFill>
            </a:ln>
          </p:spPr>
        </p:pic>
        <p:sp>
          <p:nvSpPr>
            <p:cNvPr id="16" name="Rectangle 15"/>
            <p:cNvSpPr/>
            <p:nvPr/>
          </p:nvSpPr>
          <p:spPr>
            <a:xfrm>
              <a:off x="4191000" y="4191000"/>
              <a:ext cx="3813819" cy="17486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4191000" y="5562600"/>
              <a:ext cx="3813819" cy="4934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20" name="TextBox 19"/>
          <p:cNvSpPr txBox="1"/>
          <p:nvPr/>
        </p:nvSpPr>
        <p:spPr>
          <a:xfrm>
            <a:off x="1428751" y="5791200"/>
            <a:ext cx="457201" cy="196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Calibri"/>
                <a:ea typeface="+mn-ea"/>
                <a:cs typeface="+mn-cs"/>
              </a:rPr>
              <a:t>1 of 3</a:t>
            </a:r>
            <a:endParaRPr kumimoji="0" lang="en-US" sz="45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4629150" y="5791200"/>
            <a:ext cx="400050" cy="196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Calibri"/>
                <a:ea typeface="+mn-ea"/>
                <a:cs typeface="+mn-cs"/>
              </a:rPr>
              <a:t>2 of 3</a:t>
            </a:r>
            <a:endParaRPr kumimoji="0" lang="en-US" sz="4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p:cNvPicPr>
            <a:picLocks noChangeAspect="1"/>
          </p:cNvPicPr>
          <p:nvPr/>
        </p:nvPicPr>
        <p:blipFill rotWithShape="1">
          <a:blip r:embed="rId5"/>
          <a:srcRect r="2220" b="6451"/>
          <a:stretch/>
        </p:blipFill>
        <p:spPr>
          <a:xfrm>
            <a:off x="6126480" y="1720663"/>
            <a:ext cx="2834640" cy="4057651"/>
          </a:xfrm>
          <a:prstGeom prst="rect">
            <a:avLst/>
          </a:prstGeom>
          <a:ln>
            <a:solidFill>
              <a:schemeClr val="bg2">
                <a:lumMod val="90000"/>
              </a:schemeClr>
            </a:solidFill>
          </a:ln>
        </p:spPr>
      </p:pic>
      <p:sp>
        <p:nvSpPr>
          <p:cNvPr id="15" name="TextBox 14"/>
          <p:cNvSpPr txBox="1"/>
          <p:nvPr/>
        </p:nvSpPr>
        <p:spPr>
          <a:xfrm>
            <a:off x="6934200" y="5747392"/>
            <a:ext cx="498960" cy="196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Calibri"/>
                <a:ea typeface="+mn-ea"/>
                <a:cs typeface="+mn-cs"/>
              </a:rPr>
              <a:t>3 of 3</a:t>
            </a:r>
            <a:endParaRPr kumimoji="0" lang="en-US" sz="4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5867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26" y="916842"/>
            <a:ext cx="8763000" cy="742950"/>
          </a:xfrm>
        </p:spPr>
        <p:txBody>
          <a:bodyPr/>
          <a:lstStyle/>
          <a:p>
            <a:r>
              <a:rPr lang="en-US" dirty="0" smtClean="0"/>
              <a:t>Living Will:</a:t>
            </a:r>
            <a:endParaRPr lang="en-US" dirty="0"/>
          </a:p>
        </p:txBody>
      </p:sp>
      <p:sp>
        <p:nvSpPr>
          <p:cNvPr id="5" name="TextBox 4"/>
          <p:cNvSpPr txBox="1"/>
          <p:nvPr/>
        </p:nvSpPr>
        <p:spPr>
          <a:xfrm>
            <a:off x="354465" y="2286001"/>
            <a:ext cx="990607" cy="280076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Basic Purpose: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Expresses pts desire that certain medical interventions be withheld and/or withdrawn in a terminal situation.</a:t>
            </a:r>
          </a:p>
        </p:txBody>
      </p:sp>
      <p:pic>
        <p:nvPicPr>
          <p:cNvPr id="6" name="Picture 5"/>
          <p:cNvPicPr>
            <a:picLocks noChangeAspect="1"/>
          </p:cNvPicPr>
          <p:nvPr/>
        </p:nvPicPr>
        <p:blipFill>
          <a:blip r:embed="rId3"/>
          <a:stretch>
            <a:fillRect/>
          </a:stretch>
        </p:blipFill>
        <p:spPr>
          <a:xfrm>
            <a:off x="5257800" y="1659792"/>
            <a:ext cx="3429000" cy="4264574"/>
          </a:xfrm>
          <a:prstGeom prst="rect">
            <a:avLst/>
          </a:prstGeom>
          <a:ln>
            <a:solidFill>
              <a:schemeClr val="bg1">
                <a:lumMod val="75000"/>
              </a:schemeClr>
            </a:solidFill>
          </a:ln>
        </p:spPr>
      </p:pic>
      <p:sp>
        <p:nvSpPr>
          <p:cNvPr id="9" name="TextBox 8"/>
          <p:cNvSpPr txBox="1"/>
          <p:nvPr/>
        </p:nvSpPr>
        <p:spPr>
          <a:xfrm>
            <a:off x="7516511" y="1726674"/>
            <a:ext cx="640063" cy="492443"/>
          </a:xfrm>
          <a:prstGeom prst="rect">
            <a:avLst/>
          </a:prstGeom>
          <a:solidFill>
            <a:schemeClr val="bg1"/>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Carle Version</a:t>
            </a:r>
          </a:p>
        </p:txBody>
      </p:sp>
      <p:pic>
        <p:nvPicPr>
          <p:cNvPr id="8" name="Picture 7"/>
          <p:cNvPicPr>
            <a:picLocks noChangeAspect="1"/>
          </p:cNvPicPr>
          <p:nvPr/>
        </p:nvPicPr>
        <p:blipFill>
          <a:blip r:embed="rId4"/>
          <a:stretch>
            <a:fillRect/>
          </a:stretch>
        </p:blipFill>
        <p:spPr>
          <a:xfrm>
            <a:off x="1458426" y="1659792"/>
            <a:ext cx="3505200" cy="4264574"/>
          </a:xfrm>
          <a:prstGeom prst="rect">
            <a:avLst/>
          </a:prstGeom>
          <a:ln w="19050">
            <a:solidFill>
              <a:schemeClr val="bg1">
                <a:lumMod val="75000"/>
              </a:schemeClr>
            </a:solidFill>
          </a:ln>
        </p:spPr>
      </p:pic>
      <p:sp>
        <p:nvSpPr>
          <p:cNvPr id="3" name="TextBox 2"/>
          <p:cNvSpPr txBox="1"/>
          <p:nvPr/>
        </p:nvSpPr>
        <p:spPr>
          <a:xfrm>
            <a:off x="4019475" y="1726675"/>
            <a:ext cx="639871" cy="492443"/>
          </a:xfrm>
          <a:prstGeom prst="rect">
            <a:avLst/>
          </a:prstGeom>
          <a:solidFill>
            <a:schemeClr val="bg1"/>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State Version</a:t>
            </a:r>
          </a:p>
        </p:txBody>
      </p:sp>
      <p:sp>
        <p:nvSpPr>
          <p:cNvPr id="12" name="Freeform 11"/>
          <p:cNvSpPr>
            <a:spLocks/>
          </p:cNvSpPr>
          <p:nvPr/>
        </p:nvSpPr>
        <p:spPr bwMode="auto">
          <a:xfrm>
            <a:off x="5399574" y="1752601"/>
            <a:ext cx="1001226" cy="402431"/>
          </a:xfrm>
          <a:custGeom>
            <a:avLst/>
            <a:gdLst>
              <a:gd name="T0" fmla="*/ 0 w 4208"/>
              <a:gd name="T1" fmla="*/ 14 h 80"/>
              <a:gd name="T2" fmla="*/ 14 w 4208"/>
              <a:gd name="T3" fmla="*/ 0 h 80"/>
              <a:gd name="T4" fmla="*/ 4195 w 4208"/>
              <a:gd name="T5" fmla="*/ 0 h 80"/>
              <a:gd name="T6" fmla="*/ 4208 w 4208"/>
              <a:gd name="T7" fmla="*/ 14 h 80"/>
              <a:gd name="T8" fmla="*/ 4208 w 4208"/>
              <a:gd name="T9" fmla="*/ 67 h 80"/>
              <a:gd name="T10" fmla="*/ 4195 w 4208"/>
              <a:gd name="T11" fmla="*/ 80 h 80"/>
              <a:gd name="T12" fmla="*/ 14 w 4208"/>
              <a:gd name="T13" fmla="*/ 80 h 80"/>
              <a:gd name="T14" fmla="*/ 0 w 4208"/>
              <a:gd name="T15" fmla="*/ 67 h 80"/>
              <a:gd name="T16" fmla="*/ 0 w 4208"/>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8" h="80">
                <a:moveTo>
                  <a:pt x="0" y="14"/>
                </a:moveTo>
                <a:cubicBezTo>
                  <a:pt x="0" y="6"/>
                  <a:pt x="6" y="0"/>
                  <a:pt x="14" y="0"/>
                </a:cubicBezTo>
                <a:lnTo>
                  <a:pt x="4195" y="0"/>
                </a:lnTo>
                <a:cubicBezTo>
                  <a:pt x="4202" y="0"/>
                  <a:pt x="4208" y="6"/>
                  <a:pt x="4208" y="14"/>
                </a:cubicBezTo>
                <a:lnTo>
                  <a:pt x="4208" y="67"/>
                </a:lnTo>
                <a:cubicBezTo>
                  <a:pt x="4208" y="74"/>
                  <a:pt x="4202" y="80"/>
                  <a:pt x="4195"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val 9"/>
          <p:cNvSpPr/>
          <p:nvPr/>
        </p:nvSpPr>
        <p:spPr>
          <a:xfrm>
            <a:off x="5192226" y="1685716"/>
            <a:ext cx="1371600" cy="5334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1"/>
          <p:cNvSpPr>
            <a:spLocks/>
          </p:cNvSpPr>
          <p:nvPr/>
        </p:nvSpPr>
        <p:spPr bwMode="auto">
          <a:xfrm>
            <a:off x="5911363" y="3969825"/>
            <a:ext cx="2606040" cy="45719"/>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1"/>
          <p:cNvSpPr>
            <a:spLocks/>
          </p:cNvSpPr>
          <p:nvPr/>
        </p:nvSpPr>
        <p:spPr bwMode="auto">
          <a:xfrm>
            <a:off x="5486400" y="2768135"/>
            <a:ext cx="1783080" cy="45719"/>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1"/>
          <p:cNvSpPr>
            <a:spLocks/>
          </p:cNvSpPr>
          <p:nvPr/>
        </p:nvSpPr>
        <p:spPr bwMode="auto">
          <a:xfrm>
            <a:off x="7772400" y="2768135"/>
            <a:ext cx="68580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1"/>
          <p:cNvSpPr>
            <a:spLocks/>
          </p:cNvSpPr>
          <p:nvPr/>
        </p:nvSpPr>
        <p:spPr bwMode="auto">
          <a:xfrm>
            <a:off x="6864047" y="2632861"/>
            <a:ext cx="68580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1"/>
          <p:cNvSpPr>
            <a:spLocks/>
          </p:cNvSpPr>
          <p:nvPr/>
        </p:nvSpPr>
        <p:spPr bwMode="auto">
          <a:xfrm>
            <a:off x="6112123" y="2632862"/>
            <a:ext cx="50292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
          <p:cNvSpPr>
            <a:spLocks/>
          </p:cNvSpPr>
          <p:nvPr/>
        </p:nvSpPr>
        <p:spPr bwMode="auto">
          <a:xfrm>
            <a:off x="7836541" y="2632860"/>
            <a:ext cx="45720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
          <p:cNvSpPr>
            <a:spLocks/>
          </p:cNvSpPr>
          <p:nvPr/>
        </p:nvSpPr>
        <p:spPr bwMode="auto">
          <a:xfrm>
            <a:off x="5568463" y="4040000"/>
            <a:ext cx="128016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
          <p:cNvSpPr>
            <a:spLocks/>
          </p:cNvSpPr>
          <p:nvPr/>
        </p:nvSpPr>
        <p:spPr bwMode="auto">
          <a:xfrm>
            <a:off x="7046927" y="4039999"/>
            <a:ext cx="64008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
          <p:cNvSpPr>
            <a:spLocks/>
          </p:cNvSpPr>
          <p:nvPr/>
        </p:nvSpPr>
        <p:spPr bwMode="auto">
          <a:xfrm>
            <a:off x="8199120" y="4050926"/>
            <a:ext cx="32004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
          <p:cNvSpPr>
            <a:spLocks/>
          </p:cNvSpPr>
          <p:nvPr/>
        </p:nvSpPr>
        <p:spPr bwMode="auto">
          <a:xfrm>
            <a:off x="5974963" y="5040095"/>
            <a:ext cx="169164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
          <p:cNvSpPr>
            <a:spLocks/>
          </p:cNvSpPr>
          <p:nvPr/>
        </p:nvSpPr>
        <p:spPr bwMode="auto">
          <a:xfrm>
            <a:off x="5974963" y="5282498"/>
            <a:ext cx="169164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
          <p:cNvSpPr>
            <a:spLocks/>
          </p:cNvSpPr>
          <p:nvPr/>
        </p:nvSpPr>
        <p:spPr bwMode="auto">
          <a:xfrm>
            <a:off x="7924800" y="5040094"/>
            <a:ext cx="59436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1"/>
          <p:cNvSpPr>
            <a:spLocks/>
          </p:cNvSpPr>
          <p:nvPr/>
        </p:nvSpPr>
        <p:spPr bwMode="auto">
          <a:xfrm>
            <a:off x="7912741" y="5277786"/>
            <a:ext cx="59436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1"/>
          <p:cNvSpPr>
            <a:spLocks/>
          </p:cNvSpPr>
          <p:nvPr/>
        </p:nvSpPr>
        <p:spPr bwMode="auto">
          <a:xfrm>
            <a:off x="5699760" y="5147701"/>
            <a:ext cx="2834640" cy="45719"/>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1"/>
          <p:cNvSpPr>
            <a:spLocks/>
          </p:cNvSpPr>
          <p:nvPr/>
        </p:nvSpPr>
        <p:spPr bwMode="auto">
          <a:xfrm>
            <a:off x="5684520" y="5410201"/>
            <a:ext cx="2834640" cy="45719"/>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27"/>
          <p:cNvSpPr/>
          <p:nvPr/>
        </p:nvSpPr>
        <p:spPr>
          <a:xfrm>
            <a:off x="3211026" y="2409540"/>
            <a:ext cx="868680" cy="762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1828800" y="2561313"/>
            <a:ext cx="1188720" cy="9144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3340795" y="2561313"/>
            <a:ext cx="457200" cy="9144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1770034" y="3924105"/>
            <a:ext cx="228600" cy="91439"/>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p:cNvSpPr/>
          <p:nvPr/>
        </p:nvSpPr>
        <p:spPr>
          <a:xfrm>
            <a:off x="1770034" y="4076504"/>
            <a:ext cx="1049366" cy="114496"/>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p:cNvSpPr/>
          <p:nvPr/>
        </p:nvSpPr>
        <p:spPr>
          <a:xfrm>
            <a:off x="1770034" y="4958625"/>
            <a:ext cx="292200" cy="81469"/>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p:cNvSpPr/>
          <p:nvPr/>
        </p:nvSpPr>
        <p:spPr>
          <a:xfrm>
            <a:off x="1770034" y="5111951"/>
            <a:ext cx="292200" cy="81469"/>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p:cNvSpPr/>
          <p:nvPr/>
        </p:nvSpPr>
        <p:spPr>
          <a:xfrm>
            <a:off x="2599359" y="2404272"/>
            <a:ext cx="365760" cy="81469"/>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6100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920629602"/>
              </p:ext>
            </p:extLst>
          </p:nvPr>
        </p:nvGraphicFramePr>
        <p:xfrm>
          <a:off x="1143000" y="990600"/>
          <a:ext cx="73152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3</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663935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26" y="916842"/>
            <a:ext cx="8763000" cy="742950"/>
          </a:xfrm>
        </p:spPr>
        <p:txBody>
          <a:bodyPr/>
          <a:lstStyle/>
          <a:p>
            <a:r>
              <a:rPr lang="en-US" dirty="0" smtClean="0"/>
              <a:t>Living Will:</a:t>
            </a:r>
            <a:endParaRPr lang="en-US" dirty="0"/>
          </a:p>
        </p:txBody>
      </p:sp>
      <p:sp>
        <p:nvSpPr>
          <p:cNvPr id="5" name="TextBox 4"/>
          <p:cNvSpPr txBox="1"/>
          <p:nvPr/>
        </p:nvSpPr>
        <p:spPr>
          <a:xfrm>
            <a:off x="354465" y="2286001"/>
            <a:ext cx="990607" cy="280076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Basic Purpose: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Expresses pts desire that certain medical interventions be withheld and/or withdrawn in a terminal situation.</a:t>
            </a:r>
          </a:p>
        </p:txBody>
      </p:sp>
      <p:pic>
        <p:nvPicPr>
          <p:cNvPr id="6" name="Picture 5"/>
          <p:cNvPicPr>
            <a:picLocks noChangeAspect="1"/>
          </p:cNvPicPr>
          <p:nvPr/>
        </p:nvPicPr>
        <p:blipFill>
          <a:blip r:embed="rId3"/>
          <a:stretch>
            <a:fillRect/>
          </a:stretch>
        </p:blipFill>
        <p:spPr>
          <a:xfrm>
            <a:off x="5257800" y="1659792"/>
            <a:ext cx="3429000" cy="4264574"/>
          </a:xfrm>
          <a:prstGeom prst="rect">
            <a:avLst/>
          </a:prstGeom>
          <a:ln>
            <a:solidFill>
              <a:schemeClr val="bg1">
                <a:lumMod val="75000"/>
              </a:schemeClr>
            </a:solidFill>
          </a:ln>
        </p:spPr>
      </p:pic>
      <p:sp>
        <p:nvSpPr>
          <p:cNvPr id="9" name="TextBox 8"/>
          <p:cNvSpPr txBox="1"/>
          <p:nvPr/>
        </p:nvSpPr>
        <p:spPr>
          <a:xfrm>
            <a:off x="7516511" y="1726674"/>
            <a:ext cx="640063" cy="492443"/>
          </a:xfrm>
          <a:prstGeom prst="rect">
            <a:avLst/>
          </a:prstGeom>
          <a:solidFill>
            <a:schemeClr val="bg1"/>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Carle Version</a:t>
            </a:r>
          </a:p>
        </p:txBody>
      </p:sp>
      <p:pic>
        <p:nvPicPr>
          <p:cNvPr id="8" name="Picture 7"/>
          <p:cNvPicPr>
            <a:picLocks noChangeAspect="1"/>
          </p:cNvPicPr>
          <p:nvPr/>
        </p:nvPicPr>
        <p:blipFill>
          <a:blip r:embed="rId4"/>
          <a:stretch>
            <a:fillRect/>
          </a:stretch>
        </p:blipFill>
        <p:spPr>
          <a:xfrm>
            <a:off x="1458426" y="1659792"/>
            <a:ext cx="3597925" cy="4264574"/>
          </a:xfrm>
          <a:prstGeom prst="rect">
            <a:avLst/>
          </a:prstGeom>
          <a:ln w="19050">
            <a:solidFill>
              <a:schemeClr val="bg1">
                <a:lumMod val="75000"/>
              </a:schemeClr>
            </a:solidFill>
          </a:ln>
        </p:spPr>
      </p:pic>
      <p:sp>
        <p:nvSpPr>
          <p:cNvPr id="3" name="TextBox 2"/>
          <p:cNvSpPr txBox="1"/>
          <p:nvPr/>
        </p:nvSpPr>
        <p:spPr>
          <a:xfrm>
            <a:off x="4019475" y="1726675"/>
            <a:ext cx="639871" cy="492443"/>
          </a:xfrm>
          <a:prstGeom prst="rect">
            <a:avLst/>
          </a:prstGeom>
          <a:solidFill>
            <a:schemeClr val="bg1"/>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State Version</a:t>
            </a:r>
          </a:p>
        </p:txBody>
      </p:sp>
      <p:sp>
        <p:nvSpPr>
          <p:cNvPr id="12" name="Freeform 11"/>
          <p:cNvSpPr>
            <a:spLocks/>
          </p:cNvSpPr>
          <p:nvPr/>
        </p:nvSpPr>
        <p:spPr bwMode="auto">
          <a:xfrm>
            <a:off x="5399574" y="1752601"/>
            <a:ext cx="1001226" cy="402431"/>
          </a:xfrm>
          <a:custGeom>
            <a:avLst/>
            <a:gdLst>
              <a:gd name="T0" fmla="*/ 0 w 4208"/>
              <a:gd name="T1" fmla="*/ 14 h 80"/>
              <a:gd name="T2" fmla="*/ 14 w 4208"/>
              <a:gd name="T3" fmla="*/ 0 h 80"/>
              <a:gd name="T4" fmla="*/ 4195 w 4208"/>
              <a:gd name="T5" fmla="*/ 0 h 80"/>
              <a:gd name="T6" fmla="*/ 4208 w 4208"/>
              <a:gd name="T7" fmla="*/ 14 h 80"/>
              <a:gd name="T8" fmla="*/ 4208 w 4208"/>
              <a:gd name="T9" fmla="*/ 67 h 80"/>
              <a:gd name="T10" fmla="*/ 4195 w 4208"/>
              <a:gd name="T11" fmla="*/ 80 h 80"/>
              <a:gd name="T12" fmla="*/ 14 w 4208"/>
              <a:gd name="T13" fmla="*/ 80 h 80"/>
              <a:gd name="T14" fmla="*/ 0 w 4208"/>
              <a:gd name="T15" fmla="*/ 67 h 80"/>
              <a:gd name="T16" fmla="*/ 0 w 4208"/>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8" h="80">
                <a:moveTo>
                  <a:pt x="0" y="14"/>
                </a:moveTo>
                <a:cubicBezTo>
                  <a:pt x="0" y="6"/>
                  <a:pt x="6" y="0"/>
                  <a:pt x="14" y="0"/>
                </a:cubicBezTo>
                <a:lnTo>
                  <a:pt x="4195" y="0"/>
                </a:lnTo>
                <a:cubicBezTo>
                  <a:pt x="4202" y="0"/>
                  <a:pt x="4208" y="6"/>
                  <a:pt x="4208" y="14"/>
                </a:cubicBezTo>
                <a:lnTo>
                  <a:pt x="4208" y="67"/>
                </a:lnTo>
                <a:cubicBezTo>
                  <a:pt x="4208" y="74"/>
                  <a:pt x="4202" y="80"/>
                  <a:pt x="4195" y="80"/>
                </a:cubicBezTo>
                <a:lnTo>
                  <a:pt x="14" y="80"/>
                </a:lnTo>
                <a:cubicBezTo>
                  <a:pt x="6" y="80"/>
                  <a:pt x="0" y="74"/>
                  <a:pt x="0" y="67"/>
                </a:cubicBezTo>
                <a:lnTo>
                  <a:pt x="0" y="14"/>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val 9"/>
          <p:cNvSpPr/>
          <p:nvPr/>
        </p:nvSpPr>
        <p:spPr>
          <a:xfrm>
            <a:off x="5192226" y="1685716"/>
            <a:ext cx="1371600" cy="5334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1"/>
          <p:cNvSpPr>
            <a:spLocks/>
          </p:cNvSpPr>
          <p:nvPr/>
        </p:nvSpPr>
        <p:spPr bwMode="auto">
          <a:xfrm>
            <a:off x="5911363" y="3969825"/>
            <a:ext cx="2606040" cy="45719"/>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1"/>
          <p:cNvSpPr>
            <a:spLocks/>
          </p:cNvSpPr>
          <p:nvPr/>
        </p:nvSpPr>
        <p:spPr bwMode="auto">
          <a:xfrm>
            <a:off x="5486400" y="2768135"/>
            <a:ext cx="1783080" cy="45719"/>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1"/>
          <p:cNvSpPr>
            <a:spLocks/>
          </p:cNvSpPr>
          <p:nvPr/>
        </p:nvSpPr>
        <p:spPr bwMode="auto">
          <a:xfrm>
            <a:off x="7772400" y="2768135"/>
            <a:ext cx="68580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1"/>
          <p:cNvSpPr>
            <a:spLocks/>
          </p:cNvSpPr>
          <p:nvPr/>
        </p:nvSpPr>
        <p:spPr bwMode="auto">
          <a:xfrm>
            <a:off x="6864047" y="2632861"/>
            <a:ext cx="68580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1"/>
          <p:cNvSpPr>
            <a:spLocks/>
          </p:cNvSpPr>
          <p:nvPr/>
        </p:nvSpPr>
        <p:spPr bwMode="auto">
          <a:xfrm>
            <a:off x="6112123" y="2632862"/>
            <a:ext cx="50292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
          <p:cNvSpPr>
            <a:spLocks/>
          </p:cNvSpPr>
          <p:nvPr/>
        </p:nvSpPr>
        <p:spPr bwMode="auto">
          <a:xfrm>
            <a:off x="7836541" y="2632860"/>
            <a:ext cx="45720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
          <p:cNvSpPr>
            <a:spLocks/>
          </p:cNvSpPr>
          <p:nvPr/>
        </p:nvSpPr>
        <p:spPr bwMode="auto">
          <a:xfrm>
            <a:off x="5568463" y="4040000"/>
            <a:ext cx="128016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
          <p:cNvSpPr>
            <a:spLocks/>
          </p:cNvSpPr>
          <p:nvPr/>
        </p:nvSpPr>
        <p:spPr bwMode="auto">
          <a:xfrm>
            <a:off x="7046927" y="4039999"/>
            <a:ext cx="64008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
          <p:cNvSpPr>
            <a:spLocks/>
          </p:cNvSpPr>
          <p:nvPr/>
        </p:nvSpPr>
        <p:spPr bwMode="auto">
          <a:xfrm>
            <a:off x="8199120" y="4050926"/>
            <a:ext cx="32004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
          <p:cNvSpPr>
            <a:spLocks/>
          </p:cNvSpPr>
          <p:nvPr/>
        </p:nvSpPr>
        <p:spPr bwMode="auto">
          <a:xfrm>
            <a:off x="5974963" y="5040095"/>
            <a:ext cx="169164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
          <p:cNvSpPr>
            <a:spLocks/>
          </p:cNvSpPr>
          <p:nvPr/>
        </p:nvSpPr>
        <p:spPr bwMode="auto">
          <a:xfrm>
            <a:off x="5974963" y="5282498"/>
            <a:ext cx="169164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
          <p:cNvSpPr>
            <a:spLocks/>
          </p:cNvSpPr>
          <p:nvPr/>
        </p:nvSpPr>
        <p:spPr bwMode="auto">
          <a:xfrm>
            <a:off x="7924800" y="5040094"/>
            <a:ext cx="59436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1"/>
          <p:cNvSpPr>
            <a:spLocks/>
          </p:cNvSpPr>
          <p:nvPr/>
        </p:nvSpPr>
        <p:spPr bwMode="auto">
          <a:xfrm>
            <a:off x="7912741" y="5277786"/>
            <a:ext cx="594360" cy="46673"/>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1"/>
          <p:cNvSpPr>
            <a:spLocks/>
          </p:cNvSpPr>
          <p:nvPr/>
        </p:nvSpPr>
        <p:spPr bwMode="auto">
          <a:xfrm>
            <a:off x="5699760" y="5147701"/>
            <a:ext cx="2834640" cy="45719"/>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1"/>
          <p:cNvSpPr>
            <a:spLocks/>
          </p:cNvSpPr>
          <p:nvPr/>
        </p:nvSpPr>
        <p:spPr bwMode="auto">
          <a:xfrm>
            <a:off x="5684520" y="5410201"/>
            <a:ext cx="2834640" cy="45719"/>
          </a:xfrm>
          <a:custGeom>
            <a:avLst/>
            <a:gdLst>
              <a:gd name="T0" fmla="*/ 0 w 6720"/>
              <a:gd name="T1" fmla="*/ 16 h 96"/>
              <a:gd name="T2" fmla="*/ 16 w 6720"/>
              <a:gd name="T3" fmla="*/ 0 h 96"/>
              <a:gd name="T4" fmla="*/ 6704 w 6720"/>
              <a:gd name="T5" fmla="*/ 0 h 96"/>
              <a:gd name="T6" fmla="*/ 6720 w 6720"/>
              <a:gd name="T7" fmla="*/ 16 h 96"/>
              <a:gd name="T8" fmla="*/ 6720 w 6720"/>
              <a:gd name="T9" fmla="*/ 80 h 96"/>
              <a:gd name="T10" fmla="*/ 6704 w 6720"/>
              <a:gd name="T11" fmla="*/ 96 h 96"/>
              <a:gd name="T12" fmla="*/ 16 w 6720"/>
              <a:gd name="T13" fmla="*/ 96 h 96"/>
              <a:gd name="T14" fmla="*/ 0 w 6720"/>
              <a:gd name="T15" fmla="*/ 80 h 96"/>
              <a:gd name="T16" fmla="*/ 0 w 6720"/>
              <a:gd name="T1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0" h="96">
                <a:moveTo>
                  <a:pt x="0" y="16"/>
                </a:moveTo>
                <a:cubicBezTo>
                  <a:pt x="0" y="8"/>
                  <a:pt x="8" y="0"/>
                  <a:pt x="16" y="0"/>
                </a:cubicBezTo>
                <a:lnTo>
                  <a:pt x="6704" y="0"/>
                </a:lnTo>
                <a:cubicBezTo>
                  <a:pt x="6713" y="0"/>
                  <a:pt x="6720" y="8"/>
                  <a:pt x="6720" y="16"/>
                </a:cubicBezTo>
                <a:lnTo>
                  <a:pt x="6720" y="80"/>
                </a:lnTo>
                <a:cubicBezTo>
                  <a:pt x="6720" y="89"/>
                  <a:pt x="6713" y="96"/>
                  <a:pt x="6704" y="96"/>
                </a:cubicBezTo>
                <a:lnTo>
                  <a:pt x="16" y="96"/>
                </a:lnTo>
                <a:cubicBezTo>
                  <a:pt x="8" y="96"/>
                  <a:pt x="0" y="89"/>
                  <a:pt x="0" y="80"/>
                </a:cubicBezTo>
                <a:lnTo>
                  <a:pt x="0" y="16"/>
                </a:lnTo>
                <a:close/>
              </a:path>
            </a:pathLst>
          </a:custGeom>
          <a:noFill/>
          <a:ln w="206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27"/>
          <p:cNvSpPr/>
          <p:nvPr/>
        </p:nvSpPr>
        <p:spPr>
          <a:xfrm>
            <a:off x="3211026" y="2409540"/>
            <a:ext cx="868680" cy="762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1828800" y="2561313"/>
            <a:ext cx="1188720" cy="9144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3340795" y="2561313"/>
            <a:ext cx="457200" cy="9144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1770034" y="3924105"/>
            <a:ext cx="228600" cy="91439"/>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p:cNvSpPr/>
          <p:nvPr/>
        </p:nvSpPr>
        <p:spPr>
          <a:xfrm>
            <a:off x="1770034" y="4076504"/>
            <a:ext cx="1049366" cy="114496"/>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p:cNvSpPr/>
          <p:nvPr/>
        </p:nvSpPr>
        <p:spPr>
          <a:xfrm>
            <a:off x="1770034" y="4958625"/>
            <a:ext cx="292200" cy="81469"/>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p:cNvSpPr/>
          <p:nvPr/>
        </p:nvSpPr>
        <p:spPr>
          <a:xfrm>
            <a:off x="1770034" y="5111951"/>
            <a:ext cx="292200" cy="81469"/>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p:cNvSpPr/>
          <p:nvPr/>
        </p:nvSpPr>
        <p:spPr>
          <a:xfrm>
            <a:off x="2599359" y="2404272"/>
            <a:ext cx="365760" cy="81469"/>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p:nvPr/>
        </p:nvSpPr>
        <p:spPr>
          <a:xfrm flipH="1">
            <a:off x="7565645" y="2379317"/>
            <a:ext cx="910141" cy="1819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ctr" defTabSz="700088" rtl="0" eaLnBrk="1" fontAlgn="auto" latinLnBrk="0" hangingPunct="1">
              <a:lnSpc>
                <a:spcPct val="90000"/>
              </a:lnSpc>
              <a:spcBef>
                <a:spcPts val="0"/>
              </a:spcBef>
              <a:spcAft>
                <a:spcPct val="350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1. Identifiers</a:t>
            </a:r>
          </a:p>
        </p:txBody>
      </p:sp>
      <p:sp>
        <p:nvSpPr>
          <p:cNvPr id="34" name="TextBox 33"/>
          <p:cNvSpPr txBox="1"/>
          <p:nvPr/>
        </p:nvSpPr>
        <p:spPr>
          <a:xfrm>
            <a:off x="6972301" y="3806297"/>
            <a:ext cx="1835031" cy="200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ctr" defTabSz="700088" rtl="0" eaLnBrk="1" fontAlgn="auto" latinLnBrk="0" hangingPunct="1">
              <a:lnSpc>
                <a:spcPct val="90000"/>
              </a:lnSpc>
              <a:spcBef>
                <a:spcPts val="0"/>
              </a:spcBef>
              <a:spcAft>
                <a:spcPct val="350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2. Signature &amp; Address </a:t>
            </a:r>
          </a:p>
        </p:txBody>
      </p:sp>
      <p:sp>
        <p:nvSpPr>
          <p:cNvPr id="40" name="TextBox 39"/>
          <p:cNvSpPr txBox="1"/>
          <p:nvPr/>
        </p:nvSpPr>
        <p:spPr>
          <a:xfrm>
            <a:off x="6666201" y="4840548"/>
            <a:ext cx="2041612" cy="1593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ctr" defTabSz="700088" rtl="0" eaLnBrk="1" fontAlgn="auto" latinLnBrk="0" hangingPunct="1">
              <a:lnSpc>
                <a:spcPct val="90000"/>
              </a:lnSpc>
              <a:spcBef>
                <a:spcPts val="0"/>
              </a:spcBef>
              <a:spcAft>
                <a:spcPct val="350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3. Witnesses Signatures (x2)</a:t>
            </a:r>
          </a:p>
        </p:txBody>
      </p:sp>
    </p:spTree>
    <p:extLst>
      <p:ext uri="{BB962C8B-B14F-4D97-AF65-F5344CB8AC3E}">
        <p14:creationId xmlns:p14="http://schemas.microsoft.com/office/powerpoint/2010/main" val="800416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37" y="609600"/>
            <a:ext cx="8839200" cy="792163"/>
          </a:xfrm>
        </p:spPr>
        <p:txBody>
          <a:bodyPr>
            <a:noAutofit/>
          </a:bodyPr>
          <a:lstStyle/>
          <a:p>
            <a:r>
              <a:rPr lang="en-US" sz="4000" dirty="0">
                <a:solidFill>
                  <a:srgbClr val="77304C"/>
                </a:solidFill>
              </a:rPr>
              <a:t>Advance directives must be signed by </a:t>
            </a:r>
            <a:r>
              <a:rPr lang="en-US" sz="4000" dirty="0" smtClean="0">
                <a:solidFill>
                  <a:srgbClr val="77304C"/>
                </a:solidFill>
              </a:rPr>
              <a:t>a </a:t>
            </a:r>
            <a:r>
              <a:rPr lang="en-US" sz="4000" b="1" dirty="0" smtClean="0">
                <a:solidFill>
                  <a:srgbClr val="77304C"/>
                </a:solidFill>
              </a:rPr>
              <a:t>specific </a:t>
            </a:r>
            <a:r>
              <a:rPr lang="en-US" sz="4000" b="1" dirty="0">
                <a:solidFill>
                  <a:srgbClr val="77304C"/>
                </a:solidFill>
              </a:rPr>
              <a:t>witness (or two) </a:t>
            </a:r>
            <a:r>
              <a:rPr lang="en-US" sz="4000" dirty="0">
                <a:solidFill>
                  <a:srgbClr val="77304C"/>
                </a:solidFill>
              </a:rPr>
              <a:t>to be </a:t>
            </a:r>
            <a:r>
              <a:rPr lang="en-US" sz="4000" dirty="0" smtClean="0">
                <a:solidFill>
                  <a:srgbClr val="77304C"/>
                </a:solidFill>
              </a:rPr>
              <a:t>valid</a:t>
            </a:r>
            <a:r>
              <a:rPr lang="en-US" sz="4000" dirty="0">
                <a:solidFill>
                  <a:srgbClr val="77304C"/>
                </a:solidFill>
              </a:rPr>
              <a:t>:</a:t>
            </a:r>
          </a:p>
        </p:txBody>
      </p:sp>
      <p:sp>
        <p:nvSpPr>
          <p:cNvPr id="3" name="TextBox 2"/>
          <p:cNvSpPr txBox="1"/>
          <p:nvPr/>
        </p:nvSpPr>
        <p:spPr>
          <a:xfrm>
            <a:off x="457200" y="1396683"/>
            <a:ext cx="8403771" cy="5201424"/>
          </a:xfrm>
          <a:prstGeom prst="rect">
            <a:avLst/>
          </a:prstGeom>
          <a:noFill/>
        </p:spPr>
        <p:txBody>
          <a:bodyPr wrap="square" rtlCol="0">
            <a:spAutoFit/>
          </a:bodyPr>
          <a:lstStyle/>
          <a:p>
            <a:pPr>
              <a:spcAft>
                <a:spcPts val="600"/>
              </a:spcAft>
            </a:pPr>
            <a:r>
              <a:rPr lang="en-US" sz="2000" b="1" dirty="0" smtClean="0">
                <a:solidFill>
                  <a:srgbClr val="77304C"/>
                </a:solidFill>
                <a:latin typeface="Calibri Light" panose="020F0302020204030204" pitchFamily="34" charset="0"/>
                <a:cs typeface="Calibri Light" panose="020F0302020204030204" pitchFamily="34" charset="0"/>
              </a:rPr>
              <a:t>Witnesses must meet the criteria printed on the form above the witness signature line. </a:t>
            </a:r>
            <a:r>
              <a:rPr lang="en-US" sz="2000" b="1" u="sng" dirty="0" smtClean="0">
                <a:solidFill>
                  <a:srgbClr val="77304C"/>
                </a:solidFill>
                <a:latin typeface="Calibri Light" panose="020F0302020204030204" pitchFamily="34" charset="0"/>
                <a:cs typeface="Calibri Light" panose="020F0302020204030204" pitchFamily="34" charset="0"/>
              </a:rPr>
              <a:t>Most errors are seen with witnessing</a:t>
            </a:r>
            <a:r>
              <a:rPr lang="en-US" sz="2000" b="1" dirty="0" smtClean="0">
                <a:solidFill>
                  <a:srgbClr val="77304C"/>
                </a:solidFill>
                <a:latin typeface="Calibri Light" panose="020F0302020204030204" pitchFamily="34" charset="0"/>
                <a:cs typeface="Calibri Light" panose="020F0302020204030204" pitchFamily="34" charset="0"/>
              </a:rPr>
              <a:t>. Witness cannot be an agent or a family member by blood, marriage, or adoption. </a:t>
            </a:r>
          </a:p>
          <a:p>
            <a:pPr>
              <a:spcAft>
                <a:spcPts val="600"/>
              </a:spcAft>
            </a:pPr>
            <a:endParaRPr lang="en-US" sz="800" b="1" dirty="0" smtClean="0">
              <a:solidFill>
                <a:srgbClr val="77304C"/>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Ex</a:t>
            </a:r>
            <a:r>
              <a:rPr lang="en-US" dirty="0">
                <a:latin typeface="Calibri Light" panose="020F0302020204030204" pitchFamily="34" charset="0"/>
                <a:cs typeface="Calibri Light" panose="020F0302020204030204" pitchFamily="34" charset="0"/>
              </a:rPr>
              <a:t>: </a:t>
            </a:r>
            <a:r>
              <a:rPr lang="en-US" dirty="0" smtClean="0">
                <a:latin typeface="Calibri Light" panose="020F0302020204030204" pitchFamily="34" charset="0"/>
                <a:cs typeface="Calibri Light" panose="020F0302020204030204" pitchFamily="34" charset="0"/>
              </a:rPr>
              <a:t>Mary names Tracy (daughter) as her </a:t>
            </a:r>
            <a:r>
              <a:rPr lang="en-US" dirty="0">
                <a:latin typeface="Calibri Light" panose="020F0302020204030204" pitchFamily="34" charset="0"/>
                <a:cs typeface="Calibri Light" panose="020F0302020204030204" pitchFamily="34" charset="0"/>
              </a:rPr>
              <a:t>agent and </a:t>
            </a:r>
            <a:r>
              <a:rPr lang="en-US" dirty="0" smtClean="0">
                <a:latin typeface="Calibri Light" panose="020F0302020204030204" pitchFamily="34" charset="0"/>
                <a:cs typeface="Calibri Light" panose="020F0302020204030204" pitchFamily="34" charset="0"/>
              </a:rPr>
              <a:t>then Tracy signs </a:t>
            </a:r>
            <a:r>
              <a:rPr lang="en-US" dirty="0">
                <a:latin typeface="Calibri Light" panose="020F0302020204030204" pitchFamily="34" charset="0"/>
                <a:cs typeface="Calibri Light" panose="020F0302020204030204" pitchFamily="34" charset="0"/>
              </a:rPr>
              <a:t>as the </a:t>
            </a:r>
            <a:r>
              <a:rPr lang="en-US" dirty="0" smtClean="0">
                <a:latin typeface="Calibri Light" panose="020F0302020204030204" pitchFamily="34" charset="0"/>
                <a:cs typeface="Calibri Light" panose="020F0302020204030204" pitchFamily="34" charset="0"/>
              </a:rPr>
              <a:t>Witness.  </a:t>
            </a:r>
            <a:r>
              <a:rPr lang="en-US" dirty="0">
                <a:latin typeface="Calibri Light" panose="020F0302020204030204" pitchFamily="34" charset="0"/>
                <a:cs typeface="Calibri Light" panose="020F0302020204030204" pitchFamily="34" charset="0"/>
              </a:rPr>
              <a:t>(No! – witness cannot be the agent</a:t>
            </a:r>
            <a:r>
              <a:rPr lang="en-US" dirty="0" smtClean="0">
                <a:latin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endParaRPr lang="en-US"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Ex: Mary isn’t naming Ralph (brother) as her agent or successor agent, so she will have him sign as the Witness on her HCPOA form because it’s convenient. (No! – Ralph is related “by blood” as her brother.)</a:t>
            </a:r>
          </a:p>
          <a:p>
            <a:pPr marL="285750" indent="-285750">
              <a:buFont typeface="Arial" panose="020B0604020202020204" pitchFamily="34" charset="0"/>
              <a:buChar char="•"/>
            </a:pPr>
            <a:endParaRPr lang="en-US" sz="14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Ex: Mary will have her daughter be her agent and a friend from church sign as the Witness. (Yes! – no conflicts noted)</a:t>
            </a:r>
          </a:p>
          <a:p>
            <a:endParaRPr lang="en-US" b="1" i="1" dirty="0" smtClean="0">
              <a:solidFill>
                <a:srgbClr val="77304C"/>
              </a:solidFill>
              <a:latin typeface="Calibri Light" panose="020F0302020204030204" pitchFamily="34" charset="0"/>
              <a:cs typeface="Calibri Light" panose="020F0302020204030204" pitchFamily="34" charset="0"/>
            </a:endParaRPr>
          </a:p>
          <a:p>
            <a:r>
              <a:rPr lang="en-US" sz="2000" b="1" i="1" dirty="0" smtClean="0">
                <a:solidFill>
                  <a:srgbClr val="77304C"/>
                </a:solidFill>
                <a:latin typeface="Calibri Light" panose="020F0302020204030204" pitchFamily="34" charset="0"/>
                <a:cs typeface="Calibri Light" panose="020F0302020204030204" pitchFamily="34" charset="0"/>
              </a:rPr>
              <a:t>While </a:t>
            </a:r>
            <a:r>
              <a:rPr lang="en-US" sz="2000" b="1" i="1" dirty="0">
                <a:solidFill>
                  <a:srgbClr val="77304C"/>
                </a:solidFill>
                <a:latin typeface="Calibri Light" panose="020F0302020204030204" pitchFamily="34" charset="0"/>
                <a:cs typeface="Calibri Light" panose="020F0302020204030204" pitchFamily="34" charset="0"/>
              </a:rPr>
              <a:t>practicing social </a:t>
            </a:r>
            <a:r>
              <a:rPr lang="en-US" sz="2000" b="1" i="1" dirty="0" smtClean="0">
                <a:solidFill>
                  <a:srgbClr val="77304C"/>
                </a:solidFill>
                <a:latin typeface="Calibri Light" panose="020F0302020204030204" pitchFamily="34" charset="0"/>
                <a:cs typeface="Calibri Light" panose="020F0302020204030204" pitchFamily="34" charset="0"/>
              </a:rPr>
              <a:t>distancing some ideas include: </a:t>
            </a:r>
          </a:p>
          <a:p>
            <a:pPr marL="285750" indent="-285750">
              <a:buFont typeface="Arial" panose="020B0604020202020204" pitchFamily="34" charset="0"/>
              <a:buChar char="•"/>
            </a:pPr>
            <a:r>
              <a:rPr lang="en-US" kern="0" dirty="0" smtClean="0">
                <a:solidFill>
                  <a:prstClr val="black">
                    <a:hueOff val="0"/>
                    <a:satOff val="0"/>
                    <a:lumOff val="0"/>
                    <a:alphaOff val="0"/>
                  </a:prstClr>
                </a:solidFill>
                <a:latin typeface="Calibri Light" panose="020F0302020204030204" pitchFamily="34" charset="0"/>
                <a:cs typeface="Calibri Light" panose="020F0302020204030204" pitchFamily="34" charset="0"/>
              </a:rPr>
              <a:t>Call </a:t>
            </a:r>
            <a:r>
              <a:rPr lang="en-US" kern="0" dirty="0">
                <a:solidFill>
                  <a:prstClr val="black">
                    <a:hueOff val="0"/>
                    <a:satOff val="0"/>
                    <a:lumOff val="0"/>
                    <a:alphaOff val="0"/>
                  </a:prstClr>
                </a:solidFill>
                <a:latin typeface="Calibri Light" panose="020F0302020204030204" pitchFamily="34" charset="0"/>
                <a:cs typeface="Calibri Light" panose="020F0302020204030204" pitchFamily="34" charset="0"/>
              </a:rPr>
              <a:t>your local bank to ask if a notary is available</a:t>
            </a:r>
            <a:r>
              <a:rPr lang="en-US" kern="0" dirty="0" smtClean="0">
                <a:solidFill>
                  <a:prstClr val="black">
                    <a:hueOff val="0"/>
                    <a:satOff val="0"/>
                    <a:lumOff val="0"/>
                    <a:alphaOff val="0"/>
                  </a:prstClr>
                </a:solidFill>
                <a:latin typeface="Calibri Light" panose="020F0302020204030204" pitchFamily="34" charset="0"/>
                <a:cs typeface="Calibri Light" panose="020F0302020204030204" pitchFamily="34" charset="0"/>
              </a:rPr>
              <a:t>. Use the drive through.  </a:t>
            </a:r>
            <a:endParaRPr lang="en-US" dirty="0">
              <a:solidFill>
                <a:srgbClr val="77304C"/>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kern="0" dirty="0" smtClean="0">
                <a:solidFill>
                  <a:prstClr val="black">
                    <a:hueOff val="0"/>
                    <a:satOff val="0"/>
                    <a:lumOff val="0"/>
                    <a:alphaOff val="0"/>
                  </a:prstClr>
                </a:solidFill>
                <a:latin typeface="Calibri Light" panose="020F0302020204030204" pitchFamily="34" charset="0"/>
                <a:cs typeface="Calibri Light" panose="020F0302020204030204" pitchFamily="34" charset="0"/>
              </a:rPr>
              <a:t>Ask </a:t>
            </a:r>
            <a:r>
              <a:rPr lang="en-US" kern="0" dirty="0">
                <a:solidFill>
                  <a:prstClr val="black">
                    <a:hueOff val="0"/>
                    <a:satOff val="0"/>
                    <a:lumOff val="0"/>
                    <a:alphaOff val="0"/>
                  </a:prstClr>
                </a:solidFill>
                <a:latin typeface="Calibri Light" panose="020F0302020204030204" pitchFamily="34" charset="0"/>
                <a:cs typeface="Calibri Light" panose="020F0302020204030204" pitchFamily="34" charset="0"/>
              </a:rPr>
              <a:t>a neighbor if they’re willing to sign as a witness. </a:t>
            </a:r>
            <a:r>
              <a:rPr lang="en-US" kern="0" dirty="0" smtClean="0">
                <a:solidFill>
                  <a:prstClr val="black">
                    <a:hueOff val="0"/>
                    <a:satOff val="0"/>
                    <a:lumOff val="0"/>
                    <a:alphaOff val="0"/>
                  </a:prstClr>
                </a:solidFill>
                <a:latin typeface="Calibri Light" panose="020F0302020204030204" pitchFamily="34" charset="0"/>
                <a:cs typeface="Calibri Light" panose="020F0302020204030204" pitchFamily="34" charset="0"/>
              </a:rPr>
              <a:t>Use the front door/porch to leave and retrieve the forms. </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688403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86700" cy="792163"/>
          </a:xfrm>
        </p:spPr>
        <p:txBody>
          <a:bodyPr>
            <a:normAutofit/>
          </a:bodyPr>
          <a:lstStyle/>
          <a:p>
            <a:r>
              <a:rPr lang="en-US" sz="4000" dirty="0" smtClean="0">
                <a:solidFill>
                  <a:srgbClr val="77304C"/>
                </a:solidFill>
              </a:rPr>
              <a:t>Links to </a:t>
            </a:r>
            <a:r>
              <a:rPr lang="en-US" sz="4000" dirty="0">
                <a:solidFill>
                  <a:srgbClr val="77304C"/>
                </a:solidFill>
              </a:rPr>
              <a:t>S</a:t>
            </a:r>
            <a:r>
              <a:rPr lang="en-US" sz="4000" dirty="0" smtClean="0">
                <a:solidFill>
                  <a:srgbClr val="77304C"/>
                </a:solidFill>
              </a:rPr>
              <a:t>pecific </a:t>
            </a:r>
            <a:r>
              <a:rPr lang="en-US" sz="4000" dirty="0">
                <a:solidFill>
                  <a:srgbClr val="77304C"/>
                </a:solidFill>
              </a:rPr>
              <a:t>F</a:t>
            </a:r>
            <a:r>
              <a:rPr lang="en-US" sz="4000" dirty="0" smtClean="0">
                <a:solidFill>
                  <a:srgbClr val="77304C"/>
                </a:solidFill>
              </a:rPr>
              <a:t>orms:</a:t>
            </a:r>
            <a:endParaRPr lang="en-US" sz="4000" dirty="0">
              <a:solidFill>
                <a:srgbClr val="77304C"/>
              </a:solidFill>
            </a:endParaRPr>
          </a:p>
        </p:txBody>
      </p:sp>
      <p:sp>
        <p:nvSpPr>
          <p:cNvPr id="4" name="Rectangle 3"/>
          <p:cNvSpPr/>
          <p:nvPr/>
        </p:nvSpPr>
        <p:spPr>
          <a:xfrm>
            <a:off x="381000" y="1600200"/>
            <a:ext cx="8382000" cy="4800600"/>
          </a:xfrm>
          <a:prstGeom prst="rect">
            <a:avLst/>
          </a:prstGeom>
        </p:spPr>
        <p:txBody>
          <a:bodyPr/>
          <a:lstStyle/>
          <a:p>
            <a:pPr lvl="0" rtl="0">
              <a:buChar char="•"/>
            </a:pPr>
            <a:r>
              <a:rPr lang="en-US" sz="1700" b="1" i="1" baseline="0" dirty="0" smtClean="0">
                <a:latin typeface="Calibri Light" panose="020F0302020204030204" pitchFamily="34" charset="0"/>
                <a:cs typeface="Calibri Light" panose="020F0302020204030204" pitchFamily="34" charset="0"/>
              </a:rPr>
              <a:t>ACP for Every Adult: </a:t>
            </a:r>
            <a:endParaRPr lang="en-US" sz="1700" b="1" i="1" dirty="0" smtClean="0">
              <a:latin typeface="Calibri Light" panose="020F0302020204030204" pitchFamily="34" charset="0"/>
              <a:cs typeface="Calibri Light" panose="020F0302020204030204" pitchFamily="34" charset="0"/>
            </a:endParaRPr>
          </a:p>
          <a:p>
            <a:pPr lvl="1" rtl="0"/>
            <a:r>
              <a:rPr lang="en-US" sz="1700" i="0" baseline="0" dirty="0" smtClean="0">
                <a:latin typeface="Calibri Light" panose="020F0302020204030204" pitchFamily="34" charset="0"/>
                <a:cs typeface="Calibri Light" panose="020F0302020204030204" pitchFamily="34" charset="0"/>
              </a:rPr>
              <a:t>This information is viewable on our Carle.org ACP page. </a:t>
            </a:r>
          </a:p>
          <a:p>
            <a:pPr lvl="1" rtl="0"/>
            <a:r>
              <a:rPr lang="en-US" sz="1700" i="0" baseline="0" dirty="0" smtClean="0">
                <a:latin typeface="Calibri Light" panose="020F0302020204030204" pitchFamily="34" charset="0"/>
                <a:cs typeface="Calibri Light" panose="020F0302020204030204" pitchFamily="34" charset="0"/>
                <a:hlinkClick r:id="rId3"/>
              </a:rPr>
              <a:t>https://carle.org/Patients-Visitors/Advance-Care-Planning</a:t>
            </a:r>
            <a:r>
              <a:rPr lang="en-US" sz="1700" i="0" baseline="0" dirty="0" smtClean="0">
                <a:latin typeface="Calibri Light" panose="020F0302020204030204" pitchFamily="34" charset="0"/>
                <a:cs typeface="Calibri Light" panose="020F0302020204030204" pitchFamily="34" charset="0"/>
              </a:rPr>
              <a:t>   </a:t>
            </a:r>
          </a:p>
          <a:p>
            <a:pPr lvl="1" rtl="0"/>
            <a:endParaRPr lang="en-US" sz="1700" dirty="0">
              <a:latin typeface="Calibri Light" panose="020F0302020204030204" pitchFamily="34" charset="0"/>
              <a:cs typeface="Calibri Light" panose="020F0302020204030204" pitchFamily="34" charset="0"/>
            </a:endParaRPr>
          </a:p>
          <a:p>
            <a:pPr lvl="0" rtl="0">
              <a:buChar char="•"/>
            </a:pPr>
            <a:r>
              <a:rPr lang="en-US" sz="1700" b="1" i="1" baseline="0" dirty="0" smtClean="0">
                <a:latin typeface="Calibri Light" panose="020F0302020204030204" pitchFamily="34" charset="0"/>
                <a:cs typeface="Calibri Light" panose="020F0302020204030204" pitchFamily="34" charset="0"/>
              </a:rPr>
              <a:t>Healthcare Power of Attorney Form (Carle): </a:t>
            </a:r>
          </a:p>
          <a:p>
            <a:pPr lvl="1"/>
            <a:r>
              <a:rPr lang="en-US" sz="1700" i="0" baseline="0" dirty="0" smtClean="0">
                <a:latin typeface="Calibri Light" panose="020F0302020204030204" pitchFamily="34" charset="0"/>
                <a:cs typeface="Calibri Light" panose="020F0302020204030204" pitchFamily="34" charset="0"/>
              </a:rPr>
              <a:t>This fillable document can be downloaded from our Carle.org ACP page. </a:t>
            </a:r>
          </a:p>
          <a:p>
            <a:pPr lvl="1"/>
            <a:r>
              <a:rPr lang="en-US" sz="1700" i="0" baseline="0" dirty="0" smtClean="0">
                <a:latin typeface="Calibri Light" panose="020F0302020204030204" pitchFamily="34" charset="0"/>
                <a:cs typeface="Calibri Light" panose="020F0302020204030204" pitchFamily="34" charset="0"/>
                <a:hlinkClick r:id="rId3"/>
              </a:rPr>
              <a:t>https://carle.org/Patients-Visitors/Advance-Care-Planning</a:t>
            </a:r>
            <a:r>
              <a:rPr lang="en-US" sz="1700" i="0" baseline="0" dirty="0" smtClean="0">
                <a:latin typeface="Calibri Light" panose="020F0302020204030204" pitchFamily="34" charset="0"/>
                <a:cs typeface="Calibri Light" panose="020F0302020204030204" pitchFamily="34" charset="0"/>
              </a:rPr>
              <a:t>. </a:t>
            </a:r>
          </a:p>
          <a:p>
            <a:pPr lvl="1"/>
            <a:endParaRPr lang="en-US" sz="1700" dirty="0">
              <a:latin typeface="Calibri Light" panose="020F0302020204030204" pitchFamily="34" charset="0"/>
              <a:cs typeface="Calibri Light" panose="020F0302020204030204" pitchFamily="34" charset="0"/>
            </a:endParaRPr>
          </a:p>
          <a:p>
            <a:pPr lvl="0" rtl="0">
              <a:buChar char="•"/>
            </a:pPr>
            <a:r>
              <a:rPr lang="en-US" sz="1700" b="1" i="1" baseline="0" dirty="0" smtClean="0">
                <a:latin typeface="Calibri Light" panose="020F0302020204030204" pitchFamily="34" charset="0"/>
                <a:cs typeface="Calibri Light" panose="020F0302020204030204" pitchFamily="34" charset="0"/>
              </a:rPr>
              <a:t>Living Will form (Carle): </a:t>
            </a:r>
          </a:p>
          <a:p>
            <a:pPr lvl="1"/>
            <a:r>
              <a:rPr lang="en-US" sz="1700" i="0" baseline="0" dirty="0" smtClean="0">
                <a:latin typeface="Calibri Light" panose="020F0302020204030204" pitchFamily="34" charset="0"/>
                <a:cs typeface="Calibri Light" panose="020F0302020204030204" pitchFamily="34" charset="0"/>
              </a:rPr>
              <a:t>This fillable document can be downloaded from Carle.org ACP page. </a:t>
            </a:r>
          </a:p>
          <a:p>
            <a:pPr lvl="1"/>
            <a:r>
              <a:rPr lang="en-US" sz="1700" i="0" baseline="0" dirty="0" smtClean="0">
                <a:latin typeface="Calibri Light" panose="020F0302020204030204" pitchFamily="34" charset="0"/>
                <a:cs typeface="Calibri Light" panose="020F0302020204030204" pitchFamily="34" charset="0"/>
                <a:hlinkClick r:id="rId3"/>
              </a:rPr>
              <a:t>https://carle.org/Patients-Visitors/Advance-Care-Planning</a:t>
            </a:r>
            <a:r>
              <a:rPr lang="en-US" sz="1700" i="0" baseline="0" dirty="0" smtClean="0">
                <a:latin typeface="Calibri Light" panose="020F0302020204030204" pitchFamily="34" charset="0"/>
                <a:cs typeface="Calibri Light" panose="020F0302020204030204" pitchFamily="34" charset="0"/>
              </a:rPr>
              <a:t>. </a:t>
            </a:r>
          </a:p>
          <a:p>
            <a:pPr lvl="1"/>
            <a:endParaRPr lang="en-US" sz="1700" dirty="0">
              <a:latin typeface="Calibri Light" panose="020F0302020204030204" pitchFamily="34" charset="0"/>
              <a:cs typeface="Calibri Light" panose="020F0302020204030204" pitchFamily="34" charset="0"/>
            </a:endParaRPr>
          </a:p>
          <a:p>
            <a:pPr lvl="0" rtl="0">
              <a:buChar char="•"/>
            </a:pPr>
            <a:r>
              <a:rPr lang="en-US" sz="1700" b="1" i="1" baseline="0" dirty="0" smtClean="0">
                <a:latin typeface="Calibri Light" panose="020F0302020204030204" pitchFamily="34" charset="0"/>
                <a:cs typeface="Calibri Light" panose="020F0302020204030204" pitchFamily="34" charset="0"/>
              </a:rPr>
              <a:t>IL </a:t>
            </a:r>
            <a:r>
              <a:rPr lang="en-US" sz="1700" b="1" i="1" baseline="0" dirty="0" err="1" smtClean="0">
                <a:latin typeface="Calibri Light" panose="020F0302020204030204" pitchFamily="34" charset="0"/>
                <a:cs typeface="Calibri Light" panose="020F0302020204030204" pitchFamily="34" charset="0"/>
              </a:rPr>
              <a:t>DPH</a:t>
            </a:r>
            <a:r>
              <a:rPr lang="en-US" sz="1700" b="1" i="1" baseline="0" dirty="0" smtClean="0">
                <a:latin typeface="Calibri Light" panose="020F0302020204030204" pitchFamily="34" charset="0"/>
                <a:cs typeface="Calibri Light" panose="020F0302020204030204" pitchFamily="34" charset="0"/>
              </a:rPr>
              <a:t> Advance Directive forms:  </a:t>
            </a:r>
          </a:p>
          <a:p>
            <a:pPr lvl="1"/>
            <a:r>
              <a:rPr lang="en-US" sz="1700" i="0" baseline="0" dirty="0" smtClean="0">
                <a:latin typeface="Calibri Light" panose="020F0302020204030204" pitchFamily="34" charset="0"/>
                <a:cs typeface="Calibri Light" panose="020F0302020204030204" pitchFamily="34" charset="0"/>
              </a:rPr>
              <a:t>Download the </a:t>
            </a:r>
            <a:r>
              <a:rPr lang="en-US" sz="1700" i="0" baseline="0" dirty="0" err="1" smtClean="0">
                <a:latin typeface="Calibri Light" panose="020F0302020204030204" pitchFamily="34" charset="0"/>
                <a:cs typeface="Calibri Light" panose="020F0302020204030204" pitchFamily="34" charset="0"/>
              </a:rPr>
              <a:t>IDPH</a:t>
            </a:r>
            <a:r>
              <a:rPr lang="en-US" sz="1700" i="0" baseline="0" dirty="0" smtClean="0">
                <a:latin typeface="Calibri Light" panose="020F0302020204030204" pitchFamily="34" charset="0"/>
                <a:cs typeface="Calibri Light" panose="020F0302020204030204" pitchFamily="34" charset="0"/>
              </a:rPr>
              <a:t> (IL State) AD forms by searching for “advance directives” on their website: </a:t>
            </a:r>
            <a:r>
              <a:rPr lang="en-US" sz="1700" i="0" baseline="0" dirty="0" smtClean="0">
                <a:latin typeface="Calibri Light" panose="020F0302020204030204" pitchFamily="34" charset="0"/>
                <a:cs typeface="Calibri Light" panose="020F0302020204030204" pitchFamily="34" charset="0"/>
                <a:hlinkClick r:id="rId4"/>
              </a:rPr>
              <a:t>www.dph.Illinois.gov</a:t>
            </a:r>
            <a:r>
              <a:rPr lang="en-US" sz="1700" i="0" baseline="0" dirty="0" smtClean="0">
                <a:latin typeface="Calibri Light" panose="020F0302020204030204" pitchFamily="34" charset="0"/>
                <a:cs typeface="Calibri Light" panose="020F0302020204030204" pitchFamily="34" charset="0"/>
              </a:rPr>
              <a:t>. </a:t>
            </a:r>
          </a:p>
          <a:p>
            <a:pPr lvl="1"/>
            <a:r>
              <a:rPr lang="en-US" sz="1700" i="0" baseline="0" dirty="0" smtClean="0">
                <a:latin typeface="Calibri Light" panose="020F0302020204030204" pitchFamily="34" charset="0"/>
                <a:cs typeface="Calibri Light" panose="020F0302020204030204" pitchFamily="34" charset="0"/>
              </a:rPr>
              <a:t>Or, use the following link to go directly to a list of their forms list: </a:t>
            </a:r>
            <a:r>
              <a:rPr lang="en-US" sz="1700" i="0" baseline="0" dirty="0" smtClean="0">
                <a:latin typeface="Calibri Light" panose="020F0302020204030204" pitchFamily="34" charset="0"/>
                <a:cs typeface="Calibri Light" panose="020F0302020204030204" pitchFamily="34" charset="0"/>
                <a:hlinkClick r:id="rId5"/>
              </a:rPr>
              <a:t>https://dph.illinois.gov/topics-services2fhealth-care-regulation2fnursing-homes2fadvance-directives%23forms-forms-advance</a:t>
            </a:r>
            <a:r>
              <a:rPr lang="en-US" sz="1700" i="0" baseline="0" dirty="0" smtClean="0">
                <a:latin typeface="Calibri Light" panose="020F0302020204030204" pitchFamily="34" charset="0"/>
                <a:cs typeface="Calibri Light" panose="020F0302020204030204" pitchFamily="34" charset="0"/>
              </a:rPr>
              <a:t> </a:t>
            </a:r>
            <a:endParaRPr lang="en-US" sz="17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207383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18" y="533400"/>
            <a:ext cx="8525082" cy="762000"/>
          </a:xfrm>
        </p:spPr>
        <p:txBody>
          <a:bodyPr/>
          <a:lstStyle/>
          <a:p>
            <a:r>
              <a:rPr lang="en-US" sz="4000" dirty="0" smtClean="0">
                <a:solidFill>
                  <a:srgbClr val="77304C"/>
                </a:solidFill>
              </a:rPr>
              <a:t>ACP Online Resources:</a:t>
            </a:r>
            <a:endParaRPr lang="en-US" sz="4000" dirty="0"/>
          </a:p>
        </p:txBody>
      </p:sp>
      <p:grpSp>
        <p:nvGrpSpPr>
          <p:cNvPr id="42" name="Group 41"/>
          <p:cNvGrpSpPr/>
          <p:nvPr/>
        </p:nvGrpSpPr>
        <p:grpSpPr>
          <a:xfrm>
            <a:off x="533400" y="1371600"/>
            <a:ext cx="8077200" cy="4980106"/>
            <a:chOff x="457200" y="1524558"/>
            <a:chExt cx="8077200" cy="4596415"/>
          </a:xfrm>
        </p:grpSpPr>
        <p:sp>
          <p:nvSpPr>
            <p:cNvPr id="43" name="Straight Connector 42"/>
            <p:cNvSpPr/>
            <p:nvPr/>
          </p:nvSpPr>
          <p:spPr>
            <a:xfrm>
              <a:off x="457200" y="1524558"/>
              <a:ext cx="80772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Freeform 43"/>
            <p:cNvSpPr/>
            <p:nvPr/>
          </p:nvSpPr>
          <p:spPr>
            <a:xfrm>
              <a:off x="457200" y="1524558"/>
              <a:ext cx="3276600" cy="507875"/>
            </a:xfrm>
            <a:custGeom>
              <a:avLst/>
              <a:gdLst>
                <a:gd name="connsiteX0" fmla="*/ 0 w 1615440"/>
                <a:gd name="connsiteY0" fmla="*/ 0 h 507875"/>
                <a:gd name="connsiteX1" fmla="*/ 1615440 w 1615440"/>
                <a:gd name="connsiteY1" fmla="*/ 0 h 507875"/>
                <a:gd name="connsiteX2" fmla="*/ 1615440 w 1615440"/>
                <a:gd name="connsiteY2" fmla="*/ 507875 h 507875"/>
                <a:gd name="connsiteX3" fmla="*/ 0 w 1615440"/>
                <a:gd name="connsiteY3" fmla="*/ 507875 h 507875"/>
                <a:gd name="connsiteX4" fmla="*/ 0 w 1615440"/>
                <a:gd name="connsiteY4" fmla="*/ 0 h 50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40" h="507875">
                  <a:moveTo>
                    <a:pt x="0" y="0"/>
                  </a:moveTo>
                  <a:lnTo>
                    <a:pt x="1615440" y="0"/>
                  </a:lnTo>
                  <a:lnTo>
                    <a:pt x="1615440" y="507875"/>
                  </a:lnTo>
                  <a:lnTo>
                    <a:pt x="0" y="507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2000" kern="1200" dirty="0" smtClean="0"/>
                <a:t>Carle Advance Care Planning </a:t>
              </a:r>
            </a:p>
          </p:txBody>
        </p:sp>
        <p:sp>
          <p:nvSpPr>
            <p:cNvPr id="45" name="Freeform 44"/>
            <p:cNvSpPr/>
            <p:nvPr/>
          </p:nvSpPr>
          <p:spPr>
            <a:xfrm>
              <a:off x="3581400" y="1547620"/>
              <a:ext cx="4953000" cy="461254"/>
            </a:xfrm>
            <a:custGeom>
              <a:avLst/>
              <a:gdLst>
                <a:gd name="connsiteX0" fmla="*/ 0 w 6340602"/>
                <a:gd name="connsiteY0" fmla="*/ 0 h 461254"/>
                <a:gd name="connsiteX1" fmla="*/ 6340602 w 6340602"/>
                <a:gd name="connsiteY1" fmla="*/ 0 h 461254"/>
                <a:gd name="connsiteX2" fmla="*/ 6340602 w 6340602"/>
                <a:gd name="connsiteY2" fmla="*/ 461254 h 461254"/>
                <a:gd name="connsiteX3" fmla="*/ 0 w 6340602"/>
                <a:gd name="connsiteY3" fmla="*/ 461254 h 461254"/>
                <a:gd name="connsiteX4" fmla="*/ 0 w 6340602"/>
                <a:gd name="connsiteY4" fmla="*/ 0 h 46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02" h="461254">
                  <a:moveTo>
                    <a:pt x="0" y="0"/>
                  </a:moveTo>
                  <a:lnTo>
                    <a:pt x="6340602" y="0"/>
                  </a:lnTo>
                  <a:lnTo>
                    <a:pt x="6340602" y="461254"/>
                  </a:lnTo>
                  <a:lnTo>
                    <a:pt x="0" y="46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u="sng" kern="1200" dirty="0" smtClean="0">
                  <a:hlinkClick r:id="rId3"/>
                </a:rPr>
                <a:t>https://carle.org/Patients-Visitors/Advance-Care-Planning</a:t>
              </a:r>
              <a:r>
                <a:rPr lang="en-US" sz="1800" kern="1200" dirty="0" smtClean="0"/>
                <a:t>  </a:t>
              </a:r>
              <a:endParaRPr lang="en-US" sz="1800" kern="1200" dirty="0"/>
            </a:p>
          </p:txBody>
        </p:sp>
        <p:sp>
          <p:nvSpPr>
            <p:cNvPr id="46" name="Straight Connector 45"/>
            <p:cNvSpPr/>
            <p:nvPr/>
          </p:nvSpPr>
          <p:spPr>
            <a:xfrm>
              <a:off x="2072640" y="2008875"/>
              <a:ext cx="646176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7" name="Straight Connector 46"/>
            <p:cNvSpPr/>
            <p:nvPr/>
          </p:nvSpPr>
          <p:spPr>
            <a:xfrm>
              <a:off x="457200" y="2032434"/>
              <a:ext cx="80772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Freeform 47"/>
            <p:cNvSpPr/>
            <p:nvPr/>
          </p:nvSpPr>
          <p:spPr>
            <a:xfrm>
              <a:off x="457200" y="2032434"/>
              <a:ext cx="3276600" cy="507875"/>
            </a:xfrm>
            <a:custGeom>
              <a:avLst/>
              <a:gdLst>
                <a:gd name="connsiteX0" fmla="*/ 0 w 1615440"/>
                <a:gd name="connsiteY0" fmla="*/ 0 h 507875"/>
                <a:gd name="connsiteX1" fmla="*/ 1615440 w 1615440"/>
                <a:gd name="connsiteY1" fmla="*/ 0 h 507875"/>
                <a:gd name="connsiteX2" fmla="*/ 1615440 w 1615440"/>
                <a:gd name="connsiteY2" fmla="*/ 507875 h 507875"/>
                <a:gd name="connsiteX3" fmla="*/ 0 w 1615440"/>
                <a:gd name="connsiteY3" fmla="*/ 507875 h 507875"/>
                <a:gd name="connsiteX4" fmla="*/ 0 w 1615440"/>
                <a:gd name="connsiteY4" fmla="*/ 0 h 50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40" h="507875">
                  <a:moveTo>
                    <a:pt x="0" y="0"/>
                  </a:moveTo>
                  <a:lnTo>
                    <a:pt x="1615440" y="0"/>
                  </a:lnTo>
                  <a:lnTo>
                    <a:pt x="1615440" y="507875"/>
                  </a:lnTo>
                  <a:lnTo>
                    <a:pt x="0" y="507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2000" kern="1200" dirty="0" smtClean="0"/>
                <a:t>The Conversation Project</a:t>
              </a:r>
              <a:endParaRPr lang="en-US" sz="2000" kern="1200" dirty="0"/>
            </a:p>
          </p:txBody>
        </p:sp>
        <p:sp>
          <p:nvSpPr>
            <p:cNvPr id="49" name="Freeform 48"/>
            <p:cNvSpPr/>
            <p:nvPr/>
          </p:nvSpPr>
          <p:spPr>
            <a:xfrm>
              <a:off x="3581400" y="2055496"/>
              <a:ext cx="4953000" cy="461254"/>
            </a:xfrm>
            <a:custGeom>
              <a:avLst/>
              <a:gdLst>
                <a:gd name="connsiteX0" fmla="*/ 0 w 6340602"/>
                <a:gd name="connsiteY0" fmla="*/ 0 h 461254"/>
                <a:gd name="connsiteX1" fmla="*/ 6340602 w 6340602"/>
                <a:gd name="connsiteY1" fmla="*/ 0 h 461254"/>
                <a:gd name="connsiteX2" fmla="*/ 6340602 w 6340602"/>
                <a:gd name="connsiteY2" fmla="*/ 461254 h 461254"/>
                <a:gd name="connsiteX3" fmla="*/ 0 w 6340602"/>
                <a:gd name="connsiteY3" fmla="*/ 461254 h 461254"/>
                <a:gd name="connsiteX4" fmla="*/ 0 w 6340602"/>
                <a:gd name="connsiteY4" fmla="*/ 0 h 46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02" h="461254">
                  <a:moveTo>
                    <a:pt x="0" y="0"/>
                  </a:moveTo>
                  <a:lnTo>
                    <a:pt x="6340602" y="0"/>
                  </a:lnTo>
                  <a:lnTo>
                    <a:pt x="6340602" y="461254"/>
                  </a:lnTo>
                  <a:lnTo>
                    <a:pt x="0" y="46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u="sng" kern="1200" dirty="0" smtClean="0">
                  <a:hlinkClick r:id="rId4"/>
                </a:rPr>
                <a:t>https://theconversationproject.org/</a:t>
              </a:r>
              <a:r>
                <a:rPr lang="en-US" sz="1800" kern="1200" dirty="0" smtClean="0"/>
                <a:t> </a:t>
              </a:r>
              <a:endParaRPr lang="en-US" sz="1800" kern="1200" dirty="0"/>
            </a:p>
          </p:txBody>
        </p:sp>
        <p:sp>
          <p:nvSpPr>
            <p:cNvPr id="50" name="Straight Connector 49"/>
            <p:cNvSpPr/>
            <p:nvPr/>
          </p:nvSpPr>
          <p:spPr>
            <a:xfrm>
              <a:off x="2072640" y="2516751"/>
              <a:ext cx="646176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1" name="Straight Connector 50"/>
            <p:cNvSpPr/>
            <p:nvPr/>
          </p:nvSpPr>
          <p:spPr>
            <a:xfrm>
              <a:off x="457200" y="2540310"/>
              <a:ext cx="80772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Freeform 51"/>
            <p:cNvSpPr/>
            <p:nvPr/>
          </p:nvSpPr>
          <p:spPr>
            <a:xfrm>
              <a:off x="457200" y="2540310"/>
              <a:ext cx="3276600" cy="507875"/>
            </a:xfrm>
            <a:custGeom>
              <a:avLst/>
              <a:gdLst>
                <a:gd name="connsiteX0" fmla="*/ 0 w 1615440"/>
                <a:gd name="connsiteY0" fmla="*/ 0 h 507875"/>
                <a:gd name="connsiteX1" fmla="*/ 1615440 w 1615440"/>
                <a:gd name="connsiteY1" fmla="*/ 0 h 507875"/>
                <a:gd name="connsiteX2" fmla="*/ 1615440 w 1615440"/>
                <a:gd name="connsiteY2" fmla="*/ 507875 h 507875"/>
                <a:gd name="connsiteX3" fmla="*/ 0 w 1615440"/>
                <a:gd name="connsiteY3" fmla="*/ 507875 h 507875"/>
                <a:gd name="connsiteX4" fmla="*/ 0 w 1615440"/>
                <a:gd name="connsiteY4" fmla="*/ 0 h 50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40" h="507875">
                  <a:moveTo>
                    <a:pt x="0" y="0"/>
                  </a:moveTo>
                  <a:lnTo>
                    <a:pt x="1615440" y="0"/>
                  </a:lnTo>
                  <a:lnTo>
                    <a:pt x="1615440" y="507875"/>
                  </a:lnTo>
                  <a:lnTo>
                    <a:pt x="0" y="507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2000" kern="1200" dirty="0" smtClean="0"/>
                <a:t>Begin the Conversation</a:t>
              </a:r>
              <a:endParaRPr lang="en-US" sz="2000" kern="1200" dirty="0"/>
            </a:p>
          </p:txBody>
        </p:sp>
        <p:sp>
          <p:nvSpPr>
            <p:cNvPr id="53" name="Freeform 52"/>
            <p:cNvSpPr/>
            <p:nvPr/>
          </p:nvSpPr>
          <p:spPr>
            <a:xfrm>
              <a:off x="3581400" y="2563372"/>
              <a:ext cx="4953000" cy="461254"/>
            </a:xfrm>
            <a:custGeom>
              <a:avLst/>
              <a:gdLst>
                <a:gd name="connsiteX0" fmla="*/ 0 w 6340602"/>
                <a:gd name="connsiteY0" fmla="*/ 0 h 461254"/>
                <a:gd name="connsiteX1" fmla="*/ 6340602 w 6340602"/>
                <a:gd name="connsiteY1" fmla="*/ 0 h 461254"/>
                <a:gd name="connsiteX2" fmla="*/ 6340602 w 6340602"/>
                <a:gd name="connsiteY2" fmla="*/ 461254 h 461254"/>
                <a:gd name="connsiteX3" fmla="*/ 0 w 6340602"/>
                <a:gd name="connsiteY3" fmla="*/ 461254 h 461254"/>
                <a:gd name="connsiteX4" fmla="*/ 0 w 6340602"/>
                <a:gd name="connsiteY4" fmla="*/ 0 h 46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02" h="461254">
                  <a:moveTo>
                    <a:pt x="0" y="0"/>
                  </a:moveTo>
                  <a:lnTo>
                    <a:pt x="6340602" y="0"/>
                  </a:lnTo>
                  <a:lnTo>
                    <a:pt x="6340602" y="461254"/>
                  </a:lnTo>
                  <a:lnTo>
                    <a:pt x="0" y="46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u="sng" kern="1200" dirty="0" smtClean="0">
                  <a:hlinkClick r:id="rId5"/>
                </a:rPr>
                <a:t>http://www.begintheconversation.org/</a:t>
              </a:r>
              <a:r>
                <a:rPr lang="en-US" sz="1800" kern="1200" dirty="0" smtClean="0"/>
                <a:t> </a:t>
              </a:r>
              <a:endParaRPr lang="en-US" sz="1800" kern="1200" dirty="0"/>
            </a:p>
          </p:txBody>
        </p:sp>
        <p:sp>
          <p:nvSpPr>
            <p:cNvPr id="54" name="Straight Connector 53"/>
            <p:cNvSpPr/>
            <p:nvPr/>
          </p:nvSpPr>
          <p:spPr>
            <a:xfrm>
              <a:off x="2072640" y="3024627"/>
              <a:ext cx="646176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5" name="Straight Connector 54"/>
            <p:cNvSpPr/>
            <p:nvPr/>
          </p:nvSpPr>
          <p:spPr>
            <a:xfrm>
              <a:off x="457200" y="3048186"/>
              <a:ext cx="80772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Freeform 55"/>
            <p:cNvSpPr/>
            <p:nvPr/>
          </p:nvSpPr>
          <p:spPr>
            <a:xfrm>
              <a:off x="457200" y="3048186"/>
              <a:ext cx="3276600" cy="507875"/>
            </a:xfrm>
            <a:custGeom>
              <a:avLst/>
              <a:gdLst>
                <a:gd name="connsiteX0" fmla="*/ 0 w 1615440"/>
                <a:gd name="connsiteY0" fmla="*/ 0 h 507875"/>
                <a:gd name="connsiteX1" fmla="*/ 1615440 w 1615440"/>
                <a:gd name="connsiteY1" fmla="*/ 0 h 507875"/>
                <a:gd name="connsiteX2" fmla="*/ 1615440 w 1615440"/>
                <a:gd name="connsiteY2" fmla="*/ 507875 h 507875"/>
                <a:gd name="connsiteX3" fmla="*/ 0 w 1615440"/>
                <a:gd name="connsiteY3" fmla="*/ 507875 h 507875"/>
                <a:gd name="connsiteX4" fmla="*/ 0 w 1615440"/>
                <a:gd name="connsiteY4" fmla="*/ 0 h 50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40" h="507875">
                  <a:moveTo>
                    <a:pt x="0" y="0"/>
                  </a:moveTo>
                  <a:lnTo>
                    <a:pt x="1615440" y="0"/>
                  </a:lnTo>
                  <a:lnTo>
                    <a:pt x="1615440" y="507875"/>
                  </a:lnTo>
                  <a:lnTo>
                    <a:pt x="0" y="507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2000" kern="1200" dirty="0" smtClean="0"/>
                <a:t>PREPARE</a:t>
              </a:r>
              <a:endParaRPr lang="en-US" sz="2000" kern="1200" dirty="0"/>
            </a:p>
          </p:txBody>
        </p:sp>
        <p:sp>
          <p:nvSpPr>
            <p:cNvPr id="57" name="Freeform 56"/>
            <p:cNvSpPr/>
            <p:nvPr/>
          </p:nvSpPr>
          <p:spPr>
            <a:xfrm>
              <a:off x="3581400" y="3071248"/>
              <a:ext cx="4953000" cy="461254"/>
            </a:xfrm>
            <a:custGeom>
              <a:avLst/>
              <a:gdLst>
                <a:gd name="connsiteX0" fmla="*/ 0 w 6340602"/>
                <a:gd name="connsiteY0" fmla="*/ 0 h 461254"/>
                <a:gd name="connsiteX1" fmla="*/ 6340602 w 6340602"/>
                <a:gd name="connsiteY1" fmla="*/ 0 h 461254"/>
                <a:gd name="connsiteX2" fmla="*/ 6340602 w 6340602"/>
                <a:gd name="connsiteY2" fmla="*/ 461254 h 461254"/>
                <a:gd name="connsiteX3" fmla="*/ 0 w 6340602"/>
                <a:gd name="connsiteY3" fmla="*/ 461254 h 461254"/>
                <a:gd name="connsiteX4" fmla="*/ 0 w 6340602"/>
                <a:gd name="connsiteY4" fmla="*/ 0 h 46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02" h="461254">
                  <a:moveTo>
                    <a:pt x="0" y="0"/>
                  </a:moveTo>
                  <a:lnTo>
                    <a:pt x="6340602" y="0"/>
                  </a:lnTo>
                  <a:lnTo>
                    <a:pt x="6340602" y="461254"/>
                  </a:lnTo>
                  <a:lnTo>
                    <a:pt x="0" y="46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u="sng" kern="1200" dirty="0" smtClean="0">
                  <a:hlinkClick r:id="rId6"/>
                </a:rPr>
                <a:t>https://prepareforyourcare.org/welcome</a:t>
              </a:r>
              <a:r>
                <a:rPr lang="en-US" sz="1800" kern="1200" dirty="0" smtClean="0"/>
                <a:t> </a:t>
              </a:r>
              <a:endParaRPr lang="en-US" sz="1800" kern="1200" dirty="0"/>
            </a:p>
          </p:txBody>
        </p:sp>
        <p:sp>
          <p:nvSpPr>
            <p:cNvPr id="58" name="Straight Connector 57"/>
            <p:cNvSpPr/>
            <p:nvPr/>
          </p:nvSpPr>
          <p:spPr>
            <a:xfrm>
              <a:off x="2072640" y="3532503"/>
              <a:ext cx="646176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9" name="Straight Connector 58"/>
            <p:cNvSpPr/>
            <p:nvPr/>
          </p:nvSpPr>
          <p:spPr>
            <a:xfrm>
              <a:off x="457200" y="3556062"/>
              <a:ext cx="80772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Freeform 59"/>
            <p:cNvSpPr/>
            <p:nvPr/>
          </p:nvSpPr>
          <p:spPr>
            <a:xfrm>
              <a:off x="457200" y="3556062"/>
              <a:ext cx="3276600" cy="507875"/>
            </a:xfrm>
            <a:custGeom>
              <a:avLst/>
              <a:gdLst>
                <a:gd name="connsiteX0" fmla="*/ 0 w 1615440"/>
                <a:gd name="connsiteY0" fmla="*/ 0 h 507875"/>
                <a:gd name="connsiteX1" fmla="*/ 1615440 w 1615440"/>
                <a:gd name="connsiteY1" fmla="*/ 0 h 507875"/>
                <a:gd name="connsiteX2" fmla="*/ 1615440 w 1615440"/>
                <a:gd name="connsiteY2" fmla="*/ 507875 h 507875"/>
                <a:gd name="connsiteX3" fmla="*/ 0 w 1615440"/>
                <a:gd name="connsiteY3" fmla="*/ 507875 h 507875"/>
                <a:gd name="connsiteX4" fmla="*/ 0 w 1615440"/>
                <a:gd name="connsiteY4" fmla="*/ 0 h 50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40" h="507875">
                  <a:moveTo>
                    <a:pt x="0" y="0"/>
                  </a:moveTo>
                  <a:lnTo>
                    <a:pt x="1615440" y="0"/>
                  </a:lnTo>
                  <a:lnTo>
                    <a:pt x="1615440" y="507875"/>
                  </a:lnTo>
                  <a:lnTo>
                    <a:pt x="0" y="507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2000" kern="1200" dirty="0" smtClean="0"/>
                <a:t>Good End of Life</a:t>
              </a:r>
              <a:endParaRPr lang="en-US" sz="2000" kern="1200" dirty="0"/>
            </a:p>
          </p:txBody>
        </p:sp>
        <p:sp>
          <p:nvSpPr>
            <p:cNvPr id="61" name="Freeform 60"/>
            <p:cNvSpPr/>
            <p:nvPr/>
          </p:nvSpPr>
          <p:spPr>
            <a:xfrm>
              <a:off x="3581400" y="3579124"/>
              <a:ext cx="4953000" cy="461254"/>
            </a:xfrm>
            <a:custGeom>
              <a:avLst/>
              <a:gdLst>
                <a:gd name="connsiteX0" fmla="*/ 0 w 6340602"/>
                <a:gd name="connsiteY0" fmla="*/ 0 h 461254"/>
                <a:gd name="connsiteX1" fmla="*/ 6340602 w 6340602"/>
                <a:gd name="connsiteY1" fmla="*/ 0 h 461254"/>
                <a:gd name="connsiteX2" fmla="*/ 6340602 w 6340602"/>
                <a:gd name="connsiteY2" fmla="*/ 461254 h 461254"/>
                <a:gd name="connsiteX3" fmla="*/ 0 w 6340602"/>
                <a:gd name="connsiteY3" fmla="*/ 461254 h 461254"/>
                <a:gd name="connsiteX4" fmla="*/ 0 w 6340602"/>
                <a:gd name="connsiteY4" fmla="*/ 0 h 46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02" h="461254">
                  <a:moveTo>
                    <a:pt x="0" y="0"/>
                  </a:moveTo>
                  <a:lnTo>
                    <a:pt x="6340602" y="0"/>
                  </a:lnTo>
                  <a:lnTo>
                    <a:pt x="6340602" y="461254"/>
                  </a:lnTo>
                  <a:lnTo>
                    <a:pt x="0" y="46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u="sng" kern="1200" dirty="0" smtClean="0">
                  <a:hlinkClick r:id="rId7"/>
                </a:rPr>
                <a:t>http://www.goodendoflife.com/</a:t>
              </a:r>
              <a:r>
                <a:rPr lang="en-US" sz="1800" kern="1200" dirty="0" smtClean="0"/>
                <a:t> </a:t>
              </a:r>
              <a:endParaRPr lang="en-US" sz="1800" kern="1200" dirty="0"/>
            </a:p>
          </p:txBody>
        </p:sp>
        <p:sp>
          <p:nvSpPr>
            <p:cNvPr id="62" name="Straight Connector 61"/>
            <p:cNvSpPr/>
            <p:nvPr/>
          </p:nvSpPr>
          <p:spPr>
            <a:xfrm>
              <a:off x="2072640" y="4040379"/>
              <a:ext cx="646176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3" name="Straight Connector 62"/>
            <p:cNvSpPr/>
            <p:nvPr/>
          </p:nvSpPr>
          <p:spPr>
            <a:xfrm>
              <a:off x="457200" y="4063937"/>
              <a:ext cx="80772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Freeform 63"/>
            <p:cNvSpPr/>
            <p:nvPr/>
          </p:nvSpPr>
          <p:spPr>
            <a:xfrm>
              <a:off x="457200" y="4063937"/>
              <a:ext cx="3276600" cy="507875"/>
            </a:xfrm>
            <a:custGeom>
              <a:avLst/>
              <a:gdLst>
                <a:gd name="connsiteX0" fmla="*/ 0 w 1615440"/>
                <a:gd name="connsiteY0" fmla="*/ 0 h 507875"/>
                <a:gd name="connsiteX1" fmla="*/ 1615440 w 1615440"/>
                <a:gd name="connsiteY1" fmla="*/ 0 h 507875"/>
                <a:gd name="connsiteX2" fmla="*/ 1615440 w 1615440"/>
                <a:gd name="connsiteY2" fmla="*/ 507875 h 507875"/>
                <a:gd name="connsiteX3" fmla="*/ 0 w 1615440"/>
                <a:gd name="connsiteY3" fmla="*/ 507875 h 507875"/>
                <a:gd name="connsiteX4" fmla="*/ 0 w 1615440"/>
                <a:gd name="connsiteY4" fmla="*/ 0 h 50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40" h="507875">
                  <a:moveTo>
                    <a:pt x="0" y="0"/>
                  </a:moveTo>
                  <a:lnTo>
                    <a:pt x="1615440" y="0"/>
                  </a:lnTo>
                  <a:lnTo>
                    <a:pt x="1615440" y="507875"/>
                  </a:lnTo>
                  <a:lnTo>
                    <a:pt x="0" y="507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2000" kern="1200" dirty="0" smtClean="0"/>
                <a:t>Engage with Grace</a:t>
              </a:r>
              <a:endParaRPr lang="en-US" sz="2000" kern="1200" dirty="0"/>
            </a:p>
          </p:txBody>
        </p:sp>
        <p:sp>
          <p:nvSpPr>
            <p:cNvPr id="65" name="Freeform 64"/>
            <p:cNvSpPr/>
            <p:nvPr/>
          </p:nvSpPr>
          <p:spPr>
            <a:xfrm>
              <a:off x="3581400" y="4087000"/>
              <a:ext cx="4953000" cy="461254"/>
            </a:xfrm>
            <a:custGeom>
              <a:avLst/>
              <a:gdLst>
                <a:gd name="connsiteX0" fmla="*/ 0 w 6340602"/>
                <a:gd name="connsiteY0" fmla="*/ 0 h 461254"/>
                <a:gd name="connsiteX1" fmla="*/ 6340602 w 6340602"/>
                <a:gd name="connsiteY1" fmla="*/ 0 h 461254"/>
                <a:gd name="connsiteX2" fmla="*/ 6340602 w 6340602"/>
                <a:gd name="connsiteY2" fmla="*/ 461254 h 461254"/>
                <a:gd name="connsiteX3" fmla="*/ 0 w 6340602"/>
                <a:gd name="connsiteY3" fmla="*/ 461254 h 461254"/>
                <a:gd name="connsiteX4" fmla="*/ 0 w 6340602"/>
                <a:gd name="connsiteY4" fmla="*/ 0 h 46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02" h="461254">
                  <a:moveTo>
                    <a:pt x="0" y="0"/>
                  </a:moveTo>
                  <a:lnTo>
                    <a:pt x="6340602" y="0"/>
                  </a:lnTo>
                  <a:lnTo>
                    <a:pt x="6340602" y="461254"/>
                  </a:lnTo>
                  <a:lnTo>
                    <a:pt x="0" y="46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u="sng" kern="1200" dirty="0" smtClean="0">
                  <a:hlinkClick r:id="rId8"/>
                </a:rPr>
                <a:t>http://engagewithgrace.org/</a:t>
              </a:r>
              <a:r>
                <a:rPr lang="en-US" sz="1800" kern="1200" dirty="0" smtClean="0"/>
                <a:t> </a:t>
              </a:r>
              <a:endParaRPr lang="en-US" sz="1800" kern="1200" dirty="0"/>
            </a:p>
          </p:txBody>
        </p:sp>
        <p:sp>
          <p:nvSpPr>
            <p:cNvPr id="66" name="Straight Connector 65"/>
            <p:cNvSpPr/>
            <p:nvPr/>
          </p:nvSpPr>
          <p:spPr>
            <a:xfrm>
              <a:off x="2072640" y="4548255"/>
              <a:ext cx="646176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7" name="Straight Connector 66"/>
            <p:cNvSpPr/>
            <p:nvPr/>
          </p:nvSpPr>
          <p:spPr>
            <a:xfrm>
              <a:off x="457200" y="4571813"/>
              <a:ext cx="80772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Freeform 67"/>
            <p:cNvSpPr/>
            <p:nvPr/>
          </p:nvSpPr>
          <p:spPr>
            <a:xfrm>
              <a:off x="457200" y="4571813"/>
              <a:ext cx="3276600" cy="507875"/>
            </a:xfrm>
            <a:custGeom>
              <a:avLst/>
              <a:gdLst>
                <a:gd name="connsiteX0" fmla="*/ 0 w 1615440"/>
                <a:gd name="connsiteY0" fmla="*/ 0 h 507875"/>
                <a:gd name="connsiteX1" fmla="*/ 1615440 w 1615440"/>
                <a:gd name="connsiteY1" fmla="*/ 0 h 507875"/>
                <a:gd name="connsiteX2" fmla="*/ 1615440 w 1615440"/>
                <a:gd name="connsiteY2" fmla="*/ 507875 h 507875"/>
                <a:gd name="connsiteX3" fmla="*/ 0 w 1615440"/>
                <a:gd name="connsiteY3" fmla="*/ 507875 h 507875"/>
                <a:gd name="connsiteX4" fmla="*/ 0 w 1615440"/>
                <a:gd name="connsiteY4" fmla="*/ 0 h 50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40" h="507875">
                  <a:moveTo>
                    <a:pt x="0" y="0"/>
                  </a:moveTo>
                  <a:lnTo>
                    <a:pt x="1615440" y="0"/>
                  </a:lnTo>
                  <a:lnTo>
                    <a:pt x="1615440" y="507875"/>
                  </a:lnTo>
                  <a:lnTo>
                    <a:pt x="0" y="507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2000" kern="1200" dirty="0" smtClean="0"/>
                <a:t>Honoring Choices – Pacific Northwest</a:t>
              </a:r>
              <a:endParaRPr lang="en-US" sz="2000" kern="1200" dirty="0"/>
            </a:p>
          </p:txBody>
        </p:sp>
        <p:sp>
          <p:nvSpPr>
            <p:cNvPr id="69" name="Freeform 68"/>
            <p:cNvSpPr/>
            <p:nvPr/>
          </p:nvSpPr>
          <p:spPr>
            <a:xfrm>
              <a:off x="3581400" y="4594876"/>
              <a:ext cx="4953000" cy="461254"/>
            </a:xfrm>
            <a:custGeom>
              <a:avLst/>
              <a:gdLst>
                <a:gd name="connsiteX0" fmla="*/ 0 w 6340602"/>
                <a:gd name="connsiteY0" fmla="*/ 0 h 461254"/>
                <a:gd name="connsiteX1" fmla="*/ 6340602 w 6340602"/>
                <a:gd name="connsiteY1" fmla="*/ 0 h 461254"/>
                <a:gd name="connsiteX2" fmla="*/ 6340602 w 6340602"/>
                <a:gd name="connsiteY2" fmla="*/ 461254 h 461254"/>
                <a:gd name="connsiteX3" fmla="*/ 0 w 6340602"/>
                <a:gd name="connsiteY3" fmla="*/ 461254 h 461254"/>
                <a:gd name="connsiteX4" fmla="*/ 0 w 6340602"/>
                <a:gd name="connsiteY4" fmla="*/ 0 h 46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02" h="461254">
                  <a:moveTo>
                    <a:pt x="0" y="0"/>
                  </a:moveTo>
                  <a:lnTo>
                    <a:pt x="6340602" y="0"/>
                  </a:lnTo>
                  <a:lnTo>
                    <a:pt x="6340602" y="461254"/>
                  </a:lnTo>
                  <a:lnTo>
                    <a:pt x="0" y="46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u="sng" kern="1200" dirty="0" smtClean="0">
                  <a:hlinkClick r:id="rId9"/>
                </a:rPr>
                <a:t>https://www.honoringchoicespnw.org/about/</a:t>
              </a:r>
              <a:r>
                <a:rPr lang="en-US" sz="1800" kern="1200" dirty="0" smtClean="0"/>
                <a:t> </a:t>
              </a:r>
              <a:endParaRPr lang="en-US" sz="1800" kern="1200" dirty="0"/>
            </a:p>
          </p:txBody>
        </p:sp>
        <p:sp>
          <p:nvSpPr>
            <p:cNvPr id="70" name="Straight Connector 69"/>
            <p:cNvSpPr/>
            <p:nvPr/>
          </p:nvSpPr>
          <p:spPr>
            <a:xfrm>
              <a:off x="2072640" y="5056131"/>
              <a:ext cx="646176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1" name="Straight Connector 70"/>
            <p:cNvSpPr/>
            <p:nvPr/>
          </p:nvSpPr>
          <p:spPr>
            <a:xfrm>
              <a:off x="457200" y="5079689"/>
              <a:ext cx="80772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Freeform 71"/>
            <p:cNvSpPr/>
            <p:nvPr/>
          </p:nvSpPr>
          <p:spPr>
            <a:xfrm>
              <a:off x="457200" y="5079689"/>
              <a:ext cx="3276600" cy="507875"/>
            </a:xfrm>
            <a:custGeom>
              <a:avLst/>
              <a:gdLst>
                <a:gd name="connsiteX0" fmla="*/ 0 w 1615440"/>
                <a:gd name="connsiteY0" fmla="*/ 0 h 507875"/>
                <a:gd name="connsiteX1" fmla="*/ 1615440 w 1615440"/>
                <a:gd name="connsiteY1" fmla="*/ 0 h 507875"/>
                <a:gd name="connsiteX2" fmla="*/ 1615440 w 1615440"/>
                <a:gd name="connsiteY2" fmla="*/ 507875 h 507875"/>
                <a:gd name="connsiteX3" fmla="*/ 0 w 1615440"/>
                <a:gd name="connsiteY3" fmla="*/ 507875 h 507875"/>
                <a:gd name="connsiteX4" fmla="*/ 0 w 1615440"/>
                <a:gd name="connsiteY4" fmla="*/ 0 h 50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40" h="507875">
                  <a:moveTo>
                    <a:pt x="0" y="0"/>
                  </a:moveTo>
                  <a:lnTo>
                    <a:pt x="1615440" y="0"/>
                  </a:lnTo>
                  <a:lnTo>
                    <a:pt x="1615440" y="507875"/>
                  </a:lnTo>
                  <a:lnTo>
                    <a:pt x="0" y="507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2000" kern="1200" dirty="0" smtClean="0"/>
                <a:t>Go Wish</a:t>
              </a:r>
              <a:endParaRPr lang="en-US" sz="2000" kern="1200" dirty="0"/>
            </a:p>
          </p:txBody>
        </p:sp>
        <p:sp>
          <p:nvSpPr>
            <p:cNvPr id="73" name="Freeform 72"/>
            <p:cNvSpPr/>
            <p:nvPr/>
          </p:nvSpPr>
          <p:spPr>
            <a:xfrm>
              <a:off x="3581400" y="5102752"/>
              <a:ext cx="4953000" cy="461254"/>
            </a:xfrm>
            <a:custGeom>
              <a:avLst/>
              <a:gdLst>
                <a:gd name="connsiteX0" fmla="*/ 0 w 6340602"/>
                <a:gd name="connsiteY0" fmla="*/ 0 h 461254"/>
                <a:gd name="connsiteX1" fmla="*/ 6340602 w 6340602"/>
                <a:gd name="connsiteY1" fmla="*/ 0 h 461254"/>
                <a:gd name="connsiteX2" fmla="*/ 6340602 w 6340602"/>
                <a:gd name="connsiteY2" fmla="*/ 461254 h 461254"/>
                <a:gd name="connsiteX3" fmla="*/ 0 w 6340602"/>
                <a:gd name="connsiteY3" fmla="*/ 461254 h 461254"/>
                <a:gd name="connsiteX4" fmla="*/ 0 w 6340602"/>
                <a:gd name="connsiteY4" fmla="*/ 0 h 46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02" h="461254">
                  <a:moveTo>
                    <a:pt x="0" y="0"/>
                  </a:moveTo>
                  <a:lnTo>
                    <a:pt x="6340602" y="0"/>
                  </a:lnTo>
                  <a:lnTo>
                    <a:pt x="6340602" y="461254"/>
                  </a:lnTo>
                  <a:lnTo>
                    <a:pt x="0" y="46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u="sng" kern="1200" dirty="0" smtClean="0">
                  <a:hlinkClick r:id="rId10"/>
                </a:rPr>
                <a:t>http://www.gowish.org/</a:t>
              </a:r>
              <a:endParaRPr lang="en-US" sz="1800" kern="1200" dirty="0"/>
            </a:p>
          </p:txBody>
        </p:sp>
        <p:sp>
          <p:nvSpPr>
            <p:cNvPr id="74" name="Straight Connector 73"/>
            <p:cNvSpPr/>
            <p:nvPr/>
          </p:nvSpPr>
          <p:spPr>
            <a:xfrm>
              <a:off x="2072640" y="5564007"/>
              <a:ext cx="646176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5" name="Straight Connector 74"/>
            <p:cNvSpPr/>
            <p:nvPr/>
          </p:nvSpPr>
          <p:spPr>
            <a:xfrm>
              <a:off x="457200" y="5587565"/>
              <a:ext cx="80772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Freeform 75"/>
            <p:cNvSpPr/>
            <p:nvPr/>
          </p:nvSpPr>
          <p:spPr>
            <a:xfrm>
              <a:off x="457200" y="5587565"/>
              <a:ext cx="3276600" cy="507875"/>
            </a:xfrm>
            <a:custGeom>
              <a:avLst/>
              <a:gdLst>
                <a:gd name="connsiteX0" fmla="*/ 0 w 1615440"/>
                <a:gd name="connsiteY0" fmla="*/ 0 h 507875"/>
                <a:gd name="connsiteX1" fmla="*/ 1615440 w 1615440"/>
                <a:gd name="connsiteY1" fmla="*/ 0 h 507875"/>
                <a:gd name="connsiteX2" fmla="*/ 1615440 w 1615440"/>
                <a:gd name="connsiteY2" fmla="*/ 507875 h 507875"/>
                <a:gd name="connsiteX3" fmla="*/ 0 w 1615440"/>
                <a:gd name="connsiteY3" fmla="*/ 507875 h 507875"/>
                <a:gd name="connsiteX4" fmla="*/ 0 w 1615440"/>
                <a:gd name="connsiteY4" fmla="*/ 0 h 50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40" h="507875">
                  <a:moveTo>
                    <a:pt x="0" y="0"/>
                  </a:moveTo>
                  <a:lnTo>
                    <a:pt x="1615440" y="0"/>
                  </a:lnTo>
                  <a:lnTo>
                    <a:pt x="1615440" y="507875"/>
                  </a:lnTo>
                  <a:lnTo>
                    <a:pt x="0" y="507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2000" kern="1200" dirty="0" smtClean="0"/>
                <a:t>AARP – Prepare to Care</a:t>
              </a:r>
              <a:endParaRPr lang="en-US" sz="2000" kern="1200" dirty="0"/>
            </a:p>
          </p:txBody>
        </p:sp>
        <p:sp>
          <p:nvSpPr>
            <p:cNvPr id="77" name="Freeform 76"/>
            <p:cNvSpPr/>
            <p:nvPr/>
          </p:nvSpPr>
          <p:spPr>
            <a:xfrm>
              <a:off x="3581400" y="5610628"/>
              <a:ext cx="4953000" cy="461254"/>
            </a:xfrm>
            <a:custGeom>
              <a:avLst/>
              <a:gdLst>
                <a:gd name="connsiteX0" fmla="*/ 0 w 6340602"/>
                <a:gd name="connsiteY0" fmla="*/ 0 h 461254"/>
                <a:gd name="connsiteX1" fmla="*/ 6340602 w 6340602"/>
                <a:gd name="connsiteY1" fmla="*/ 0 h 461254"/>
                <a:gd name="connsiteX2" fmla="*/ 6340602 w 6340602"/>
                <a:gd name="connsiteY2" fmla="*/ 461254 h 461254"/>
                <a:gd name="connsiteX3" fmla="*/ 0 w 6340602"/>
                <a:gd name="connsiteY3" fmla="*/ 461254 h 461254"/>
                <a:gd name="connsiteX4" fmla="*/ 0 w 6340602"/>
                <a:gd name="connsiteY4" fmla="*/ 0 h 46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02" h="461254">
                  <a:moveTo>
                    <a:pt x="0" y="0"/>
                  </a:moveTo>
                  <a:lnTo>
                    <a:pt x="6340602" y="0"/>
                  </a:lnTo>
                  <a:lnTo>
                    <a:pt x="6340602" y="461254"/>
                  </a:lnTo>
                  <a:lnTo>
                    <a:pt x="0" y="46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u="sng" kern="1200" dirty="0" smtClean="0">
                  <a:hlinkClick r:id="rId11"/>
                </a:rPr>
                <a:t>https://www.aarp.org/caregiving/prepare-to-care-planning-guide/</a:t>
              </a:r>
              <a:endParaRPr lang="en-US" sz="1800" kern="1200" dirty="0"/>
            </a:p>
          </p:txBody>
        </p:sp>
        <p:sp>
          <p:nvSpPr>
            <p:cNvPr id="78" name="Straight Connector 77"/>
            <p:cNvSpPr/>
            <p:nvPr/>
          </p:nvSpPr>
          <p:spPr>
            <a:xfrm>
              <a:off x="2072640" y="6120973"/>
              <a:ext cx="646176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4962335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7258" y="305664"/>
            <a:ext cx="8686800" cy="707886"/>
          </a:xfrm>
          <a:prstGeom prst="rect">
            <a:avLst/>
          </a:prstGeom>
        </p:spPr>
        <p:txBody>
          <a:bodyPr wrap="square">
            <a:spAutoFit/>
          </a:bodyPr>
          <a:lstStyle/>
          <a:p>
            <a:r>
              <a:rPr lang="en-US" sz="4000" dirty="0" err="1" smtClean="0">
                <a:solidFill>
                  <a:srgbClr val="77304C"/>
                </a:solidFill>
                <a:latin typeface="Calibri Light" panose="020F0302020204030204" pitchFamily="34" charset="0"/>
                <a:cs typeface="Calibri Light" panose="020F0302020204030204" pitchFamily="34" charset="0"/>
              </a:rPr>
              <a:t>IDPH</a:t>
            </a:r>
            <a:r>
              <a:rPr lang="en-US" sz="4000" dirty="0" smtClean="0">
                <a:solidFill>
                  <a:srgbClr val="77304C"/>
                </a:solidFill>
                <a:latin typeface="Calibri Light" panose="020F0302020204030204" pitchFamily="34" charset="0"/>
                <a:cs typeface="Calibri Light" panose="020F0302020204030204" pitchFamily="34" charset="0"/>
              </a:rPr>
              <a:t> (IL State) Advance Directives</a:t>
            </a:r>
            <a:endParaRPr lang="en-US" sz="4000"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rotWithShape="1">
          <a:blip r:embed="rId3"/>
          <a:srcRect l="3064" r="6460" b="6935"/>
          <a:stretch/>
        </p:blipFill>
        <p:spPr>
          <a:xfrm>
            <a:off x="701040" y="1977488"/>
            <a:ext cx="6004560" cy="761119"/>
          </a:xfrm>
          <a:prstGeom prst="rect">
            <a:avLst/>
          </a:prstGeom>
        </p:spPr>
      </p:pic>
      <p:pic>
        <p:nvPicPr>
          <p:cNvPr id="6" name="Picture 5"/>
          <p:cNvPicPr>
            <a:picLocks noChangeAspect="1"/>
          </p:cNvPicPr>
          <p:nvPr/>
        </p:nvPicPr>
        <p:blipFill rotWithShape="1">
          <a:blip r:embed="rId4"/>
          <a:srcRect l="1314" t="33333" r="8191" b="16847"/>
          <a:stretch/>
        </p:blipFill>
        <p:spPr>
          <a:xfrm>
            <a:off x="685800" y="2895600"/>
            <a:ext cx="6217112" cy="3643312"/>
          </a:xfrm>
          <a:prstGeom prst="rect">
            <a:avLst/>
          </a:prstGeom>
        </p:spPr>
      </p:pic>
      <p:sp>
        <p:nvSpPr>
          <p:cNvPr id="8" name="Freeform 7"/>
          <p:cNvSpPr/>
          <p:nvPr/>
        </p:nvSpPr>
        <p:spPr>
          <a:xfrm>
            <a:off x="504601" y="1330809"/>
            <a:ext cx="8229600" cy="583437"/>
          </a:xfrm>
          <a:custGeom>
            <a:avLst/>
            <a:gdLst>
              <a:gd name="connsiteX0" fmla="*/ 0 w 6172199"/>
              <a:gd name="connsiteY0" fmla="*/ 158502 h 950990"/>
              <a:gd name="connsiteX1" fmla="*/ 158502 w 6172199"/>
              <a:gd name="connsiteY1" fmla="*/ 0 h 950990"/>
              <a:gd name="connsiteX2" fmla="*/ 6013697 w 6172199"/>
              <a:gd name="connsiteY2" fmla="*/ 0 h 950990"/>
              <a:gd name="connsiteX3" fmla="*/ 6172199 w 6172199"/>
              <a:gd name="connsiteY3" fmla="*/ 158502 h 950990"/>
              <a:gd name="connsiteX4" fmla="*/ 6172199 w 6172199"/>
              <a:gd name="connsiteY4" fmla="*/ 792488 h 950990"/>
              <a:gd name="connsiteX5" fmla="*/ 6013697 w 6172199"/>
              <a:gd name="connsiteY5" fmla="*/ 950990 h 950990"/>
              <a:gd name="connsiteX6" fmla="*/ 158502 w 6172199"/>
              <a:gd name="connsiteY6" fmla="*/ 950990 h 950990"/>
              <a:gd name="connsiteX7" fmla="*/ 0 w 6172199"/>
              <a:gd name="connsiteY7" fmla="*/ 792488 h 950990"/>
              <a:gd name="connsiteX8" fmla="*/ 0 w 6172199"/>
              <a:gd name="connsiteY8" fmla="*/ 158502 h 95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199" h="950990">
                <a:moveTo>
                  <a:pt x="0" y="158502"/>
                </a:moveTo>
                <a:cubicBezTo>
                  <a:pt x="0" y="70964"/>
                  <a:pt x="70964" y="0"/>
                  <a:pt x="158502" y="0"/>
                </a:cubicBezTo>
                <a:lnTo>
                  <a:pt x="6013697" y="0"/>
                </a:lnTo>
                <a:cubicBezTo>
                  <a:pt x="6101235" y="0"/>
                  <a:pt x="6172199" y="70964"/>
                  <a:pt x="6172199" y="158502"/>
                </a:cubicBezTo>
                <a:lnTo>
                  <a:pt x="6172199" y="792488"/>
                </a:lnTo>
                <a:cubicBezTo>
                  <a:pt x="6172199" y="880026"/>
                  <a:pt x="6101235" y="950990"/>
                  <a:pt x="6013697" y="950990"/>
                </a:cubicBezTo>
                <a:lnTo>
                  <a:pt x="158502" y="950990"/>
                </a:lnTo>
                <a:cubicBezTo>
                  <a:pt x="70964" y="950990"/>
                  <a:pt x="0" y="880026"/>
                  <a:pt x="0" y="792488"/>
                </a:cubicBezTo>
                <a:lnTo>
                  <a:pt x="0" y="158502"/>
                </a:lnTo>
                <a:close/>
              </a:path>
            </a:pathLst>
          </a:custGeom>
          <a:solidFill>
            <a:sysClr val="window" lastClr="FFFFFF"/>
          </a:solidFill>
          <a:ln w="12700" cap="flat" cmpd="sng" algn="ctr">
            <a:solidFill>
              <a:srgbClr val="5B9BD5"/>
            </a:solidFill>
            <a:prstDash val="solid"/>
            <a:miter lim="800000"/>
          </a:ln>
          <a:effectLst/>
        </p:spPr>
        <p:txBody>
          <a:bodyPr spcFirstLastPara="0" vert="horz" wrap="square" lIns="111194" tIns="111194" rIns="111194" bIns="111194" numCol="1" spcCol="1270" anchor="ctr" anchorCtr="0">
            <a:noAutofit/>
          </a:bodyPr>
          <a:lstStyle/>
          <a:p>
            <a:pPr marL="0" marR="0" lvl="0" indent="0" algn="ctr" defTabSz="755650" eaLnBrk="1" fontAlgn="auto" latinLnBrk="0" hangingPunct="1">
              <a:lnSpc>
                <a:spcPct val="90000"/>
              </a:lnSpc>
              <a:spcBef>
                <a:spcPts val="0"/>
              </a:spcBef>
              <a:spcAft>
                <a:spcPct val="3500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Light" panose="020F0302020204030204"/>
                <a:ea typeface="+mn-ea"/>
                <a:cs typeface="+mn-cs"/>
              </a:rPr>
              <a:t>The following Advance Directive forms are available from the State’s website:</a:t>
            </a:r>
          </a:p>
        </p:txBody>
      </p:sp>
      <p:sp>
        <p:nvSpPr>
          <p:cNvPr id="3" name="TextBox 2"/>
          <p:cNvSpPr txBox="1"/>
          <p:nvPr/>
        </p:nvSpPr>
        <p:spPr>
          <a:xfrm>
            <a:off x="6902912" y="2209800"/>
            <a:ext cx="2088688" cy="3693319"/>
          </a:xfrm>
          <a:prstGeom prst="rect">
            <a:avLst/>
          </a:prstGeom>
          <a:noFill/>
        </p:spPr>
        <p:txBody>
          <a:bodyPr wrap="square" rtlCol="0">
            <a:spAutoFit/>
          </a:bodyPr>
          <a:lstStyle/>
          <a:p>
            <a:pPr algn="ctr"/>
            <a:r>
              <a:rPr lang="en-US" dirty="0" smtClean="0">
                <a:solidFill>
                  <a:srgbClr val="77304C"/>
                </a:solidFill>
              </a:rPr>
              <a:t>Find forms by typing “advance directives” in the search bar. </a:t>
            </a:r>
          </a:p>
          <a:p>
            <a:endParaRPr lang="en-US" dirty="0" smtClean="0"/>
          </a:p>
          <a:p>
            <a:endParaRPr lang="en-US" dirty="0" smtClean="0"/>
          </a:p>
          <a:p>
            <a:endParaRPr lang="en-US" dirty="0"/>
          </a:p>
          <a:p>
            <a:endParaRPr lang="en-US" dirty="0"/>
          </a:p>
          <a:p>
            <a:pPr algn="ctr"/>
            <a:r>
              <a:rPr lang="en-US" dirty="0" smtClean="0"/>
              <a:t>HCPOA</a:t>
            </a:r>
          </a:p>
          <a:p>
            <a:pPr algn="ctr"/>
            <a:r>
              <a:rPr lang="en-US" dirty="0" smtClean="0"/>
              <a:t>Living Will</a:t>
            </a:r>
          </a:p>
          <a:p>
            <a:pPr algn="ctr"/>
            <a:r>
              <a:rPr lang="en-US" dirty="0" smtClean="0"/>
              <a:t>POLST</a:t>
            </a:r>
          </a:p>
          <a:p>
            <a:pPr algn="ctr"/>
            <a:r>
              <a:rPr lang="en-US" dirty="0" smtClean="0"/>
              <a:t>Other Languages and Forms also </a:t>
            </a:r>
            <a:endParaRPr lang="en-US" dirty="0"/>
          </a:p>
        </p:txBody>
      </p:sp>
    </p:spTree>
    <p:extLst>
      <p:ext uri="{BB962C8B-B14F-4D97-AF65-F5344CB8AC3E}">
        <p14:creationId xmlns:p14="http://schemas.microsoft.com/office/powerpoint/2010/main" val="42053091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932039" y="4567084"/>
            <a:ext cx="5230761" cy="2149474"/>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5" name="Title 1"/>
          <p:cNvSpPr txBox="1">
            <a:spLocks/>
          </p:cNvSpPr>
          <p:nvPr/>
        </p:nvSpPr>
        <p:spPr>
          <a:xfrm>
            <a:off x="533400" y="457200"/>
            <a:ext cx="8229600" cy="1968803"/>
          </a:xfrm>
          <a:prstGeom prst="rect">
            <a:avLst/>
          </a:prstGeom>
          <a:solidFill>
            <a:schemeClr val="bg1"/>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0" i="1" u="none" strike="noStrike" kern="1200" cap="none" spc="0" normalizeH="0" baseline="0" noProof="0" dirty="0" smtClean="0">
                <a:ln>
                  <a:noFill/>
                </a:ln>
                <a:solidFill>
                  <a:srgbClr val="77304C"/>
                </a:solidFill>
                <a:effectLst/>
                <a:uLnTx/>
                <a:uFillTx/>
                <a:latin typeface="Calibri" panose="020F0502020204030204"/>
                <a:ea typeface="+mj-ea"/>
                <a:cs typeface="+mj-cs"/>
              </a:rPr>
              <a:t>Advance Care Planning is a beautiful and precious gift to give your family!</a:t>
            </a:r>
            <a:endParaRPr kumimoji="0" lang="en-US" sz="4500" b="0" i="0" u="none" strike="noStrike" kern="1200" cap="none" spc="0" normalizeH="0" baseline="0" noProof="0" dirty="0">
              <a:ln>
                <a:noFill/>
              </a:ln>
              <a:solidFill>
                <a:srgbClr val="77304C"/>
              </a:solidFill>
              <a:effectLst/>
              <a:uLnTx/>
              <a:uFillTx/>
              <a:latin typeface="Calibri" panose="020F0502020204030204"/>
              <a:ea typeface="+mj-ea"/>
              <a:cs typeface="+mj-cs"/>
            </a:endParaRPr>
          </a:p>
        </p:txBody>
      </p:sp>
      <p:sp>
        <p:nvSpPr>
          <p:cNvPr id="16" name="Content Placeholder 2"/>
          <p:cNvSpPr txBox="1">
            <a:spLocks/>
          </p:cNvSpPr>
          <p:nvPr/>
        </p:nvSpPr>
        <p:spPr>
          <a:xfrm>
            <a:off x="365760" y="2667000"/>
            <a:ext cx="8382000" cy="1659087"/>
          </a:xfrm>
          <a:prstGeom prst="roundRect">
            <a:avLst/>
          </a:prstGeom>
          <a:solidFill>
            <a:sysClr val="window" lastClr="FFFFFF"/>
          </a:solidFill>
          <a:ln w="12700" cap="flat" cmpd="sng" algn="ctr">
            <a:solidFill>
              <a:srgbClr val="5B9BD5"/>
            </a:solidFill>
            <a:prstDash val="solid"/>
            <a:miter lim="800000"/>
          </a:ln>
          <a:effectLst/>
        </p:spPr>
        <p:txBody>
          <a:bodyPr vert="horz" lIns="91440" tIns="45720" rIns="91440" bIns="45720" rtlCol="0" anchor="ctr" anchorCtr="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marR="0" lvl="0" indent="0" algn="ctr"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3000" b="0" i="0" u="none" strike="noStrike" kern="1200" cap="none" spc="0" normalizeH="0" baseline="0" noProof="0" dirty="0" smtClean="0">
                <a:ln>
                  <a:noFill/>
                </a:ln>
                <a:solidFill>
                  <a:sysClr val="windowText" lastClr="000000"/>
                </a:solidFill>
                <a:effectLst/>
                <a:uLnTx/>
                <a:uFillTx/>
                <a:latin typeface="Calibri Light" panose="020F0302020204030204"/>
                <a:ea typeface="+mn-ea"/>
                <a:cs typeface="+mn-cs"/>
              </a:rPr>
              <a:t>“Advance Care Planning: </a:t>
            </a:r>
            <a:r>
              <a:rPr kumimoji="0" lang="en-US" sz="3000" b="0" i="0" u="none" strike="noStrike" kern="1200" cap="none" spc="0" normalizeH="0" baseline="0" noProof="0" dirty="0" err="1" smtClean="0">
                <a:ln>
                  <a:noFill/>
                </a:ln>
                <a:solidFill>
                  <a:sysClr val="windowText" lastClr="000000"/>
                </a:solidFill>
                <a:effectLst/>
                <a:uLnTx/>
                <a:uFillTx/>
                <a:latin typeface="Calibri Light" panose="020F0302020204030204"/>
                <a:ea typeface="+mn-ea"/>
                <a:cs typeface="+mn-cs"/>
              </a:rPr>
              <a:t>Laurelea</a:t>
            </a:r>
            <a:r>
              <a:rPr kumimoji="0" lang="en-US" sz="3000" b="0" i="0" u="none" strike="noStrike" kern="1200" cap="none" spc="0" normalizeH="0" baseline="0" noProof="0" dirty="0" smtClean="0">
                <a:ln>
                  <a:noFill/>
                </a:ln>
                <a:solidFill>
                  <a:sysClr val="windowText" lastClr="000000"/>
                </a:solidFill>
                <a:effectLst/>
                <a:uLnTx/>
                <a:uFillTx/>
                <a:latin typeface="Calibri Light" panose="020F0302020204030204"/>
                <a:ea typeface="+mn-ea"/>
                <a:cs typeface="+mn-cs"/>
              </a:rPr>
              <a:t> Shares Her Story”</a:t>
            </a:r>
          </a:p>
          <a:p>
            <a:pPr marL="0" marR="0" lvl="0" indent="0" algn="ctr"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by Sunnybrook Hospital</a:t>
            </a:r>
          </a:p>
          <a:p>
            <a:pPr marL="0" marR="0" lvl="0" indent="0" algn="ctr"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600" b="0" i="0" u="sng" strike="noStrike" kern="1200" cap="none" spc="0" normalizeH="0" baseline="0" noProof="0" dirty="0" smtClean="0">
                <a:ln>
                  <a:noFill/>
                </a:ln>
                <a:solidFill>
                  <a:srgbClr val="0563C1"/>
                </a:solidFill>
                <a:effectLst/>
                <a:uLnTx/>
                <a:uFillTx/>
                <a:latin typeface="Calibri" panose="020F0502020204030204"/>
                <a:ea typeface="Calibri" panose="020F0502020204030204" pitchFamily="34" charset="0"/>
                <a:cs typeface="+mn-cs"/>
                <a:hlinkClick r:id="rId3"/>
              </a:rPr>
              <a:t>https://www.youtube.com/watch?v=Jza-91GwN2Q</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4"/>
          <a:stretch>
            <a:fillRect/>
          </a:stretch>
        </p:blipFill>
        <p:spPr>
          <a:xfrm>
            <a:off x="2270760" y="4944172"/>
            <a:ext cx="4572000" cy="13952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590568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9144000" cy="5238750"/>
          </a:xfrm>
          <a:prstGeom prst="rect">
            <a:avLst/>
          </a:prstGeom>
        </p:spPr>
      </p:pic>
      <p:sp>
        <p:nvSpPr>
          <p:cNvPr id="10" name="Rectangle 9"/>
          <p:cNvSpPr/>
          <p:nvPr/>
        </p:nvSpPr>
        <p:spPr>
          <a:xfrm>
            <a:off x="-13804" y="762000"/>
            <a:ext cx="9148279" cy="5238750"/>
          </a:xfrm>
          <a:prstGeom prst="rect">
            <a:avLst/>
          </a:prstGeom>
          <a:solidFill>
            <a:schemeClr val="bg1">
              <a:lumMod val="95000"/>
              <a:alpha val="85000"/>
            </a:schemeClr>
          </a:solidFill>
          <a:ln>
            <a:solidFill>
              <a:schemeClr val="bg1">
                <a:lumMod val="95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Title 1"/>
          <p:cNvSpPr>
            <a:spLocks noGrp="1"/>
          </p:cNvSpPr>
          <p:nvPr>
            <p:ph type="title"/>
          </p:nvPr>
        </p:nvSpPr>
        <p:spPr>
          <a:xfrm>
            <a:off x="381000" y="599748"/>
            <a:ext cx="8083769" cy="666647"/>
          </a:xfrm>
        </p:spPr>
        <p:txBody>
          <a:bodyPr anchor="ctr" anchorCtr="0">
            <a:noAutofit/>
          </a:bodyPr>
          <a:lstStyle/>
          <a:p>
            <a:pPr algn="ctr"/>
            <a:r>
              <a:rPr lang="en-US" sz="6000" b="1" i="1" dirty="0">
                <a:solidFill>
                  <a:srgbClr val="77304C"/>
                </a:solidFill>
              </a:rPr>
              <a:t>Thank you!</a:t>
            </a:r>
            <a:endParaRPr lang="en-US" sz="5400" b="1" dirty="0"/>
          </a:p>
        </p:txBody>
      </p:sp>
      <p:sp>
        <p:nvSpPr>
          <p:cNvPr id="3" name="Text Placeholder 2"/>
          <p:cNvSpPr>
            <a:spLocks noGrp="1"/>
          </p:cNvSpPr>
          <p:nvPr>
            <p:ph type="body" idx="1"/>
          </p:nvPr>
        </p:nvSpPr>
        <p:spPr>
          <a:xfrm>
            <a:off x="228600" y="4388280"/>
            <a:ext cx="9058275" cy="2133599"/>
          </a:xfrm>
        </p:spPr>
        <p:txBody>
          <a:bodyPr>
            <a:noAutofit/>
          </a:bodyPr>
          <a:lstStyle/>
          <a:p>
            <a:pPr>
              <a:lnSpc>
                <a:spcPct val="150000"/>
              </a:lnSpc>
            </a:pPr>
            <a:endParaRPr lang="en-US" sz="2400" b="1" dirty="0" smtClean="0">
              <a:solidFill>
                <a:schemeClr val="tx1"/>
              </a:solidFill>
            </a:endParaRPr>
          </a:p>
          <a:p>
            <a:pPr>
              <a:lnSpc>
                <a:spcPct val="150000"/>
              </a:lnSpc>
            </a:pPr>
            <a:endParaRPr lang="en-US" sz="2400" b="1" dirty="0">
              <a:solidFill>
                <a:schemeClr val="tx1"/>
              </a:solidFill>
            </a:endParaRPr>
          </a:p>
          <a:p>
            <a:pPr>
              <a:lnSpc>
                <a:spcPct val="150000"/>
              </a:lnSpc>
            </a:pPr>
            <a:r>
              <a:rPr lang="en-US" sz="2400" b="1" dirty="0" smtClean="0">
                <a:solidFill>
                  <a:schemeClr val="tx1"/>
                </a:solidFill>
              </a:rPr>
              <a:t>Please </a:t>
            </a:r>
            <a:r>
              <a:rPr lang="en-US" sz="2400" b="1" dirty="0" smtClean="0">
                <a:solidFill>
                  <a:schemeClr val="tx1"/>
                </a:solidFill>
              </a:rPr>
              <a:t>let us know, if:</a:t>
            </a:r>
          </a:p>
          <a:p>
            <a:pPr marL="342900" indent="-342900">
              <a:lnSpc>
                <a:spcPct val="100000"/>
              </a:lnSpc>
              <a:buFont typeface="Arial" panose="020B0604020202020204" pitchFamily="34" charset="0"/>
              <a:buChar char="•"/>
            </a:pPr>
            <a:r>
              <a:rPr lang="en-US" sz="2400" b="1" dirty="0" smtClean="0">
                <a:solidFill>
                  <a:schemeClr val="tx1"/>
                </a:solidFill>
              </a:rPr>
              <a:t>You would like a Carle Advance </a:t>
            </a:r>
            <a:r>
              <a:rPr lang="en-US" sz="2400" b="1" dirty="0">
                <a:solidFill>
                  <a:schemeClr val="tx1"/>
                </a:solidFill>
              </a:rPr>
              <a:t>Directive </a:t>
            </a:r>
            <a:r>
              <a:rPr lang="en-US" sz="2400" b="1" dirty="0" smtClean="0">
                <a:solidFill>
                  <a:schemeClr val="tx1"/>
                </a:solidFill>
              </a:rPr>
              <a:t>packet sent to you.</a:t>
            </a:r>
          </a:p>
          <a:p>
            <a:pPr marL="342900" indent="-342900">
              <a:lnSpc>
                <a:spcPct val="100000"/>
              </a:lnSpc>
              <a:buFont typeface="Arial" panose="020B0604020202020204" pitchFamily="34" charset="0"/>
              <a:buChar char="•"/>
            </a:pPr>
            <a:r>
              <a:rPr lang="en-US" sz="2400" b="1" dirty="0" smtClean="0">
                <a:solidFill>
                  <a:schemeClr val="tx1"/>
                </a:solidFill>
              </a:rPr>
              <a:t>You would like a 1:1 visit with an Advance Care Planning Facilitator.</a:t>
            </a:r>
            <a:endParaRPr lang="en-US" sz="2400" b="1" dirty="0">
              <a:solidFill>
                <a:schemeClr val="tx1"/>
              </a:solidFill>
            </a:endParaRPr>
          </a:p>
          <a:p>
            <a:pPr>
              <a:lnSpc>
                <a:spcPct val="150000"/>
              </a:lnSpc>
            </a:pPr>
            <a:endParaRPr lang="en-US" sz="2400" b="1" dirty="0">
              <a:solidFill>
                <a:schemeClr val="tx1"/>
              </a:solidFill>
            </a:endParaRPr>
          </a:p>
        </p:txBody>
      </p:sp>
      <p:sp>
        <p:nvSpPr>
          <p:cNvPr id="4" name="TextBox 3"/>
          <p:cNvSpPr txBox="1"/>
          <p:nvPr/>
        </p:nvSpPr>
        <p:spPr>
          <a:xfrm>
            <a:off x="1291293" y="1419062"/>
            <a:ext cx="6561412" cy="3539430"/>
          </a:xfrm>
          <a:prstGeom prst="rect">
            <a:avLst/>
          </a:prstGeom>
          <a:noFill/>
        </p:spPr>
        <p:txBody>
          <a:bodyPr wrap="none" rtlCol="0">
            <a:spAutoFit/>
          </a:bodyPr>
          <a:lstStyle/>
          <a:p>
            <a:pPr algn="ctr"/>
            <a:r>
              <a:rPr lang="en-US" sz="2400" dirty="0">
                <a:hlinkClick r:id="rId4"/>
              </a:rPr>
              <a:t>ACP@carle.com</a:t>
            </a:r>
            <a:r>
              <a:rPr lang="en-US" sz="2400" dirty="0"/>
              <a:t> or </a:t>
            </a:r>
            <a:r>
              <a:rPr lang="en-US" sz="2400" dirty="0" smtClean="0"/>
              <a:t>217-326-9040</a:t>
            </a:r>
          </a:p>
          <a:p>
            <a:pPr algn="ctr"/>
            <a:endParaRPr lang="en-US" sz="2400" b="1" dirty="0" smtClean="0"/>
          </a:p>
          <a:p>
            <a:pPr algn="ctr"/>
            <a:r>
              <a:rPr lang="en-US" sz="2400" b="1" dirty="0" smtClean="0"/>
              <a:t>Greg </a:t>
            </a:r>
            <a:r>
              <a:rPr lang="en-US" sz="2400" b="1" dirty="0"/>
              <a:t>Scott, MS, RN, PHRN, TNS, Paramedic</a:t>
            </a:r>
          </a:p>
          <a:p>
            <a:pPr algn="ctr"/>
            <a:r>
              <a:rPr lang="en-US" sz="2400" b="1" dirty="0"/>
              <a:t>RN Manager, Faith Community </a:t>
            </a:r>
            <a:r>
              <a:rPr lang="en-US" sz="2400" b="1" dirty="0" smtClean="0"/>
              <a:t>Health</a:t>
            </a:r>
          </a:p>
          <a:p>
            <a:pPr algn="ctr"/>
            <a:r>
              <a:rPr lang="en-US" sz="2400" b="1" dirty="0" smtClean="0"/>
              <a:t>Danna </a:t>
            </a:r>
            <a:r>
              <a:rPr lang="en-US" sz="2400" b="1" dirty="0"/>
              <a:t>Williamson, MSN, RN, NPD-BC</a:t>
            </a:r>
          </a:p>
          <a:p>
            <a:pPr algn="ctr"/>
            <a:r>
              <a:rPr lang="en-US" sz="2400" b="1" dirty="0"/>
              <a:t>Faith Community </a:t>
            </a:r>
            <a:r>
              <a:rPr lang="en-US" sz="2400" b="1" dirty="0" smtClean="0"/>
              <a:t>Nurse</a:t>
            </a:r>
          </a:p>
          <a:p>
            <a:pPr algn="ctr"/>
            <a:r>
              <a:rPr lang="en-US" sz="2400" b="1" dirty="0" smtClean="0">
                <a:hlinkClick r:id="rId5"/>
              </a:rPr>
              <a:t>Faithcommunityhealth@carle.org</a:t>
            </a:r>
            <a:endParaRPr lang="en-US" sz="2400" b="1" dirty="0" smtClean="0"/>
          </a:p>
          <a:p>
            <a:pPr algn="ctr"/>
            <a:endParaRPr lang="en-US" sz="2800" dirty="0"/>
          </a:p>
          <a:p>
            <a:pPr algn="ctr"/>
            <a:endParaRPr lang="en-US" sz="2800" dirty="0"/>
          </a:p>
        </p:txBody>
      </p:sp>
    </p:spTree>
    <p:extLst>
      <p:ext uri="{BB962C8B-B14F-4D97-AF65-F5344CB8AC3E}">
        <p14:creationId xmlns:p14="http://schemas.microsoft.com/office/powerpoint/2010/main" val="1724584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smtClean="0">
                <a:solidFill>
                  <a:schemeClr val="tx1"/>
                </a:solidFill>
              </a:rPr>
              <a:t>You </a:t>
            </a:r>
            <a:r>
              <a:rPr lang="en-US" sz="2200" i="1" dirty="0">
                <a:solidFill>
                  <a:schemeClr val="tx1"/>
                </a:solidFill>
              </a:rPr>
              <a:t>do not need an attorney to complete an Advance </a:t>
            </a:r>
            <a:r>
              <a:rPr lang="en-US" sz="2200" i="1" dirty="0" smtClean="0">
                <a:solidFill>
                  <a:schemeClr val="tx1"/>
                </a:solidFill>
              </a:rPr>
              <a:t>Directive.</a:t>
            </a:r>
          </a:p>
          <a:p>
            <a:pPr lvl="1"/>
            <a:r>
              <a:rPr lang="en-US" sz="2200" i="1" dirty="0" smtClean="0">
                <a:solidFill>
                  <a:schemeClr val="tx1"/>
                </a:solidFill>
              </a:rPr>
              <a:t>Advance </a:t>
            </a:r>
            <a:r>
              <a:rPr lang="en-US" sz="2200" i="1" dirty="0">
                <a:solidFill>
                  <a:schemeClr val="tx1"/>
                </a:solidFill>
              </a:rPr>
              <a:t>Directive forms are available from many sources. Often they can be completed without professional help. </a:t>
            </a:r>
            <a:endParaRPr lang="en-US" sz="2200" i="1" dirty="0" smtClean="0">
              <a:solidFill>
                <a:schemeClr val="tx1"/>
              </a:solidFill>
            </a:endParaRPr>
          </a:p>
          <a:p>
            <a:pPr lvl="1"/>
            <a:r>
              <a:rPr lang="en-US" sz="2200" i="1" dirty="0" smtClean="0">
                <a:solidFill>
                  <a:schemeClr val="tx1"/>
                </a:solidFill>
              </a:rPr>
              <a:t>You </a:t>
            </a:r>
            <a:r>
              <a:rPr lang="en-US" sz="2200" i="1" dirty="0">
                <a:solidFill>
                  <a:schemeClr val="tx1"/>
                </a:solidFill>
              </a:rPr>
              <a:t>can ask your primary care provider’s office or other healthcare facility for the forms.</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903052752"/>
              </p:ext>
            </p:extLst>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9709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930362554"/>
              </p:ext>
            </p:extLst>
          </p:nvPr>
        </p:nvGraphicFramePr>
        <p:xfrm>
          <a:off x="1143000" y="990600"/>
          <a:ext cx="73152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362200" y="361890"/>
            <a:ext cx="3962400" cy="800219"/>
          </a:xfrm>
          <a:prstGeom prst="rect">
            <a:avLst/>
          </a:prstGeom>
          <a:noFill/>
        </p:spPr>
        <p:txBody>
          <a:bodyPr wrap="square" rtlCol="0">
            <a:spAutoFit/>
          </a:bodyPr>
          <a:lstStyle/>
          <a:p>
            <a:pPr algn="ctr"/>
            <a:r>
              <a:rPr lang="en-US" sz="4600" b="1" dirty="0" smtClean="0">
                <a:latin typeface="Calibri Light" panose="020F0302020204030204" pitchFamily="34" charset="0"/>
                <a:cs typeface="Calibri Light" panose="020F0302020204030204" pitchFamily="34" charset="0"/>
              </a:rPr>
              <a:t>QUESTION 4</a:t>
            </a:r>
            <a:endParaRPr lang="en-US" sz="4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71951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600" b="1" dirty="0" smtClean="0">
                <a:solidFill>
                  <a:schemeClr val="tx1"/>
                </a:solidFill>
              </a:rPr>
              <a:t>ANSWER</a:t>
            </a:r>
            <a:endParaRPr lang="en-US" sz="4600" b="1" dirty="0">
              <a:solidFill>
                <a:schemeClr val="tx1"/>
              </a:solidFill>
            </a:endParaRPr>
          </a:p>
        </p:txBody>
      </p:sp>
      <p:sp>
        <p:nvSpPr>
          <p:cNvPr id="3" name="Content Placeholder 2"/>
          <p:cNvSpPr>
            <a:spLocks noGrp="1"/>
          </p:cNvSpPr>
          <p:nvPr>
            <p:ph idx="1"/>
          </p:nvPr>
        </p:nvSpPr>
        <p:spPr>
          <a:xfrm>
            <a:off x="297180" y="3124200"/>
            <a:ext cx="8549640" cy="3505200"/>
          </a:xfrm>
        </p:spPr>
        <p:txBody>
          <a:bodyPr>
            <a:normAutofit/>
          </a:bodyPr>
          <a:lstStyle/>
          <a:p>
            <a:pPr lvl="1"/>
            <a:r>
              <a:rPr lang="en-US" sz="2200" i="1" dirty="0" smtClean="0">
                <a:solidFill>
                  <a:schemeClr val="tx1"/>
                </a:solidFill>
              </a:rPr>
              <a:t>As </a:t>
            </a:r>
            <a:r>
              <a:rPr lang="en-US" sz="2200" i="1" dirty="0">
                <a:solidFill>
                  <a:schemeClr val="tx1"/>
                </a:solidFill>
              </a:rPr>
              <a:t>long as you can speak for yourself, you are in control and make your own health care decisions.  </a:t>
            </a:r>
            <a:endParaRPr lang="en-US" sz="2200" i="1" dirty="0" smtClean="0">
              <a:solidFill>
                <a:schemeClr val="tx1"/>
              </a:solidFill>
            </a:endParaRPr>
          </a:p>
          <a:p>
            <a:pPr lvl="1"/>
            <a:r>
              <a:rPr lang="en-US" sz="2200" i="1" dirty="0" smtClean="0">
                <a:solidFill>
                  <a:schemeClr val="tx1"/>
                </a:solidFill>
              </a:rPr>
              <a:t>Your </a:t>
            </a:r>
            <a:r>
              <a:rPr lang="en-US" sz="2200" i="1" dirty="0">
                <a:solidFill>
                  <a:schemeClr val="tx1"/>
                </a:solidFill>
              </a:rPr>
              <a:t>agent can only speak for you if you are no longer able to speak for yourself, or you have said that you want them to take the lead in speaking for you now.</a:t>
            </a:r>
            <a:endParaRPr lang="en-US" dirty="0">
              <a:solidFill>
                <a:schemeClr val="tx1"/>
              </a:solidFill>
            </a:endParaRPr>
          </a:p>
        </p:txBody>
      </p:sp>
      <p:graphicFrame>
        <p:nvGraphicFramePr>
          <p:cNvPr id="4" name="Diagram 3"/>
          <p:cNvGraphicFramePr/>
          <p:nvPr/>
        </p:nvGraphicFramePr>
        <p:xfrm>
          <a:off x="1676400" y="1447800"/>
          <a:ext cx="594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176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rle_Generic PowerPoint_Template_Blank">
  <a:themeElements>
    <a:clrScheme name="Custom 1">
      <a:dk1>
        <a:sysClr val="windowText" lastClr="000000"/>
      </a:dk1>
      <a:lt1>
        <a:sysClr val="window" lastClr="FFFFFF"/>
      </a:lt1>
      <a:dk2>
        <a:srgbClr val="444449"/>
      </a:dk2>
      <a:lt2>
        <a:srgbClr val="D3D2CE"/>
      </a:lt2>
      <a:accent1>
        <a:srgbClr val="B60927"/>
      </a:accent1>
      <a:accent2>
        <a:srgbClr val="444449"/>
      </a:accent2>
      <a:accent3>
        <a:srgbClr val="91C8BE"/>
      </a:accent3>
      <a:accent4>
        <a:srgbClr val="042F40"/>
      </a:accent4>
      <a:accent5>
        <a:srgbClr val="D3D2CE"/>
      </a:accent5>
      <a:accent6>
        <a:srgbClr val="921E83"/>
      </a:accent6>
      <a:hlink>
        <a:srgbClr val="86C12F"/>
      </a:hlink>
      <a:folHlink>
        <a:srgbClr val="B609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444449"/>
      </a:dk2>
      <a:lt2>
        <a:srgbClr val="D3D2CE"/>
      </a:lt2>
      <a:accent1>
        <a:srgbClr val="B60927"/>
      </a:accent1>
      <a:accent2>
        <a:srgbClr val="444449"/>
      </a:accent2>
      <a:accent3>
        <a:srgbClr val="91C8BE"/>
      </a:accent3>
      <a:accent4>
        <a:srgbClr val="042F40"/>
      </a:accent4>
      <a:accent5>
        <a:srgbClr val="D3D2CE"/>
      </a:accent5>
      <a:accent6>
        <a:srgbClr val="921E83"/>
      </a:accent6>
      <a:hlink>
        <a:srgbClr val="86C12F"/>
      </a:hlink>
      <a:folHlink>
        <a:srgbClr val="B609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BFAE54C51DC4388D24493E3918A2E" ma:contentTypeVersion="2" ma:contentTypeDescription="Create a new document." ma:contentTypeScope="" ma:versionID="9f239cdee72e263bf28fdb6bbab05173">
  <xsd:schema xmlns:xsd="http://www.w3.org/2001/XMLSchema" xmlns:xs="http://www.w3.org/2001/XMLSchema" xmlns:p="http://schemas.microsoft.com/office/2006/metadata/properties" xmlns:ns3="818fe7f4-2608-4b41-901e-1e230c4ee0f5" targetNamespace="http://schemas.microsoft.com/office/2006/metadata/properties" ma:root="true" ma:fieldsID="316bf9b447499f50bfcc333de05a07d2" ns3:_="">
    <xsd:import namespace="818fe7f4-2608-4b41-901e-1e230c4ee0f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8fe7f4-2608-4b41-901e-1e230c4ee0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C2693B-2882-40F9-8642-4988089D3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8fe7f4-2608-4b41-901e-1e230c4ee0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165D86-E92A-49CC-9F36-F1F686DE776F}">
  <ds:schemaRefs>
    <ds:schemaRef ds:uri="http://schemas.microsoft.com/sharepoint/v3/contenttype/forms"/>
  </ds:schemaRefs>
</ds:datastoreItem>
</file>

<file path=customXml/itemProps3.xml><?xml version="1.0" encoding="utf-8"?>
<ds:datastoreItem xmlns:ds="http://schemas.openxmlformats.org/officeDocument/2006/customXml" ds:itemID="{897F86D3-F44B-4C9E-BDA5-573C5479B298}">
  <ds:schemaRefs>
    <ds:schemaRef ds:uri="818fe7f4-2608-4b41-901e-1e230c4ee0f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24589</TotalTime>
  <Words>5733</Words>
  <Application>Microsoft Office PowerPoint</Application>
  <PresentationFormat>On-screen Show (4:3)</PresentationFormat>
  <Paragraphs>562</Paragraphs>
  <Slides>66</Slides>
  <Notes>38</Notes>
  <HiddenSlides>4</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66</vt:i4>
      </vt:variant>
    </vt:vector>
  </HeadingPairs>
  <TitlesOfParts>
    <vt:vector size="79" baseType="lpstr">
      <vt:lpstr>ＭＳ Ｐゴシック</vt:lpstr>
      <vt:lpstr>Adobe Garamond Pro</vt:lpstr>
      <vt:lpstr>Arial</vt:lpstr>
      <vt:lpstr>Arial Narrow</vt:lpstr>
      <vt:lpstr>Calibri</vt:lpstr>
      <vt:lpstr>Calibri Light</vt:lpstr>
      <vt:lpstr>Calibri Regular</vt:lpstr>
      <vt:lpstr>Courier New</vt:lpstr>
      <vt:lpstr>Times New Roman</vt:lpstr>
      <vt:lpstr>Wingdings</vt:lpstr>
      <vt:lpstr>Default Design</vt:lpstr>
      <vt:lpstr>Carle_Generic PowerPoint_Template_Blank</vt:lpstr>
      <vt:lpstr>Office Theme</vt:lpstr>
      <vt:lpstr>What do you know about advance care planning?...</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PowerPoint Presentation</vt:lpstr>
      <vt:lpstr>PowerPoint Presentation</vt:lpstr>
      <vt:lpstr>PowerPoint Presentation</vt:lpstr>
      <vt:lpstr>Power of Attorney for Health Care (Carle Version):</vt:lpstr>
      <vt:lpstr>Power of Attorney for Health Care (Carle Version):</vt:lpstr>
      <vt:lpstr>Power of Attorney for Health Care (State Version):</vt:lpstr>
      <vt:lpstr>Living Will:</vt:lpstr>
      <vt:lpstr>Living Will:</vt:lpstr>
      <vt:lpstr>Advance directives must be signed by a specific witness (or two) to be valid:</vt:lpstr>
      <vt:lpstr>Links to Specific Forms:</vt:lpstr>
      <vt:lpstr>ACP Online Resources:</vt:lpstr>
      <vt:lpstr>PowerPoint Presentation</vt:lpstr>
      <vt:lpstr>PowerPoint Presentation</vt:lpstr>
      <vt:lpstr>Thank you!</vt:lpstr>
    </vt:vector>
  </TitlesOfParts>
  <Company>Gundersen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Steps Group First Meeting SAMPLE</dc:title>
  <dc:creator>Respecting Choices</dc:creator>
  <cp:keywords>Sample Group First Steps FS Faciliation</cp:keywords>
  <cp:lastModifiedBy>Danna.Williamson</cp:lastModifiedBy>
  <cp:revision>653</cp:revision>
  <cp:lastPrinted>2020-03-10T19:39:39Z</cp:lastPrinted>
  <dcterms:created xsi:type="dcterms:W3CDTF">2009-10-09T15:56:16Z</dcterms:created>
  <dcterms:modified xsi:type="dcterms:W3CDTF">2022-11-17T21:03:24Z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0x010100592BFAE54C51DC4388D24493E3918A2E</vt:lpwstr>
  </property>
</Properties>
</file>